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 id="262" r:id="rId8"/>
    <p:sldId id="275" r:id="rId9"/>
    <p:sldId id="265" r:id="rId10"/>
    <p:sldId id="264" r:id="rId11"/>
    <p:sldId id="263" r:id="rId12"/>
    <p:sldId id="266" r:id="rId13"/>
    <p:sldId id="268" r:id="rId14"/>
    <p:sldId id="269" r:id="rId15"/>
    <p:sldId id="272" r:id="rId16"/>
    <p:sldId id="271" r:id="rId17"/>
    <p:sldId id="267" r:id="rId18"/>
    <p:sldId id="273" r:id="rId19"/>
    <p:sldId id="270" r:id="rId20"/>
    <p:sldId id="274"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C282432-8E5A-425D-9CBD-4747C5D511F2}" type="datetimeFigureOut">
              <a:rPr lang="fr-FR" smtClean="0"/>
              <a:t>12/12/2025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E00A91-8E26-447B-AAB6-91367AC43194}" type="slidenum">
              <a:rPr lang="fr-FR" smtClean="0"/>
              <a:t>‹N°›</a:t>
            </a:fld>
            <a:endParaRPr lang="fr-FR"/>
          </a:p>
        </p:txBody>
      </p:sp>
    </p:spTree>
    <p:extLst>
      <p:ext uri="{BB962C8B-B14F-4D97-AF65-F5344CB8AC3E}">
        <p14:creationId xmlns:p14="http://schemas.microsoft.com/office/powerpoint/2010/main" val="1360646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282432-8E5A-425D-9CBD-4747C5D511F2}" type="datetimeFigureOut">
              <a:rPr lang="fr-FR" smtClean="0"/>
              <a:t>12/12/2025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E00A91-8E26-447B-AAB6-91367AC43194}" type="slidenum">
              <a:rPr lang="fr-FR" smtClean="0"/>
              <a:t>‹N°›</a:t>
            </a:fld>
            <a:endParaRPr lang="fr-FR"/>
          </a:p>
        </p:txBody>
      </p:sp>
    </p:spTree>
    <p:extLst>
      <p:ext uri="{BB962C8B-B14F-4D97-AF65-F5344CB8AC3E}">
        <p14:creationId xmlns:p14="http://schemas.microsoft.com/office/powerpoint/2010/main" val="247604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282432-8E5A-425D-9CBD-4747C5D511F2}" type="datetimeFigureOut">
              <a:rPr lang="fr-FR" smtClean="0"/>
              <a:t>12/12/2025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E00A91-8E26-447B-AAB6-91367AC43194}" type="slidenum">
              <a:rPr lang="fr-FR" smtClean="0"/>
              <a:t>‹N°›</a:t>
            </a:fld>
            <a:endParaRPr lang="fr-FR"/>
          </a:p>
        </p:txBody>
      </p:sp>
    </p:spTree>
    <p:extLst>
      <p:ext uri="{BB962C8B-B14F-4D97-AF65-F5344CB8AC3E}">
        <p14:creationId xmlns:p14="http://schemas.microsoft.com/office/powerpoint/2010/main" val="2397041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C282432-8E5A-425D-9CBD-4747C5D511F2}" type="datetimeFigureOut">
              <a:rPr lang="fr-FR" smtClean="0"/>
              <a:t>12/12/2025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E00A91-8E26-447B-AAB6-91367AC43194}" type="slidenum">
              <a:rPr lang="fr-FR" smtClean="0"/>
              <a:t>‹N°›</a:t>
            </a:fld>
            <a:endParaRPr lang="fr-FR"/>
          </a:p>
        </p:txBody>
      </p:sp>
    </p:spTree>
    <p:extLst>
      <p:ext uri="{BB962C8B-B14F-4D97-AF65-F5344CB8AC3E}">
        <p14:creationId xmlns:p14="http://schemas.microsoft.com/office/powerpoint/2010/main" val="264731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C282432-8E5A-425D-9CBD-4747C5D511F2}" type="datetimeFigureOut">
              <a:rPr lang="fr-FR" smtClean="0"/>
              <a:t>12/12/2025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2E00A91-8E26-447B-AAB6-91367AC43194}" type="slidenum">
              <a:rPr lang="fr-FR" smtClean="0"/>
              <a:t>‹N°›</a:t>
            </a:fld>
            <a:endParaRPr lang="fr-FR"/>
          </a:p>
        </p:txBody>
      </p:sp>
    </p:spTree>
    <p:extLst>
      <p:ext uri="{BB962C8B-B14F-4D97-AF65-F5344CB8AC3E}">
        <p14:creationId xmlns:p14="http://schemas.microsoft.com/office/powerpoint/2010/main" val="3530404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C282432-8E5A-425D-9CBD-4747C5D511F2}" type="datetimeFigureOut">
              <a:rPr lang="fr-FR" smtClean="0"/>
              <a:t>12/12/2025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E00A91-8E26-447B-AAB6-91367AC43194}" type="slidenum">
              <a:rPr lang="fr-FR" smtClean="0"/>
              <a:t>‹N°›</a:t>
            </a:fld>
            <a:endParaRPr lang="fr-FR"/>
          </a:p>
        </p:txBody>
      </p:sp>
    </p:spTree>
    <p:extLst>
      <p:ext uri="{BB962C8B-B14F-4D97-AF65-F5344CB8AC3E}">
        <p14:creationId xmlns:p14="http://schemas.microsoft.com/office/powerpoint/2010/main" val="329966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C282432-8E5A-425D-9CBD-4747C5D511F2}" type="datetimeFigureOut">
              <a:rPr lang="fr-FR" smtClean="0"/>
              <a:t>12/12/2025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2E00A91-8E26-447B-AAB6-91367AC43194}" type="slidenum">
              <a:rPr lang="fr-FR" smtClean="0"/>
              <a:t>‹N°›</a:t>
            </a:fld>
            <a:endParaRPr lang="fr-FR"/>
          </a:p>
        </p:txBody>
      </p:sp>
    </p:spTree>
    <p:extLst>
      <p:ext uri="{BB962C8B-B14F-4D97-AF65-F5344CB8AC3E}">
        <p14:creationId xmlns:p14="http://schemas.microsoft.com/office/powerpoint/2010/main" val="2580833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C282432-8E5A-425D-9CBD-4747C5D511F2}" type="datetimeFigureOut">
              <a:rPr lang="fr-FR" smtClean="0"/>
              <a:t>12/12/2025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2E00A91-8E26-447B-AAB6-91367AC43194}" type="slidenum">
              <a:rPr lang="fr-FR" smtClean="0"/>
              <a:t>‹N°›</a:t>
            </a:fld>
            <a:endParaRPr lang="fr-FR"/>
          </a:p>
        </p:txBody>
      </p:sp>
    </p:spTree>
    <p:extLst>
      <p:ext uri="{BB962C8B-B14F-4D97-AF65-F5344CB8AC3E}">
        <p14:creationId xmlns:p14="http://schemas.microsoft.com/office/powerpoint/2010/main" val="4210481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C282432-8E5A-425D-9CBD-4747C5D511F2}" type="datetimeFigureOut">
              <a:rPr lang="fr-FR" smtClean="0"/>
              <a:t>12/12/2025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2E00A91-8E26-447B-AAB6-91367AC43194}" type="slidenum">
              <a:rPr lang="fr-FR" smtClean="0"/>
              <a:t>‹N°›</a:t>
            </a:fld>
            <a:endParaRPr lang="fr-FR"/>
          </a:p>
        </p:txBody>
      </p:sp>
    </p:spTree>
    <p:extLst>
      <p:ext uri="{BB962C8B-B14F-4D97-AF65-F5344CB8AC3E}">
        <p14:creationId xmlns:p14="http://schemas.microsoft.com/office/powerpoint/2010/main" val="337833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282432-8E5A-425D-9CBD-4747C5D511F2}" type="datetimeFigureOut">
              <a:rPr lang="fr-FR" smtClean="0"/>
              <a:t>12/12/2025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E00A91-8E26-447B-AAB6-91367AC43194}" type="slidenum">
              <a:rPr lang="fr-FR" smtClean="0"/>
              <a:t>‹N°›</a:t>
            </a:fld>
            <a:endParaRPr lang="fr-FR"/>
          </a:p>
        </p:txBody>
      </p:sp>
    </p:spTree>
    <p:extLst>
      <p:ext uri="{BB962C8B-B14F-4D97-AF65-F5344CB8AC3E}">
        <p14:creationId xmlns:p14="http://schemas.microsoft.com/office/powerpoint/2010/main" val="422879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C282432-8E5A-425D-9CBD-4747C5D511F2}" type="datetimeFigureOut">
              <a:rPr lang="fr-FR" smtClean="0"/>
              <a:t>12/12/2025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2E00A91-8E26-447B-AAB6-91367AC43194}" type="slidenum">
              <a:rPr lang="fr-FR" smtClean="0"/>
              <a:t>‹N°›</a:t>
            </a:fld>
            <a:endParaRPr lang="fr-FR"/>
          </a:p>
        </p:txBody>
      </p:sp>
    </p:spTree>
    <p:extLst>
      <p:ext uri="{BB962C8B-B14F-4D97-AF65-F5344CB8AC3E}">
        <p14:creationId xmlns:p14="http://schemas.microsoft.com/office/powerpoint/2010/main" val="385489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282432-8E5A-425D-9CBD-4747C5D511F2}" type="datetimeFigureOut">
              <a:rPr lang="fr-FR" smtClean="0"/>
              <a:t>12/12/2025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00A91-8E26-447B-AAB6-91367AC43194}" type="slidenum">
              <a:rPr lang="fr-FR" smtClean="0"/>
              <a:t>‹N°›</a:t>
            </a:fld>
            <a:endParaRPr lang="fr-FR"/>
          </a:p>
        </p:txBody>
      </p:sp>
    </p:spTree>
    <p:extLst>
      <p:ext uri="{BB962C8B-B14F-4D97-AF65-F5344CB8AC3E}">
        <p14:creationId xmlns:p14="http://schemas.microsoft.com/office/powerpoint/2010/main" val="718374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etymonline.com/word/*dhe-" TargetMode="External"/><Relationship Id="rId2" Type="http://schemas.openxmlformats.org/officeDocument/2006/relationships/hyperlink" Target="https://www.etymonline.com/word/*were-o-"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95536" y="476672"/>
            <a:ext cx="8424936" cy="5688632"/>
          </a:xfrm>
        </p:spPr>
        <p:txBody>
          <a:bodyPr/>
          <a:lstStyle/>
          <a:p>
            <a:r>
              <a:rPr lang="fr-FR" sz="4000" dirty="0" smtClean="0">
                <a:solidFill>
                  <a:schemeClr val="tx1"/>
                </a:solidFill>
              </a:rPr>
              <a:t>Méthodes de recherches technologiques</a:t>
            </a:r>
          </a:p>
          <a:p>
            <a:r>
              <a:rPr lang="fr-FR" b="1" dirty="0" smtClean="0">
                <a:solidFill>
                  <a:schemeClr val="tx1"/>
                </a:solidFill>
              </a:rPr>
              <a:t>Vendredi 12 décembre 2025</a:t>
            </a:r>
            <a:endParaRPr lang="fr-FR" b="1" dirty="0">
              <a:solidFill>
                <a:schemeClr val="tx1"/>
              </a:solidFill>
            </a:endParaRPr>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275" b="80749" l="10000" r="90000">
                        <a14:foregroundMark x1="15417" y1="28333" x2="23333" y2="35833"/>
                        <a14:foregroundMark x1="59583" y1="32222" x2="78750" y2="40000"/>
                        <a14:foregroundMark x1="75417" y1="58889" x2="87083" y2="61667"/>
                        <a14:foregroundMark x1="85208" y1="50833" x2="89167" y2="51667"/>
                        <a14:foregroundMark x1="89167" y1="51667" x2="89583" y2="78333"/>
                        <a14:foregroundMark x1="33542" y1="71111" x2="68958" y2="80000"/>
                        <a14:foregroundMark x1="10625" y1="51944" x2="19792" y2="51944"/>
                        <a14:foregroundMark x1="18750" y1="52778" x2="11667" y2="66667"/>
                        <a14:foregroundMark x1="11042" y1="56111" x2="12500" y2="63611"/>
                      </a14:backgroundRemoval>
                    </a14:imgEffect>
                  </a14:imgLayer>
                </a14:imgProps>
              </a:ext>
              <a:ext uri="{28A0092B-C50C-407E-A947-70E740481C1C}">
                <a14:useLocalDpi xmlns:a14="http://schemas.microsoft.com/office/drawing/2010/main" val="0"/>
              </a:ext>
            </a:extLst>
          </a:blip>
          <a:srcRect t="19466" b="12441"/>
          <a:stretch/>
        </p:blipFill>
        <p:spPr bwMode="auto">
          <a:xfrm>
            <a:off x="1043608" y="2564903"/>
            <a:ext cx="7077013" cy="361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5539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lnSpcReduction="10000"/>
          </a:bodyPr>
          <a:lstStyle/>
          <a:p>
            <a:pPr marL="0" indent="0">
              <a:buNone/>
            </a:pPr>
            <a:r>
              <a:rPr lang="fr-FR" i="1" dirty="0" smtClean="0"/>
              <a:t>« Nous </a:t>
            </a:r>
            <a:r>
              <a:rPr lang="fr-FR" i="1" dirty="0"/>
              <a:t>jugeons du talent d’un romancier à la puissance avec laquelle il tire du domaine public, où le langage les avait fait descendre, des sentiments et des idées auxquels il essaie de rendre, par une multiplicité de détails qui se juxtaposent, </a:t>
            </a:r>
            <a:r>
              <a:rPr lang="fr-FR" b="1" i="1" dirty="0"/>
              <a:t>leur primitive et vivante individualité</a:t>
            </a:r>
            <a:r>
              <a:rPr lang="fr-FR" i="1" dirty="0" smtClean="0"/>
              <a:t>. […]</a:t>
            </a:r>
            <a:r>
              <a:rPr lang="fr-FR" i="1" dirty="0"/>
              <a:t> </a:t>
            </a:r>
            <a:endParaRPr lang="fr-FR" i="1" dirty="0" smtClean="0"/>
          </a:p>
          <a:p>
            <a:pPr marL="0" indent="0">
              <a:buNone/>
            </a:pPr>
            <a:r>
              <a:rPr lang="fr-FR" i="1" dirty="0"/>
              <a:t>	</a:t>
            </a:r>
            <a:r>
              <a:rPr lang="fr-FR" i="1" dirty="0" smtClean="0"/>
              <a:t>			la </a:t>
            </a:r>
            <a:r>
              <a:rPr lang="fr-FR" i="1" dirty="0"/>
              <a:t>pensée demeure incommensurable avec le langage</a:t>
            </a:r>
            <a:r>
              <a:rPr lang="fr-FR" i="1" dirty="0" smtClean="0"/>
              <a:t>. »</a:t>
            </a:r>
          </a:p>
          <a:p>
            <a:pPr marL="0" indent="0">
              <a:buNone/>
            </a:pPr>
            <a:endParaRPr lang="fr-FR" i="1" dirty="0" smtClean="0"/>
          </a:p>
          <a:p>
            <a:pPr marL="0" indent="0">
              <a:buNone/>
            </a:pPr>
            <a:r>
              <a:rPr lang="fr-FR" dirty="0"/>
              <a:t>Henri Bergson, </a:t>
            </a:r>
            <a:r>
              <a:rPr lang="fr-FR" i="1" dirty="0"/>
              <a:t>Essai sur les données immédiates de la conscience</a:t>
            </a:r>
            <a:r>
              <a:rPr lang="fr-FR" dirty="0"/>
              <a:t>, 1888, Chapitre 3</a:t>
            </a:r>
            <a:r>
              <a:rPr lang="fr-FR" i="1" dirty="0" smtClean="0"/>
              <a:t> </a:t>
            </a:r>
          </a:p>
          <a:p>
            <a:pPr marL="0" indent="0">
              <a:buNone/>
            </a:pPr>
            <a:endParaRPr lang="fr-FR" dirty="0"/>
          </a:p>
        </p:txBody>
      </p:sp>
    </p:spTree>
    <p:extLst>
      <p:ext uri="{BB962C8B-B14F-4D97-AF65-F5344CB8AC3E}">
        <p14:creationId xmlns:p14="http://schemas.microsoft.com/office/powerpoint/2010/main" val="2601596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20688"/>
            <a:ext cx="8229600" cy="5505475"/>
          </a:xfrm>
        </p:spPr>
        <p:txBody>
          <a:bodyPr>
            <a:normAutofit fontScale="92500" lnSpcReduction="20000"/>
          </a:bodyPr>
          <a:lstStyle/>
          <a:p>
            <a:pPr marL="0" indent="0">
              <a:buNone/>
            </a:pPr>
            <a:r>
              <a:rPr lang="fr-FR" dirty="0" smtClean="0"/>
              <a:t>Ce </a:t>
            </a:r>
            <a:r>
              <a:rPr lang="fr-FR" dirty="0"/>
              <a:t>texte est consacré aux rapports que le langage entretient avec l'intériorité de la personne, ou comme Bergson le dit en conclusion, avec la pensée. </a:t>
            </a:r>
            <a:endParaRPr lang="fr-FR" dirty="0" smtClean="0"/>
          </a:p>
          <a:p>
            <a:pPr marL="0" indent="0">
              <a:buNone/>
            </a:pPr>
            <a:r>
              <a:rPr lang="fr-FR" dirty="0" smtClean="0"/>
              <a:t>Bergson </a:t>
            </a:r>
            <a:r>
              <a:rPr lang="fr-FR" dirty="0"/>
              <a:t>y présente la thèse selon laquelle les mots n'entretiennent avec les sentiment et les pensées qu'un rapport équivoque, les retranscrivant de manière imparfaite, dans la mesure où ils renvoient à des vécus psychiques qui sont à chaque fois spécifiques à la personne, </a:t>
            </a:r>
            <a:endParaRPr lang="fr-FR" dirty="0" smtClean="0"/>
          </a:p>
          <a:p>
            <a:pPr marL="0" indent="0">
              <a:buNone/>
            </a:pPr>
            <a:r>
              <a:rPr lang="fr-FR" dirty="0"/>
              <a:t>	</a:t>
            </a:r>
            <a:r>
              <a:rPr lang="fr-FR" dirty="0" smtClean="0"/>
              <a:t>				en </a:t>
            </a:r>
            <a:r>
              <a:rPr lang="fr-FR" dirty="0"/>
              <a:t>d'autre termes qui sont </a:t>
            </a:r>
            <a:r>
              <a:rPr lang="fr-FR" b="1" dirty="0"/>
              <a:t>individuels</a:t>
            </a:r>
            <a:r>
              <a:rPr lang="fr-FR" dirty="0"/>
              <a:t>, alors que </a:t>
            </a:r>
            <a:r>
              <a:rPr lang="fr-FR" u="sng" dirty="0"/>
              <a:t>les mots sont de l'ordre du collectif</a:t>
            </a:r>
            <a:r>
              <a:rPr lang="fr-FR" dirty="0"/>
              <a:t> et partant, </a:t>
            </a:r>
            <a:r>
              <a:rPr lang="fr-FR" u="sng" dirty="0"/>
              <a:t>de l'impersonnel</a:t>
            </a:r>
            <a:r>
              <a:rPr lang="fr-FR" dirty="0"/>
              <a:t>.</a:t>
            </a:r>
          </a:p>
        </p:txBody>
      </p:sp>
    </p:spTree>
    <p:extLst>
      <p:ext uri="{BB962C8B-B14F-4D97-AF65-F5344CB8AC3E}">
        <p14:creationId xmlns:p14="http://schemas.microsoft.com/office/powerpoint/2010/main" val="223114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404664"/>
            <a:ext cx="8856984" cy="6264696"/>
          </a:xfrm>
        </p:spPr>
        <p:txBody>
          <a:bodyPr>
            <a:normAutofit fontScale="70000" lnSpcReduction="20000"/>
          </a:bodyPr>
          <a:lstStyle/>
          <a:p>
            <a:pPr marL="0" indent="0">
              <a:buNone/>
            </a:pPr>
            <a:r>
              <a:rPr lang="fr-FR" sz="3600" b="1" dirty="0"/>
              <a:t>Henri Bergson</a:t>
            </a:r>
            <a:r>
              <a:rPr lang="fr-FR" sz="3600" dirty="0"/>
              <a:t>, né le 18 octobre 1859 à Paris et mort le 3 janvier 1941 dans la même ville, est un philosophe français.</a:t>
            </a:r>
          </a:p>
          <a:p>
            <a:pPr marL="0" indent="0">
              <a:buNone/>
            </a:pPr>
            <a:r>
              <a:rPr lang="fr-FR" sz="3600" dirty="0"/>
              <a:t>Parmi les ouvrages qu'on lui doit, les quatre principaux </a:t>
            </a:r>
            <a:r>
              <a:rPr lang="fr-FR" sz="3600" dirty="0" smtClean="0"/>
              <a:t>sont : </a:t>
            </a:r>
          </a:p>
          <a:p>
            <a:r>
              <a:rPr lang="fr-FR" sz="3600" i="1" dirty="0" smtClean="0"/>
              <a:t>Essai </a:t>
            </a:r>
            <a:r>
              <a:rPr lang="fr-FR" sz="3600" i="1" dirty="0"/>
              <a:t>sur les données immédiates </a:t>
            </a:r>
            <a:r>
              <a:rPr lang="fr-FR" sz="3600" i="1" dirty="0" smtClean="0"/>
              <a:t>de la conscience </a:t>
            </a:r>
            <a:r>
              <a:rPr lang="fr-FR" sz="3600" dirty="0" smtClean="0"/>
              <a:t>(1889),</a:t>
            </a:r>
            <a:r>
              <a:rPr lang="fr-FR" sz="3600" i="1" dirty="0"/>
              <a:t> </a:t>
            </a:r>
            <a:r>
              <a:rPr lang="fr-FR" sz="3600" i="1" dirty="0" smtClean="0"/>
              <a:t>     </a:t>
            </a:r>
            <a:r>
              <a:rPr lang="fr-FR" sz="3600" dirty="0"/>
              <a:t> </a:t>
            </a:r>
            <a:endParaRPr lang="fr-FR" sz="3600" dirty="0" smtClean="0"/>
          </a:p>
          <a:p>
            <a:r>
              <a:rPr lang="fr-FR" sz="3600" i="1" dirty="0" smtClean="0"/>
              <a:t>Matière </a:t>
            </a:r>
            <a:r>
              <a:rPr lang="fr-FR" sz="3600" i="1" dirty="0"/>
              <a:t>et mémoire</a:t>
            </a:r>
            <a:r>
              <a:rPr lang="fr-FR" sz="3600" dirty="0"/>
              <a:t> (1896), </a:t>
            </a:r>
            <a:endParaRPr lang="fr-FR" sz="3600" dirty="0" smtClean="0"/>
          </a:p>
          <a:p>
            <a:r>
              <a:rPr lang="fr-FR" sz="3600" i="1" dirty="0" smtClean="0"/>
              <a:t>L'Évolution </a:t>
            </a:r>
            <a:r>
              <a:rPr lang="fr-FR" sz="3600" i="1" dirty="0"/>
              <a:t>créatrice</a:t>
            </a:r>
            <a:r>
              <a:rPr lang="fr-FR" sz="3600" dirty="0"/>
              <a:t> (1907) et </a:t>
            </a:r>
            <a:endParaRPr lang="fr-FR" sz="3600" dirty="0" smtClean="0"/>
          </a:p>
          <a:p>
            <a:r>
              <a:rPr lang="fr-FR" sz="3600" i="1" dirty="0" smtClean="0"/>
              <a:t>Les </a:t>
            </a:r>
            <a:r>
              <a:rPr lang="fr-FR" sz="3600" i="1" dirty="0"/>
              <a:t>Deux Sources de la morale et de la religion</a:t>
            </a:r>
            <a:r>
              <a:rPr lang="fr-FR" sz="3600" dirty="0"/>
              <a:t> (1932). </a:t>
            </a:r>
            <a:endParaRPr lang="fr-FR" sz="3600" dirty="0" smtClean="0"/>
          </a:p>
          <a:p>
            <a:pPr marL="0" indent="0">
              <a:buNone/>
            </a:pPr>
            <a:r>
              <a:rPr lang="fr-FR" sz="3600" dirty="0" smtClean="0"/>
              <a:t>Il </a:t>
            </a:r>
            <a:r>
              <a:rPr lang="fr-FR" sz="3600" dirty="0"/>
              <a:t>est également l'auteur du </a:t>
            </a:r>
            <a:r>
              <a:rPr lang="fr-FR" sz="3600" i="1" dirty="0"/>
              <a:t>Rire</a:t>
            </a:r>
            <a:r>
              <a:rPr lang="fr-FR" sz="3600" dirty="0"/>
              <a:t>, un essai sur la signification du comique (1900).</a:t>
            </a:r>
          </a:p>
          <a:p>
            <a:pPr marL="0" indent="0">
              <a:buNone/>
            </a:pPr>
            <a:r>
              <a:rPr lang="fr-FR" sz="3600" dirty="0"/>
              <a:t>Bergson est élu à l'Académie française en 1914 et il reçoit le prix Nobel de littérature en 1927. </a:t>
            </a:r>
            <a:endParaRPr lang="fr-FR" sz="3600" dirty="0" smtClean="0"/>
          </a:p>
          <a:p>
            <a:pPr marL="0" indent="0">
              <a:buNone/>
            </a:pPr>
            <a:r>
              <a:rPr lang="fr-FR" sz="3600" dirty="0" smtClean="0"/>
              <a:t>À </a:t>
            </a:r>
            <a:r>
              <a:rPr lang="fr-FR" sz="3600" dirty="0"/>
              <a:t>la Société des Nations il fut le premier président de la Commission internationale de coopération intellectuelle, ancêtre de </a:t>
            </a:r>
            <a:r>
              <a:rPr lang="fr-FR" sz="3600" dirty="0" smtClean="0"/>
              <a:t>l'UNESCO. </a:t>
            </a:r>
          </a:p>
          <a:p>
            <a:pPr marL="0" indent="0">
              <a:buNone/>
            </a:pPr>
            <a:r>
              <a:rPr lang="fr-FR" sz="3600" dirty="0" smtClean="0"/>
              <a:t>Ses </a:t>
            </a:r>
            <a:r>
              <a:rPr lang="fr-FR" sz="3600" dirty="0"/>
              <a:t>idées pacifistes ont influencé la rédaction des statuts de la </a:t>
            </a:r>
            <a:r>
              <a:rPr lang="fr-FR" sz="3600" dirty="0" smtClean="0"/>
              <a:t>SDN.</a:t>
            </a:r>
            <a:endParaRPr lang="fr-FR" sz="3600" dirty="0"/>
          </a:p>
          <a:p>
            <a:pPr marL="0" indent="0">
              <a:buNone/>
            </a:pPr>
            <a:r>
              <a:rPr lang="fr-FR" dirty="0" err="1" smtClean="0"/>
              <a:t>focillon</a:t>
            </a:r>
            <a:endParaRPr lang="fr-FR" dirty="0"/>
          </a:p>
        </p:txBody>
      </p:sp>
    </p:spTree>
    <p:extLst>
      <p:ext uri="{BB962C8B-B14F-4D97-AF65-F5344CB8AC3E}">
        <p14:creationId xmlns:p14="http://schemas.microsoft.com/office/powerpoint/2010/main" val="298691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marL="0" indent="0" algn="ctr">
              <a:buNone/>
            </a:pPr>
            <a:r>
              <a:rPr lang="fr-FR" sz="6000" dirty="0" smtClean="0"/>
              <a:t>Tournons rapidement maintenant vers </a:t>
            </a:r>
          </a:p>
          <a:p>
            <a:pPr marL="0" indent="0" algn="ctr">
              <a:buNone/>
            </a:pPr>
            <a:r>
              <a:rPr lang="fr-FR" sz="6000" dirty="0" smtClean="0"/>
              <a:t>Claude Lévi-Strauss et Henri Focillon</a:t>
            </a:r>
            <a:endParaRPr lang="fr-FR" sz="6000" dirty="0"/>
          </a:p>
        </p:txBody>
      </p:sp>
    </p:spTree>
    <p:extLst>
      <p:ext uri="{BB962C8B-B14F-4D97-AF65-F5344CB8AC3E}">
        <p14:creationId xmlns:p14="http://schemas.microsoft.com/office/powerpoint/2010/main" val="8520521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6408712"/>
          </a:xfrm>
        </p:spPr>
        <p:txBody>
          <a:bodyPr>
            <a:normAutofit fontScale="92500" lnSpcReduction="20000"/>
          </a:bodyPr>
          <a:lstStyle/>
          <a:p>
            <a:pPr marL="0" indent="0">
              <a:buNone/>
            </a:pPr>
            <a:r>
              <a:rPr lang="fr-FR" b="1" dirty="0"/>
              <a:t>Henri Focillon</a:t>
            </a:r>
            <a:r>
              <a:rPr lang="fr-FR" dirty="0"/>
              <a:t>, né le 7 septembre 1881 à Dijon et mort le 3 mars 1943 à New </a:t>
            </a:r>
            <a:r>
              <a:rPr lang="fr-FR" dirty="0" err="1" smtClean="0"/>
              <a:t>Haven</a:t>
            </a:r>
            <a:r>
              <a:rPr lang="fr-FR" dirty="0" smtClean="0"/>
              <a:t>,</a:t>
            </a:r>
            <a:r>
              <a:rPr lang="fr-FR" dirty="0"/>
              <a:t> </a:t>
            </a:r>
            <a:r>
              <a:rPr lang="fr-FR" dirty="0" smtClean="0"/>
              <a:t>Connecticut, </a:t>
            </a:r>
            <a:r>
              <a:rPr lang="fr-FR" dirty="0"/>
              <a:t>est un historien de l'art français, spécialiste de la gravure et de l'art du Moyen Âge.</a:t>
            </a:r>
            <a:endParaRPr lang="fr-FR" dirty="0" smtClean="0"/>
          </a:p>
          <a:p>
            <a:pPr marL="0" indent="0">
              <a:buNone/>
            </a:pPr>
            <a:r>
              <a:rPr lang="fr-FR" dirty="0"/>
              <a:t>Il est également représentant de la France, aux côtés de Paul Valéry, à la commission des Lettres et des Arts de la Société des Nations (1925</a:t>
            </a:r>
            <a:r>
              <a:rPr lang="fr-FR" dirty="0" smtClean="0"/>
              <a:t>). </a:t>
            </a:r>
          </a:p>
          <a:p>
            <a:pPr marL="0" indent="0">
              <a:buNone/>
            </a:pPr>
            <a:r>
              <a:rPr lang="fr-FR" dirty="0" smtClean="0"/>
              <a:t>Il siège au </a:t>
            </a:r>
            <a:r>
              <a:rPr lang="fr-FR" dirty="0"/>
              <a:t>comité permanent des Lettres et des Arts de la SDN (1930), </a:t>
            </a:r>
            <a:endParaRPr lang="fr-FR" dirty="0" smtClean="0"/>
          </a:p>
          <a:p>
            <a:pPr marL="0" indent="0">
              <a:buNone/>
            </a:pPr>
            <a:r>
              <a:rPr lang="fr-FR" dirty="0" smtClean="0"/>
              <a:t>Il est membre de </a:t>
            </a:r>
            <a:r>
              <a:rPr lang="fr-FR" dirty="0"/>
              <a:t>l'Institut international de </a:t>
            </a:r>
            <a:r>
              <a:rPr lang="fr-FR" dirty="0" smtClean="0"/>
              <a:t>coopération </a:t>
            </a:r>
            <a:r>
              <a:rPr lang="fr-FR" dirty="0"/>
              <a:t>intellectuel et </a:t>
            </a:r>
            <a:r>
              <a:rPr lang="fr-FR" dirty="0" smtClean="0"/>
              <a:t>de </a:t>
            </a:r>
            <a:r>
              <a:rPr lang="fr-FR" dirty="0"/>
              <a:t>l'Office international des musées. </a:t>
            </a:r>
            <a:endParaRPr lang="fr-FR" dirty="0" smtClean="0"/>
          </a:p>
          <a:p>
            <a:pPr marL="0" indent="0">
              <a:buNone/>
            </a:pPr>
            <a:r>
              <a:rPr lang="fr-FR" dirty="0" smtClean="0"/>
              <a:t>Il </a:t>
            </a:r>
            <a:r>
              <a:rPr lang="fr-FR" dirty="0"/>
              <a:t>est vice-président de la commission des arts plastiques et membre de la commission du cinématographe du ministère de l'Instruction publique (1932).</a:t>
            </a:r>
          </a:p>
        </p:txBody>
      </p:sp>
    </p:spTree>
    <p:extLst>
      <p:ext uri="{BB962C8B-B14F-4D97-AF65-F5344CB8AC3E}">
        <p14:creationId xmlns:p14="http://schemas.microsoft.com/office/powerpoint/2010/main" val="28843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92696"/>
            <a:ext cx="8229600" cy="5433467"/>
          </a:xfrm>
        </p:spPr>
        <p:txBody>
          <a:bodyPr>
            <a:normAutofit/>
          </a:bodyPr>
          <a:lstStyle/>
          <a:p>
            <a:pPr marL="0" indent="0" algn="ctr">
              <a:buNone/>
            </a:pPr>
            <a:r>
              <a:rPr lang="fr-FR" b="1" u="sng" dirty="0"/>
              <a:t>La deuxième guerre mondiale</a:t>
            </a:r>
          </a:p>
          <a:p>
            <a:pPr marL="0" indent="0">
              <a:buNone/>
            </a:pPr>
            <a:r>
              <a:rPr lang="fr-FR" dirty="0"/>
              <a:t>À la victoire politique définitive acquise par le camp gaulliste en 1943 correspond une forte mobilisation intellectuelle à tonalité patriotique. </a:t>
            </a:r>
          </a:p>
          <a:p>
            <a:pPr marL="0" indent="0">
              <a:buNone/>
            </a:pPr>
            <a:r>
              <a:rPr lang="fr-FR" dirty="0"/>
              <a:t>La création à New York d’une université française et francophone (il y avait aussi des savants belges) en exil, l’École Libre des Hautes études de New York, inaugurée le 14 février 1942, fut le symbole de cet esprit d’affirmation de soi. </a:t>
            </a:r>
          </a:p>
        </p:txBody>
      </p:sp>
    </p:spTree>
    <p:extLst>
      <p:ext uri="{BB962C8B-B14F-4D97-AF65-F5344CB8AC3E}">
        <p14:creationId xmlns:p14="http://schemas.microsoft.com/office/powerpoint/2010/main" val="380590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648"/>
            <a:ext cx="8229600" cy="5865515"/>
          </a:xfrm>
        </p:spPr>
        <p:txBody>
          <a:bodyPr>
            <a:normAutofit fontScale="85000" lnSpcReduction="10000"/>
          </a:bodyPr>
          <a:lstStyle/>
          <a:p>
            <a:pPr marL="0" indent="0">
              <a:buNone/>
            </a:pPr>
            <a:r>
              <a:rPr lang="fr-FR" dirty="0"/>
              <a:t>Composée de trois facultés (Lettres, Droit, Science), elle compte 326 étudiants pour 40 cours et 19 professeurs en février 1942 ; les effectifs sont de 851 au premier semestre 1943 avec 95 professeurs permanents (dont </a:t>
            </a:r>
            <a:r>
              <a:rPr lang="fr-FR" b="1" dirty="0"/>
              <a:t>Henri Focillon</a:t>
            </a:r>
            <a:r>
              <a:rPr lang="fr-FR" dirty="0"/>
              <a:t>, Jacques Maritain, Jean et Francis Perrin, Alexandre Koyré, </a:t>
            </a:r>
            <a:r>
              <a:rPr lang="fr-FR" b="1" dirty="0"/>
              <a:t>Claude </a:t>
            </a:r>
            <a:r>
              <a:rPr lang="fr-FR" b="1" dirty="0" smtClean="0"/>
              <a:t>Lévi-Strauss (1908-2009</a:t>
            </a:r>
            <a:r>
              <a:rPr lang="fr-FR" dirty="0" smtClean="0"/>
              <a:t>) </a:t>
            </a:r>
            <a:r>
              <a:rPr lang="fr-FR" dirty="0"/>
              <a:t>et temporaires qui délivrent 548 cours. </a:t>
            </a:r>
            <a:r>
              <a:rPr lang="fr-FR" dirty="0" smtClean="0"/>
              <a:t>Une </a:t>
            </a:r>
            <a:r>
              <a:rPr lang="fr-FR" dirty="0"/>
              <a:t>revue, </a:t>
            </a:r>
            <a:r>
              <a:rPr lang="fr-FR" i="1" dirty="0"/>
              <a:t>Renaissance</a:t>
            </a:r>
            <a:r>
              <a:rPr lang="fr-FR" dirty="0"/>
              <a:t>, est créée. </a:t>
            </a:r>
            <a:endParaRPr lang="fr-FR" dirty="0" smtClean="0"/>
          </a:p>
          <a:p>
            <a:pPr marL="0" indent="0">
              <a:buNone/>
            </a:pPr>
            <a:r>
              <a:rPr lang="fr-FR" dirty="0" smtClean="0"/>
              <a:t>C’est </a:t>
            </a:r>
            <a:r>
              <a:rPr lang="fr-FR" dirty="0"/>
              <a:t>dans ce cadre new-yorkais que Claude Lévi-Strauss invente l’anthropologie structurale, une des innovations scientifiques capitales du vingtième siècle.</a:t>
            </a:r>
          </a:p>
          <a:p>
            <a:pPr marL="0" indent="0">
              <a:buNone/>
            </a:pPr>
            <a:r>
              <a:rPr lang="fr-FR" sz="2800" dirty="0"/>
              <a:t/>
            </a:r>
            <a:br>
              <a:rPr lang="fr-FR" sz="2800" dirty="0"/>
            </a:br>
            <a:r>
              <a:rPr lang="fr-FR" sz="2400" dirty="0"/>
              <a:t>François </a:t>
            </a:r>
            <a:r>
              <a:rPr lang="fr-FR" sz="2400" dirty="0" err="1"/>
              <a:t>Chaubet</a:t>
            </a:r>
            <a:r>
              <a:rPr lang="fr-FR" sz="2400" dirty="0"/>
              <a:t> et Laurent Martin, </a:t>
            </a:r>
            <a:r>
              <a:rPr lang="fr-FR" sz="2400" i="1" dirty="0"/>
              <a:t>Histoire des relations culturelles dans le monde contemporain, </a:t>
            </a:r>
            <a:r>
              <a:rPr lang="fr-FR" sz="2400" dirty="0"/>
              <a:t>Armand Colin, 2011</a:t>
            </a:r>
          </a:p>
          <a:p>
            <a:pPr marL="0" indent="0">
              <a:buNone/>
            </a:pPr>
            <a:endParaRPr lang="fr-FR" dirty="0"/>
          </a:p>
        </p:txBody>
      </p:sp>
    </p:spTree>
    <p:extLst>
      <p:ext uri="{BB962C8B-B14F-4D97-AF65-F5344CB8AC3E}">
        <p14:creationId xmlns:p14="http://schemas.microsoft.com/office/powerpoint/2010/main" val="976640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79512" y="476672"/>
            <a:ext cx="8784976" cy="6048672"/>
          </a:xfrm>
        </p:spPr>
        <p:txBody>
          <a:bodyPr>
            <a:normAutofit lnSpcReduction="10000"/>
          </a:bodyPr>
          <a:lstStyle/>
          <a:p>
            <a:pPr marL="0" indent="0">
              <a:buNone/>
            </a:pPr>
            <a:r>
              <a:rPr lang="fr-FR" dirty="0"/>
              <a:t>L’</a:t>
            </a:r>
            <a:r>
              <a:rPr lang="fr-FR" b="1" dirty="0"/>
              <a:t>anthropologie structurale</a:t>
            </a:r>
            <a:r>
              <a:rPr lang="fr-FR" dirty="0"/>
              <a:t> est une des branches fondatrices </a:t>
            </a:r>
            <a:r>
              <a:rPr lang="fr-FR" dirty="0" smtClean="0"/>
              <a:t>du paradigme structuraliste</a:t>
            </a:r>
            <a:r>
              <a:rPr lang="fr-FR" dirty="0"/>
              <a:t> </a:t>
            </a:r>
            <a:r>
              <a:rPr lang="fr-FR" dirty="0" smtClean="0"/>
              <a:t>en</a:t>
            </a:r>
            <a:r>
              <a:rPr lang="fr-FR" dirty="0"/>
              <a:t> </a:t>
            </a:r>
            <a:r>
              <a:rPr lang="fr-FR" dirty="0" smtClean="0"/>
              <a:t>anthropologie, développée </a:t>
            </a:r>
            <a:r>
              <a:rPr lang="fr-FR" dirty="0"/>
              <a:t>à partir des années 1940 par l’ethnologue Claude Lévi-Strauss dont elle constitue l’œuvre majeure</a:t>
            </a:r>
            <a:r>
              <a:rPr lang="fr-FR" dirty="0" smtClean="0"/>
              <a:t>.</a:t>
            </a:r>
          </a:p>
          <a:p>
            <a:pPr marL="0" indent="0">
              <a:buNone/>
            </a:pPr>
            <a:r>
              <a:rPr lang="fr-FR" dirty="0"/>
              <a:t>Elle utilise les principes généraux des sciences dites fondamentales, appréhendant une société en tant que système </a:t>
            </a:r>
            <a:r>
              <a:rPr lang="fr-FR" dirty="0" smtClean="0"/>
              <a:t>complexe</a:t>
            </a:r>
            <a:r>
              <a:rPr lang="fr-FR" dirty="0"/>
              <a:t> </a:t>
            </a:r>
            <a:r>
              <a:rPr lang="fr-FR" dirty="0" smtClean="0"/>
              <a:t>doué </a:t>
            </a:r>
            <a:r>
              <a:rPr lang="fr-FR" dirty="0"/>
              <a:t>de propriétés autonomes invariables (« structurales ») découlant des relations entre les éléments (les individus) qui le composent, non déductibles de l’étude de ces seuls individus et non perceptibles consciemment </a:t>
            </a:r>
            <a:r>
              <a:rPr lang="fr-FR" i="1" dirty="0"/>
              <a:t>a priori</a:t>
            </a:r>
            <a:r>
              <a:rPr lang="fr-FR" dirty="0"/>
              <a:t> par eux</a:t>
            </a:r>
            <a:r>
              <a:rPr lang="fr-FR" dirty="0" smtClean="0"/>
              <a:t>.</a:t>
            </a:r>
          </a:p>
          <a:p>
            <a:pPr marL="0" indent="0">
              <a:buNone/>
            </a:pPr>
            <a:endParaRPr lang="fr-FR" dirty="0"/>
          </a:p>
        </p:txBody>
      </p:sp>
    </p:spTree>
    <p:extLst>
      <p:ext uri="{BB962C8B-B14F-4D97-AF65-F5344CB8AC3E}">
        <p14:creationId xmlns:p14="http://schemas.microsoft.com/office/powerpoint/2010/main" val="333747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9552" y="980728"/>
            <a:ext cx="8229600" cy="4525963"/>
          </a:xfrm>
        </p:spPr>
        <p:txBody>
          <a:bodyPr>
            <a:normAutofit/>
          </a:bodyPr>
          <a:lstStyle/>
          <a:p>
            <a:pPr marL="0" indent="0">
              <a:buNone/>
            </a:pPr>
            <a:r>
              <a:rPr lang="fr-FR" sz="6000" dirty="0" smtClean="0"/>
              <a:t>Identité et individuation</a:t>
            </a:r>
          </a:p>
          <a:p>
            <a:pPr marL="0" indent="0" algn="ctr">
              <a:buNone/>
            </a:pPr>
            <a:r>
              <a:rPr lang="fr-FR" sz="6000" dirty="0" smtClean="0"/>
              <a:t>Sociologie et </a:t>
            </a:r>
            <a:r>
              <a:rPr lang="fr-FR" sz="6000" dirty="0" err="1"/>
              <a:t>I</a:t>
            </a:r>
            <a:r>
              <a:rPr lang="fr-FR" sz="6000" dirty="0" err="1" smtClean="0"/>
              <a:t>ndividuologie</a:t>
            </a:r>
            <a:endParaRPr lang="fr-FR" sz="6000" dirty="0"/>
          </a:p>
        </p:txBody>
      </p:sp>
    </p:spTree>
    <p:extLst>
      <p:ext uri="{BB962C8B-B14F-4D97-AF65-F5344CB8AC3E}">
        <p14:creationId xmlns:p14="http://schemas.microsoft.com/office/powerpoint/2010/main" val="182166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332656"/>
            <a:ext cx="7848872" cy="6120680"/>
          </a:xfrm>
        </p:spPr>
        <p:txBody>
          <a:bodyPr>
            <a:noAutofit/>
          </a:bodyPr>
          <a:lstStyle/>
          <a:p>
            <a:pPr marL="0" indent="0" algn="ctr">
              <a:buNone/>
            </a:pPr>
            <a:r>
              <a:rPr lang="en-US" b="1" dirty="0"/>
              <a:t>J</a:t>
            </a:r>
            <a:r>
              <a:rPr lang="en-US" sz="2400" b="1" dirty="0"/>
              <a:t>. Lionel </a:t>
            </a:r>
            <a:r>
              <a:rPr lang="en-US" sz="2400" b="1" dirty="0" smtClean="0"/>
              <a:t>Tayler, </a:t>
            </a:r>
            <a:r>
              <a:rPr lang="en-US" sz="2400" b="1" i="1" dirty="0" smtClean="0"/>
              <a:t>The </a:t>
            </a:r>
            <a:r>
              <a:rPr lang="en-US" sz="2400" b="1" i="1" dirty="0"/>
              <a:t>study of individuals (</a:t>
            </a:r>
            <a:r>
              <a:rPr lang="en-US" sz="2400" b="1" i="1" dirty="0" err="1"/>
              <a:t>individuology</a:t>
            </a:r>
            <a:r>
              <a:rPr lang="en-US" sz="2400" b="1" i="1" dirty="0"/>
              <a:t>) and their natural groupings (sociology</a:t>
            </a:r>
            <a:r>
              <a:rPr lang="en-US" sz="2400" b="1" i="1" dirty="0" smtClean="0"/>
              <a:t>)</a:t>
            </a:r>
            <a:r>
              <a:rPr lang="en-US" sz="2400" b="1" dirty="0" smtClean="0"/>
              <a:t>, </a:t>
            </a:r>
            <a:r>
              <a:rPr lang="en-US" sz="2400" b="1" dirty="0" err="1" smtClean="0"/>
              <a:t>Londres</a:t>
            </a:r>
            <a:r>
              <a:rPr lang="en-US" sz="2400" b="1" dirty="0" smtClean="0"/>
              <a:t>, 1907</a:t>
            </a:r>
          </a:p>
          <a:p>
            <a:pPr marL="0" indent="0">
              <a:buNone/>
            </a:pPr>
            <a:r>
              <a:rPr lang="en-US" sz="2800" dirty="0"/>
              <a:t>The subject falls into four main divisions</a:t>
            </a:r>
            <a:r>
              <a:rPr lang="en-US" sz="2800" dirty="0" smtClean="0"/>
              <a:t>: </a:t>
            </a:r>
          </a:p>
          <a:p>
            <a:pPr marL="0" indent="0">
              <a:buNone/>
            </a:pPr>
            <a:r>
              <a:rPr lang="en-US" sz="2800" dirty="0" smtClean="0"/>
              <a:t>(1) The broad proposition that sociology should be mainly based on </a:t>
            </a:r>
            <a:r>
              <a:rPr lang="en-US" sz="2800" dirty="0" err="1" smtClean="0"/>
              <a:t>individuology</a:t>
            </a:r>
            <a:r>
              <a:rPr lang="en-US" sz="2800" dirty="0" smtClean="0"/>
              <a:t>. </a:t>
            </a:r>
          </a:p>
          <a:p>
            <a:pPr marL="0" indent="0">
              <a:buNone/>
            </a:pPr>
            <a:r>
              <a:rPr lang="en-US" sz="2800" dirty="0" smtClean="0"/>
              <a:t>(</a:t>
            </a:r>
            <a:r>
              <a:rPr lang="en-US" sz="2800" dirty="0"/>
              <a:t>2) That it is not so based. </a:t>
            </a:r>
            <a:endParaRPr lang="en-US" sz="2800" dirty="0" smtClean="0"/>
          </a:p>
          <a:p>
            <a:pPr marL="0" indent="0">
              <a:buNone/>
            </a:pPr>
            <a:r>
              <a:rPr lang="en-US" sz="2800" dirty="0" smtClean="0"/>
              <a:t>(3) That sufficient </a:t>
            </a:r>
            <a:r>
              <a:rPr lang="en-US" sz="2800" dirty="0" err="1" smtClean="0"/>
              <a:t>individuological</a:t>
            </a:r>
            <a:r>
              <a:rPr lang="en-US" sz="2800" dirty="0" smtClean="0"/>
              <a:t> material is now available to commence the work of laying a true sociological foundation. </a:t>
            </a:r>
          </a:p>
          <a:p>
            <a:pPr marL="0" indent="0">
              <a:buNone/>
            </a:pPr>
            <a:r>
              <a:rPr lang="en-US" sz="2800" dirty="0" smtClean="0"/>
              <a:t>(</a:t>
            </a:r>
            <a:r>
              <a:rPr lang="en-US" sz="2800" dirty="0"/>
              <a:t>4) Suggestions as to the probable form of the sociological superstructure that would be erected upon such a basis.</a:t>
            </a:r>
            <a:endParaRPr lang="en-US" sz="2800" b="1" dirty="0"/>
          </a:p>
          <a:p>
            <a:pPr marL="0" indent="0" algn="ctr">
              <a:buNone/>
            </a:pPr>
            <a:endParaRPr lang="fr-FR" sz="2400" dirty="0" smtClean="0"/>
          </a:p>
        </p:txBody>
      </p:sp>
    </p:spTree>
    <p:extLst>
      <p:ext uri="{BB962C8B-B14F-4D97-AF65-F5344CB8AC3E}">
        <p14:creationId xmlns:p14="http://schemas.microsoft.com/office/powerpoint/2010/main" val="65415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84678"/>
            <a:ext cx="86803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e 6"/>
          <p:cNvGrpSpPr/>
          <p:nvPr/>
        </p:nvGrpSpPr>
        <p:grpSpPr>
          <a:xfrm rot="462700">
            <a:off x="1037510" y="2053336"/>
            <a:ext cx="2232248" cy="864095"/>
            <a:chOff x="4572000" y="2159821"/>
            <a:chExt cx="2232248" cy="864095"/>
          </a:xfrm>
          <a:solidFill>
            <a:srgbClr val="FF0000"/>
          </a:solidFill>
        </p:grpSpPr>
        <p:sp>
          <p:nvSpPr>
            <p:cNvPr id="6" name="Flèche droite 5"/>
            <p:cNvSpPr/>
            <p:nvPr/>
          </p:nvSpPr>
          <p:spPr>
            <a:xfrm>
              <a:off x="4572000" y="2159821"/>
              <a:ext cx="2016224" cy="864095"/>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rot="21533064">
              <a:off x="4716016" y="2276872"/>
              <a:ext cx="2088232" cy="584775"/>
            </a:xfrm>
            <a:prstGeom prst="rect">
              <a:avLst/>
            </a:prstGeom>
            <a:noFill/>
            <a:ln>
              <a:noFill/>
            </a:ln>
          </p:spPr>
          <p:txBody>
            <a:bodyPr wrap="square" rtlCol="0">
              <a:spAutoFit/>
            </a:bodyPr>
            <a:lstStyle/>
            <a:p>
              <a:r>
                <a:rPr lang="fr-FR" sz="3200" b="1" dirty="0" smtClean="0"/>
                <a:t>énergie</a:t>
              </a:r>
              <a:endParaRPr lang="fr-FR" sz="3200" b="1" dirty="0"/>
            </a:p>
          </p:txBody>
        </p:sp>
      </p:grpSp>
      <p:grpSp>
        <p:nvGrpSpPr>
          <p:cNvPr id="15" name="Groupe 14"/>
          <p:cNvGrpSpPr/>
          <p:nvPr/>
        </p:nvGrpSpPr>
        <p:grpSpPr>
          <a:xfrm>
            <a:off x="2252642" y="2918355"/>
            <a:ext cx="3164689" cy="2209678"/>
            <a:chOff x="4575663" y="2935730"/>
            <a:chExt cx="3482478" cy="2209678"/>
          </a:xfrm>
        </p:grpSpPr>
        <p:sp>
          <p:nvSpPr>
            <p:cNvPr id="14" name="Double flèche horizontale 13"/>
            <p:cNvSpPr/>
            <p:nvPr/>
          </p:nvSpPr>
          <p:spPr>
            <a:xfrm rot="661986">
              <a:off x="4575663" y="2935730"/>
              <a:ext cx="3204291" cy="1582980"/>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635957">
              <a:off x="4998188" y="3359368"/>
              <a:ext cx="3059953" cy="1786040"/>
            </a:xfrm>
            <a:prstGeom prst="rect">
              <a:avLst/>
            </a:prstGeom>
            <a:noFill/>
          </p:spPr>
          <p:txBody>
            <a:bodyPr wrap="none" rtlCol="0">
              <a:spAutoFit/>
            </a:bodyPr>
            <a:lstStyle/>
            <a:p>
              <a:r>
                <a:rPr lang="fr-FR" sz="2800" b="1" dirty="0" smtClean="0"/>
                <a:t>Résistance</a:t>
              </a:r>
            </a:p>
            <a:p>
              <a:r>
                <a:rPr lang="fr-FR" sz="2800" b="1" dirty="0" smtClean="0"/>
                <a:t>transmission</a:t>
              </a:r>
              <a:endParaRPr lang="fr-FR" sz="2800" b="1" dirty="0"/>
            </a:p>
          </p:txBody>
        </p:sp>
      </p:grpSp>
      <p:sp>
        <p:nvSpPr>
          <p:cNvPr id="11" name="ZoneTexte 10"/>
          <p:cNvSpPr txBox="1"/>
          <p:nvPr/>
        </p:nvSpPr>
        <p:spPr>
          <a:xfrm>
            <a:off x="3927038" y="260648"/>
            <a:ext cx="2160240" cy="646331"/>
          </a:xfrm>
          <a:prstGeom prst="rect">
            <a:avLst/>
          </a:prstGeom>
          <a:noFill/>
        </p:spPr>
        <p:txBody>
          <a:bodyPr wrap="square" rtlCol="0">
            <a:spAutoFit/>
          </a:bodyPr>
          <a:lstStyle/>
          <a:p>
            <a:r>
              <a:rPr lang="fr-FR" sz="3600" b="1" dirty="0" smtClean="0">
                <a:solidFill>
                  <a:srgbClr val="FF0000"/>
                </a:solidFill>
              </a:rPr>
              <a:t>geste</a:t>
            </a:r>
            <a:endParaRPr lang="fr-FR" sz="3600" b="1" dirty="0">
              <a:solidFill>
                <a:srgbClr val="FF0000"/>
              </a:solidFill>
            </a:endParaRPr>
          </a:p>
        </p:txBody>
      </p:sp>
      <p:sp>
        <p:nvSpPr>
          <p:cNvPr id="12" name="ZoneTexte 11"/>
          <p:cNvSpPr txBox="1"/>
          <p:nvPr/>
        </p:nvSpPr>
        <p:spPr>
          <a:xfrm>
            <a:off x="3927038" y="4077617"/>
            <a:ext cx="1584176" cy="646331"/>
          </a:xfrm>
          <a:prstGeom prst="rect">
            <a:avLst/>
          </a:prstGeom>
          <a:noFill/>
        </p:spPr>
        <p:txBody>
          <a:bodyPr wrap="square" rtlCol="0">
            <a:spAutoFit/>
          </a:bodyPr>
          <a:lstStyle/>
          <a:p>
            <a:r>
              <a:rPr lang="fr-FR" sz="3600" b="1" dirty="0" smtClean="0">
                <a:solidFill>
                  <a:srgbClr val="92D050"/>
                </a:solidFill>
              </a:rPr>
              <a:t>fond</a:t>
            </a:r>
            <a:endParaRPr lang="fr-FR" sz="3600" b="1" dirty="0">
              <a:solidFill>
                <a:srgbClr val="92D050"/>
              </a:solidFill>
            </a:endParaRPr>
          </a:p>
        </p:txBody>
      </p:sp>
      <p:sp>
        <p:nvSpPr>
          <p:cNvPr id="13" name="ZoneTexte 12"/>
          <p:cNvSpPr txBox="1"/>
          <p:nvPr/>
        </p:nvSpPr>
        <p:spPr>
          <a:xfrm>
            <a:off x="120048" y="5085184"/>
            <a:ext cx="9204480" cy="1569660"/>
          </a:xfrm>
          <a:prstGeom prst="rect">
            <a:avLst/>
          </a:prstGeom>
          <a:noFill/>
        </p:spPr>
        <p:txBody>
          <a:bodyPr wrap="square" rtlCol="0">
            <a:spAutoFit/>
          </a:bodyPr>
          <a:lstStyle/>
          <a:p>
            <a:r>
              <a:rPr lang="fr-FR" sz="3200" dirty="0" smtClean="0"/>
              <a:t>Tout au long du geste, le fond exerce un jeu de résistance et de transmission de l’énergie déployée par la main.</a:t>
            </a:r>
            <a:endParaRPr lang="fr-FR" sz="3200" dirty="0"/>
          </a:p>
        </p:txBody>
      </p:sp>
    </p:spTree>
    <p:extLst>
      <p:ext uri="{BB962C8B-B14F-4D97-AF65-F5344CB8AC3E}">
        <p14:creationId xmlns:p14="http://schemas.microsoft.com/office/powerpoint/2010/main" val="420907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05312 -0.06551 L 0.41146 0.01852 " pathEditMode="relative" rAng="0" ptsTypes="AA">
                                      <p:cBhvr>
                                        <p:cTn id="36" dur="5000" fill="hold"/>
                                        <p:tgtEl>
                                          <p:spTgt spid="15"/>
                                        </p:tgtEl>
                                        <p:attrNameLst>
                                          <p:attrName>ppt_x</p:attrName>
                                          <p:attrName>ppt_y</p:attrName>
                                        </p:attrNameLst>
                                      </p:cBhvr>
                                      <p:rCtr x="23229" y="4190"/>
                                    </p:animMotion>
                                  </p:childTnLst>
                                </p:cTn>
                              </p:par>
                              <p:par>
                                <p:cTn id="37" presetID="42" presetClass="path" presetSubtype="0" accel="50000" decel="50000" fill="hold" nodeType="withEffect">
                                  <p:stCondLst>
                                    <p:cond delay="0"/>
                                  </p:stCondLst>
                                  <p:childTnLst>
                                    <p:animMotion origin="layout" path="M -0.09965 0.00092 L 0.35104 0.08518 " pathEditMode="relative" rAng="0" ptsTypes="AA">
                                      <p:cBhvr>
                                        <p:cTn id="38" dur="5000" fill="hold"/>
                                        <p:tgtEl>
                                          <p:spTgt spid="7"/>
                                        </p:tgtEl>
                                        <p:attrNameLst>
                                          <p:attrName>ppt_x</p:attrName>
                                          <p:attrName>ppt_y</p:attrName>
                                        </p:attrNameLst>
                                      </p:cBhvr>
                                      <p:rCtr x="22535" y="421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Tree>
    <p:extLst>
      <p:ext uri="{BB962C8B-B14F-4D97-AF65-F5344CB8AC3E}">
        <p14:creationId xmlns:p14="http://schemas.microsoft.com/office/powerpoint/2010/main" val="32005802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84678"/>
            <a:ext cx="86803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e 6"/>
          <p:cNvGrpSpPr/>
          <p:nvPr/>
        </p:nvGrpSpPr>
        <p:grpSpPr>
          <a:xfrm rot="462700">
            <a:off x="4115826" y="2625987"/>
            <a:ext cx="2232248" cy="864095"/>
            <a:chOff x="4572000" y="2159821"/>
            <a:chExt cx="2232248" cy="864095"/>
          </a:xfrm>
          <a:solidFill>
            <a:srgbClr val="FF0000"/>
          </a:solidFill>
        </p:grpSpPr>
        <p:sp>
          <p:nvSpPr>
            <p:cNvPr id="6" name="Flèche droite 5"/>
            <p:cNvSpPr/>
            <p:nvPr/>
          </p:nvSpPr>
          <p:spPr>
            <a:xfrm>
              <a:off x="4572000" y="2159821"/>
              <a:ext cx="2016224" cy="864095"/>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rot="21533064">
              <a:off x="4716016" y="2276872"/>
              <a:ext cx="2088232" cy="584775"/>
            </a:xfrm>
            <a:prstGeom prst="rect">
              <a:avLst/>
            </a:prstGeom>
            <a:noFill/>
            <a:ln>
              <a:noFill/>
            </a:ln>
          </p:spPr>
          <p:txBody>
            <a:bodyPr wrap="square" rtlCol="0">
              <a:spAutoFit/>
            </a:bodyPr>
            <a:lstStyle/>
            <a:p>
              <a:r>
                <a:rPr lang="fr-FR" sz="3200" b="1" dirty="0" smtClean="0"/>
                <a:t>énergie</a:t>
              </a:r>
              <a:endParaRPr lang="fr-FR" sz="3200" b="1" dirty="0"/>
            </a:p>
          </p:txBody>
        </p:sp>
      </p:grpSp>
      <p:grpSp>
        <p:nvGrpSpPr>
          <p:cNvPr id="15" name="Groupe 14"/>
          <p:cNvGrpSpPr/>
          <p:nvPr/>
        </p:nvGrpSpPr>
        <p:grpSpPr>
          <a:xfrm>
            <a:off x="6001497" y="3059786"/>
            <a:ext cx="2911888" cy="1582980"/>
            <a:chOff x="4575663" y="2935730"/>
            <a:chExt cx="3204291" cy="1582980"/>
          </a:xfrm>
        </p:grpSpPr>
        <p:sp>
          <p:nvSpPr>
            <p:cNvPr id="14" name="Double flèche horizontale 13"/>
            <p:cNvSpPr/>
            <p:nvPr/>
          </p:nvSpPr>
          <p:spPr>
            <a:xfrm rot="661986">
              <a:off x="4575663" y="2935730"/>
              <a:ext cx="3204291" cy="1582980"/>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635957">
              <a:off x="4749014" y="3252299"/>
              <a:ext cx="2949269" cy="954107"/>
            </a:xfrm>
            <a:prstGeom prst="rect">
              <a:avLst/>
            </a:prstGeom>
            <a:noFill/>
          </p:spPr>
          <p:txBody>
            <a:bodyPr wrap="square" rtlCol="0">
              <a:spAutoFit/>
            </a:bodyPr>
            <a:lstStyle/>
            <a:p>
              <a:r>
                <a:rPr lang="fr-FR" sz="2800" b="1" dirty="0"/>
                <a:t>r</a:t>
              </a:r>
              <a:r>
                <a:rPr lang="fr-FR" sz="2800" b="1" dirty="0" smtClean="0"/>
                <a:t>ésistance</a:t>
              </a:r>
            </a:p>
            <a:p>
              <a:r>
                <a:rPr lang="fr-FR" sz="2800" b="1" dirty="0" smtClean="0"/>
                <a:t>     transmission</a:t>
              </a:r>
              <a:endParaRPr lang="fr-FR" sz="2800" b="1" dirty="0"/>
            </a:p>
          </p:txBody>
        </p:sp>
      </p:grpSp>
      <p:sp>
        <p:nvSpPr>
          <p:cNvPr id="11" name="ZoneTexte 10"/>
          <p:cNvSpPr txBox="1"/>
          <p:nvPr/>
        </p:nvSpPr>
        <p:spPr>
          <a:xfrm>
            <a:off x="3927038" y="260648"/>
            <a:ext cx="2160240" cy="646331"/>
          </a:xfrm>
          <a:prstGeom prst="rect">
            <a:avLst/>
          </a:prstGeom>
          <a:noFill/>
        </p:spPr>
        <p:txBody>
          <a:bodyPr wrap="square" rtlCol="0">
            <a:spAutoFit/>
          </a:bodyPr>
          <a:lstStyle/>
          <a:p>
            <a:r>
              <a:rPr lang="fr-FR" sz="3600" b="1" dirty="0" smtClean="0">
                <a:solidFill>
                  <a:srgbClr val="FF0000"/>
                </a:solidFill>
              </a:rPr>
              <a:t>geste</a:t>
            </a:r>
            <a:endParaRPr lang="fr-FR" sz="3600" b="1" dirty="0">
              <a:solidFill>
                <a:srgbClr val="FF0000"/>
              </a:solidFill>
            </a:endParaRPr>
          </a:p>
        </p:txBody>
      </p:sp>
      <p:sp>
        <p:nvSpPr>
          <p:cNvPr id="12" name="ZoneTexte 11"/>
          <p:cNvSpPr txBox="1"/>
          <p:nvPr/>
        </p:nvSpPr>
        <p:spPr>
          <a:xfrm>
            <a:off x="3927038" y="4077617"/>
            <a:ext cx="1584176" cy="646331"/>
          </a:xfrm>
          <a:prstGeom prst="rect">
            <a:avLst/>
          </a:prstGeom>
          <a:noFill/>
        </p:spPr>
        <p:txBody>
          <a:bodyPr wrap="square" rtlCol="0">
            <a:spAutoFit/>
          </a:bodyPr>
          <a:lstStyle/>
          <a:p>
            <a:r>
              <a:rPr lang="fr-FR" sz="3600" b="1" dirty="0" smtClean="0">
                <a:solidFill>
                  <a:srgbClr val="92D050"/>
                </a:solidFill>
              </a:rPr>
              <a:t>fond</a:t>
            </a:r>
            <a:endParaRPr lang="fr-FR" sz="3600" b="1" dirty="0">
              <a:solidFill>
                <a:srgbClr val="92D050"/>
              </a:solidFill>
            </a:endParaRPr>
          </a:p>
        </p:txBody>
      </p:sp>
      <p:sp>
        <p:nvSpPr>
          <p:cNvPr id="13" name="ZoneTexte 12"/>
          <p:cNvSpPr txBox="1"/>
          <p:nvPr/>
        </p:nvSpPr>
        <p:spPr>
          <a:xfrm>
            <a:off x="371612" y="4723948"/>
            <a:ext cx="8532440" cy="2554545"/>
          </a:xfrm>
          <a:prstGeom prst="rect">
            <a:avLst/>
          </a:prstGeom>
          <a:noFill/>
        </p:spPr>
        <p:txBody>
          <a:bodyPr wrap="square" rtlCol="0">
            <a:spAutoFit/>
          </a:bodyPr>
          <a:lstStyle/>
          <a:p>
            <a:r>
              <a:rPr lang="fr-FR" sz="3200" dirty="0"/>
              <a:t>L</a:t>
            </a:r>
            <a:r>
              <a:rPr lang="fr-FR" sz="3200" dirty="0" smtClean="0"/>
              <a:t>'agent gère son geste de l’intérieur de son corps.</a:t>
            </a:r>
          </a:p>
          <a:p>
            <a:r>
              <a:rPr lang="fr-FR" sz="3200" dirty="0" smtClean="0"/>
              <a:t>En même temps, à travers ses sens, il reçoit l’information liée à la résistance et la transmission du fond.</a:t>
            </a:r>
          </a:p>
          <a:p>
            <a:endParaRPr lang="fr-FR" sz="3200" dirty="0"/>
          </a:p>
        </p:txBody>
      </p:sp>
      <p:sp>
        <p:nvSpPr>
          <p:cNvPr id="2" name="Ellipse 1"/>
          <p:cNvSpPr/>
          <p:nvPr/>
        </p:nvSpPr>
        <p:spPr>
          <a:xfrm>
            <a:off x="2123728" y="332656"/>
            <a:ext cx="4824536" cy="35186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635896" y="3284984"/>
            <a:ext cx="5402051" cy="143896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5190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384678"/>
            <a:ext cx="86803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e 6"/>
          <p:cNvGrpSpPr/>
          <p:nvPr/>
        </p:nvGrpSpPr>
        <p:grpSpPr>
          <a:xfrm rot="462700">
            <a:off x="4115826" y="2625987"/>
            <a:ext cx="2232248" cy="864095"/>
            <a:chOff x="4572000" y="2159821"/>
            <a:chExt cx="2232248" cy="864095"/>
          </a:xfrm>
          <a:solidFill>
            <a:srgbClr val="FF0000"/>
          </a:solidFill>
        </p:grpSpPr>
        <p:sp>
          <p:nvSpPr>
            <p:cNvPr id="6" name="Flèche droite 5"/>
            <p:cNvSpPr/>
            <p:nvPr/>
          </p:nvSpPr>
          <p:spPr>
            <a:xfrm>
              <a:off x="4572000" y="2159821"/>
              <a:ext cx="2016224" cy="864095"/>
            </a:xfrm>
            <a:prstGeom prst="rightArrow">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rot="21533064">
              <a:off x="4716016" y="2276872"/>
              <a:ext cx="2088232" cy="584775"/>
            </a:xfrm>
            <a:prstGeom prst="rect">
              <a:avLst/>
            </a:prstGeom>
            <a:noFill/>
            <a:ln>
              <a:noFill/>
            </a:ln>
          </p:spPr>
          <p:txBody>
            <a:bodyPr wrap="square" rtlCol="0">
              <a:spAutoFit/>
            </a:bodyPr>
            <a:lstStyle/>
            <a:p>
              <a:r>
                <a:rPr lang="fr-FR" sz="3200" b="1" dirty="0" smtClean="0"/>
                <a:t>énergie</a:t>
              </a:r>
              <a:endParaRPr lang="fr-FR" sz="3200" b="1" dirty="0"/>
            </a:p>
          </p:txBody>
        </p:sp>
      </p:grpSp>
      <p:grpSp>
        <p:nvGrpSpPr>
          <p:cNvPr id="15" name="Groupe 14"/>
          <p:cNvGrpSpPr/>
          <p:nvPr/>
        </p:nvGrpSpPr>
        <p:grpSpPr>
          <a:xfrm>
            <a:off x="6001497" y="3059786"/>
            <a:ext cx="2911888" cy="1582980"/>
            <a:chOff x="4575663" y="2935730"/>
            <a:chExt cx="3204291" cy="1582980"/>
          </a:xfrm>
        </p:grpSpPr>
        <p:sp>
          <p:nvSpPr>
            <p:cNvPr id="14" name="Double flèche horizontale 13"/>
            <p:cNvSpPr/>
            <p:nvPr/>
          </p:nvSpPr>
          <p:spPr>
            <a:xfrm rot="661986">
              <a:off x="4575663" y="2935730"/>
              <a:ext cx="3204291" cy="1582980"/>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rot="635957">
              <a:off x="4749014" y="3252299"/>
              <a:ext cx="2949269" cy="954107"/>
            </a:xfrm>
            <a:prstGeom prst="rect">
              <a:avLst/>
            </a:prstGeom>
            <a:noFill/>
          </p:spPr>
          <p:txBody>
            <a:bodyPr wrap="square" rtlCol="0">
              <a:spAutoFit/>
            </a:bodyPr>
            <a:lstStyle/>
            <a:p>
              <a:r>
                <a:rPr lang="fr-FR" sz="2800" b="1" dirty="0"/>
                <a:t>r</a:t>
              </a:r>
              <a:r>
                <a:rPr lang="fr-FR" sz="2800" b="1" dirty="0" smtClean="0"/>
                <a:t>ésistance</a:t>
              </a:r>
            </a:p>
            <a:p>
              <a:r>
                <a:rPr lang="fr-FR" sz="2800" b="1" dirty="0" smtClean="0"/>
                <a:t>     transmission</a:t>
              </a:r>
              <a:endParaRPr lang="fr-FR" sz="2800" b="1" dirty="0"/>
            </a:p>
          </p:txBody>
        </p:sp>
      </p:grpSp>
      <p:sp>
        <p:nvSpPr>
          <p:cNvPr id="11" name="ZoneTexte 10"/>
          <p:cNvSpPr txBox="1"/>
          <p:nvPr/>
        </p:nvSpPr>
        <p:spPr>
          <a:xfrm>
            <a:off x="3927038" y="260648"/>
            <a:ext cx="2160240" cy="646331"/>
          </a:xfrm>
          <a:prstGeom prst="rect">
            <a:avLst/>
          </a:prstGeom>
          <a:noFill/>
        </p:spPr>
        <p:txBody>
          <a:bodyPr wrap="square" rtlCol="0">
            <a:spAutoFit/>
          </a:bodyPr>
          <a:lstStyle/>
          <a:p>
            <a:r>
              <a:rPr lang="fr-FR" sz="3600" b="1" dirty="0" smtClean="0">
                <a:solidFill>
                  <a:srgbClr val="FF0000"/>
                </a:solidFill>
              </a:rPr>
              <a:t>geste</a:t>
            </a:r>
            <a:endParaRPr lang="fr-FR" sz="3600" b="1" dirty="0">
              <a:solidFill>
                <a:srgbClr val="FF0000"/>
              </a:solidFill>
            </a:endParaRPr>
          </a:p>
        </p:txBody>
      </p:sp>
      <p:sp>
        <p:nvSpPr>
          <p:cNvPr id="12" name="ZoneTexte 11"/>
          <p:cNvSpPr txBox="1"/>
          <p:nvPr/>
        </p:nvSpPr>
        <p:spPr>
          <a:xfrm>
            <a:off x="3927038" y="4077617"/>
            <a:ext cx="1584176" cy="646331"/>
          </a:xfrm>
          <a:prstGeom prst="rect">
            <a:avLst/>
          </a:prstGeom>
          <a:noFill/>
        </p:spPr>
        <p:txBody>
          <a:bodyPr wrap="square" rtlCol="0">
            <a:spAutoFit/>
          </a:bodyPr>
          <a:lstStyle/>
          <a:p>
            <a:r>
              <a:rPr lang="fr-FR" sz="3600" b="1" dirty="0" smtClean="0">
                <a:solidFill>
                  <a:srgbClr val="92D050"/>
                </a:solidFill>
              </a:rPr>
              <a:t>fond</a:t>
            </a:r>
            <a:endParaRPr lang="fr-FR" sz="3600" b="1" dirty="0">
              <a:solidFill>
                <a:srgbClr val="92D050"/>
              </a:solidFill>
            </a:endParaRPr>
          </a:p>
        </p:txBody>
      </p:sp>
      <p:sp>
        <p:nvSpPr>
          <p:cNvPr id="13" name="ZoneTexte 12"/>
          <p:cNvSpPr txBox="1"/>
          <p:nvPr/>
        </p:nvSpPr>
        <p:spPr>
          <a:xfrm>
            <a:off x="149802" y="4723948"/>
            <a:ext cx="8772388" cy="2554545"/>
          </a:xfrm>
          <a:prstGeom prst="rect">
            <a:avLst/>
          </a:prstGeom>
          <a:noFill/>
        </p:spPr>
        <p:txBody>
          <a:bodyPr wrap="square" rtlCol="0">
            <a:spAutoFit/>
          </a:bodyPr>
          <a:lstStyle/>
          <a:p>
            <a:r>
              <a:rPr lang="fr-FR" sz="3200" dirty="0" smtClean="0"/>
              <a:t>Cette interface entre l’énergie du geste et la résistance/transmission du fond existe uniquement pendant la durée du geste. </a:t>
            </a:r>
          </a:p>
          <a:p>
            <a:r>
              <a:rPr lang="fr-FR" sz="3200" b="1" u="sng" dirty="0" smtClean="0"/>
              <a:t>Elle constitue l’interface de vérification d’intention</a:t>
            </a:r>
          </a:p>
          <a:p>
            <a:endParaRPr lang="fr-FR" sz="3200" dirty="0"/>
          </a:p>
        </p:txBody>
      </p:sp>
      <p:sp>
        <p:nvSpPr>
          <p:cNvPr id="2" name="Ellipse 1"/>
          <p:cNvSpPr/>
          <p:nvPr/>
        </p:nvSpPr>
        <p:spPr>
          <a:xfrm>
            <a:off x="2123728" y="332656"/>
            <a:ext cx="4824536" cy="351861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3635896" y="3284984"/>
            <a:ext cx="5402051" cy="1438964"/>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8341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73EA6-F040-AD0E-830A-800342CE5BF5}"/>
            </a:ext>
          </a:extLst>
        </p:cNvPr>
        <p:cNvGrpSpPr/>
        <p:nvPr/>
      </p:nvGrpSpPr>
      <p:grpSpPr>
        <a:xfrm>
          <a:off x="0" y="0"/>
          <a:ext cx="0" cy="0"/>
          <a:chOff x="0" y="0"/>
          <a:chExt cx="0" cy="0"/>
        </a:xfrm>
      </p:grpSpPr>
      <p:grpSp>
        <p:nvGrpSpPr>
          <p:cNvPr id="11" name="Groupe 10"/>
          <p:cNvGrpSpPr/>
          <p:nvPr/>
        </p:nvGrpSpPr>
        <p:grpSpPr>
          <a:xfrm>
            <a:off x="172022" y="71186"/>
            <a:ext cx="8939574" cy="6786814"/>
            <a:chOff x="560918" y="35144"/>
            <a:chExt cx="11919432" cy="6786814"/>
          </a:xfrm>
        </p:grpSpPr>
        <p:pic>
          <p:nvPicPr>
            <p:cNvPr id="10244" name="Picture 6">
              <a:extLst>
                <a:ext uri="{FF2B5EF4-FFF2-40B4-BE49-F238E27FC236}">
                  <a16:creationId xmlns:a16="http://schemas.microsoft.com/office/drawing/2014/main" id="{4D1E37A2-381B-E068-1EA6-BCC0BD0A8C59}"/>
                </a:ext>
              </a:extLst>
            </p:cNvPr>
            <p:cNvPicPr>
              <a:picLocks noChangeAspect="1" noChangeArrowheads="1"/>
            </p:cNvPicPr>
            <p:nvPr/>
          </p:nvPicPr>
          <p:blipFill>
            <a:blip r:embed="rId2" cstate="print"/>
            <a:srcRect/>
            <a:stretch>
              <a:fillRect/>
            </a:stretch>
          </p:blipFill>
          <p:spPr bwMode="auto">
            <a:xfrm>
              <a:off x="2063751" y="1851026"/>
              <a:ext cx="76200" cy="2447925"/>
            </a:xfrm>
            <a:prstGeom prst="rect">
              <a:avLst/>
            </a:prstGeom>
            <a:solidFill>
              <a:schemeClr val="tx1"/>
            </a:solidFill>
            <a:ln w="9525">
              <a:solidFill>
                <a:schemeClr val="tx1"/>
              </a:solidFill>
              <a:miter lim="800000"/>
              <a:headEnd/>
              <a:tailEnd/>
            </a:ln>
          </p:spPr>
        </p:pic>
        <p:sp>
          <p:nvSpPr>
            <p:cNvPr id="10245" name="Rectangle 6">
              <a:extLst>
                <a:ext uri="{FF2B5EF4-FFF2-40B4-BE49-F238E27FC236}">
                  <a16:creationId xmlns:a16="http://schemas.microsoft.com/office/drawing/2014/main" id="{BED7E485-1D89-59BD-352F-22515231F647}"/>
                </a:ext>
              </a:extLst>
            </p:cNvPr>
            <p:cNvSpPr>
              <a:spLocks noChangeArrowheads="1"/>
            </p:cNvSpPr>
            <p:nvPr/>
          </p:nvSpPr>
          <p:spPr bwMode="auto">
            <a:xfrm>
              <a:off x="5937251" y="3244850"/>
              <a:ext cx="316755" cy="369332"/>
            </a:xfrm>
            <a:prstGeom prst="rect">
              <a:avLst/>
            </a:prstGeom>
            <a:noFill/>
            <a:ln w="9525">
              <a:noFill/>
              <a:miter lim="800000"/>
              <a:headEnd/>
              <a:tailEnd/>
            </a:ln>
          </p:spPr>
          <p:txBody>
            <a:bodyPr wrap="none">
              <a:spAutoFit/>
            </a:bodyPr>
            <a:lstStyle/>
            <a:p>
              <a:r>
                <a:rPr lang="fr-FR" altLang="fr-FR" b="1"/>
                <a:t> </a:t>
              </a:r>
              <a:endParaRPr lang="fr-FR" altLang="fr-FR"/>
            </a:p>
          </p:txBody>
        </p:sp>
        <p:sp>
          <p:nvSpPr>
            <p:cNvPr id="10246" name="Rectangle 7">
              <a:extLst>
                <a:ext uri="{FF2B5EF4-FFF2-40B4-BE49-F238E27FC236}">
                  <a16:creationId xmlns:a16="http://schemas.microsoft.com/office/drawing/2014/main" id="{91C533A8-A8A3-5E18-9FC5-9B963B2F8CAB}"/>
                </a:ext>
              </a:extLst>
            </p:cNvPr>
            <p:cNvSpPr>
              <a:spLocks noChangeArrowheads="1"/>
            </p:cNvSpPr>
            <p:nvPr/>
          </p:nvSpPr>
          <p:spPr bwMode="auto">
            <a:xfrm>
              <a:off x="2351617" y="1966913"/>
              <a:ext cx="2082800" cy="615950"/>
            </a:xfrm>
            <a:prstGeom prst="rect">
              <a:avLst/>
            </a:prstGeom>
            <a:noFill/>
            <a:ln w="9525">
              <a:solidFill>
                <a:schemeClr val="tx1"/>
              </a:solidFill>
              <a:miter lim="800000"/>
              <a:headEnd/>
              <a:tailEnd/>
            </a:ln>
          </p:spPr>
          <p:txBody>
            <a:bodyPr>
              <a:spAutoFit/>
            </a:bodyPr>
            <a:lstStyle/>
            <a:p>
              <a:r>
                <a:rPr lang="fr-FR" altLang="fr-FR" b="1"/>
                <a:t> </a:t>
              </a:r>
              <a:r>
                <a:rPr lang="fr-FR" altLang="fr-FR" sz="1600" b="1"/>
                <a:t>évènement circonstanciel</a:t>
              </a:r>
            </a:p>
          </p:txBody>
        </p:sp>
        <p:sp>
          <p:nvSpPr>
            <p:cNvPr id="9" name="Rectangle 8">
              <a:extLst>
                <a:ext uri="{FF2B5EF4-FFF2-40B4-BE49-F238E27FC236}">
                  <a16:creationId xmlns:a16="http://schemas.microsoft.com/office/drawing/2014/main" id="{F3D8E0D3-07AB-BE7E-B996-6D7A111F79A3}"/>
                </a:ext>
              </a:extLst>
            </p:cNvPr>
            <p:cNvSpPr/>
            <p:nvPr/>
          </p:nvSpPr>
          <p:spPr>
            <a:xfrm>
              <a:off x="3312585" y="230188"/>
              <a:ext cx="5566833" cy="431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48" name="ZoneTexte 18">
              <a:extLst>
                <a:ext uri="{FF2B5EF4-FFF2-40B4-BE49-F238E27FC236}">
                  <a16:creationId xmlns:a16="http://schemas.microsoft.com/office/drawing/2014/main" id="{92DE730F-AF50-19C7-4DB5-8871FA8F5F6C}"/>
                </a:ext>
              </a:extLst>
            </p:cNvPr>
            <p:cNvSpPr txBox="1">
              <a:spLocks noChangeArrowheads="1"/>
            </p:cNvSpPr>
            <p:nvPr/>
          </p:nvSpPr>
          <p:spPr bwMode="auto">
            <a:xfrm>
              <a:off x="10198202" y="2149901"/>
              <a:ext cx="2282148" cy="830997"/>
            </a:xfrm>
            <a:prstGeom prst="rect">
              <a:avLst/>
            </a:prstGeom>
            <a:noFill/>
            <a:ln w="28575">
              <a:solidFill>
                <a:srgbClr val="7030A0"/>
              </a:solidFill>
              <a:miter lim="800000"/>
              <a:headEnd/>
              <a:tailEnd/>
            </a:ln>
          </p:spPr>
          <p:txBody>
            <a:bodyPr wrap="square">
              <a:spAutoFit/>
            </a:bodyPr>
            <a:lstStyle/>
            <a:p>
              <a:pPr algn="ctr"/>
              <a:r>
                <a:rPr lang="fr-FR" altLang="fr-FR" sz="1600"/>
                <a:t>seuil de dépassement</a:t>
              </a:r>
            </a:p>
            <a:p>
              <a:pPr algn="ctr"/>
              <a:r>
                <a:rPr lang="fr-FR" altLang="fr-FR" sz="1600"/>
                <a:t>technologique</a:t>
              </a:r>
            </a:p>
          </p:txBody>
        </p:sp>
        <p:sp>
          <p:nvSpPr>
            <p:cNvPr id="10249" name="ZoneTexte 19">
              <a:extLst>
                <a:ext uri="{FF2B5EF4-FFF2-40B4-BE49-F238E27FC236}">
                  <a16:creationId xmlns:a16="http://schemas.microsoft.com/office/drawing/2014/main" id="{22468642-0750-329C-BD25-CA130423375A}"/>
                </a:ext>
              </a:extLst>
            </p:cNvPr>
            <p:cNvSpPr txBox="1">
              <a:spLocks noChangeArrowheads="1"/>
            </p:cNvSpPr>
            <p:nvPr/>
          </p:nvSpPr>
          <p:spPr bwMode="auto">
            <a:xfrm>
              <a:off x="6851054" y="827523"/>
              <a:ext cx="2442549" cy="584775"/>
            </a:xfrm>
            <a:prstGeom prst="rect">
              <a:avLst/>
            </a:prstGeom>
            <a:noFill/>
            <a:ln w="28575">
              <a:solidFill>
                <a:srgbClr val="00B050"/>
              </a:solidFill>
              <a:miter lim="800000"/>
              <a:headEnd/>
              <a:tailEnd/>
            </a:ln>
          </p:spPr>
          <p:txBody>
            <a:bodyPr wrap="none">
              <a:spAutoFit/>
            </a:bodyPr>
            <a:lstStyle/>
            <a:p>
              <a:pPr algn="ctr"/>
              <a:r>
                <a:rPr lang="fr-FR" altLang="fr-FR" sz="1600" dirty="0"/>
                <a:t>seuil d’achèvement </a:t>
              </a:r>
            </a:p>
            <a:p>
              <a:pPr algn="ctr"/>
              <a:r>
                <a:rPr lang="fr-FR" altLang="fr-FR" sz="1600" dirty="0"/>
                <a:t>technologique</a:t>
              </a:r>
            </a:p>
          </p:txBody>
        </p:sp>
        <p:pic>
          <p:nvPicPr>
            <p:cNvPr id="10250" name="Picture 6">
              <a:extLst>
                <a:ext uri="{FF2B5EF4-FFF2-40B4-BE49-F238E27FC236}">
                  <a16:creationId xmlns:a16="http://schemas.microsoft.com/office/drawing/2014/main" id="{D8AB2211-7B05-189E-160F-752629DA58EA}"/>
                </a:ext>
              </a:extLst>
            </p:cNvPr>
            <p:cNvPicPr>
              <a:picLocks noChangeAspect="1" noChangeArrowheads="1"/>
            </p:cNvPicPr>
            <p:nvPr/>
          </p:nvPicPr>
          <p:blipFill>
            <a:blip r:embed="rId2" cstate="print"/>
            <a:srcRect/>
            <a:stretch>
              <a:fillRect/>
            </a:stretch>
          </p:blipFill>
          <p:spPr bwMode="auto">
            <a:xfrm>
              <a:off x="9977718" y="1717153"/>
              <a:ext cx="76200" cy="2447925"/>
            </a:xfrm>
            <a:prstGeom prst="rect">
              <a:avLst/>
            </a:prstGeom>
            <a:solidFill>
              <a:schemeClr val="tx1"/>
            </a:solidFill>
            <a:ln w="9525">
              <a:solidFill>
                <a:schemeClr val="tx1"/>
              </a:solidFill>
              <a:miter lim="800000"/>
              <a:headEnd/>
              <a:tailEnd/>
            </a:ln>
          </p:spPr>
        </p:pic>
        <p:cxnSp>
          <p:nvCxnSpPr>
            <p:cNvPr id="12" name="Connecteur droit 11">
              <a:extLst>
                <a:ext uri="{FF2B5EF4-FFF2-40B4-BE49-F238E27FC236}">
                  <a16:creationId xmlns:a16="http://schemas.microsoft.com/office/drawing/2014/main" id="{72D32FF7-857C-0B17-707A-AD5C81A6B78A}"/>
                </a:ext>
              </a:extLst>
            </p:cNvPr>
            <p:cNvCxnSpPr/>
            <p:nvPr/>
          </p:nvCxnSpPr>
          <p:spPr>
            <a:xfrm>
              <a:off x="4656667" y="1825625"/>
              <a:ext cx="0" cy="2497138"/>
            </a:xfrm>
            <a:prstGeom prst="line">
              <a:avLst/>
            </a:prstGeom>
            <a:ln w="38100">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2CC9B06A-8534-EBE6-5DC5-5AB854C02EFD}"/>
                </a:ext>
              </a:extLst>
            </p:cNvPr>
            <p:cNvCxnSpPr/>
            <p:nvPr/>
          </p:nvCxnSpPr>
          <p:spPr>
            <a:xfrm>
              <a:off x="8072329" y="1492504"/>
              <a:ext cx="742951" cy="0"/>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27">
              <a:extLst>
                <a:ext uri="{FF2B5EF4-FFF2-40B4-BE49-F238E27FC236}">
                  <a16:creationId xmlns:a16="http://schemas.microsoft.com/office/drawing/2014/main" id="{E1CFCA5D-6F57-1D10-48FE-D02381140CBE}"/>
                </a:ext>
              </a:extLst>
            </p:cNvPr>
            <p:cNvCxnSpPr/>
            <p:nvPr/>
          </p:nvCxnSpPr>
          <p:spPr>
            <a:xfrm flipH="1" flipV="1">
              <a:off x="10310034" y="1981200"/>
              <a:ext cx="670984" cy="4763"/>
            </a:xfrm>
            <a:prstGeom prst="straightConnector1">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6EB2AEE-A6BC-C233-8F11-0CCAC75E8BF1}"/>
                </a:ext>
              </a:extLst>
            </p:cNvPr>
            <p:cNvSpPr/>
            <p:nvPr/>
          </p:nvSpPr>
          <p:spPr>
            <a:xfrm>
              <a:off x="560918" y="1981200"/>
              <a:ext cx="1377949" cy="584200"/>
            </a:xfrm>
            <a:prstGeom prst="rect">
              <a:avLst/>
            </a:prstGeom>
            <a:ln>
              <a:solidFill>
                <a:schemeClr val="bg1">
                  <a:lumMod val="50000"/>
                </a:schemeClr>
              </a:solidFill>
            </a:ln>
          </p:spPr>
          <p:txBody>
            <a:bodyPr>
              <a:spAutoFit/>
            </a:bodyPr>
            <a:lstStyle/>
            <a:p>
              <a:pPr fontAlgn="auto">
                <a:spcBef>
                  <a:spcPts val="0"/>
                </a:spcBef>
                <a:spcAft>
                  <a:spcPts val="0"/>
                </a:spcAft>
                <a:defRPr/>
              </a:pPr>
              <a:r>
                <a:rPr lang="fr-FR" sz="1600" dirty="0">
                  <a:solidFill>
                    <a:schemeClr val="bg1">
                      <a:lumMod val="65000"/>
                    </a:schemeClr>
                  </a:solidFill>
                  <a:latin typeface="+mn-lt"/>
                  <a:cs typeface="+mn-cs"/>
                </a:rPr>
                <a:t>séquelle matérielle</a:t>
              </a:r>
            </a:p>
          </p:txBody>
        </p:sp>
        <p:sp>
          <p:nvSpPr>
            <p:cNvPr id="10257" name="Rectangle 37">
              <a:extLst>
                <a:ext uri="{FF2B5EF4-FFF2-40B4-BE49-F238E27FC236}">
                  <a16:creationId xmlns:a16="http://schemas.microsoft.com/office/drawing/2014/main" id="{4620CB13-84BC-F5D9-10F6-3FC44DCD5B30}"/>
                </a:ext>
              </a:extLst>
            </p:cNvPr>
            <p:cNvSpPr>
              <a:spLocks noChangeArrowheads="1"/>
            </p:cNvSpPr>
            <p:nvPr/>
          </p:nvSpPr>
          <p:spPr bwMode="auto">
            <a:xfrm>
              <a:off x="1938867" y="2619376"/>
              <a:ext cx="2366433" cy="430213"/>
            </a:xfrm>
            <a:prstGeom prst="rect">
              <a:avLst/>
            </a:prstGeom>
            <a:noFill/>
            <a:ln w="9525">
              <a:noFill/>
              <a:miter lim="800000"/>
              <a:headEnd/>
              <a:tailEnd/>
            </a:ln>
          </p:spPr>
          <p:txBody>
            <a:bodyPr>
              <a:spAutoFit/>
            </a:bodyPr>
            <a:lstStyle/>
            <a:p>
              <a:pPr algn="ctr"/>
              <a:r>
                <a:rPr lang="fr-FR" altLang="fr-FR" sz="1100" b="1"/>
                <a:t>conséquence(s)de la séquence précédente</a:t>
              </a:r>
            </a:p>
          </p:txBody>
        </p:sp>
        <p:cxnSp>
          <p:nvCxnSpPr>
            <p:cNvPr id="49" name="Connecteur droit 48">
              <a:extLst>
                <a:ext uri="{FF2B5EF4-FFF2-40B4-BE49-F238E27FC236}">
                  <a16:creationId xmlns:a16="http://schemas.microsoft.com/office/drawing/2014/main" id="{F8C64658-E957-C920-2AB3-3A7029ACFE69}"/>
                </a:ext>
              </a:extLst>
            </p:cNvPr>
            <p:cNvCxnSpPr>
              <a:cxnSpLocks/>
            </p:cNvCxnSpPr>
            <p:nvPr/>
          </p:nvCxnSpPr>
          <p:spPr>
            <a:xfrm flipH="1">
              <a:off x="4721401" y="1646238"/>
              <a:ext cx="5256565" cy="2319338"/>
            </a:xfrm>
            <a:prstGeom prst="line">
              <a:avLst/>
            </a:prstGeom>
            <a:ln w="38100">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41" name="Flèche droite à entaille 40">
              <a:extLst>
                <a:ext uri="{FF2B5EF4-FFF2-40B4-BE49-F238E27FC236}">
                  <a16:creationId xmlns:a16="http://schemas.microsoft.com/office/drawing/2014/main" id="{483C7E82-6906-428B-990D-3793DAE3E795}"/>
                </a:ext>
              </a:extLst>
            </p:cNvPr>
            <p:cNvSpPr/>
            <p:nvPr/>
          </p:nvSpPr>
          <p:spPr>
            <a:xfrm>
              <a:off x="599017" y="2441576"/>
              <a:ext cx="3708400" cy="792163"/>
            </a:xfrm>
            <a:prstGeom prst="notched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62" name="Rectangle 54">
              <a:extLst>
                <a:ext uri="{FF2B5EF4-FFF2-40B4-BE49-F238E27FC236}">
                  <a16:creationId xmlns:a16="http://schemas.microsoft.com/office/drawing/2014/main" id="{BFB549D7-D6C9-81A8-D2F0-BAA41D2F3BA8}"/>
                </a:ext>
              </a:extLst>
            </p:cNvPr>
            <p:cNvSpPr>
              <a:spLocks noChangeArrowheads="1"/>
            </p:cNvSpPr>
            <p:nvPr/>
          </p:nvSpPr>
          <p:spPr bwMode="auto">
            <a:xfrm>
              <a:off x="2201334" y="3373439"/>
              <a:ext cx="2233084" cy="600164"/>
            </a:xfrm>
            <a:prstGeom prst="rect">
              <a:avLst/>
            </a:prstGeom>
            <a:noFill/>
            <a:ln w="9525">
              <a:solidFill>
                <a:schemeClr val="tx1"/>
              </a:solidFill>
              <a:miter lim="800000"/>
              <a:headEnd/>
              <a:tailEnd/>
            </a:ln>
          </p:spPr>
          <p:txBody>
            <a:bodyPr>
              <a:spAutoFit/>
            </a:bodyPr>
            <a:lstStyle/>
            <a:p>
              <a:r>
                <a:rPr lang="fr-FR" altLang="fr-FR" sz="1100"/>
                <a:t>les </a:t>
              </a:r>
              <a:r>
                <a:rPr lang="fr-FR" altLang="fr-FR" sz="1100" b="1"/>
                <a:t>raisons</a:t>
              </a:r>
              <a:r>
                <a:rPr lang="fr-FR" altLang="fr-FR" sz="1100"/>
                <a:t> et le </a:t>
              </a:r>
              <a:r>
                <a:rPr lang="fr-FR" altLang="fr-FR" sz="1100" b="1"/>
                <a:t>pouvoir-faire</a:t>
              </a:r>
              <a:r>
                <a:rPr lang="fr-FR" altLang="fr-FR" sz="1100"/>
                <a:t> actifs de l’agent dans un lieu</a:t>
              </a:r>
            </a:p>
          </p:txBody>
        </p:sp>
        <p:sp>
          <p:nvSpPr>
            <p:cNvPr id="10263" name="ZoneTexte 28">
              <a:extLst>
                <a:ext uri="{FF2B5EF4-FFF2-40B4-BE49-F238E27FC236}">
                  <a16:creationId xmlns:a16="http://schemas.microsoft.com/office/drawing/2014/main" id="{4DCF5F9B-6036-1EA9-3D0C-1CDE5947A14E}"/>
                </a:ext>
              </a:extLst>
            </p:cNvPr>
            <p:cNvSpPr txBox="1">
              <a:spLocks noChangeArrowheads="1"/>
            </p:cNvSpPr>
            <p:nvPr/>
          </p:nvSpPr>
          <p:spPr bwMode="auto">
            <a:xfrm>
              <a:off x="3503084" y="230188"/>
              <a:ext cx="5281083" cy="400050"/>
            </a:xfrm>
            <a:prstGeom prst="rect">
              <a:avLst/>
            </a:prstGeom>
            <a:noFill/>
            <a:ln w="9525">
              <a:noFill/>
              <a:miter lim="800000"/>
              <a:headEnd/>
              <a:tailEnd/>
            </a:ln>
          </p:spPr>
          <p:txBody>
            <a:bodyPr>
              <a:spAutoFit/>
            </a:bodyPr>
            <a:lstStyle/>
            <a:p>
              <a:pPr algn="ctr"/>
              <a:r>
                <a:rPr lang="fr-FR" altLang="fr-FR" sz="2000" b="1" dirty="0"/>
                <a:t>l’unité séquentielle d’</a:t>
              </a:r>
              <a:r>
                <a:rPr lang="fr-FR" altLang="fr-FR" sz="2000" b="1" dirty="0">
                  <a:solidFill>
                    <a:srgbClr val="FF0000"/>
                  </a:solidFill>
                </a:rPr>
                <a:t>évènements</a:t>
              </a:r>
              <a:r>
                <a:rPr lang="fr-FR" altLang="fr-FR" sz="2000" b="1" dirty="0"/>
                <a:t> </a:t>
              </a:r>
              <a:r>
                <a:rPr lang="fr-FR" altLang="fr-FR" sz="1600" dirty="0"/>
                <a:t> </a:t>
              </a:r>
            </a:p>
          </p:txBody>
        </p:sp>
        <p:sp>
          <p:nvSpPr>
            <p:cNvPr id="24" name="Flèche droite 17">
              <a:extLst>
                <a:ext uri="{FF2B5EF4-FFF2-40B4-BE49-F238E27FC236}">
                  <a16:creationId xmlns:a16="http://schemas.microsoft.com/office/drawing/2014/main" id="{F3958A5C-CBFC-C760-A079-A6A38D82DD27}"/>
                </a:ext>
              </a:extLst>
            </p:cNvPr>
            <p:cNvSpPr/>
            <p:nvPr/>
          </p:nvSpPr>
          <p:spPr>
            <a:xfrm>
              <a:off x="2484967" y="4197350"/>
              <a:ext cx="1949451" cy="431800"/>
            </a:xfrm>
            <a:prstGeom prst="rightArrow">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65" name="ZoneTexte 18">
              <a:extLst>
                <a:ext uri="{FF2B5EF4-FFF2-40B4-BE49-F238E27FC236}">
                  <a16:creationId xmlns:a16="http://schemas.microsoft.com/office/drawing/2014/main" id="{15686597-D75C-6AAC-5875-F448B77B4BDD}"/>
                </a:ext>
              </a:extLst>
            </p:cNvPr>
            <p:cNvSpPr txBox="1">
              <a:spLocks noChangeArrowheads="1"/>
            </p:cNvSpPr>
            <p:nvPr/>
          </p:nvSpPr>
          <p:spPr bwMode="auto">
            <a:xfrm>
              <a:off x="2709334" y="4281489"/>
              <a:ext cx="1615017" cy="261937"/>
            </a:xfrm>
            <a:prstGeom prst="rect">
              <a:avLst/>
            </a:prstGeom>
            <a:noFill/>
            <a:ln w="9525">
              <a:noFill/>
              <a:miter lim="800000"/>
              <a:headEnd/>
              <a:tailEnd/>
            </a:ln>
          </p:spPr>
          <p:txBody>
            <a:bodyPr>
              <a:spAutoFit/>
            </a:bodyPr>
            <a:lstStyle/>
            <a:p>
              <a:r>
                <a:rPr lang="fr-FR" altLang="fr-FR" sz="1100" b="1"/>
                <a:t>Intention conçue</a:t>
              </a:r>
              <a:endParaRPr lang="fr-FR" altLang="fr-FR" sz="1100"/>
            </a:p>
          </p:txBody>
        </p:sp>
        <p:sp>
          <p:nvSpPr>
            <p:cNvPr id="26" name="Flèche droite 17">
              <a:extLst>
                <a:ext uri="{FF2B5EF4-FFF2-40B4-BE49-F238E27FC236}">
                  <a16:creationId xmlns:a16="http://schemas.microsoft.com/office/drawing/2014/main" id="{D1B9BB56-74D2-FB57-0CE3-96A74D065D30}"/>
                </a:ext>
              </a:extLst>
            </p:cNvPr>
            <p:cNvSpPr/>
            <p:nvPr/>
          </p:nvSpPr>
          <p:spPr>
            <a:xfrm>
              <a:off x="5012004" y="4298951"/>
              <a:ext cx="1951567" cy="43180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67" name="ZoneTexte 18">
              <a:extLst>
                <a:ext uri="{FF2B5EF4-FFF2-40B4-BE49-F238E27FC236}">
                  <a16:creationId xmlns:a16="http://schemas.microsoft.com/office/drawing/2014/main" id="{CD74CDB7-F160-F94D-B357-94A34DBB5FF2}"/>
                </a:ext>
              </a:extLst>
            </p:cNvPr>
            <p:cNvSpPr txBox="1">
              <a:spLocks noChangeArrowheads="1"/>
            </p:cNvSpPr>
            <p:nvPr/>
          </p:nvSpPr>
          <p:spPr bwMode="auto">
            <a:xfrm>
              <a:off x="5154334" y="4373740"/>
              <a:ext cx="1803400" cy="260350"/>
            </a:xfrm>
            <a:prstGeom prst="rect">
              <a:avLst/>
            </a:prstGeom>
            <a:noFill/>
            <a:ln w="9525">
              <a:noFill/>
              <a:miter lim="800000"/>
              <a:headEnd/>
              <a:tailEnd/>
            </a:ln>
          </p:spPr>
          <p:txBody>
            <a:bodyPr>
              <a:spAutoFit/>
            </a:bodyPr>
            <a:lstStyle/>
            <a:p>
              <a:r>
                <a:rPr lang="fr-FR" altLang="fr-FR" sz="1100" b="1" dirty="0"/>
                <a:t>Intention manifeste</a:t>
              </a:r>
              <a:endParaRPr lang="fr-FR" altLang="fr-FR" sz="1100" dirty="0"/>
            </a:p>
          </p:txBody>
        </p:sp>
        <p:sp>
          <p:nvSpPr>
            <p:cNvPr id="29" name="Flèche droite 17">
              <a:extLst>
                <a:ext uri="{FF2B5EF4-FFF2-40B4-BE49-F238E27FC236}">
                  <a16:creationId xmlns:a16="http://schemas.microsoft.com/office/drawing/2014/main" id="{EE431D58-89D8-B17B-ED93-C90BB8CC973D}"/>
                </a:ext>
              </a:extLst>
            </p:cNvPr>
            <p:cNvSpPr/>
            <p:nvPr/>
          </p:nvSpPr>
          <p:spPr>
            <a:xfrm>
              <a:off x="7859745" y="4207058"/>
              <a:ext cx="1949449" cy="431800"/>
            </a:xfrm>
            <a:prstGeom prst="rightArrow">
              <a:avLst/>
            </a:prstGeom>
            <a:solidFill>
              <a:srgbClr val="7030A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69" name="ZoneTexte 18">
              <a:extLst>
                <a:ext uri="{FF2B5EF4-FFF2-40B4-BE49-F238E27FC236}">
                  <a16:creationId xmlns:a16="http://schemas.microsoft.com/office/drawing/2014/main" id="{732EB3D9-030D-36AC-F0CC-E67E7EA20413}"/>
                </a:ext>
              </a:extLst>
            </p:cNvPr>
            <p:cNvSpPr txBox="1">
              <a:spLocks noChangeArrowheads="1"/>
            </p:cNvSpPr>
            <p:nvPr/>
          </p:nvSpPr>
          <p:spPr bwMode="auto">
            <a:xfrm>
              <a:off x="7971517" y="4291990"/>
              <a:ext cx="1862667" cy="261937"/>
            </a:xfrm>
            <a:prstGeom prst="rect">
              <a:avLst/>
            </a:prstGeom>
            <a:noFill/>
            <a:ln w="9525">
              <a:noFill/>
              <a:miter lim="800000"/>
              <a:headEnd/>
              <a:tailEnd/>
            </a:ln>
          </p:spPr>
          <p:txBody>
            <a:bodyPr>
              <a:spAutoFit/>
            </a:bodyPr>
            <a:lstStyle/>
            <a:p>
              <a:r>
                <a:rPr lang="fr-FR" altLang="fr-FR" sz="1100" b="1" dirty="0"/>
                <a:t>Intention réalisée</a:t>
              </a:r>
              <a:endParaRPr lang="fr-FR" altLang="fr-FR" sz="1100" dirty="0"/>
            </a:p>
          </p:txBody>
        </p:sp>
        <p:grpSp>
          <p:nvGrpSpPr>
            <p:cNvPr id="5" name="Groupe 4">
              <a:extLst>
                <a:ext uri="{FF2B5EF4-FFF2-40B4-BE49-F238E27FC236}">
                  <a16:creationId xmlns:a16="http://schemas.microsoft.com/office/drawing/2014/main" id="{F4E7FB2E-B963-DA89-C31D-280FBB431C76}"/>
                </a:ext>
              </a:extLst>
            </p:cNvPr>
            <p:cNvGrpSpPr>
              <a:grpSpLocks/>
            </p:cNvGrpSpPr>
            <p:nvPr/>
          </p:nvGrpSpPr>
          <p:grpSpPr bwMode="auto">
            <a:xfrm>
              <a:off x="2214034" y="1663701"/>
              <a:ext cx="2357967" cy="2341563"/>
              <a:chOff x="1651000" y="1647825"/>
              <a:chExt cx="1768872" cy="2357239"/>
            </a:xfrm>
          </p:grpSpPr>
          <p:sp>
            <p:nvSpPr>
              <p:cNvPr id="3" name="Rectangle 2">
                <a:extLst>
                  <a:ext uri="{FF2B5EF4-FFF2-40B4-BE49-F238E27FC236}">
                    <a16:creationId xmlns:a16="http://schemas.microsoft.com/office/drawing/2014/main" id="{7D8B3C5D-DEB0-6550-181F-BB54254C2C0E}"/>
                  </a:ext>
                </a:extLst>
              </p:cNvPr>
              <p:cNvSpPr/>
              <p:nvPr/>
            </p:nvSpPr>
            <p:spPr>
              <a:xfrm>
                <a:off x="1651000" y="1647825"/>
                <a:ext cx="1768872" cy="2357239"/>
              </a:xfrm>
              <a:prstGeom prst="rect">
                <a:avLst/>
              </a:prstGeom>
              <a:solidFill>
                <a:schemeClr val="tx2">
                  <a:alpha val="56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0277" name="ZoneTexte 3">
                <a:extLst>
                  <a:ext uri="{FF2B5EF4-FFF2-40B4-BE49-F238E27FC236}">
                    <a16:creationId xmlns:a16="http://schemas.microsoft.com/office/drawing/2014/main" id="{4027D91A-815B-4C70-14AA-D12DDA038F4E}"/>
                  </a:ext>
                </a:extLst>
              </p:cNvPr>
              <p:cNvSpPr txBox="1">
                <a:spLocks noChangeArrowheads="1"/>
              </p:cNvSpPr>
              <p:nvPr/>
            </p:nvSpPr>
            <p:spPr bwMode="auto">
              <a:xfrm>
                <a:off x="1791050" y="3034884"/>
                <a:ext cx="1330325" cy="338554"/>
              </a:xfrm>
              <a:prstGeom prst="rect">
                <a:avLst/>
              </a:prstGeom>
              <a:noFill/>
              <a:ln w="9525">
                <a:noFill/>
                <a:miter lim="800000"/>
                <a:headEnd/>
                <a:tailEnd/>
              </a:ln>
            </p:spPr>
            <p:txBody>
              <a:bodyPr>
                <a:spAutoFit/>
              </a:bodyPr>
              <a:lstStyle/>
              <a:p>
                <a:r>
                  <a:rPr lang="fr-FR" altLang="fr-FR" sz="1600" b="1" dirty="0">
                    <a:solidFill>
                      <a:srgbClr val="FF0000"/>
                    </a:solidFill>
                    <a:latin typeface="Arial" charset="0"/>
                  </a:rPr>
                  <a:t>préparation</a:t>
                </a:r>
              </a:p>
            </p:txBody>
          </p:sp>
        </p:grpSp>
        <p:sp>
          <p:nvSpPr>
            <p:cNvPr id="7" name="Triangle isocèle 6">
              <a:extLst>
                <a:ext uri="{FF2B5EF4-FFF2-40B4-BE49-F238E27FC236}">
                  <a16:creationId xmlns:a16="http://schemas.microsoft.com/office/drawing/2014/main" id="{CD2D83BF-BE07-73F3-66BF-F38C81E00F79}"/>
                </a:ext>
              </a:extLst>
            </p:cNvPr>
            <p:cNvSpPr/>
            <p:nvPr/>
          </p:nvSpPr>
          <p:spPr>
            <a:xfrm>
              <a:off x="4709584" y="1765300"/>
              <a:ext cx="5140076" cy="2286001"/>
            </a:xfrm>
            <a:prstGeom prst="triangle">
              <a:avLst>
                <a:gd name="adj" fmla="val 10000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Triangle isocèle 7">
              <a:extLst>
                <a:ext uri="{FF2B5EF4-FFF2-40B4-BE49-F238E27FC236}">
                  <a16:creationId xmlns:a16="http://schemas.microsoft.com/office/drawing/2014/main" id="{87036162-09EC-7584-3351-1750FC5446B6}"/>
                </a:ext>
              </a:extLst>
            </p:cNvPr>
            <p:cNvSpPr/>
            <p:nvPr/>
          </p:nvSpPr>
          <p:spPr>
            <a:xfrm rot="10800000">
              <a:off x="4741333" y="1685108"/>
              <a:ext cx="4904317" cy="2145528"/>
            </a:xfrm>
            <a:prstGeom prst="triangle">
              <a:avLst>
                <a:gd name="adj" fmla="val 100000"/>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9">
              <a:extLst>
                <a:ext uri="{FF2B5EF4-FFF2-40B4-BE49-F238E27FC236}">
                  <a16:creationId xmlns:a16="http://schemas.microsoft.com/office/drawing/2014/main" id="{A01577F1-980E-9626-143F-F3705CC60E07}"/>
                </a:ext>
              </a:extLst>
            </p:cNvPr>
            <p:cNvSpPr txBox="1">
              <a:spLocks noChangeArrowheads="1"/>
            </p:cNvSpPr>
            <p:nvPr/>
          </p:nvSpPr>
          <p:spPr bwMode="auto">
            <a:xfrm>
              <a:off x="10423319" y="35144"/>
              <a:ext cx="1831912" cy="1815882"/>
            </a:xfrm>
            <a:prstGeom prst="rect">
              <a:avLst/>
            </a:prstGeom>
            <a:noFill/>
            <a:ln w="57150">
              <a:solidFill>
                <a:srgbClr val="00B0F0"/>
              </a:solidFill>
              <a:miter lim="800000"/>
              <a:headEnd/>
              <a:tailEnd/>
            </a:ln>
          </p:spPr>
          <p:txBody>
            <a:bodyPr wrap="square">
              <a:spAutoFit/>
            </a:bodyPr>
            <a:lstStyle/>
            <a:p>
              <a:pPr algn="ctr"/>
              <a:r>
                <a:rPr lang="fr-FR" altLang="fr-FR" sz="1600" dirty="0"/>
                <a:t>Interface </a:t>
              </a:r>
              <a:r>
                <a:rPr lang="fr-FR" altLang="fr-FR" sz="1600" dirty="0" smtClean="0"/>
                <a:t>de vérification </a:t>
              </a:r>
              <a:r>
                <a:rPr lang="fr-FR" altLang="fr-FR" sz="1600" dirty="0"/>
                <a:t>entre  l’énergie et l’</a:t>
              </a:r>
              <a:r>
                <a:rPr lang="fr-FR" altLang="fr-FR" sz="1600" dirty="0" err="1"/>
                <a:t>energeia</a:t>
              </a:r>
              <a:r>
                <a:rPr lang="fr-FR" altLang="fr-FR" sz="1600" dirty="0"/>
                <a:t> pour l’agent destinateur</a:t>
              </a:r>
            </a:p>
          </p:txBody>
        </p:sp>
        <p:sp>
          <p:nvSpPr>
            <p:cNvPr id="20" name="ZoneTexte 18">
              <a:extLst>
                <a:ext uri="{FF2B5EF4-FFF2-40B4-BE49-F238E27FC236}">
                  <a16:creationId xmlns:a16="http://schemas.microsoft.com/office/drawing/2014/main" id="{FE5CB05A-B839-4443-ABC0-027860B81B60}"/>
                </a:ext>
              </a:extLst>
            </p:cNvPr>
            <p:cNvSpPr txBox="1">
              <a:spLocks noChangeArrowheads="1"/>
            </p:cNvSpPr>
            <p:nvPr/>
          </p:nvSpPr>
          <p:spPr bwMode="auto">
            <a:xfrm>
              <a:off x="10338542" y="3195582"/>
              <a:ext cx="1849653" cy="1631216"/>
            </a:xfrm>
            <a:prstGeom prst="rect">
              <a:avLst/>
            </a:prstGeom>
            <a:noFill/>
            <a:ln w="9525">
              <a:noFill/>
              <a:miter lim="800000"/>
              <a:headEnd/>
              <a:tailEnd/>
            </a:ln>
          </p:spPr>
          <p:txBody>
            <a:bodyPr wrap="square">
              <a:spAutoFit/>
            </a:bodyPr>
            <a:lstStyle/>
            <a:p>
              <a:r>
                <a:rPr lang="fr-FR" altLang="fr-FR" sz="2000" b="1" dirty="0" err="1"/>
                <a:t>enargeia</a:t>
              </a:r>
              <a:endParaRPr lang="fr-FR" altLang="fr-FR" sz="2000" b="1" dirty="0"/>
            </a:p>
            <a:p>
              <a:r>
                <a:rPr lang="fr-FR" altLang="fr-FR" sz="2000" b="1" dirty="0"/>
                <a:t>d’outils</a:t>
              </a:r>
            </a:p>
            <a:p>
              <a:r>
                <a:rPr lang="fr-FR" altLang="fr-FR" sz="2000" b="1" dirty="0" smtClean="0"/>
                <a:t>gestes</a:t>
              </a:r>
              <a:endParaRPr lang="fr-FR" altLang="fr-FR" sz="2000" b="1" dirty="0"/>
            </a:p>
            <a:p>
              <a:r>
                <a:rPr lang="fr-FR" altLang="fr-FR" sz="2000" b="1" dirty="0"/>
                <a:t>m</a:t>
              </a:r>
              <a:r>
                <a:rPr lang="fr-FR" altLang="fr-FR" sz="2000" b="1" dirty="0" smtClean="0"/>
                <a:t>atériaux</a:t>
              </a:r>
              <a:endParaRPr lang="fr-FR" altLang="fr-FR" sz="2000" b="1" dirty="0"/>
            </a:p>
            <a:p>
              <a:r>
                <a:rPr lang="fr-FR" altLang="fr-FR" sz="2000" b="1" dirty="0"/>
                <a:t>procédés</a:t>
              </a:r>
            </a:p>
          </p:txBody>
        </p:sp>
        <p:sp>
          <p:nvSpPr>
            <p:cNvPr id="4" name="Triangle rectangle 3"/>
            <p:cNvSpPr/>
            <p:nvPr/>
          </p:nvSpPr>
          <p:spPr>
            <a:xfrm rot="5400000">
              <a:off x="6109855" y="286243"/>
              <a:ext cx="2138132" cy="4950653"/>
            </a:xfrm>
            <a:prstGeom prst="rtTriangle">
              <a:avLst/>
            </a:prstGeom>
            <a:solidFill>
              <a:srgbClr val="44546A">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5551005" y="1751668"/>
              <a:ext cx="2521324" cy="954107"/>
            </a:xfrm>
            <a:prstGeom prst="rect">
              <a:avLst/>
            </a:prstGeom>
            <a:noFill/>
          </p:spPr>
          <p:txBody>
            <a:bodyPr wrap="square" rtlCol="0">
              <a:spAutoFit/>
            </a:bodyPr>
            <a:lstStyle/>
            <a:p>
              <a:r>
                <a:rPr lang="fr-FR" sz="2800" b="1" dirty="0">
                  <a:solidFill>
                    <a:srgbClr val="FF0000"/>
                  </a:solidFill>
                </a:rPr>
                <a:t>a</a:t>
              </a:r>
              <a:r>
                <a:rPr lang="fr-FR" sz="2800" b="1" dirty="0" smtClean="0">
                  <a:solidFill>
                    <a:srgbClr val="FF0000"/>
                  </a:solidFill>
                </a:rPr>
                <a:t>cte - énergie</a:t>
              </a:r>
              <a:endParaRPr lang="fr-FR" sz="2800" b="1" dirty="0">
                <a:solidFill>
                  <a:srgbClr val="FF0000"/>
                </a:solidFill>
              </a:endParaRPr>
            </a:p>
          </p:txBody>
        </p:sp>
        <p:sp>
          <p:nvSpPr>
            <p:cNvPr id="44" name="Triangle rectangle 43"/>
            <p:cNvSpPr/>
            <p:nvPr/>
          </p:nvSpPr>
          <p:spPr>
            <a:xfrm rot="5400000" flipH="1" flipV="1">
              <a:off x="6160517" y="393810"/>
              <a:ext cx="2239004" cy="5108330"/>
            </a:xfrm>
            <a:prstGeom prst="rtTriangle">
              <a:avLst/>
            </a:prstGeom>
            <a:solidFill>
              <a:srgbClr val="44546A">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56114EB1-AAAC-433A-FEFD-8F177ADA1C5A}"/>
                </a:ext>
              </a:extLst>
            </p:cNvPr>
            <p:cNvSpPr txBox="1">
              <a:spLocks noChangeArrowheads="1"/>
            </p:cNvSpPr>
            <p:nvPr/>
          </p:nvSpPr>
          <p:spPr bwMode="auto">
            <a:xfrm>
              <a:off x="6242827" y="3113370"/>
              <a:ext cx="3834272" cy="954107"/>
            </a:xfrm>
            <a:prstGeom prst="rect">
              <a:avLst/>
            </a:prstGeom>
            <a:noFill/>
            <a:ln w="9525">
              <a:noFill/>
              <a:miter lim="800000"/>
              <a:headEnd/>
              <a:tailEnd/>
            </a:ln>
          </p:spPr>
          <p:txBody>
            <a:bodyPr wrap="square">
              <a:spAutoFit/>
            </a:bodyPr>
            <a:lstStyle/>
            <a:p>
              <a:r>
                <a:rPr lang="fr-FR" altLang="fr-FR" sz="2800" b="1" dirty="0">
                  <a:solidFill>
                    <a:srgbClr val="FF0000"/>
                  </a:solidFill>
                </a:rPr>
                <a:t>e</a:t>
              </a:r>
              <a:r>
                <a:rPr lang="fr-FR" altLang="fr-FR" sz="2800" b="1" dirty="0" smtClean="0">
                  <a:solidFill>
                    <a:srgbClr val="FF0000"/>
                  </a:solidFill>
                </a:rPr>
                <a:t>ntendement - </a:t>
              </a:r>
              <a:r>
                <a:rPr lang="fr-FR" altLang="fr-FR" sz="2800" b="1" dirty="0" err="1" smtClean="0">
                  <a:solidFill>
                    <a:srgbClr val="FF0000"/>
                  </a:solidFill>
                </a:rPr>
                <a:t>enargeia</a:t>
              </a:r>
              <a:endParaRPr lang="fr-FR" altLang="fr-FR" sz="2800" dirty="0">
                <a:solidFill>
                  <a:srgbClr val="FF0000"/>
                </a:solidFill>
              </a:endParaRPr>
            </a:p>
          </p:txBody>
        </p:sp>
        <p:sp>
          <p:nvSpPr>
            <p:cNvPr id="10" name="ZoneTexte 9"/>
            <p:cNvSpPr txBox="1"/>
            <p:nvPr/>
          </p:nvSpPr>
          <p:spPr>
            <a:xfrm>
              <a:off x="4994538" y="4790633"/>
              <a:ext cx="3838565" cy="2031325"/>
            </a:xfrm>
            <a:prstGeom prst="rect">
              <a:avLst/>
            </a:prstGeom>
            <a:noFill/>
          </p:spPr>
          <p:txBody>
            <a:bodyPr wrap="square" rtlCol="0">
              <a:spAutoFit/>
            </a:bodyPr>
            <a:lstStyle/>
            <a:p>
              <a:r>
                <a:rPr lang="fr-FR" dirty="0"/>
                <a:t>L'</a:t>
              </a:r>
              <a:r>
                <a:rPr lang="fr-FR" dirty="0" err="1"/>
                <a:t>enargeia</a:t>
              </a:r>
              <a:r>
                <a:rPr lang="fr-FR" dirty="0"/>
                <a:t> (en grec ancien </a:t>
              </a:r>
              <a:r>
                <a:rPr lang="el-GR" dirty="0"/>
                <a:t>ἐνάργεια) </a:t>
              </a:r>
              <a:r>
                <a:rPr lang="fr-FR" dirty="0"/>
                <a:t>Il caractérise une description vivante qui possède une force d'évidence, capable de rendre mentalement visible son objet.</a:t>
              </a:r>
            </a:p>
          </p:txBody>
        </p:sp>
      </p:gr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445" y="1586047"/>
            <a:ext cx="3959480" cy="2716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28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290"/>
                                        </p:tgtEl>
                                        <p:attrNameLst>
                                          <p:attrName>style.visibility</p:attrName>
                                        </p:attrNameLst>
                                      </p:cBhvr>
                                      <p:to>
                                        <p:strVal val="visible"/>
                                      </p:to>
                                    </p:set>
                                    <p:animEffect transition="in" filter="fade">
                                      <p:cBhvr>
                                        <p:cTn id="10" dur="500"/>
                                        <p:tgtEl>
                                          <p:spTgt spid="1229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5000"/>
                                        <p:tgtEl>
                                          <p:spTgt spid="12290"/>
                                        </p:tgtEl>
                                        <p:attrNameLst>
                                          <p:attrName>style.opacity</p:attrName>
                                        </p:attrNameLst>
                                      </p:cBhvr>
                                      <p:to>
                                        <p:strVal val="0.5"/>
                                      </p:to>
                                    </p:set>
                                    <p:animEffect filter="image" prLst="opacity: 0.5">
                                      <p:cBhvr rctx="IE">
                                        <p:cTn id="15" dur="5000"/>
                                        <p:tgtEl>
                                          <p:spTgt spid="1229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0"/>
                                        <p:tgtEl>
                                          <p:spTgt spid="12290"/>
                                        </p:tgtEl>
                                      </p:cBhvr>
                                    </p:animEffect>
                                    <p:set>
                                      <p:cBhvr>
                                        <p:cTn id="20" dur="1" fill="hold">
                                          <p:stCondLst>
                                            <p:cond delay="4999"/>
                                          </p:stCondLst>
                                        </p:cTn>
                                        <p:tgtEl>
                                          <p:spTgt spid="122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260648"/>
            <a:ext cx="8712968" cy="6480720"/>
          </a:xfrm>
        </p:spPr>
        <p:txBody>
          <a:bodyPr>
            <a:normAutofit fontScale="92500"/>
          </a:bodyPr>
          <a:lstStyle/>
          <a:p>
            <a:pPr marL="0" indent="0">
              <a:buNone/>
            </a:pPr>
            <a:r>
              <a:rPr lang="fr-FR" b="1" u="sng" dirty="0" smtClean="0"/>
              <a:t>Vérifier</a:t>
            </a:r>
          </a:p>
          <a:p>
            <a:pPr marL="0" indent="0">
              <a:buNone/>
            </a:pPr>
            <a:r>
              <a:rPr lang="fr-FR" sz="3000" dirty="0"/>
              <a:t>Au début du 14e siècle, le terme </a:t>
            </a:r>
            <a:r>
              <a:rPr lang="fr-FR" sz="3000" i="1" dirty="0" err="1"/>
              <a:t>verifien</a:t>
            </a:r>
            <a:r>
              <a:rPr lang="fr-FR" sz="3000" dirty="0"/>
              <a:t> émerge, signifiant "prouver que c'est vrai, confirmer par la réalité." </a:t>
            </a:r>
            <a:endParaRPr lang="fr-FR" sz="3000" dirty="0" smtClean="0"/>
          </a:p>
          <a:p>
            <a:pPr marL="0" indent="0">
              <a:buNone/>
            </a:pPr>
            <a:r>
              <a:rPr lang="fr-FR" sz="3000" dirty="0" smtClean="0"/>
              <a:t>Il </a:t>
            </a:r>
            <a:r>
              <a:rPr lang="fr-FR" sz="3000" dirty="0"/>
              <a:t>provient du vieux français </a:t>
            </a:r>
            <a:r>
              <a:rPr lang="fr-FR" sz="3000" i="1" dirty="0" err="1"/>
              <a:t>verifier</a:t>
            </a:r>
            <a:r>
              <a:rPr lang="fr-FR" sz="3000" dirty="0"/>
              <a:t>, qui se traduit par "</a:t>
            </a:r>
            <a:r>
              <a:rPr lang="fr-FR" sz="3000" dirty="0" err="1"/>
              <a:t>substancier</a:t>
            </a:r>
            <a:r>
              <a:rPr lang="fr-FR" sz="3000" dirty="0"/>
              <a:t>, </a:t>
            </a:r>
            <a:r>
              <a:rPr lang="fr-FR" sz="3000" b="1" dirty="0"/>
              <a:t>découvrir</a:t>
            </a:r>
            <a:r>
              <a:rPr lang="fr-FR" sz="3000" dirty="0"/>
              <a:t> la vérité sur quelque chose" et était utilisé dès le 14e siècle. </a:t>
            </a:r>
            <a:endParaRPr lang="fr-FR" sz="3000" dirty="0" smtClean="0"/>
          </a:p>
          <a:p>
            <a:pPr marL="0" indent="0">
              <a:buNone/>
            </a:pPr>
            <a:r>
              <a:rPr lang="fr-FR" sz="3000" dirty="0" smtClean="0"/>
              <a:t>Ce </a:t>
            </a:r>
            <a:r>
              <a:rPr lang="fr-FR" sz="3000" dirty="0"/>
              <a:t>mot trouve ses racines dans le latin médiéval </a:t>
            </a:r>
            <a:r>
              <a:rPr lang="fr-FR" sz="3000" i="1" dirty="0" err="1"/>
              <a:t>verificare</a:t>
            </a:r>
            <a:r>
              <a:rPr lang="fr-FR" sz="3000" dirty="0"/>
              <a:t>, signifiant "</a:t>
            </a:r>
            <a:r>
              <a:rPr lang="fr-FR" sz="3000" b="1" dirty="0"/>
              <a:t>rendre</a:t>
            </a:r>
            <a:r>
              <a:rPr lang="fr-FR" sz="3000" dirty="0"/>
              <a:t> vrai," lui-même dérivé du latin </a:t>
            </a:r>
            <a:r>
              <a:rPr lang="fr-FR" sz="3000" i="1" dirty="0" err="1"/>
              <a:t>verus</a:t>
            </a:r>
            <a:r>
              <a:rPr lang="fr-FR" sz="3000" dirty="0"/>
              <a:t>, qui signifie "vrai." </a:t>
            </a:r>
            <a:endParaRPr lang="fr-FR" sz="3000" dirty="0" smtClean="0"/>
          </a:p>
          <a:p>
            <a:pPr marL="0" indent="0">
              <a:buNone/>
            </a:pPr>
            <a:r>
              <a:rPr lang="fr-FR" sz="3000" dirty="0" smtClean="0"/>
              <a:t>Ce </a:t>
            </a:r>
            <a:r>
              <a:rPr lang="fr-FR" sz="3000" dirty="0"/>
              <a:t>dernier provient de la racine indo-européenne </a:t>
            </a:r>
            <a:r>
              <a:rPr lang="fr-FR" sz="3000" b="1" dirty="0">
                <a:hlinkClick r:id="rId2"/>
              </a:rPr>
              <a:t>*</a:t>
            </a:r>
            <a:r>
              <a:rPr lang="fr-FR" sz="3000" b="1" dirty="0" err="1">
                <a:hlinkClick r:id="rId2"/>
              </a:rPr>
              <a:t>were</a:t>
            </a:r>
            <a:r>
              <a:rPr lang="fr-FR" sz="3000" b="1" dirty="0">
                <a:hlinkClick r:id="rId2"/>
              </a:rPr>
              <a:t>-o-</a:t>
            </a:r>
            <a:r>
              <a:rPr lang="fr-FR" sz="3000" dirty="0"/>
              <a:t>, signifiant "vrai, digne de confiance." On y ajoute la forme combinée de </a:t>
            </a:r>
            <a:r>
              <a:rPr lang="fr-FR" sz="3000" i="1" dirty="0" err="1"/>
              <a:t>facere</a:t>
            </a:r>
            <a:r>
              <a:rPr lang="fr-FR" sz="3000" dirty="0"/>
              <a:t>, qui veut dire "faire," issue de la racine indo-européenne </a:t>
            </a:r>
            <a:r>
              <a:rPr lang="fr-FR" sz="3000" b="1" dirty="0">
                <a:hlinkClick r:id="rId3"/>
              </a:rPr>
              <a:t>*</a:t>
            </a:r>
            <a:r>
              <a:rPr lang="fr-FR" sz="3000" b="1" dirty="0" err="1">
                <a:hlinkClick r:id="rId3"/>
              </a:rPr>
              <a:t>dhe</a:t>
            </a:r>
            <a:r>
              <a:rPr lang="fr-FR" sz="3000" b="1" dirty="0">
                <a:hlinkClick r:id="rId3"/>
              </a:rPr>
              <a:t>-</a:t>
            </a:r>
            <a:r>
              <a:rPr lang="fr-FR" sz="3000" dirty="0"/>
              <a:t>, signifiant "mettre, poser."</a:t>
            </a:r>
          </a:p>
        </p:txBody>
      </p:sp>
    </p:spTree>
    <p:extLst>
      <p:ext uri="{BB962C8B-B14F-4D97-AF65-F5344CB8AC3E}">
        <p14:creationId xmlns:p14="http://schemas.microsoft.com/office/powerpoint/2010/main" val="3629364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a:bodyPr>
          <a:lstStyle/>
          <a:p>
            <a:pPr marL="0" indent="0">
              <a:buNone/>
            </a:pPr>
            <a:r>
              <a:rPr lang="fr-FR" sz="4000" dirty="0" smtClean="0"/>
              <a:t>Nos </a:t>
            </a:r>
            <a:r>
              <a:rPr lang="fr-FR" sz="4000" b="1" dirty="0" smtClean="0"/>
              <a:t>actes</a:t>
            </a:r>
            <a:r>
              <a:rPr lang="fr-FR" sz="4000" dirty="0" smtClean="0"/>
              <a:t> nous permettent de nous </a:t>
            </a:r>
            <a:r>
              <a:rPr lang="fr-FR" sz="4000" u="sng" dirty="0" smtClean="0"/>
              <a:t>rendre</a:t>
            </a:r>
            <a:r>
              <a:rPr lang="fr-FR" sz="4000" dirty="0" smtClean="0"/>
              <a:t> le monde extérieur </a:t>
            </a:r>
            <a:r>
              <a:rPr lang="fr-FR" sz="4000" b="1" dirty="0" smtClean="0"/>
              <a:t>vrai</a:t>
            </a:r>
            <a:r>
              <a:rPr lang="fr-FR" sz="4000" dirty="0" smtClean="0"/>
              <a:t>.</a:t>
            </a:r>
          </a:p>
          <a:p>
            <a:pPr marL="0" indent="0">
              <a:buNone/>
            </a:pPr>
            <a:r>
              <a:rPr lang="fr-FR" sz="4000" dirty="0" smtClean="0"/>
              <a:t>Nos </a:t>
            </a:r>
            <a:r>
              <a:rPr lang="fr-FR" sz="4000" b="1" dirty="0" smtClean="0"/>
              <a:t>actes</a:t>
            </a:r>
            <a:r>
              <a:rPr lang="fr-FR" sz="4000" dirty="0" smtClean="0"/>
              <a:t> nous permettent de découvrir les </a:t>
            </a:r>
            <a:r>
              <a:rPr lang="fr-FR" sz="4000" b="1" dirty="0" smtClean="0"/>
              <a:t>vérités </a:t>
            </a:r>
            <a:r>
              <a:rPr lang="fr-FR" sz="4000" dirty="0" smtClean="0"/>
              <a:t>du monde qui nous entoure.</a:t>
            </a:r>
            <a:endParaRPr lang="fr-FR" sz="4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717032"/>
            <a:ext cx="4824536"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1407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3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r>
              <a:rPr lang="fr-FR" sz="6000" dirty="0" smtClean="0"/>
              <a:t>Identité et individuation</a:t>
            </a:r>
            <a:endParaRPr lang="fr-FR" sz="6000" dirty="0"/>
          </a:p>
        </p:txBody>
      </p:sp>
    </p:spTree>
    <p:extLst>
      <p:ext uri="{BB962C8B-B14F-4D97-AF65-F5344CB8AC3E}">
        <p14:creationId xmlns:p14="http://schemas.microsoft.com/office/powerpoint/2010/main" val="2019346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normAutofit/>
          </a:bodyPr>
          <a:lstStyle/>
          <a:p>
            <a:pPr marL="0" indent="0" algn="ctr">
              <a:buNone/>
            </a:pPr>
            <a:r>
              <a:rPr lang="fr-FR" sz="6000" dirty="0" smtClean="0"/>
              <a:t>Pour un peu d’histoire sur le sujet tournons un instant vers les écrits du philosophe Henri Bergson.</a:t>
            </a:r>
            <a:endParaRPr lang="fr-FR" sz="6000" dirty="0"/>
          </a:p>
        </p:txBody>
      </p:sp>
    </p:spTree>
    <p:extLst>
      <p:ext uri="{BB962C8B-B14F-4D97-AF65-F5344CB8AC3E}">
        <p14:creationId xmlns:p14="http://schemas.microsoft.com/office/powerpoint/2010/main" val="66160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590</Words>
  <Application>Microsoft Office PowerPoint</Application>
  <PresentationFormat>Affichage à l'écran (4:3)</PresentationFormat>
  <Paragraphs>95</Paragraphs>
  <Slides>20</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20</vt:i4>
      </vt:variant>
    </vt:vector>
  </HeadingPairs>
  <TitlesOfParts>
    <vt:vector size="23"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Université Paris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William Whitney</dc:creator>
  <cp:lastModifiedBy>INHA</cp:lastModifiedBy>
  <cp:revision>23</cp:revision>
  <dcterms:created xsi:type="dcterms:W3CDTF">2025-12-10T15:29:07Z</dcterms:created>
  <dcterms:modified xsi:type="dcterms:W3CDTF">2025-12-12T09:44:38Z</dcterms:modified>
</cp:coreProperties>
</file>