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1"/>
  </p:notesMasterIdLst>
  <p:handoutMasterIdLst>
    <p:handoutMasterId r:id="rId32"/>
  </p:handoutMasterIdLst>
  <p:sldIdLst>
    <p:sldId id="256" r:id="rId4"/>
    <p:sldId id="260" r:id="rId5"/>
    <p:sldId id="301" r:id="rId6"/>
    <p:sldId id="306" r:id="rId7"/>
    <p:sldId id="272" r:id="rId8"/>
    <p:sldId id="270" r:id="rId9"/>
    <p:sldId id="273" r:id="rId10"/>
    <p:sldId id="274" r:id="rId11"/>
    <p:sldId id="277" r:id="rId12"/>
    <p:sldId id="278" r:id="rId13"/>
    <p:sldId id="279" r:id="rId14"/>
    <p:sldId id="280" r:id="rId15"/>
    <p:sldId id="282" r:id="rId16"/>
    <p:sldId id="283" r:id="rId17"/>
    <p:sldId id="303" r:id="rId18"/>
    <p:sldId id="304" r:id="rId19"/>
    <p:sldId id="286" r:id="rId20"/>
    <p:sldId id="287" r:id="rId21"/>
    <p:sldId id="288" r:id="rId22"/>
    <p:sldId id="308" r:id="rId23"/>
    <p:sldId id="305" r:id="rId24"/>
    <p:sldId id="295" r:id="rId25"/>
    <p:sldId id="296" r:id="rId26"/>
    <p:sldId id="299" r:id="rId27"/>
    <p:sldId id="307" r:id="rId28"/>
    <p:sldId id="309" r:id="rId29"/>
    <p:sldId id="300"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9" autoAdjust="0"/>
    <p:restoredTop sz="76604" autoAdjust="0"/>
  </p:normalViewPr>
  <p:slideViewPr>
    <p:cSldViewPr>
      <p:cViewPr varScale="1">
        <p:scale>
          <a:sx n="79" d="100"/>
          <a:sy n="79" d="100"/>
        </p:scale>
        <p:origin x="21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ALBERTINI Albertini" userId="a0b5d17a29092591" providerId="LiveId" clId="{01E35F37-4388-448E-AE0F-B8DF09CD5352}"/>
    <pc:docChg chg="undo custSel delSld modSld">
      <pc:chgData name="Elisabeth ALBERTINI Albertini" userId="a0b5d17a29092591" providerId="LiveId" clId="{01E35F37-4388-448E-AE0F-B8DF09CD5352}" dt="2025-07-30T13:30:46.143" v="118"/>
      <pc:docMkLst>
        <pc:docMk/>
      </pc:docMkLst>
      <pc:sldChg chg="addSp del mod">
        <pc:chgData name="Elisabeth ALBERTINI Albertini" userId="a0b5d17a29092591" providerId="LiveId" clId="{01E35F37-4388-448E-AE0F-B8DF09CD5352}" dt="2025-07-30T13:27:46.158" v="86" actId="47"/>
        <pc:sldMkLst>
          <pc:docMk/>
          <pc:sldMk cId="3185857083" sldId="265"/>
        </pc:sldMkLst>
      </pc:sldChg>
      <pc:sldChg chg="modSp mod">
        <pc:chgData name="Elisabeth ALBERTINI Albertini" userId="a0b5d17a29092591" providerId="LiveId" clId="{01E35F37-4388-448E-AE0F-B8DF09CD5352}" dt="2025-07-28T09:43:43.911" v="6" actId="113"/>
        <pc:sldMkLst>
          <pc:docMk/>
          <pc:sldMk cId="2359369928" sldId="274"/>
        </pc:sldMkLst>
      </pc:sldChg>
      <pc:sldChg chg="modSp mod">
        <pc:chgData name="Elisabeth ALBERTINI Albertini" userId="a0b5d17a29092591" providerId="LiveId" clId="{01E35F37-4388-448E-AE0F-B8DF09CD5352}" dt="2025-07-28T09:43:54.785" v="7" actId="114"/>
        <pc:sldMkLst>
          <pc:docMk/>
          <pc:sldMk cId="1687081358" sldId="277"/>
        </pc:sldMkLst>
      </pc:sldChg>
      <pc:sldChg chg="modSp mod">
        <pc:chgData name="Elisabeth ALBERTINI Albertini" userId="a0b5d17a29092591" providerId="LiveId" clId="{01E35F37-4388-448E-AE0F-B8DF09CD5352}" dt="2025-07-28T09:54:06.178" v="23" actId="114"/>
        <pc:sldMkLst>
          <pc:docMk/>
          <pc:sldMk cId="3536220966" sldId="286"/>
        </pc:sldMkLst>
      </pc:sldChg>
      <pc:sldChg chg="modSp mod">
        <pc:chgData name="Elisabeth ALBERTINI Albertini" userId="a0b5d17a29092591" providerId="LiveId" clId="{01E35F37-4388-448E-AE0F-B8DF09CD5352}" dt="2025-07-28T09:56:37.760" v="83" actId="14100"/>
        <pc:sldMkLst>
          <pc:docMk/>
          <pc:sldMk cId="1249120451" sldId="295"/>
        </pc:sldMkLst>
      </pc:sldChg>
      <pc:sldChg chg="addSp delSp modSp mod">
        <pc:chgData name="Elisabeth ALBERTINI Albertini" userId="a0b5d17a29092591" providerId="LiveId" clId="{01E35F37-4388-448E-AE0F-B8DF09CD5352}" dt="2025-07-30T13:30:46.143" v="118"/>
        <pc:sldMkLst>
          <pc:docMk/>
          <pc:sldMk cId="1302748555" sldId="300"/>
        </pc:sldMkLst>
      </pc:sldChg>
      <pc:sldChg chg="modSp mod">
        <pc:chgData name="Elisabeth ALBERTINI Albertini" userId="a0b5d17a29092591" providerId="LiveId" clId="{01E35F37-4388-448E-AE0F-B8DF09CD5352}" dt="2025-07-28T09:52:59.546" v="8" actId="122"/>
        <pc:sldMkLst>
          <pc:docMk/>
          <pc:sldMk cId="91678070" sldId="303"/>
        </pc:sldMkLst>
      </pc:sldChg>
      <pc:sldChg chg="modSp mod">
        <pc:chgData name="Elisabeth ALBERTINI Albertini" userId="a0b5d17a29092591" providerId="LiveId" clId="{01E35F37-4388-448E-AE0F-B8DF09CD5352}" dt="2025-07-28T09:55:11.124" v="82" actId="20577"/>
        <pc:sldMkLst>
          <pc:docMk/>
          <pc:sldMk cId="3563807956" sldId="304"/>
        </pc:sldMkLst>
      </pc:sldChg>
      <pc:sldChg chg="addSp mod">
        <pc:chgData name="Elisabeth ALBERTINI Albertini" userId="a0b5d17a29092591" providerId="LiveId" clId="{01E35F37-4388-448E-AE0F-B8DF09CD5352}" dt="2025-07-30T13:27:44.070" v="85" actId="9405"/>
        <pc:sldMkLst>
          <pc:docMk/>
          <pc:sldMk cId="3300002050" sldId="306"/>
        </pc:sldMkLst>
      </pc:sldChg>
      <pc:sldChg chg="addSp delSp modSp mod">
        <pc:chgData name="Elisabeth ALBERTINI Albertini" userId="a0b5d17a29092591" providerId="LiveId" clId="{01E35F37-4388-448E-AE0F-B8DF09CD5352}" dt="2025-07-30T13:29:50.055" v="101" actId="9405"/>
        <pc:sldMkLst>
          <pc:docMk/>
          <pc:sldMk cId="1348789942" sldId="309"/>
        </pc:sldMkLst>
      </pc:sldChg>
    </pc:docChg>
  </pc:docChgLst>
  <pc:docChgLst>
    <pc:chgData name="Elisabeth ALBERTINI Albertini" userId="a0b5d17a29092591" providerId="LiveId" clId="{02ADEC72-CD31-4EC0-8704-0ACE422E8518}"/>
    <pc:docChg chg="custSel delSld modSld">
      <pc:chgData name="Elisabeth ALBERTINI Albertini" userId="a0b5d17a29092591" providerId="LiveId" clId="{02ADEC72-CD31-4EC0-8704-0ACE422E8518}" dt="2024-11-15T17:13:15.427" v="21" actId="1076"/>
      <pc:docMkLst>
        <pc:docMk/>
      </pc:docMkLst>
      <pc:sldChg chg="modSp mod">
        <pc:chgData name="Elisabeth ALBERTINI Albertini" userId="a0b5d17a29092591" providerId="LiveId" clId="{02ADEC72-CD31-4EC0-8704-0ACE422E8518}" dt="2024-11-15T17:11:49.339" v="6" actId="20577"/>
        <pc:sldMkLst>
          <pc:docMk/>
          <pc:sldMk cId="3093585512" sldId="288"/>
        </pc:sldMkLst>
      </pc:sldChg>
      <pc:sldChg chg="modSp mod">
        <pc:chgData name="Elisabeth ALBERTINI Albertini" userId="a0b5d17a29092591" providerId="LiveId" clId="{02ADEC72-CD31-4EC0-8704-0ACE422E8518}" dt="2024-11-15T17:13:15.427" v="21" actId="1076"/>
        <pc:sldMkLst>
          <pc:docMk/>
          <pc:sldMk cId="805772033" sldId="296"/>
        </pc:sldMkLst>
      </pc:sldChg>
      <pc:sldChg chg="del">
        <pc:chgData name="Elisabeth ALBERTINI Albertini" userId="a0b5d17a29092591" providerId="LiveId" clId="{02ADEC72-CD31-4EC0-8704-0ACE422E8518}" dt="2024-11-15T17:07:10.809" v="0" actId="47"/>
        <pc:sldMkLst>
          <pc:docMk/>
          <pc:sldMk cId="2637970212" sldId="302"/>
        </pc:sldMkLst>
      </pc:sldChg>
    </pc:docChg>
  </pc:docChgLst>
  <pc:docChgLst>
    <pc:chgData name="Elisabeth ALBERTINI Albertini" userId="a0b5d17a29092591" providerId="LiveId" clId="{7380D059-D0F6-45C4-84BC-51B1852BA06F}"/>
    <pc:docChg chg="custSel modSld">
      <pc:chgData name="Elisabeth ALBERTINI Albertini" userId="a0b5d17a29092591" providerId="LiveId" clId="{7380D059-D0F6-45C4-84BC-51B1852BA06F}" dt="2025-09-02T08:11:56.784" v="1" actId="478"/>
      <pc:docMkLst>
        <pc:docMk/>
      </pc:docMkLst>
      <pc:sldChg chg="delSp modSp mod">
        <pc:chgData name="Elisabeth ALBERTINI Albertini" userId="a0b5d17a29092591" providerId="LiveId" clId="{7380D059-D0F6-45C4-84BC-51B1852BA06F}" dt="2025-09-02T08:11:56.784" v="1" actId="478"/>
        <pc:sldMkLst>
          <pc:docMk/>
          <pc:sldMk cId="1302748555" sldId="300"/>
        </pc:sldMkLst>
        <pc:inkChg chg="del mod">
          <ac:chgData name="Elisabeth ALBERTINI Albertini" userId="a0b5d17a29092591" providerId="LiveId" clId="{7380D059-D0F6-45C4-84BC-51B1852BA06F}" dt="2025-09-02T08:11:56.784" v="1" actId="478"/>
          <ac:inkMkLst>
            <pc:docMk/>
            <pc:sldMk cId="1302748555" sldId="300"/>
            <ac:inkMk id="17" creationId="{DCA16026-647C-2C54-E6B9-5A59DCA3C68C}"/>
          </ac:inkMkLst>
        </pc:inkChg>
      </pc:sldChg>
    </pc:docChg>
  </pc:docChgLst>
  <pc:docChgLst>
    <pc:chgData name="Elisabeth ALBERTINI Albertini" userId="a0b5d17a29092591" providerId="LiveId" clId="{3DBF9CFA-9A81-481A-9B60-331908F56A13}"/>
    <pc:docChg chg="custSel addSld delSld modSld sldOrd">
      <pc:chgData name="Elisabeth ALBERTINI Albertini" userId="a0b5d17a29092591" providerId="LiveId" clId="{3DBF9CFA-9A81-481A-9B60-331908F56A13}" dt="2024-07-30T16:10:22.708" v="2529" actId="1076"/>
      <pc:docMkLst>
        <pc:docMk/>
      </pc:docMkLst>
      <pc:sldChg chg="modSp mod">
        <pc:chgData name="Elisabeth ALBERTINI Albertini" userId="a0b5d17a29092591" providerId="LiveId" clId="{3DBF9CFA-9A81-481A-9B60-331908F56A13}" dt="2024-07-30T11:57:45.180" v="10" actId="20577"/>
        <pc:sldMkLst>
          <pc:docMk/>
          <pc:sldMk cId="1863382948" sldId="256"/>
        </pc:sldMkLst>
      </pc:sldChg>
      <pc:sldChg chg="modSp mod">
        <pc:chgData name="Elisabeth ALBERTINI Albertini" userId="a0b5d17a29092591" providerId="LiveId" clId="{3DBF9CFA-9A81-481A-9B60-331908F56A13}" dt="2024-07-30T11:58:11.086" v="33" actId="20577"/>
        <pc:sldMkLst>
          <pc:docMk/>
          <pc:sldMk cId="2503007688" sldId="260"/>
        </pc:sldMkLst>
      </pc:sldChg>
      <pc:sldChg chg="del">
        <pc:chgData name="Elisabeth ALBERTINI Albertini" userId="a0b5d17a29092591" providerId="LiveId" clId="{3DBF9CFA-9A81-481A-9B60-331908F56A13}" dt="2024-07-30T12:28:16.542" v="73" actId="47"/>
        <pc:sldMkLst>
          <pc:docMk/>
          <pc:sldMk cId="2701166031" sldId="261"/>
        </pc:sldMkLst>
      </pc:sldChg>
      <pc:sldChg chg="addSp delSp modSp mod">
        <pc:chgData name="Elisabeth ALBERTINI Albertini" userId="a0b5d17a29092591" providerId="LiveId" clId="{3DBF9CFA-9A81-481A-9B60-331908F56A13}" dt="2024-07-30T12:27:58.433" v="71" actId="14100"/>
        <pc:sldMkLst>
          <pc:docMk/>
          <pc:sldMk cId="3185857083" sldId="265"/>
        </pc:sldMkLst>
      </pc:sldChg>
      <pc:sldChg chg="modSp mod">
        <pc:chgData name="Elisabeth ALBERTINI Albertini" userId="a0b5d17a29092591" providerId="LiveId" clId="{3DBF9CFA-9A81-481A-9B60-331908F56A13}" dt="2024-07-30T12:57:55.721" v="165" actId="20577"/>
        <pc:sldMkLst>
          <pc:docMk/>
          <pc:sldMk cId="153433782" sldId="272"/>
        </pc:sldMkLst>
      </pc:sldChg>
      <pc:sldChg chg="modSp mod">
        <pc:chgData name="Elisabeth ALBERTINI Albertini" userId="a0b5d17a29092591" providerId="LiveId" clId="{3DBF9CFA-9A81-481A-9B60-331908F56A13}" dt="2024-07-30T13:07:16.025" v="184" actId="790"/>
        <pc:sldMkLst>
          <pc:docMk/>
          <pc:sldMk cId="1687081358" sldId="277"/>
        </pc:sldMkLst>
      </pc:sldChg>
      <pc:sldChg chg="modSp mod">
        <pc:chgData name="Elisabeth ALBERTINI Albertini" userId="a0b5d17a29092591" providerId="LiveId" clId="{3DBF9CFA-9A81-481A-9B60-331908F56A13}" dt="2024-07-30T13:06:41.916" v="183" actId="20577"/>
        <pc:sldMkLst>
          <pc:docMk/>
          <pc:sldMk cId="639648288" sldId="278"/>
        </pc:sldMkLst>
      </pc:sldChg>
      <pc:sldChg chg="modSp mod">
        <pc:chgData name="Elisabeth ALBERTINI Albertini" userId="a0b5d17a29092591" providerId="LiveId" clId="{3DBF9CFA-9A81-481A-9B60-331908F56A13}" dt="2024-07-30T13:07:51.473" v="188" actId="33524"/>
        <pc:sldMkLst>
          <pc:docMk/>
          <pc:sldMk cId="3524199428" sldId="279"/>
        </pc:sldMkLst>
      </pc:sldChg>
      <pc:sldChg chg="del">
        <pc:chgData name="Elisabeth ALBERTINI Albertini" userId="a0b5d17a29092591" providerId="LiveId" clId="{3DBF9CFA-9A81-481A-9B60-331908F56A13}" dt="2024-07-30T13:08:24.003" v="189" actId="2696"/>
        <pc:sldMkLst>
          <pc:docMk/>
          <pc:sldMk cId="3396219455" sldId="281"/>
        </pc:sldMkLst>
      </pc:sldChg>
      <pc:sldChg chg="del">
        <pc:chgData name="Elisabeth ALBERTINI Albertini" userId="a0b5d17a29092591" providerId="LiveId" clId="{3DBF9CFA-9A81-481A-9B60-331908F56A13}" dt="2024-07-30T14:02:20.340" v="191" actId="47"/>
        <pc:sldMkLst>
          <pc:docMk/>
          <pc:sldMk cId="582999152" sldId="285"/>
        </pc:sldMkLst>
      </pc:sldChg>
      <pc:sldChg chg="modSp mod">
        <pc:chgData name="Elisabeth ALBERTINI Albertini" userId="a0b5d17a29092591" providerId="LiveId" clId="{3DBF9CFA-9A81-481A-9B60-331908F56A13}" dt="2024-07-30T14:16:58.753" v="197" actId="20577"/>
        <pc:sldMkLst>
          <pc:docMk/>
          <pc:sldMk cId="3903850368" sldId="287"/>
        </pc:sldMkLst>
      </pc:sldChg>
      <pc:sldChg chg="modSp mod ord">
        <pc:chgData name="Elisabeth ALBERTINI Albertini" userId="a0b5d17a29092591" providerId="LiveId" clId="{3DBF9CFA-9A81-481A-9B60-331908F56A13}" dt="2024-07-30T14:17:44.829" v="201"/>
        <pc:sldMkLst>
          <pc:docMk/>
          <pc:sldMk cId="3093585512" sldId="288"/>
        </pc:sldMkLst>
      </pc:sldChg>
      <pc:sldChg chg="del">
        <pc:chgData name="Elisabeth ALBERTINI Albertini" userId="a0b5d17a29092591" providerId="LiveId" clId="{3DBF9CFA-9A81-481A-9B60-331908F56A13}" dt="2024-07-30T14:28:03.683" v="1155" actId="47"/>
        <pc:sldMkLst>
          <pc:docMk/>
          <pc:sldMk cId="2354034579" sldId="289"/>
        </pc:sldMkLst>
      </pc:sldChg>
      <pc:sldChg chg="del">
        <pc:chgData name="Elisabeth ALBERTINI Albertini" userId="a0b5d17a29092591" providerId="LiveId" clId="{3DBF9CFA-9A81-481A-9B60-331908F56A13}" dt="2024-07-30T14:28:10.061" v="1156" actId="47"/>
        <pc:sldMkLst>
          <pc:docMk/>
          <pc:sldMk cId="581303475" sldId="290"/>
        </pc:sldMkLst>
      </pc:sldChg>
      <pc:sldChg chg="del">
        <pc:chgData name="Elisabeth ALBERTINI Albertini" userId="a0b5d17a29092591" providerId="LiveId" clId="{3DBF9CFA-9A81-481A-9B60-331908F56A13}" dt="2024-07-30T14:28:13.346" v="1157" actId="47"/>
        <pc:sldMkLst>
          <pc:docMk/>
          <pc:sldMk cId="1252327619" sldId="291"/>
        </pc:sldMkLst>
      </pc:sldChg>
      <pc:sldChg chg="del">
        <pc:chgData name="Elisabeth ALBERTINI Albertini" userId="a0b5d17a29092591" providerId="LiveId" clId="{3DBF9CFA-9A81-481A-9B60-331908F56A13}" dt="2024-07-30T14:28:22.224" v="1158" actId="47"/>
        <pc:sldMkLst>
          <pc:docMk/>
          <pc:sldMk cId="337658830" sldId="293"/>
        </pc:sldMkLst>
      </pc:sldChg>
      <pc:sldChg chg="addSp delSp modSp mod">
        <pc:chgData name="Elisabeth ALBERTINI Albertini" userId="a0b5d17a29092591" providerId="LiveId" clId="{3DBF9CFA-9A81-481A-9B60-331908F56A13}" dt="2024-07-30T14:47:16.243" v="1647" actId="113"/>
        <pc:sldMkLst>
          <pc:docMk/>
          <pc:sldMk cId="1249120451" sldId="295"/>
        </pc:sldMkLst>
      </pc:sldChg>
      <pc:sldChg chg="addSp delSp modSp mod">
        <pc:chgData name="Elisabeth ALBERTINI Albertini" userId="a0b5d17a29092591" providerId="LiveId" clId="{3DBF9CFA-9A81-481A-9B60-331908F56A13}" dt="2024-07-30T14:57:06.147" v="2468" actId="1076"/>
        <pc:sldMkLst>
          <pc:docMk/>
          <pc:sldMk cId="805772033" sldId="296"/>
        </pc:sldMkLst>
      </pc:sldChg>
      <pc:sldChg chg="addSp delSp modSp mod">
        <pc:chgData name="Elisabeth ALBERTINI Albertini" userId="a0b5d17a29092591" providerId="LiveId" clId="{3DBF9CFA-9A81-481A-9B60-331908F56A13}" dt="2024-07-30T15:44:45.327" v="2512" actId="22"/>
        <pc:sldMkLst>
          <pc:docMk/>
          <pc:sldMk cId="1302748555" sldId="300"/>
        </pc:sldMkLst>
      </pc:sldChg>
      <pc:sldChg chg="modSp mod">
        <pc:chgData name="Elisabeth ALBERTINI Albertini" userId="a0b5d17a29092591" providerId="LiveId" clId="{3DBF9CFA-9A81-481A-9B60-331908F56A13}" dt="2024-07-30T14:02:11.147" v="190" actId="113"/>
        <pc:sldMkLst>
          <pc:docMk/>
          <pc:sldMk cId="3563807956" sldId="304"/>
        </pc:sldMkLst>
      </pc:sldChg>
      <pc:sldChg chg="addSp delSp modSp add mod">
        <pc:chgData name="Elisabeth ALBERTINI Albertini" userId="a0b5d17a29092591" providerId="LiveId" clId="{3DBF9CFA-9A81-481A-9B60-331908F56A13}" dt="2024-07-30T12:32:52.090" v="99" actId="1582"/>
        <pc:sldMkLst>
          <pc:docMk/>
          <pc:sldMk cId="3300002050" sldId="306"/>
        </pc:sldMkLst>
      </pc:sldChg>
      <pc:sldChg chg="addSp delSp modSp add mod ord">
        <pc:chgData name="Elisabeth ALBERTINI Albertini" userId="a0b5d17a29092591" providerId="LiveId" clId="{3DBF9CFA-9A81-481A-9B60-331908F56A13}" dt="2024-07-30T16:07:23.664" v="2516" actId="478"/>
        <pc:sldMkLst>
          <pc:docMk/>
          <pc:sldMk cId="4011610904" sldId="307"/>
        </pc:sldMkLst>
      </pc:sldChg>
      <pc:sldChg chg="addSp delSp modSp add mod">
        <pc:chgData name="Elisabeth ALBERTINI Albertini" userId="a0b5d17a29092591" providerId="LiveId" clId="{3DBF9CFA-9A81-481A-9B60-331908F56A13}" dt="2024-07-30T14:27:45.861" v="1154" actId="207"/>
        <pc:sldMkLst>
          <pc:docMk/>
          <pc:sldMk cId="1896516105" sldId="308"/>
        </pc:sldMkLst>
      </pc:sldChg>
      <pc:sldChg chg="addSp delSp modSp add mod">
        <pc:chgData name="Elisabeth ALBERTINI Albertini" userId="a0b5d17a29092591" providerId="LiveId" clId="{3DBF9CFA-9A81-481A-9B60-331908F56A13}" dt="2024-07-30T16:10:22.708" v="2529" actId="1076"/>
        <pc:sldMkLst>
          <pc:docMk/>
          <pc:sldMk cId="1348789942"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72C03-3B2F-EB44-A041-391F1E2CB207}" type="datetimeFigureOut">
              <a:rPr lang="fr-FR" smtClean="0"/>
              <a:t>02/09/2025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5371E6-8642-ED45-B168-49BE9793BF61}" type="slidenum">
              <a:rPr lang="fr-FR" smtClean="0"/>
              <a:t>‹N°›</a:t>
            </a:fld>
            <a:endParaRPr lang="fr-FR"/>
          </a:p>
        </p:txBody>
      </p:sp>
    </p:spTree>
    <p:extLst>
      <p:ext uri="{BB962C8B-B14F-4D97-AF65-F5344CB8AC3E}">
        <p14:creationId xmlns:p14="http://schemas.microsoft.com/office/powerpoint/2010/main" val="225401534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7:44.0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1 174,'1089'0,"-1067"-2,0-1,0-1,0-1,-1-1,0-1,22-10,-7 3,20-8,-38 14,0 0,1 2,-1 0,1 1,0 1,0 1,22-2,-10 5,-17 1,0-1,1 0,-1-1,0-1,0-1,0 0,15-5,-6 1,-1 0,1 1,1 2,-1 0,25 0,121 4,-70 3,811-3,-876 2,0 1,0 3,35 9,18 3,-35-9,-12-1,1-2,54 1,820-9,-887 1,54-10,11-1,142 11,-124 2,-91 0,-1 1,1 2,-1 0,0 1,36 14,-26-9,42 10,-11-8,1-3,99 3,163-13,-306 2,-1 1,0 1,0 1,0 0,0 1,27 12,-22-8,0-2,39 10,-7-6,-29-6,1 0,42 2,28-7,-74-1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01.6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1 196,'23'-2,"0"0,-1-1,25-7,11-2,289-46,-273 50,133 4,-181 5,-2-3,0 0,46-11,-44 8,92-24,-69 15,95-13,195 21,-193 8,-74-2,-51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03.3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0,'1012'0,"-812"15,-96-5,-73-6,61 16,-65-13,0 0,0-2,37 2,-26-7,-8-1,-1 2,0 1,0 1,0 1,0 2,30 10,39 12,-83-25,2 1,0-2,0 0,18 0,-14-2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06.0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1,'169'12,"-27"-1,-66-8,144 26,-199-25,43 10,0-4,85 4,-126-13,1 2,-1 0,0 1,0 2,0 0,36 16,-37-15,-1-1,1 0,1-2,-1-1,25 1,-47-4,73 10,-45-5,39 2,250-7,-151-1,-145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07.9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1,'2203'0,"-2182"0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10.2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0 173,'31'-2,"0"-1,35-8,-20 3,171-38,-33 5,-82 30,-76 9,1 0,-1-2,45-11,-45 7,0 2,1 1,0 1,29-1,111 6,-68 1,462-2,-550 0,0 1,0 1,0 0,-1 1,1 0,-1 0,17 8,2 1,19 4,-29-10,1 1,-2 0,22 12,-22-8,1-1,29 12,-27-16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12.6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0,'946'0,"-917"2,55 9,-52-6,39 2,409-5,-232-4,-8 2,-220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15.0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75,'258'-12,"-28"0,310 12,-248 1,-268-3,-1 0,0-2,0 0,24-9,-19 5,0 2,31-4,207 7,-138 5,276-2,-394 0,0 1,-1 0,1 1,-1-1,1 2,-1-1,0 2,0-1,16 9,-10-3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17.7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87,'1916'0,"-1898"-1,-1 0,0-1,0-1,0-1,18-6,79-35,-95 37,9-4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20.8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82,'993'0,"-968"-1,-1-2,27-5,-24 3,39-2,33 8,44-2,-138 0,1 0,-1-1,1 1,-1-1,1 0,-1-1,0 1,0-1,0 0,0 0,-1-1,1 1,4-6,-1 2,6-4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26.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3,'20'1,"-1"0,27 7,21 3,270-7,-185-6,-127 2,39 0,126-14,-132 7,0 3,80 4,-53 2,-65-2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30T13:28:45.4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0,'16789'0'0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31.3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30:33.3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30T13:30:44.8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 0,'14225'0'0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8:53.3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75,'13'0,"5"-1,0 1,1 1,-1 0,1 2,-1 0,27 9,-6 3,-22-7,0-2,1 0,-1 0,1-2,1 0,31 2,-15-5,0 1,41 9,85 27,-124-30,0-1,59 3,4 0,-23-2,151-6,-117-3,1244 1,-1332-2,0 0,0-2,-1 0,24-9,-20 6,1 1,36-4,163 8,-18 2,-30-24,-120 14,93-5,-125 13,1-1,-1-1,36-11,-36 8,1 1,0 1,34-1,23 2,141-24,-155 19,-1 3,93 5,-125 1,-6-2,0-1,0-1,41-12,-40 8,1 2,57-4,223 11,-300-1,-1 1,1 1,-1 0,1 0,-1 1,17 7,65 36,-75-36,2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9:07.1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26,'293'0,"-274"2,1 0,-1 1,0 1,29 9,-28-6,2-1,-1-2,31 4,66 4,-71-6,55 1,759-8,-700-12,5 0,2580 14,-2718-2,50-9,10-2,44 12,-77 1,-1-2,56-9,-37 2,113 1,36-2,-40-5,190 12,-184 4,274-2,-434 2,-1 1,0 1,41 11,-40-7,0-2,1-1,31 1,27-7,43 2,-125-1,-1 0,1 1,0 0,-1 0,0 1,1-1,-1 1,0 0,1 0,4 3,2 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9:10.9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50,'1235'0,"-1220"-1,0-1,-1 0,20-6,-17 4,33-4,-48 8,30-2,0-1,32-7,-23 3,-22 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9:15.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0 243,'655'0,"-629"1,-1 2,27 5,-23-2,31 0,364-3,-218-5,544 2,-724-1,0-2,27-6,33-2,-35 10,-39 2,1-1,-1 0,1-1,-1 0,1-1,-1-1,0 0,20-7,63-28,-8 4,-73 28,0 1,0 0,0 2,0-1,27-2,73 4,-96 3,5-2,-1-1,36-8,-33 6,41-4,413 7,-232 3,-200-2,-16 1,1-1,-1-1,46-9,-40 1,0 0,1 1,0 2,53-2,-77 8,30 1,0-2,72-12,-67 2,-16 4,1 0,67-2,-29 9,-51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9:45.1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0 245,'1058'0,"-1000"-3,102-18,15-2,4 23,11-1,-19-23,15 0,-22 23,6 0,-127-4,0-2,58-17,-62 13,1 2,-1 2,45-3,110 12,46-4,-221 0,0-1,0-1,0-1,0-1,-1 0,0-1,19-11,-26 13,0 1,0 1,0 0,0 1,1 0,16-1,74 3,-57 1,641 1,-414-2,-221 2,0 3,54 12,-48-7,68 4,-2-2,17 0,-39-13,-36 0,108 12,-49 1,218-7,-186-7,2005 2,-2121-2,53-9,30-1,461 10,-279 4,-271-1,0 2,40 8,-11-3,1-4,105-4,-61-2,419 2,-511 1,0 1,0 0,0 2,-1-1,21 9,-19-6,0-1,1 0,32 3,-24-5,27 6,-31-4,1-1,22 0,432-3,-228-3,-228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9:50.0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28,'555'0,"-511"3,-1 2,1 2,-1 1,50 17,-38-9,90 12,-17-19,147-9,-99-3,1434 3,-1585-2,-1 0,29-7,33-2,175 11,23-2,-174-11,-24 2,77-10,-78 8,127-2,-188 15,5 1,1-1,57-9,-42 1,87-3,50 13,-59 0,1473-2,-1581 1,0 0,0 1,19 6,-16-4,30 4,-29-7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30T13:29:57.5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1,'36'2,"52"8,15 2,12-12,29 1,-64 13,-40-6,-12-1,0 1,30 13,-37-13,-1 0,1-1,0-2,0 0,29 2,-24-4,0 1,-1 1,0 1,28 11,-29-8,1-2,0 0,0-2,33 3,163-8,-102-1,-112 1,0 0,0 1,0 0,8 2,1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38DAB-D5B7-4271-AC1A-569C966B593F}" type="datetimeFigureOut">
              <a:rPr lang="fr-FR" smtClean="0"/>
              <a:t>02/09/2025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DD6E3-F9E9-4190-9D44-87DF4A949A3C}" type="slidenum">
              <a:rPr lang="fr-FR" smtClean="0"/>
              <a:t>‹N°›</a:t>
            </a:fld>
            <a:endParaRPr lang="fr-FR"/>
          </a:p>
        </p:txBody>
      </p:sp>
    </p:spTree>
    <p:extLst>
      <p:ext uri="{BB962C8B-B14F-4D97-AF65-F5344CB8AC3E}">
        <p14:creationId xmlns:p14="http://schemas.microsoft.com/office/powerpoint/2010/main" val="554949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FDD6E3-F9E9-4190-9D44-87DF4A949A3C}" type="slidenum">
              <a:rPr lang="fr-FR" smtClean="0"/>
              <a:t>7</a:t>
            </a:fld>
            <a:endParaRPr lang="fr-FR"/>
          </a:p>
        </p:txBody>
      </p:sp>
    </p:spTree>
    <p:extLst>
      <p:ext uri="{BB962C8B-B14F-4D97-AF65-F5344CB8AC3E}">
        <p14:creationId xmlns:p14="http://schemas.microsoft.com/office/powerpoint/2010/main" val="49988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27973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84122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298225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sz="3800"/>
            </a:lvl1p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2634101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D8C40DE-1193-4AA3-81FB-2A07452284FF}"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696" y="6265995"/>
            <a:ext cx="1872208" cy="580187"/>
          </a:xfrm>
          <a:prstGeom prst="rect">
            <a:avLst/>
          </a:prstGeom>
        </p:spPr>
      </p:pic>
    </p:spTree>
    <p:extLst>
      <p:ext uri="{BB962C8B-B14F-4D97-AF65-F5344CB8AC3E}">
        <p14:creationId xmlns:p14="http://schemas.microsoft.com/office/powerpoint/2010/main" val="28415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1585746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sz="3800"/>
            </a:lvl1p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62901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sz="3800"/>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1062451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sz="3800"/>
            </a:lvl1p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38221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4176458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424945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4012431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174048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1646378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D8C40DE-1193-4AA3-81FB-2A07452284FF}" type="slidenum">
              <a:rPr lang="fr-FR" smtClean="0"/>
              <a:t>‹N°›</a:t>
            </a:fld>
            <a:endParaRPr lang="fr-FR"/>
          </a:p>
        </p:txBody>
      </p:sp>
    </p:spTree>
    <p:extLst>
      <p:ext uri="{BB962C8B-B14F-4D97-AF65-F5344CB8AC3E}">
        <p14:creationId xmlns:p14="http://schemas.microsoft.com/office/powerpoint/2010/main" val="523861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1393641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3175171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2263062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100889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53980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224112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279186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2686968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2394506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1507376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4094325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D2A9599-F418-4028-BEA6-33E7ED704260}" type="slidenum">
              <a:rPr lang="fr-FR" smtClean="0"/>
              <a:t>‹N°›</a:t>
            </a:fld>
            <a:endParaRPr lang="fr-FR"/>
          </a:p>
        </p:txBody>
      </p:sp>
    </p:spTree>
    <p:extLst>
      <p:ext uri="{BB962C8B-B14F-4D97-AF65-F5344CB8AC3E}">
        <p14:creationId xmlns:p14="http://schemas.microsoft.com/office/powerpoint/2010/main" val="410712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136190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82421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229545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3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341837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D4D3E31-7082-4B85-8488-D2F30D905C49}" type="slidenum">
              <a:rPr lang="fr-FR" smtClean="0"/>
              <a:t>‹N°›</a:t>
            </a:fld>
            <a:endParaRPr lang="fr-FR"/>
          </a:p>
        </p:txBody>
      </p:sp>
    </p:spTree>
    <p:extLst>
      <p:ext uri="{BB962C8B-B14F-4D97-AF65-F5344CB8AC3E}">
        <p14:creationId xmlns:p14="http://schemas.microsoft.com/office/powerpoint/2010/main" val="7648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53752" y="752"/>
            <a:ext cx="3963736" cy="1228340"/>
          </a:xfrm>
          <a:prstGeom prst="rect">
            <a:avLst/>
          </a:prstGeom>
        </p:spPr>
      </p:pic>
      <p:sp>
        <p:nvSpPr>
          <p:cNvPr id="8" name="Rectangle 7"/>
          <p:cNvSpPr/>
          <p:nvPr userDrawn="1"/>
        </p:nvSpPr>
        <p:spPr>
          <a:xfrm>
            <a:off x="0" y="2348880"/>
            <a:ext cx="9144000" cy="24482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220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5706896" y="6381328"/>
            <a:ext cx="2133600" cy="365125"/>
          </a:xfrm>
          <a:prstGeom prst="rect">
            <a:avLst/>
          </a:prstGeom>
        </p:spPr>
        <p:txBody>
          <a:bodyPr vert="horz" lIns="91440" tIns="45720" rIns="91440" bIns="45720" rtlCol="0" anchor="ctr"/>
          <a:lstStyle>
            <a:lvl1pPr algn="r">
              <a:defRPr sz="1100">
                <a:solidFill>
                  <a:schemeClr val="tx1">
                    <a:tint val="75000"/>
                  </a:schemeClr>
                </a:solidFill>
                <a:latin typeface="Franklin Gothic Book" panose="020B0503020102020204" pitchFamily="34" charset="0"/>
              </a:defRPr>
            </a:lvl1pPr>
          </a:lstStyle>
          <a:p>
            <a:fld id="{FD8C40DE-1193-4AA3-81FB-2A07452284FF}" type="slidenum">
              <a:rPr lang="fr-FR" smtClean="0"/>
              <a:pPr/>
              <a:t>‹N°›</a:t>
            </a:fld>
            <a:endParaRPr lang="fr-FR" dirty="0"/>
          </a:p>
        </p:txBody>
      </p:sp>
      <p:sp>
        <p:nvSpPr>
          <p:cNvPr id="7" name="Rectangle 6"/>
          <p:cNvSpPr/>
          <p:nvPr userDrawn="1"/>
        </p:nvSpPr>
        <p:spPr>
          <a:xfrm>
            <a:off x="7812360" y="6495540"/>
            <a:ext cx="1331640"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6412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556792"/>
            <a:ext cx="9144000" cy="2232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29277" y="5704246"/>
            <a:ext cx="3485446" cy="1080120"/>
          </a:xfrm>
          <a:prstGeom prst="rect">
            <a:avLst/>
          </a:prstGeom>
        </p:spPr>
      </p:pic>
    </p:spTree>
    <p:extLst>
      <p:ext uri="{BB962C8B-B14F-4D97-AF65-F5344CB8AC3E}">
        <p14:creationId xmlns:p14="http://schemas.microsoft.com/office/powerpoint/2010/main" val="644921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customXml" Target="../ink/ink6.xml"/><Relationship Id="rId17" Type="http://schemas.openxmlformats.org/officeDocument/2006/relationships/image" Target="../media/image26.png"/><Relationship Id="rId2" Type="http://schemas.openxmlformats.org/officeDocument/2006/relationships/image" Target="../media/image18.png"/><Relationship Id="rId16" Type="http://schemas.openxmlformats.org/officeDocument/2006/relationships/customXml" Target="../ink/ink8.xml"/><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2.png"/><Relationship Id="rId14" Type="http://schemas.openxmlformats.org/officeDocument/2006/relationships/customXml" Target="../ink/ink7.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14.xml"/><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customXml" Target="../ink/ink9.xml"/><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32.png"/><Relationship Id="rId17" Type="http://schemas.openxmlformats.org/officeDocument/2006/relationships/customXml" Target="../ink/ink16.xml"/><Relationship Id="rId25" Type="http://schemas.openxmlformats.org/officeDocument/2006/relationships/customXml" Target="../ink/ink20.xml"/><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customXml" Target="../ink/ink13.xml"/><Relationship Id="rId24" Type="http://schemas.openxmlformats.org/officeDocument/2006/relationships/image" Target="../media/image38.png"/><Relationship Id="rId5" Type="http://schemas.openxmlformats.org/officeDocument/2006/relationships/customXml" Target="../ink/ink10.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customXml" Target="../ink/ink22.xml"/><Relationship Id="rId10" Type="http://schemas.openxmlformats.org/officeDocument/2006/relationships/image" Target="../media/image31.png"/><Relationship Id="rId19" Type="http://schemas.openxmlformats.org/officeDocument/2006/relationships/customXml" Target="../ink/ink17.xml"/><Relationship Id="rId4" Type="http://schemas.openxmlformats.org/officeDocument/2006/relationships/image" Target="../media/image28.png"/><Relationship Id="rId9" Type="http://schemas.openxmlformats.org/officeDocument/2006/relationships/customXml" Target="../ink/ink12.xml"/><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customXml" Target="../ink/ink21.xml"/><Relationship Id="rId30"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customXml" Target="../ink/ink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492896"/>
            <a:ext cx="8712968" cy="707886"/>
          </a:xfrm>
          <a:prstGeom prst="rect">
            <a:avLst/>
          </a:prstGeom>
          <a:noFill/>
        </p:spPr>
        <p:txBody>
          <a:bodyPr wrap="square" rtlCol="0">
            <a:spAutoFit/>
          </a:bodyPr>
          <a:lstStyle/>
          <a:p>
            <a:pPr algn="r"/>
            <a:r>
              <a:rPr lang="en-GB" sz="4000" dirty="0">
                <a:solidFill>
                  <a:schemeClr val="bg1"/>
                </a:solidFill>
                <a:latin typeface="Franklin Gothic Demi" panose="020B0703020102020204" pitchFamily="34" charset="0"/>
              </a:rPr>
              <a:t>Financial reporting</a:t>
            </a:r>
          </a:p>
        </p:txBody>
      </p:sp>
      <p:sp>
        <p:nvSpPr>
          <p:cNvPr id="5" name="Rectangle 4"/>
          <p:cNvSpPr/>
          <p:nvPr/>
        </p:nvSpPr>
        <p:spPr>
          <a:xfrm>
            <a:off x="6156176" y="3356992"/>
            <a:ext cx="2520280" cy="2160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131840" y="3573016"/>
            <a:ext cx="5605072" cy="1200329"/>
          </a:xfrm>
          <a:prstGeom prst="rect">
            <a:avLst/>
          </a:prstGeom>
          <a:noFill/>
        </p:spPr>
        <p:txBody>
          <a:bodyPr wrap="square" rtlCol="0">
            <a:spAutoFit/>
          </a:bodyPr>
          <a:lstStyle/>
          <a:p>
            <a:pPr algn="r"/>
            <a:r>
              <a:rPr lang="en-GB" sz="2400" dirty="0">
                <a:solidFill>
                  <a:schemeClr val="bg1"/>
                </a:solidFill>
                <a:latin typeface="Franklin Gothic Book" panose="020B0503020102020204" pitchFamily="34" charset="0"/>
              </a:rPr>
              <a:t>Business combination</a:t>
            </a:r>
          </a:p>
          <a:p>
            <a:pPr algn="r"/>
            <a:br>
              <a:rPr lang="en-GB" sz="2400" dirty="0">
                <a:solidFill>
                  <a:schemeClr val="bg1"/>
                </a:solidFill>
                <a:latin typeface="Franklin Gothic Book" panose="020B0503020102020204" pitchFamily="34" charset="0"/>
              </a:rPr>
            </a:br>
            <a:r>
              <a:rPr lang="en-GB" sz="2400" dirty="0">
                <a:solidFill>
                  <a:schemeClr val="bg1"/>
                </a:solidFill>
                <a:latin typeface="Franklin Gothic Book" panose="020B0503020102020204" pitchFamily="34" charset="0"/>
              </a:rPr>
              <a:t>Elisabeth Albertini</a:t>
            </a:r>
          </a:p>
        </p:txBody>
      </p:sp>
    </p:spTree>
    <p:extLst>
      <p:ext uri="{BB962C8B-B14F-4D97-AF65-F5344CB8AC3E}">
        <p14:creationId xmlns:p14="http://schemas.microsoft.com/office/powerpoint/2010/main" val="186338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dirty="0"/>
              <a:t>The acquisition method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10</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670451180"/>
              </p:ext>
            </p:extLst>
          </p:nvPr>
        </p:nvGraphicFramePr>
        <p:xfrm>
          <a:off x="323528" y="1268760"/>
          <a:ext cx="8496944" cy="418108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432048">
                <a:tc>
                  <a:txBody>
                    <a:bodyPr/>
                    <a:lstStyle/>
                    <a:p>
                      <a:r>
                        <a:rPr lang="en-GB" sz="2000" noProof="0" dirty="0">
                          <a:solidFill>
                            <a:srgbClr val="000090"/>
                          </a:solidFill>
                        </a:rPr>
                        <a:t>STEP</a:t>
                      </a:r>
                    </a:p>
                  </a:txBody>
                  <a:tcPr/>
                </a:tc>
                <a:tc>
                  <a:txBody>
                    <a:bodyPr/>
                    <a:lstStyle/>
                    <a:p>
                      <a:r>
                        <a:rPr lang="en-GB" sz="2000" noProof="0" dirty="0">
                          <a:solidFill>
                            <a:srgbClr val="000090"/>
                          </a:solidFill>
                        </a:rPr>
                        <a:t>Details</a:t>
                      </a:r>
                    </a:p>
                  </a:txBody>
                  <a:tcPr/>
                </a:tc>
                <a:extLst>
                  <a:ext uri="{0D108BD9-81ED-4DB2-BD59-A6C34878D82A}">
                    <a16:rowId xmlns:a16="http://schemas.microsoft.com/office/drawing/2014/main" val="10000"/>
                  </a:ext>
                </a:extLst>
              </a:tr>
              <a:tr h="990110">
                <a:tc>
                  <a:txBody>
                    <a:bodyPr/>
                    <a:lstStyle/>
                    <a:p>
                      <a:r>
                        <a:rPr lang="en-GB" sz="2000" b="1" noProof="0" dirty="0">
                          <a:solidFill>
                            <a:srgbClr val="FF0000"/>
                          </a:solidFill>
                        </a:rPr>
                        <a:t>Step 4 : </a:t>
                      </a:r>
                      <a:r>
                        <a:rPr lang="en-GB" sz="2000" b="1" u="sng" noProof="0" dirty="0">
                          <a:solidFill>
                            <a:srgbClr val="000090"/>
                          </a:solidFill>
                        </a:rPr>
                        <a:t>Recognising</a:t>
                      </a:r>
                      <a:r>
                        <a:rPr lang="en-GB" sz="2000" b="1" noProof="0" dirty="0">
                          <a:solidFill>
                            <a:srgbClr val="000090"/>
                          </a:solidFill>
                        </a:rPr>
                        <a:t> and </a:t>
                      </a:r>
                      <a:r>
                        <a:rPr lang="en-GB" sz="2000" b="1" u="sng" noProof="0" dirty="0">
                          <a:solidFill>
                            <a:srgbClr val="000090"/>
                          </a:solidFill>
                        </a:rPr>
                        <a:t>measuring</a:t>
                      </a:r>
                      <a:r>
                        <a:rPr lang="en-GB" sz="2000" b="1" baseline="0" noProof="0" dirty="0">
                          <a:solidFill>
                            <a:srgbClr val="000090"/>
                          </a:solidFill>
                        </a:rPr>
                        <a:t> identifiable assets acquired and liabilities assumed</a:t>
                      </a:r>
                      <a:endParaRPr lang="en-GB" sz="2000" b="1" noProof="0" dirty="0">
                        <a:solidFill>
                          <a:srgbClr val="000090"/>
                        </a:solidFill>
                      </a:endParaRPr>
                    </a:p>
                  </a:txBody>
                  <a:tcPr/>
                </a:tc>
                <a:tc>
                  <a:txBody>
                    <a:bodyPr/>
                    <a:lstStyle/>
                    <a:p>
                      <a:r>
                        <a:rPr lang="en-GB" sz="2000" noProof="0" dirty="0">
                          <a:solidFill>
                            <a:srgbClr val="000090"/>
                          </a:solidFill>
                        </a:rPr>
                        <a:t>The </a:t>
                      </a:r>
                      <a:r>
                        <a:rPr lang="en-GB" sz="2000" b="1" noProof="0" dirty="0">
                          <a:solidFill>
                            <a:srgbClr val="FF0000"/>
                          </a:solidFill>
                        </a:rPr>
                        <a:t>most complex and time-consuming</a:t>
                      </a:r>
                      <a:r>
                        <a:rPr lang="en-GB" sz="2000" noProof="0" dirty="0">
                          <a:solidFill>
                            <a:srgbClr val="000090"/>
                          </a:solidFill>
                        </a:rPr>
                        <a:t> step which require the acquirer to :</a:t>
                      </a:r>
                    </a:p>
                    <a:p>
                      <a:pPr marL="342900" indent="-342900">
                        <a:buFontTx/>
                        <a:buChar char="-"/>
                      </a:pPr>
                      <a:r>
                        <a:rPr lang="en-GB" sz="2000" noProof="0" dirty="0">
                          <a:solidFill>
                            <a:srgbClr val="000090"/>
                          </a:solidFill>
                        </a:rPr>
                        <a:t>Recognise </a:t>
                      </a:r>
                      <a:r>
                        <a:rPr lang="en-GB" sz="2000" b="1" noProof="0" dirty="0">
                          <a:solidFill>
                            <a:srgbClr val="000090"/>
                          </a:solidFill>
                        </a:rPr>
                        <a:t>identifiable</a:t>
                      </a:r>
                      <a:r>
                        <a:rPr lang="en-GB" sz="2000" b="1" baseline="0" noProof="0" dirty="0">
                          <a:solidFill>
                            <a:srgbClr val="000090"/>
                          </a:solidFill>
                        </a:rPr>
                        <a:t> assets </a:t>
                      </a:r>
                      <a:r>
                        <a:rPr lang="en-GB" sz="2000" baseline="0" noProof="0" dirty="0">
                          <a:solidFill>
                            <a:srgbClr val="000090"/>
                          </a:solidFill>
                        </a:rPr>
                        <a:t>acquired and liabilities assumed, including some intangible assets that</a:t>
                      </a:r>
                      <a:r>
                        <a:rPr lang="en-GB" sz="2000" b="1" baseline="0" noProof="0" dirty="0">
                          <a:solidFill>
                            <a:srgbClr val="000090"/>
                          </a:solidFill>
                        </a:rPr>
                        <a:t> may not have been recognised in the acquiree’s financial statements</a:t>
                      </a:r>
                    </a:p>
                    <a:p>
                      <a:pPr marL="342900" indent="-342900">
                        <a:buFontTx/>
                        <a:buChar char="-"/>
                      </a:pPr>
                      <a:r>
                        <a:rPr lang="en-GB" sz="2000" noProof="0" dirty="0">
                          <a:solidFill>
                            <a:srgbClr val="000090"/>
                          </a:solidFill>
                        </a:rPr>
                        <a:t>Measure</a:t>
                      </a:r>
                      <a:r>
                        <a:rPr lang="en-GB" sz="2000" baseline="0" noProof="0" dirty="0">
                          <a:solidFill>
                            <a:srgbClr val="000090"/>
                          </a:solidFill>
                        </a:rPr>
                        <a:t> identifiable acquired assets and liabilities assumed at </a:t>
                      </a:r>
                      <a:r>
                        <a:rPr lang="en-GB" sz="2000" b="1" baseline="0" noProof="0" dirty="0">
                          <a:solidFill>
                            <a:srgbClr val="000090"/>
                          </a:solidFill>
                        </a:rPr>
                        <a:t>fair value</a:t>
                      </a:r>
                    </a:p>
                    <a:p>
                      <a:pPr marL="342900" indent="-342900">
                        <a:buFontTx/>
                        <a:buChar char="-"/>
                      </a:pPr>
                      <a:r>
                        <a:rPr lang="en-GB" sz="2000" baseline="0" noProof="0" dirty="0">
                          <a:solidFill>
                            <a:srgbClr val="000090"/>
                          </a:solidFill>
                        </a:rPr>
                        <a:t>Determine the applicability of some specific </a:t>
                      </a:r>
                      <a:r>
                        <a:rPr lang="en-GB" sz="2000" b="1" baseline="0" noProof="0" dirty="0">
                          <a:solidFill>
                            <a:srgbClr val="000090"/>
                          </a:solidFill>
                        </a:rPr>
                        <a:t>recognition and measurement provisions</a:t>
                      </a:r>
                    </a:p>
                    <a:p>
                      <a:pPr marL="342900" indent="-342900">
                        <a:buFontTx/>
                        <a:buChar char="-"/>
                      </a:pPr>
                      <a:r>
                        <a:rPr lang="en-GB" sz="2000" baseline="0" noProof="0" dirty="0">
                          <a:solidFill>
                            <a:srgbClr val="000090"/>
                          </a:solidFill>
                        </a:rPr>
                        <a:t>Classify or designate the assets acquired and liabilities assumed</a:t>
                      </a:r>
                      <a:endParaRPr lang="en-GB" sz="2000" noProof="0" dirty="0">
                        <a:solidFill>
                          <a:srgbClr val="00009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96482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dirty="0"/>
              <a:t>The acquisition method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11</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214969391"/>
              </p:ext>
            </p:extLst>
          </p:nvPr>
        </p:nvGraphicFramePr>
        <p:xfrm>
          <a:off x="251520" y="1556792"/>
          <a:ext cx="8496944" cy="396772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432048">
                <a:tc>
                  <a:txBody>
                    <a:bodyPr/>
                    <a:lstStyle/>
                    <a:p>
                      <a:r>
                        <a:rPr lang="en-GB" sz="2000" noProof="0" dirty="0">
                          <a:solidFill>
                            <a:srgbClr val="000090"/>
                          </a:solidFill>
                        </a:rPr>
                        <a:t>STEP</a:t>
                      </a:r>
                    </a:p>
                  </a:txBody>
                  <a:tcPr/>
                </a:tc>
                <a:tc>
                  <a:txBody>
                    <a:bodyPr/>
                    <a:lstStyle/>
                    <a:p>
                      <a:r>
                        <a:rPr lang="en-GB" sz="2000" noProof="0" dirty="0">
                          <a:solidFill>
                            <a:srgbClr val="000090"/>
                          </a:solidFill>
                        </a:rPr>
                        <a:t>Details</a:t>
                      </a:r>
                    </a:p>
                  </a:txBody>
                  <a:tcPr/>
                </a:tc>
                <a:extLst>
                  <a:ext uri="{0D108BD9-81ED-4DB2-BD59-A6C34878D82A}">
                    <a16:rowId xmlns:a16="http://schemas.microsoft.com/office/drawing/2014/main" val="10000"/>
                  </a:ext>
                </a:extLst>
              </a:tr>
              <a:tr h="990110">
                <a:tc>
                  <a:txBody>
                    <a:bodyPr/>
                    <a:lstStyle/>
                    <a:p>
                      <a:r>
                        <a:rPr lang="en-GB" sz="2000" b="1" noProof="0" dirty="0">
                          <a:solidFill>
                            <a:srgbClr val="FF0000"/>
                          </a:solidFill>
                        </a:rPr>
                        <a:t>Step 5 :</a:t>
                      </a:r>
                    </a:p>
                    <a:p>
                      <a:r>
                        <a:rPr lang="en-GB" sz="2000" b="1" noProof="0" dirty="0">
                          <a:solidFill>
                            <a:srgbClr val="000090"/>
                          </a:solidFill>
                        </a:rPr>
                        <a:t>Recognising and measuring any </a:t>
                      </a:r>
                      <a:r>
                        <a:rPr lang="en-GB" sz="2000" b="1" u="sng" noProof="0" dirty="0">
                          <a:solidFill>
                            <a:srgbClr val="000090"/>
                          </a:solidFill>
                        </a:rPr>
                        <a:t>non controlling interest (NCI)</a:t>
                      </a:r>
                    </a:p>
                  </a:txBody>
                  <a:tcPr/>
                </a:tc>
                <a:tc>
                  <a:txBody>
                    <a:bodyPr/>
                    <a:lstStyle/>
                    <a:p>
                      <a:r>
                        <a:rPr lang="en-GB" sz="2000" noProof="0" dirty="0">
                          <a:solidFill>
                            <a:srgbClr val="000090"/>
                          </a:solidFill>
                        </a:rPr>
                        <a:t>The acquirer has choice to measure present ownership-type</a:t>
                      </a:r>
                      <a:r>
                        <a:rPr lang="en-GB" sz="2000" baseline="0" noProof="0" dirty="0">
                          <a:solidFill>
                            <a:srgbClr val="000090"/>
                          </a:solidFill>
                        </a:rPr>
                        <a:t> </a:t>
                      </a:r>
                      <a:r>
                        <a:rPr lang="en-GB" sz="2000" b="1" baseline="0" noProof="0" dirty="0">
                          <a:solidFill>
                            <a:srgbClr val="000090"/>
                          </a:solidFill>
                        </a:rPr>
                        <a:t>NCI at either fair value</a:t>
                      </a:r>
                      <a:r>
                        <a:rPr lang="en-GB" sz="2000" baseline="0" noProof="0" dirty="0">
                          <a:solidFill>
                            <a:srgbClr val="000090"/>
                          </a:solidFill>
                        </a:rPr>
                        <a:t> or the </a:t>
                      </a:r>
                      <a:r>
                        <a:rPr lang="en-GB" sz="2000" b="1" baseline="0" noProof="0" dirty="0">
                          <a:solidFill>
                            <a:srgbClr val="000090"/>
                          </a:solidFill>
                        </a:rPr>
                        <a:t>proportionate interest</a:t>
                      </a:r>
                      <a:r>
                        <a:rPr lang="en-GB" sz="2000" baseline="0" noProof="0" dirty="0">
                          <a:solidFill>
                            <a:srgbClr val="000090"/>
                          </a:solidFill>
                        </a:rPr>
                        <a:t> in the acquiree’s recognised identifiable assets. </a:t>
                      </a:r>
                    </a:p>
                    <a:p>
                      <a:endParaRPr lang="en-GB" sz="2000" baseline="0" noProof="0" dirty="0">
                        <a:solidFill>
                          <a:srgbClr val="000090"/>
                        </a:solidFill>
                      </a:endParaRPr>
                    </a:p>
                    <a:p>
                      <a:r>
                        <a:rPr lang="en-GB" sz="2000" baseline="0" noProof="0" dirty="0">
                          <a:solidFill>
                            <a:srgbClr val="000090"/>
                          </a:solidFill>
                        </a:rPr>
                        <a:t>The measurement of NCI affects the amount of goodwill and can impact the post combination reported results</a:t>
                      </a:r>
                      <a:endParaRPr lang="en-GB" sz="2000" noProof="0" dirty="0">
                        <a:solidFill>
                          <a:srgbClr val="000090"/>
                        </a:solidFill>
                      </a:endParaRPr>
                    </a:p>
                  </a:txBody>
                  <a:tcPr/>
                </a:tc>
                <a:extLst>
                  <a:ext uri="{0D108BD9-81ED-4DB2-BD59-A6C34878D82A}">
                    <a16:rowId xmlns:a16="http://schemas.microsoft.com/office/drawing/2014/main" val="10001"/>
                  </a:ext>
                </a:extLst>
              </a:tr>
              <a:tr h="990110">
                <a:tc>
                  <a:txBody>
                    <a:bodyPr/>
                    <a:lstStyle/>
                    <a:p>
                      <a:r>
                        <a:rPr lang="en-GB" sz="2000" b="1" noProof="0" dirty="0">
                          <a:solidFill>
                            <a:srgbClr val="FF0000"/>
                          </a:solidFill>
                        </a:rPr>
                        <a:t>Step 6</a:t>
                      </a:r>
                      <a:r>
                        <a:rPr lang="en-GB" sz="2000" b="1" baseline="0" noProof="0" dirty="0">
                          <a:solidFill>
                            <a:srgbClr val="FF0000"/>
                          </a:solidFill>
                        </a:rPr>
                        <a:t> </a:t>
                      </a:r>
                      <a:r>
                        <a:rPr lang="en-GB" sz="2000" b="1" noProof="0" dirty="0">
                          <a:solidFill>
                            <a:srgbClr val="FF0000"/>
                          </a:solidFill>
                        </a:rPr>
                        <a:t>:</a:t>
                      </a:r>
                    </a:p>
                    <a:p>
                      <a:r>
                        <a:rPr lang="en-GB" sz="2000" b="1" noProof="0" dirty="0">
                          <a:solidFill>
                            <a:srgbClr val="000090"/>
                          </a:solidFill>
                        </a:rPr>
                        <a:t>Determining</a:t>
                      </a:r>
                      <a:r>
                        <a:rPr lang="en-GB" sz="2000" b="1" baseline="0" noProof="0" dirty="0">
                          <a:solidFill>
                            <a:srgbClr val="000090"/>
                          </a:solidFill>
                        </a:rPr>
                        <a:t> consideration transferred</a:t>
                      </a:r>
                      <a:endParaRPr lang="en-GB" sz="2000" b="1" noProof="0" dirty="0">
                        <a:solidFill>
                          <a:srgbClr val="000090"/>
                        </a:solidFill>
                      </a:endParaRPr>
                    </a:p>
                  </a:txBody>
                  <a:tcPr/>
                </a:tc>
                <a:tc>
                  <a:txBody>
                    <a:bodyPr/>
                    <a:lstStyle/>
                    <a:p>
                      <a:r>
                        <a:rPr lang="en-GB" sz="2000" noProof="0" dirty="0">
                          <a:solidFill>
                            <a:srgbClr val="000090"/>
                          </a:solidFill>
                        </a:rPr>
                        <a:t>Consideration transferred can include </a:t>
                      </a:r>
                      <a:r>
                        <a:rPr lang="en-GB" sz="2000" b="1" noProof="0" dirty="0">
                          <a:solidFill>
                            <a:srgbClr val="000090"/>
                          </a:solidFill>
                        </a:rPr>
                        <a:t>cash</a:t>
                      </a:r>
                      <a:r>
                        <a:rPr lang="en-GB" sz="2000" noProof="0" dirty="0">
                          <a:solidFill>
                            <a:srgbClr val="000090"/>
                          </a:solidFill>
                        </a:rPr>
                        <a:t> and </a:t>
                      </a:r>
                      <a:r>
                        <a:rPr lang="en-GB" sz="2000" b="1" noProof="0" dirty="0">
                          <a:solidFill>
                            <a:srgbClr val="000090"/>
                          </a:solidFill>
                        </a:rPr>
                        <a:t>other assets</a:t>
                      </a:r>
                      <a:r>
                        <a:rPr lang="en-GB" sz="2000" noProof="0" dirty="0">
                          <a:solidFill>
                            <a:srgbClr val="000090"/>
                          </a:solidFill>
                        </a:rPr>
                        <a:t> transferred, liabilities incurred, and equity interest issued by the acquirer.</a:t>
                      </a:r>
                    </a:p>
                    <a:p>
                      <a:r>
                        <a:rPr lang="en-GB" sz="2000" noProof="0" dirty="0">
                          <a:solidFill>
                            <a:srgbClr val="000090"/>
                          </a:solidFill>
                        </a:rPr>
                        <a:t>The </a:t>
                      </a:r>
                      <a:r>
                        <a:rPr lang="en-GB" sz="2000" b="1" noProof="0" dirty="0">
                          <a:solidFill>
                            <a:srgbClr val="000090"/>
                          </a:solidFill>
                        </a:rPr>
                        <a:t>acquisition costs </a:t>
                      </a:r>
                      <a:r>
                        <a:rPr lang="en-GB" sz="2000" noProof="0" dirty="0">
                          <a:solidFill>
                            <a:srgbClr val="000090"/>
                          </a:solidFill>
                        </a:rPr>
                        <a:t>are excluded from</a:t>
                      </a:r>
                      <a:r>
                        <a:rPr lang="en-GB" sz="2000" baseline="0" noProof="0" dirty="0">
                          <a:solidFill>
                            <a:srgbClr val="000090"/>
                          </a:solidFill>
                        </a:rPr>
                        <a:t> the transaction price and are considered as an </a:t>
                      </a:r>
                      <a:r>
                        <a:rPr lang="en-GB" sz="2000" b="1" baseline="0" noProof="0" dirty="0">
                          <a:solidFill>
                            <a:srgbClr val="000090"/>
                          </a:solidFill>
                        </a:rPr>
                        <a:t>expense</a:t>
                      </a:r>
                      <a:endParaRPr lang="en-GB" sz="2000" b="1" noProof="0" dirty="0">
                        <a:solidFill>
                          <a:srgbClr val="00009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41994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dirty="0"/>
              <a:t>The acquisition method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12</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559231554"/>
              </p:ext>
            </p:extLst>
          </p:nvPr>
        </p:nvGraphicFramePr>
        <p:xfrm>
          <a:off x="323528" y="1268760"/>
          <a:ext cx="8496944" cy="418108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432048">
                <a:tc>
                  <a:txBody>
                    <a:bodyPr/>
                    <a:lstStyle/>
                    <a:p>
                      <a:r>
                        <a:rPr lang="en-GB" sz="2000" noProof="0" dirty="0">
                          <a:solidFill>
                            <a:srgbClr val="000090"/>
                          </a:solidFill>
                        </a:rPr>
                        <a:t>STEP</a:t>
                      </a:r>
                    </a:p>
                  </a:txBody>
                  <a:tcPr/>
                </a:tc>
                <a:tc>
                  <a:txBody>
                    <a:bodyPr/>
                    <a:lstStyle/>
                    <a:p>
                      <a:r>
                        <a:rPr lang="en-GB" sz="2000" noProof="0" dirty="0">
                          <a:solidFill>
                            <a:srgbClr val="000090"/>
                          </a:solidFill>
                        </a:rPr>
                        <a:t>Details</a:t>
                      </a:r>
                    </a:p>
                  </a:txBody>
                  <a:tcPr/>
                </a:tc>
                <a:extLst>
                  <a:ext uri="{0D108BD9-81ED-4DB2-BD59-A6C34878D82A}">
                    <a16:rowId xmlns:a16="http://schemas.microsoft.com/office/drawing/2014/main" val="10000"/>
                  </a:ext>
                </a:extLst>
              </a:tr>
              <a:tr h="990110">
                <a:tc>
                  <a:txBody>
                    <a:bodyPr/>
                    <a:lstStyle/>
                    <a:p>
                      <a:r>
                        <a:rPr lang="en-GB" sz="2000" b="1" noProof="0" dirty="0">
                          <a:solidFill>
                            <a:srgbClr val="FF0000"/>
                          </a:solidFill>
                        </a:rPr>
                        <a:t>Step 7 : </a:t>
                      </a:r>
                      <a:r>
                        <a:rPr lang="en-GB" sz="2000" b="1" noProof="0" dirty="0">
                          <a:solidFill>
                            <a:srgbClr val="000090"/>
                          </a:solidFill>
                        </a:rPr>
                        <a:t>Recognising and measuring</a:t>
                      </a:r>
                      <a:r>
                        <a:rPr lang="en-GB" sz="2000" b="1" baseline="0" noProof="0" dirty="0">
                          <a:solidFill>
                            <a:srgbClr val="000090"/>
                          </a:solidFill>
                        </a:rPr>
                        <a:t> goodwill or a gain from a bargain purchase</a:t>
                      </a:r>
                      <a:endParaRPr lang="en-GB" sz="2000" b="1" noProof="0" dirty="0">
                        <a:solidFill>
                          <a:srgbClr val="000090"/>
                        </a:solidFill>
                      </a:endParaRPr>
                    </a:p>
                  </a:txBody>
                  <a:tcPr/>
                </a:tc>
                <a:tc>
                  <a:txBody>
                    <a:bodyPr/>
                    <a:lstStyle/>
                    <a:p>
                      <a:r>
                        <a:rPr lang="en-GB" sz="2000" b="1" noProof="0" dirty="0">
                          <a:solidFill>
                            <a:srgbClr val="000090"/>
                          </a:solidFill>
                        </a:rPr>
                        <a:t>Goodwill</a:t>
                      </a:r>
                      <a:r>
                        <a:rPr lang="en-GB" sz="2000" b="1" baseline="0" noProof="0" dirty="0">
                          <a:solidFill>
                            <a:srgbClr val="000090"/>
                          </a:solidFill>
                        </a:rPr>
                        <a:t> is recognised as the excess between </a:t>
                      </a:r>
                      <a:r>
                        <a:rPr lang="en-GB" sz="2000" baseline="0" noProof="0" dirty="0">
                          <a:solidFill>
                            <a:srgbClr val="000090"/>
                          </a:solidFill>
                        </a:rPr>
                        <a:t>:</a:t>
                      </a:r>
                    </a:p>
                    <a:p>
                      <a:pPr marL="342900" indent="-342900">
                        <a:buFontTx/>
                        <a:buChar char="-"/>
                      </a:pPr>
                      <a:r>
                        <a:rPr lang="en-GB" sz="2000" baseline="0" noProof="0" dirty="0">
                          <a:solidFill>
                            <a:srgbClr val="000090"/>
                          </a:solidFill>
                        </a:rPr>
                        <a:t>The aggregate of the consideration transferred, any NCI in the </a:t>
                      </a:r>
                      <a:r>
                        <a:rPr lang="en-GB" sz="2000" baseline="0" noProof="0" dirty="0" err="1">
                          <a:solidFill>
                            <a:srgbClr val="000090"/>
                          </a:solidFill>
                        </a:rPr>
                        <a:t>acquiree</a:t>
                      </a:r>
                      <a:r>
                        <a:rPr lang="en-GB" sz="2000" baseline="0" noProof="0" dirty="0">
                          <a:solidFill>
                            <a:srgbClr val="000090"/>
                          </a:solidFill>
                        </a:rPr>
                        <a:t> </a:t>
                      </a:r>
                    </a:p>
                    <a:p>
                      <a:pPr marL="0" indent="0">
                        <a:buFontTx/>
                        <a:buNone/>
                      </a:pPr>
                      <a:r>
                        <a:rPr lang="en-GB" sz="2000" baseline="0" noProof="0" dirty="0">
                          <a:solidFill>
                            <a:srgbClr val="000090"/>
                          </a:solidFill>
                        </a:rPr>
                        <a:t>and</a:t>
                      </a:r>
                    </a:p>
                    <a:p>
                      <a:pPr marL="342900" indent="-342900">
                        <a:buFontTx/>
                        <a:buChar char="-"/>
                      </a:pPr>
                      <a:r>
                        <a:rPr lang="en-GB" sz="2000" baseline="0" noProof="0" dirty="0">
                          <a:solidFill>
                            <a:srgbClr val="000090"/>
                          </a:solidFill>
                        </a:rPr>
                        <a:t>The identifiable net assets acquired</a:t>
                      </a:r>
                    </a:p>
                    <a:p>
                      <a:pPr marL="0" indent="0">
                        <a:buFontTx/>
                        <a:buNone/>
                      </a:pPr>
                      <a:endParaRPr lang="en-GB" sz="2000" baseline="0" noProof="0" dirty="0">
                        <a:solidFill>
                          <a:srgbClr val="000090"/>
                        </a:solidFill>
                      </a:endParaRPr>
                    </a:p>
                    <a:p>
                      <a:pPr marL="0" indent="0">
                        <a:buFontTx/>
                        <a:buNone/>
                      </a:pPr>
                      <a:r>
                        <a:rPr lang="en-GB" sz="2000" baseline="0" noProof="0" dirty="0">
                          <a:solidFill>
                            <a:srgbClr val="000090"/>
                          </a:solidFill>
                        </a:rPr>
                        <a:t>Goodwill can be grossed up to include the amounts attributable to NCI</a:t>
                      </a:r>
                    </a:p>
                    <a:p>
                      <a:pPr marL="0" indent="0">
                        <a:buFontTx/>
                        <a:buNone/>
                      </a:pPr>
                      <a:r>
                        <a:rPr lang="en-GB" sz="2000" baseline="0" noProof="0" dirty="0">
                          <a:solidFill>
                            <a:srgbClr val="000090"/>
                          </a:solidFill>
                        </a:rPr>
                        <a:t>A gain from a bargain purchase is immediately recognised in P&amp;L</a:t>
                      </a:r>
                    </a:p>
                    <a:p>
                      <a:pPr marL="0" indent="0">
                        <a:buFontTx/>
                        <a:buNone/>
                      </a:pPr>
                      <a:r>
                        <a:rPr lang="en-GB" sz="2000" baseline="0" noProof="0" dirty="0">
                          <a:solidFill>
                            <a:srgbClr val="000090"/>
                          </a:solidFill>
                        </a:rPr>
                        <a:t>The consideration transferred in a business combination is measured at fair value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962194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Focus : Step 4 : recognising and measuring assets </a:t>
            </a:r>
          </a:p>
        </p:txBody>
      </p:sp>
      <p:sp>
        <p:nvSpPr>
          <p:cNvPr id="10244" name="Rectangle 3"/>
          <p:cNvSpPr>
            <a:spLocks noGrp="1" noChangeArrowheads="1"/>
          </p:cNvSpPr>
          <p:nvPr>
            <p:ph type="body" idx="1"/>
          </p:nvPr>
        </p:nvSpPr>
        <p:spPr>
          <a:xfrm>
            <a:off x="251520" y="620688"/>
            <a:ext cx="8712968" cy="5688632"/>
          </a:xfrm>
        </p:spPr>
        <p:txBody>
          <a:bodyPr/>
          <a:lstStyle/>
          <a:p>
            <a:pPr marL="0" indent="0" eaLnBrk="1" hangingPunct="1">
              <a:buNone/>
            </a:pPr>
            <a:r>
              <a:rPr lang="en-GB" sz="2800" dirty="0">
                <a:solidFill>
                  <a:srgbClr val="000090"/>
                </a:solidFill>
                <a:latin typeface="Times New Roman"/>
                <a:cs typeface="Times New Roman"/>
              </a:rPr>
              <a:t>The acquisition method requires the acquirer to </a:t>
            </a:r>
            <a:r>
              <a:rPr lang="en-GB" sz="2800" b="1" dirty="0">
                <a:solidFill>
                  <a:srgbClr val="FF0000"/>
                </a:solidFill>
                <a:latin typeface="Times New Roman"/>
                <a:cs typeface="Times New Roman"/>
              </a:rPr>
              <a:t>recognise </a:t>
            </a:r>
            <a:r>
              <a:rPr lang="en-GB" sz="2800" dirty="0">
                <a:solidFill>
                  <a:srgbClr val="000090"/>
                </a:solidFill>
                <a:latin typeface="Times New Roman"/>
                <a:cs typeface="Times New Roman"/>
              </a:rPr>
              <a:t>and </a:t>
            </a:r>
            <a:r>
              <a:rPr lang="en-GB" sz="2800" b="1" dirty="0">
                <a:solidFill>
                  <a:srgbClr val="FF0000"/>
                </a:solidFill>
                <a:latin typeface="Times New Roman"/>
                <a:cs typeface="Times New Roman"/>
              </a:rPr>
              <a:t>measure</a:t>
            </a:r>
            <a:r>
              <a:rPr lang="en-GB" sz="2800" dirty="0">
                <a:solidFill>
                  <a:srgbClr val="000090"/>
                </a:solidFill>
                <a:latin typeface="Times New Roman"/>
                <a:cs typeface="Times New Roman"/>
              </a:rPr>
              <a:t> </a:t>
            </a:r>
            <a:r>
              <a:rPr lang="en-GB" sz="2800" b="1" dirty="0">
                <a:solidFill>
                  <a:srgbClr val="000090"/>
                </a:solidFill>
                <a:latin typeface="Times New Roman"/>
                <a:cs typeface="Times New Roman"/>
              </a:rPr>
              <a:t>assets acquired </a:t>
            </a:r>
            <a:r>
              <a:rPr lang="en-GB" sz="2800" dirty="0">
                <a:solidFill>
                  <a:srgbClr val="000090"/>
                </a:solidFill>
                <a:latin typeface="Times New Roman"/>
                <a:cs typeface="Times New Roman"/>
              </a:rPr>
              <a:t>and </a:t>
            </a:r>
            <a:r>
              <a:rPr lang="en-GB" sz="2800" b="1" dirty="0">
                <a:solidFill>
                  <a:srgbClr val="000090"/>
                </a:solidFill>
                <a:latin typeface="Times New Roman"/>
                <a:cs typeface="Times New Roman"/>
              </a:rPr>
              <a:t>liabilities assumed</a:t>
            </a:r>
          </a:p>
          <a:p>
            <a:pPr marL="0" indent="0" eaLnBrk="1" hangingPunct="1">
              <a:buNone/>
            </a:pPr>
            <a:endParaRPr lang="en-GB" sz="2800" dirty="0">
              <a:solidFill>
                <a:srgbClr val="FF0000"/>
              </a:solidFill>
              <a:latin typeface="Times New Roman"/>
              <a:cs typeface="Times New Roman"/>
            </a:endParaRPr>
          </a:p>
          <a:p>
            <a:pPr marL="0" indent="0" eaLnBrk="1" hangingPunct="1">
              <a:buNone/>
            </a:pPr>
            <a:r>
              <a:rPr lang="en-GB" sz="2800" dirty="0">
                <a:solidFill>
                  <a:srgbClr val="000090"/>
                </a:solidFill>
                <a:latin typeface="Times New Roman"/>
                <a:cs typeface="Times New Roman"/>
              </a:rPr>
              <a:t>These assets and liabilities are not the same amounts shown in the acquiree’s financial statements</a:t>
            </a:r>
          </a:p>
          <a:p>
            <a:pPr marL="0" indent="0" eaLnBrk="1" hangingPunct="1">
              <a:buNone/>
            </a:pPr>
            <a:endParaRPr lang="en-GB" sz="2800" dirty="0">
              <a:solidFill>
                <a:srgbClr val="000090"/>
              </a:solidFill>
              <a:latin typeface="Times New Roman"/>
              <a:cs typeface="Times New Roman"/>
            </a:endParaRPr>
          </a:p>
          <a:p>
            <a:pPr marL="0" indent="0" eaLnBrk="1" hangingPunct="1">
              <a:buNone/>
            </a:pPr>
            <a:r>
              <a:rPr lang="en-GB" sz="2800" dirty="0">
                <a:solidFill>
                  <a:srgbClr val="000090"/>
                </a:solidFill>
                <a:latin typeface="Times New Roman"/>
                <a:cs typeface="Times New Roman"/>
              </a:rPr>
              <a:t>IFRS 3 recognition and measurement principles are applied to determine </a:t>
            </a:r>
            <a:r>
              <a:rPr lang="en-GB" sz="2800" b="1" dirty="0">
                <a:solidFill>
                  <a:srgbClr val="000090"/>
                </a:solidFill>
                <a:latin typeface="Times New Roman"/>
                <a:cs typeface="Times New Roman"/>
              </a:rPr>
              <a:t>which</a:t>
            </a:r>
            <a:r>
              <a:rPr lang="en-GB" sz="2800" dirty="0">
                <a:solidFill>
                  <a:srgbClr val="000090"/>
                </a:solidFill>
                <a:latin typeface="Times New Roman"/>
                <a:cs typeface="Times New Roman"/>
              </a:rPr>
              <a:t> </a:t>
            </a:r>
            <a:r>
              <a:rPr lang="en-GB" sz="2800" b="1" dirty="0">
                <a:solidFill>
                  <a:srgbClr val="FF0000"/>
                </a:solidFill>
                <a:latin typeface="Times New Roman"/>
                <a:cs typeface="Times New Roman"/>
              </a:rPr>
              <a:t>assets and liabilities </a:t>
            </a:r>
            <a:r>
              <a:rPr lang="en-GB" sz="2800" dirty="0">
                <a:solidFill>
                  <a:srgbClr val="000090"/>
                </a:solidFill>
                <a:latin typeface="Times New Roman"/>
                <a:cs typeface="Times New Roman"/>
              </a:rPr>
              <a:t>are </a:t>
            </a:r>
            <a:r>
              <a:rPr lang="en-GB" sz="2800" b="1" dirty="0">
                <a:solidFill>
                  <a:srgbClr val="000090"/>
                </a:solidFill>
                <a:latin typeface="Times New Roman"/>
                <a:cs typeface="Times New Roman"/>
              </a:rPr>
              <a:t>recognised</a:t>
            </a:r>
            <a:r>
              <a:rPr lang="en-GB" sz="2800" dirty="0">
                <a:solidFill>
                  <a:srgbClr val="000090"/>
                </a:solidFill>
                <a:latin typeface="Times New Roman"/>
                <a:cs typeface="Times New Roman"/>
              </a:rPr>
              <a:t> and </a:t>
            </a:r>
            <a:r>
              <a:rPr lang="en-GB" sz="2800" b="1" dirty="0">
                <a:solidFill>
                  <a:srgbClr val="000090"/>
                </a:solidFill>
                <a:latin typeface="Times New Roman"/>
                <a:cs typeface="Times New Roman"/>
              </a:rPr>
              <a:t>how they are measured</a:t>
            </a:r>
          </a:p>
          <a:p>
            <a:pPr marL="0" indent="0" eaLnBrk="1" hangingPunct="1">
              <a:buNone/>
            </a:pPr>
            <a:endParaRPr lang="en-GB" sz="2800" dirty="0">
              <a:solidFill>
                <a:srgbClr val="000090"/>
              </a:solidFill>
              <a:latin typeface="Times New Roman"/>
              <a:cs typeface="Times New Roman"/>
            </a:endParaRPr>
          </a:p>
          <a:p>
            <a:pPr marL="0" indent="0" eaLnBrk="1" hangingPunct="1">
              <a:buNone/>
            </a:pPr>
            <a:r>
              <a:rPr lang="en-GB" sz="2800" dirty="0">
                <a:solidFill>
                  <a:srgbClr val="000090"/>
                </a:solidFill>
                <a:latin typeface="Times New Roman"/>
                <a:cs typeface="Times New Roman"/>
              </a:rPr>
              <a:t>Most of these assets are measured at </a:t>
            </a:r>
            <a:r>
              <a:rPr lang="en-GB" sz="2800" b="1" dirty="0">
                <a:solidFill>
                  <a:srgbClr val="FF0000"/>
                </a:solidFill>
                <a:latin typeface="Times New Roman"/>
                <a:cs typeface="Times New Roman"/>
              </a:rPr>
              <a:t>fair value </a:t>
            </a:r>
            <a:r>
              <a:rPr lang="en-GB" sz="2800" dirty="0">
                <a:solidFill>
                  <a:srgbClr val="000090"/>
                </a:solidFill>
                <a:latin typeface="Times New Roman"/>
                <a:cs typeface="Times New Roman"/>
              </a:rPr>
              <a:t>at the acquisition date (</a:t>
            </a:r>
            <a:r>
              <a:rPr lang="en-GB" sz="2800" i="1" dirty="0">
                <a:solidFill>
                  <a:srgbClr val="000090"/>
                </a:solidFill>
                <a:latin typeface="Times New Roman"/>
                <a:cs typeface="Times New Roman"/>
              </a:rPr>
              <a:t>the fair value exercise</a:t>
            </a:r>
            <a:r>
              <a:rPr lang="en-GB" sz="2800" dirty="0">
                <a:solidFill>
                  <a:srgbClr val="000090"/>
                </a:solidFill>
                <a:latin typeface="Times New Roman"/>
                <a:cs typeface="Times New Roman"/>
              </a:rPr>
              <a:t>)</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13</a:t>
            </a:fld>
            <a:endParaRPr lang="fr-FR"/>
          </a:p>
        </p:txBody>
      </p:sp>
    </p:spTree>
    <p:extLst>
      <p:ext uri="{BB962C8B-B14F-4D97-AF65-F5344CB8AC3E}">
        <p14:creationId xmlns:p14="http://schemas.microsoft.com/office/powerpoint/2010/main" val="14883560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Focus : Step 4 : recognising and measuring assets </a:t>
            </a:r>
          </a:p>
        </p:txBody>
      </p:sp>
      <p:sp>
        <p:nvSpPr>
          <p:cNvPr id="10244" name="Rectangle 3"/>
          <p:cNvSpPr>
            <a:spLocks noGrp="1" noChangeArrowheads="1"/>
          </p:cNvSpPr>
          <p:nvPr>
            <p:ph type="body" idx="1"/>
          </p:nvPr>
        </p:nvSpPr>
        <p:spPr>
          <a:xfrm>
            <a:off x="251520" y="620688"/>
            <a:ext cx="8712968" cy="5688632"/>
          </a:xfrm>
        </p:spPr>
        <p:txBody>
          <a:bodyPr/>
          <a:lstStyle/>
          <a:p>
            <a:pPr marL="0" indent="0" eaLnBrk="1" hangingPunct="1">
              <a:buNone/>
            </a:pPr>
            <a:r>
              <a:rPr lang="en-GB" sz="2800" b="1" dirty="0">
                <a:solidFill>
                  <a:srgbClr val="FF0000"/>
                </a:solidFill>
                <a:latin typeface="Times New Roman"/>
                <a:cs typeface="Times New Roman"/>
              </a:rPr>
              <a:t>Measurement period of 12 months </a:t>
            </a:r>
            <a:r>
              <a:rPr lang="en-GB" sz="2800" dirty="0">
                <a:solidFill>
                  <a:srgbClr val="000090"/>
                </a:solidFill>
                <a:latin typeface="Times New Roman"/>
                <a:cs typeface="Times New Roman"/>
              </a:rPr>
              <a:t>for the acquirer to complete the initial accounting for the business combination</a:t>
            </a:r>
          </a:p>
          <a:p>
            <a:pPr marL="0" indent="0" eaLnBrk="1" hangingPunct="1">
              <a:buNone/>
            </a:pPr>
            <a:endParaRPr lang="en-GB" sz="2800" dirty="0">
              <a:solidFill>
                <a:srgbClr val="000090"/>
              </a:solidFill>
              <a:latin typeface="Times New Roman"/>
              <a:cs typeface="Times New Roman"/>
            </a:endParaRPr>
          </a:p>
          <a:p>
            <a:pPr marL="0" indent="0" eaLnBrk="1" hangingPunct="1">
              <a:buNone/>
            </a:pPr>
            <a:r>
              <a:rPr lang="en-GB" sz="2800" b="1" dirty="0">
                <a:solidFill>
                  <a:srgbClr val="000090"/>
                </a:solidFill>
                <a:latin typeface="Times New Roman"/>
                <a:cs typeface="Times New Roman"/>
              </a:rPr>
              <a:t>Some assets and liabilities may require specific attention:</a:t>
            </a:r>
          </a:p>
          <a:p>
            <a:pPr eaLnBrk="1" hangingPunct="1">
              <a:buFontTx/>
              <a:buChar char="-"/>
            </a:pPr>
            <a:r>
              <a:rPr lang="en-GB" sz="2800" dirty="0">
                <a:solidFill>
                  <a:srgbClr val="000090"/>
                </a:solidFill>
                <a:latin typeface="Times New Roman"/>
                <a:cs typeface="Times New Roman"/>
              </a:rPr>
              <a:t>Intangible assets such as internally generated brand</a:t>
            </a:r>
          </a:p>
          <a:p>
            <a:pPr eaLnBrk="1" hangingPunct="1">
              <a:buFontTx/>
              <a:buChar char="-"/>
            </a:pPr>
            <a:r>
              <a:rPr lang="en-GB" sz="2800" dirty="0">
                <a:solidFill>
                  <a:srgbClr val="000090"/>
                </a:solidFill>
                <a:latin typeface="Times New Roman"/>
                <a:cs typeface="Times New Roman"/>
              </a:rPr>
              <a:t>Restructuring obligations</a:t>
            </a:r>
          </a:p>
          <a:p>
            <a:pPr eaLnBrk="1" hangingPunct="1">
              <a:buFontTx/>
              <a:buChar char="-"/>
            </a:pPr>
            <a:r>
              <a:rPr lang="en-GB" sz="2800" dirty="0">
                <a:solidFill>
                  <a:srgbClr val="000090"/>
                </a:solidFill>
                <a:latin typeface="Times New Roman"/>
                <a:cs typeface="Times New Roman"/>
              </a:rPr>
              <a:t>Deferred taxes</a:t>
            </a:r>
          </a:p>
          <a:p>
            <a:pPr eaLnBrk="1" hangingPunct="1">
              <a:buFontTx/>
              <a:buChar char="-"/>
            </a:pPr>
            <a:r>
              <a:rPr lang="en-GB" sz="2800" dirty="0">
                <a:solidFill>
                  <a:srgbClr val="000090"/>
                </a:solidFill>
                <a:latin typeface="Times New Roman"/>
                <a:cs typeface="Times New Roman"/>
              </a:rPr>
              <a:t>Operating leases</a:t>
            </a:r>
          </a:p>
          <a:p>
            <a:pPr eaLnBrk="1" hangingPunct="1">
              <a:buFontTx/>
              <a:buChar char="-"/>
            </a:pPr>
            <a:r>
              <a:rPr lang="en-GB" sz="2800" dirty="0" err="1">
                <a:solidFill>
                  <a:srgbClr val="000090"/>
                </a:solidFill>
                <a:latin typeface="Times New Roman"/>
                <a:cs typeface="Times New Roman"/>
              </a:rPr>
              <a:t>Acquiree’s</a:t>
            </a:r>
            <a:r>
              <a:rPr lang="en-GB" sz="2800" dirty="0">
                <a:solidFill>
                  <a:srgbClr val="000090"/>
                </a:solidFill>
                <a:latin typeface="Times New Roman"/>
                <a:cs typeface="Times New Roman"/>
              </a:rPr>
              <a:t> previous goodwill</a:t>
            </a:r>
          </a:p>
          <a:p>
            <a:pPr marL="0" indent="0" eaLnBrk="1" hangingPunct="1">
              <a:buNone/>
            </a:pPr>
            <a:endParaRPr lang="en-GB" sz="2800" dirty="0">
              <a:solidFill>
                <a:srgbClr val="000090"/>
              </a:solidFill>
              <a:latin typeface="Times New Roman"/>
              <a:cs typeface="Times New Roman"/>
            </a:endParaRP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14</a:t>
            </a:fld>
            <a:endParaRPr lang="fr-FR"/>
          </a:p>
        </p:txBody>
      </p:sp>
    </p:spTree>
    <p:extLst>
      <p:ext uri="{BB962C8B-B14F-4D97-AF65-F5344CB8AC3E}">
        <p14:creationId xmlns:p14="http://schemas.microsoft.com/office/powerpoint/2010/main" val="15595901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Focus : Step 4 : recognising and measuring assets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15</a:t>
            </a:fld>
            <a:endParaRPr lang="fr-FR"/>
          </a:p>
        </p:txBody>
      </p:sp>
      <p:sp>
        <p:nvSpPr>
          <p:cNvPr id="6" name="Rectangle 3"/>
          <p:cNvSpPr txBox="1">
            <a:spLocks noChangeArrowheads="1"/>
          </p:cNvSpPr>
          <p:nvPr/>
        </p:nvSpPr>
        <p:spPr>
          <a:xfrm>
            <a:off x="251520" y="956004"/>
            <a:ext cx="8712968" cy="52813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solidFill>
                  <a:srgbClr val="FF0000"/>
                </a:solidFill>
                <a:latin typeface="Times New Roman"/>
                <a:cs typeface="Times New Roman"/>
              </a:rPr>
              <a:t>It is important to identify intangible assets distinctly from the goodwill</a:t>
            </a:r>
          </a:p>
          <a:p>
            <a:pPr marL="0" indent="0">
              <a:buFont typeface="Arial" panose="020B0604020202020204" pitchFamily="34" charset="0"/>
              <a:buNone/>
            </a:pPr>
            <a:endParaRPr lang="en-GB" sz="2800" b="1" dirty="0">
              <a:solidFill>
                <a:srgbClr val="FF0000"/>
              </a:solidFill>
              <a:latin typeface="Times New Roman"/>
              <a:cs typeface="Times New Roman"/>
            </a:endParaRPr>
          </a:p>
          <a:p>
            <a:pPr>
              <a:buFont typeface="Symbol" charset="0"/>
              <a:buChar char=""/>
            </a:pPr>
            <a:r>
              <a:rPr lang="en-GB" sz="2800" dirty="0">
                <a:solidFill>
                  <a:srgbClr val="000090"/>
                </a:solidFill>
                <a:latin typeface="Times New Roman"/>
                <a:cs typeface="Times New Roman"/>
              </a:rPr>
              <a:t> Their initial and subsequent value will be normed by </a:t>
            </a:r>
            <a:r>
              <a:rPr lang="en-GB" sz="2800" b="1" dirty="0">
                <a:solidFill>
                  <a:srgbClr val="000090"/>
                </a:solidFill>
                <a:latin typeface="Times New Roman"/>
                <a:cs typeface="Times New Roman"/>
              </a:rPr>
              <a:t>IAS 38 Intangible assets</a:t>
            </a:r>
          </a:p>
          <a:p>
            <a:pPr>
              <a:buFont typeface="Symbol" charset="0"/>
              <a:buChar char=""/>
            </a:pPr>
            <a:r>
              <a:rPr lang="en-GB" sz="2800" dirty="0">
                <a:solidFill>
                  <a:srgbClr val="000090"/>
                </a:solidFill>
                <a:latin typeface="Times New Roman"/>
                <a:cs typeface="Times New Roman"/>
              </a:rPr>
              <a:t>Separate recognition affects post-combination earnings</a:t>
            </a:r>
          </a:p>
          <a:p>
            <a:pPr marL="0" indent="0">
              <a:buNone/>
            </a:pPr>
            <a:endParaRPr lang="en-GB" sz="2800" dirty="0">
              <a:solidFill>
                <a:srgbClr val="000090"/>
              </a:solidFill>
              <a:latin typeface="Times New Roman"/>
              <a:cs typeface="Times New Roman"/>
            </a:endParaRPr>
          </a:p>
          <a:p>
            <a:pPr marL="0" indent="0">
              <a:buNone/>
            </a:pPr>
            <a:r>
              <a:rPr lang="en-GB" sz="2800" dirty="0">
                <a:solidFill>
                  <a:srgbClr val="000090"/>
                </a:solidFill>
                <a:latin typeface="Times New Roman"/>
                <a:cs typeface="Times New Roman"/>
              </a:rPr>
              <a:t>That’s why, IFRS 3 approach places a strong emphasis on separate recognition rather than subsuming intangibles within goodwill</a:t>
            </a:r>
            <a:endParaRPr lang="en-GB" sz="2800" b="1" dirty="0">
              <a:solidFill>
                <a:srgbClr val="000090"/>
              </a:solidFill>
              <a:latin typeface="Times New Roman"/>
              <a:cs typeface="Times New Roman"/>
            </a:endParaRPr>
          </a:p>
        </p:txBody>
      </p:sp>
    </p:spTree>
    <p:extLst>
      <p:ext uri="{BB962C8B-B14F-4D97-AF65-F5344CB8AC3E}">
        <p14:creationId xmlns:p14="http://schemas.microsoft.com/office/powerpoint/2010/main" val="916780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Focus : Step 4 : recognising and measuring assets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16</a:t>
            </a:fld>
            <a:endParaRPr lang="fr-FR"/>
          </a:p>
        </p:txBody>
      </p:sp>
      <p:sp>
        <p:nvSpPr>
          <p:cNvPr id="6" name="Rectangle 3"/>
          <p:cNvSpPr txBox="1">
            <a:spLocks noChangeArrowheads="1"/>
          </p:cNvSpPr>
          <p:nvPr/>
        </p:nvSpPr>
        <p:spPr>
          <a:xfrm>
            <a:off x="251520" y="1196752"/>
            <a:ext cx="8712968" cy="51125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dirty="0">
                <a:solidFill>
                  <a:srgbClr val="000090"/>
                </a:solidFill>
                <a:latin typeface="Times New Roman"/>
                <a:cs typeface="Times New Roman"/>
              </a:rPr>
              <a:t>Identifying intangible assets is much more difficult than identifying physical assets</a:t>
            </a:r>
          </a:p>
          <a:p>
            <a:pPr marL="0" indent="0">
              <a:buNone/>
            </a:pPr>
            <a:endParaRPr lang="en-GB" sz="2800" b="1" dirty="0">
              <a:solidFill>
                <a:srgbClr val="000090"/>
              </a:solidFill>
              <a:latin typeface="Times New Roman"/>
              <a:cs typeface="Times New Roman"/>
            </a:endParaRPr>
          </a:p>
          <a:p>
            <a:pPr marL="0" indent="0">
              <a:buNone/>
            </a:pPr>
            <a:r>
              <a:rPr lang="en-GB" sz="2800" dirty="0">
                <a:solidFill>
                  <a:srgbClr val="000090"/>
                </a:solidFill>
                <a:latin typeface="Times New Roman"/>
                <a:cs typeface="Times New Roman"/>
              </a:rPr>
              <a:t>Many intangible assets </a:t>
            </a:r>
            <a:r>
              <a:rPr lang="en-GB" sz="2800" b="1" dirty="0">
                <a:solidFill>
                  <a:srgbClr val="000090"/>
                </a:solidFill>
                <a:latin typeface="Times New Roman"/>
                <a:cs typeface="Times New Roman"/>
              </a:rPr>
              <a:t>are not recognised </a:t>
            </a:r>
            <a:r>
              <a:rPr lang="en-GB" sz="2800" dirty="0">
                <a:solidFill>
                  <a:srgbClr val="000090"/>
                </a:solidFill>
                <a:latin typeface="Times New Roman"/>
                <a:cs typeface="Times New Roman"/>
              </a:rPr>
              <a:t>in the acquiree’s financial statements</a:t>
            </a:r>
          </a:p>
          <a:p>
            <a:pPr marL="0" indent="0">
              <a:buNone/>
            </a:pPr>
            <a:r>
              <a:rPr lang="en-GB" sz="2800" dirty="0">
                <a:solidFill>
                  <a:srgbClr val="000090"/>
                </a:solidFill>
                <a:latin typeface="Times New Roman"/>
                <a:cs typeface="Times New Roman"/>
              </a:rPr>
              <a:t>Ex : Native brands such as Hermes</a:t>
            </a:r>
          </a:p>
          <a:p>
            <a:pPr marL="0" indent="0">
              <a:buNone/>
            </a:pPr>
            <a:endParaRPr lang="en-GB" sz="2800" dirty="0">
              <a:solidFill>
                <a:srgbClr val="000090"/>
              </a:solidFill>
              <a:latin typeface="Times New Roman"/>
              <a:cs typeface="Times New Roman"/>
            </a:endParaRPr>
          </a:p>
          <a:p>
            <a:pPr marL="0" indent="0" algn="ctr">
              <a:buNone/>
            </a:pPr>
            <a:r>
              <a:rPr lang="en-GB" sz="2800" b="1" dirty="0">
                <a:solidFill>
                  <a:srgbClr val="FF0000"/>
                </a:solidFill>
                <a:latin typeface="Times New Roman"/>
                <a:cs typeface="Times New Roman"/>
              </a:rPr>
              <a:t>Native brands can be identified and measured ONLY within a business combination (IFRS3)</a:t>
            </a:r>
          </a:p>
        </p:txBody>
      </p:sp>
    </p:spTree>
    <p:extLst>
      <p:ext uri="{BB962C8B-B14F-4D97-AF65-F5344CB8AC3E}">
        <p14:creationId xmlns:p14="http://schemas.microsoft.com/office/powerpoint/2010/main" val="35638079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Focus : Step 4 : recognising and measuring assets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17</a:t>
            </a:fld>
            <a:endParaRPr lang="fr-FR"/>
          </a:p>
        </p:txBody>
      </p:sp>
      <p:sp>
        <p:nvSpPr>
          <p:cNvPr id="6" name="Rectangle 3"/>
          <p:cNvSpPr txBox="1">
            <a:spLocks noChangeArrowheads="1"/>
          </p:cNvSpPr>
          <p:nvPr/>
        </p:nvSpPr>
        <p:spPr>
          <a:xfrm>
            <a:off x="251520" y="620688"/>
            <a:ext cx="8712968" cy="56886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600" b="1" dirty="0">
                <a:solidFill>
                  <a:srgbClr val="FF0000"/>
                </a:solidFill>
                <a:latin typeface="Times New Roman"/>
                <a:cs typeface="Times New Roman"/>
              </a:rPr>
              <a:t>It is useful to divide the identification of intangible assets process into two steps </a:t>
            </a:r>
          </a:p>
          <a:p>
            <a:pPr>
              <a:buFontTx/>
              <a:buChar char="-"/>
            </a:pPr>
            <a:r>
              <a:rPr lang="en-GB" sz="2600" dirty="0">
                <a:solidFill>
                  <a:srgbClr val="000090"/>
                </a:solidFill>
                <a:latin typeface="Times New Roman"/>
                <a:cs typeface="Times New Roman"/>
              </a:rPr>
              <a:t>Identify the population of ‘potential’ intangibles</a:t>
            </a:r>
          </a:p>
          <a:p>
            <a:pPr>
              <a:buFontTx/>
              <a:buChar char="-"/>
            </a:pPr>
            <a:r>
              <a:rPr lang="en-GB" sz="2600" dirty="0">
                <a:solidFill>
                  <a:srgbClr val="000090"/>
                </a:solidFill>
                <a:latin typeface="Times New Roman"/>
                <a:cs typeface="Times New Roman"/>
              </a:rPr>
              <a:t>Assess each against IFRS 3’s criteria</a:t>
            </a:r>
          </a:p>
          <a:p>
            <a:pPr marL="0" indent="0">
              <a:buNone/>
            </a:pPr>
            <a:r>
              <a:rPr lang="en-GB" sz="2600" b="1" u="sng" dirty="0">
                <a:solidFill>
                  <a:srgbClr val="FF0000"/>
                </a:solidFill>
                <a:latin typeface="Times New Roman"/>
                <a:cs typeface="Times New Roman"/>
              </a:rPr>
              <a:t>Potential intangibles:</a:t>
            </a:r>
          </a:p>
          <a:p>
            <a:pPr marL="0" indent="0">
              <a:buNone/>
            </a:pPr>
            <a:r>
              <a:rPr lang="en-GB" sz="2600" dirty="0">
                <a:solidFill>
                  <a:srgbClr val="000090"/>
                </a:solidFill>
                <a:latin typeface="Times New Roman"/>
                <a:cs typeface="Times New Roman"/>
              </a:rPr>
              <a:t>Potential intangible assets arising from contractual or legal rights (such as trademarks and licences)</a:t>
            </a:r>
          </a:p>
          <a:p>
            <a:pPr marL="0" indent="0">
              <a:buNone/>
            </a:pPr>
            <a:r>
              <a:rPr lang="en-GB" sz="2600" b="1" u="sng" dirty="0">
                <a:solidFill>
                  <a:srgbClr val="FF0000"/>
                </a:solidFill>
                <a:latin typeface="Times New Roman"/>
                <a:cs typeface="Times New Roman"/>
              </a:rPr>
              <a:t>Identifiable</a:t>
            </a:r>
          </a:p>
          <a:p>
            <a:pPr marL="0" indent="0">
              <a:buNone/>
            </a:pPr>
            <a:r>
              <a:rPr lang="en-GB" sz="2600" dirty="0">
                <a:solidFill>
                  <a:srgbClr val="000090"/>
                </a:solidFill>
                <a:latin typeface="Times New Roman"/>
                <a:cs typeface="Times New Roman"/>
              </a:rPr>
              <a:t>Assets arising from contracts or agreements meet this criteria</a:t>
            </a:r>
          </a:p>
          <a:p>
            <a:pPr marL="0" indent="0">
              <a:buNone/>
            </a:pPr>
            <a:r>
              <a:rPr lang="en-GB" sz="2600" dirty="0">
                <a:solidFill>
                  <a:srgbClr val="000090"/>
                </a:solidFill>
                <a:latin typeface="Times New Roman"/>
                <a:cs typeface="Times New Roman"/>
              </a:rPr>
              <a:t>For the other, the assessment of “separability” is required. </a:t>
            </a:r>
          </a:p>
          <a:p>
            <a:pPr marL="0" indent="0">
              <a:buNone/>
            </a:pPr>
            <a:r>
              <a:rPr lang="en-GB" sz="2600" i="1" dirty="0">
                <a:solidFill>
                  <a:srgbClr val="000090"/>
                </a:solidFill>
                <a:latin typeface="Times New Roman"/>
                <a:cs typeface="Times New Roman"/>
              </a:rPr>
              <a:t>(if the item can be sold, transferred without selling the entire business)</a:t>
            </a:r>
          </a:p>
        </p:txBody>
      </p:sp>
    </p:spTree>
    <p:extLst>
      <p:ext uri="{BB962C8B-B14F-4D97-AF65-F5344CB8AC3E}">
        <p14:creationId xmlns:p14="http://schemas.microsoft.com/office/powerpoint/2010/main" val="35362209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Focus : Step 4 : recognising and measuring assets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18</a:t>
            </a:fld>
            <a:endParaRPr lang="fr-FR"/>
          </a:p>
        </p:txBody>
      </p:sp>
      <p:sp>
        <p:nvSpPr>
          <p:cNvPr id="6" name="Rectangle 3"/>
          <p:cNvSpPr txBox="1">
            <a:spLocks noChangeArrowheads="1"/>
          </p:cNvSpPr>
          <p:nvPr/>
        </p:nvSpPr>
        <p:spPr>
          <a:xfrm>
            <a:off x="251520" y="620688"/>
            <a:ext cx="8712968"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000090"/>
                </a:solidFill>
                <a:latin typeface="Times New Roman"/>
                <a:cs typeface="Times New Roman"/>
              </a:rPr>
              <a:t>Example of intangibles that meet either the separability or the contractual-legal criteria</a:t>
            </a:r>
          </a:p>
        </p:txBody>
      </p:sp>
      <p:pic>
        <p:nvPicPr>
          <p:cNvPr id="3" name="Image 2"/>
          <p:cNvPicPr>
            <a:picLocks noChangeAspect="1"/>
          </p:cNvPicPr>
          <p:nvPr/>
        </p:nvPicPr>
        <p:blipFill>
          <a:blip r:embed="rId2"/>
          <a:stretch>
            <a:fillRect/>
          </a:stretch>
        </p:blipFill>
        <p:spPr>
          <a:xfrm>
            <a:off x="539552" y="1412776"/>
            <a:ext cx="8460432" cy="5259479"/>
          </a:xfrm>
          <a:prstGeom prst="rect">
            <a:avLst/>
          </a:prstGeom>
        </p:spPr>
      </p:pic>
    </p:spTree>
    <p:extLst>
      <p:ext uri="{BB962C8B-B14F-4D97-AF65-F5344CB8AC3E}">
        <p14:creationId xmlns:p14="http://schemas.microsoft.com/office/powerpoint/2010/main" val="39038503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Focus : Step 4 : recognising and measuring assets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19</a:t>
            </a:fld>
            <a:endParaRPr lang="fr-FR"/>
          </a:p>
        </p:txBody>
      </p:sp>
      <p:sp>
        <p:nvSpPr>
          <p:cNvPr id="6" name="Rectangle 3"/>
          <p:cNvSpPr txBox="1">
            <a:spLocks noChangeArrowheads="1"/>
          </p:cNvSpPr>
          <p:nvPr/>
        </p:nvSpPr>
        <p:spPr>
          <a:xfrm>
            <a:off x="215515" y="489830"/>
            <a:ext cx="8712968" cy="11521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rgbClr val="000090"/>
                </a:solidFill>
                <a:latin typeface="Times New Roman"/>
                <a:cs typeface="Times New Roman"/>
              </a:rPr>
              <a:t>In many business combination, </a:t>
            </a:r>
            <a:r>
              <a:rPr lang="en-GB" sz="2000" b="1" dirty="0">
                <a:solidFill>
                  <a:srgbClr val="000090"/>
                </a:solidFill>
                <a:latin typeface="Times New Roman"/>
                <a:cs typeface="Times New Roman"/>
              </a:rPr>
              <a:t>the acquirer will detect other items or resources that are valuable to the acquired business. </a:t>
            </a:r>
            <a:r>
              <a:rPr lang="en-GB" sz="2000" dirty="0">
                <a:solidFill>
                  <a:srgbClr val="000090"/>
                </a:solidFill>
                <a:latin typeface="Times New Roman"/>
                <a:cs typeface="Times New Roman"/>
              </a:rPr>
              <a:t>However, these items </a:t>
            </a:r>
            <a:r>
              <a:rPr lang="en-GB" sz="2000" b="1" dirty="0">
                <a:solidFill>
                  <a:srgbClr val="FF0000"/>
                </a:solidFill>
                <a:latin typeface="Times New Roman"/>
                <a:cs typeface="Times New Roman"/>
              </a:rPr>
              <a:t>are NOT recognised as intangible assets </a:t>
            </a:r>
            <a:r>
              <a:rPr lang="en-GB" sz="2000" dirty="0">
                <a:solidFill>
                  <a:srgbClr val="000090"/>
                </a:solidFill>
                <a:latin typeface="Times New Roman"/>
                <a:cs typeface="Times New Roman"/>
              </a:rPr>
              <a:t>since they don’t meet the IFRS 3’s recognition criteria</a:t>
            </a:r>
          </a:p>
        </p:txBody>
      </p:sp>
      <p:pic>
        <p:nvPicPr>
          <p:cNvPr id="4" name="Image 3"/>
          <p:cNvPicPr>
            <a:picLocks noChangeAspect="1"/>
          </p:cNvPicPr>
          <p:nvPr/>
        </p:nvPicPr>
        <p:blipFill>
          <a:blip r:embed="rId2"/>
          <a:stretch>
            <a:fillRect/>
          </a:stretch>
        </p:blipFill>
        <p:spPr>
          <a:xfrm>
            <a:off x="0" y="1706899"/>
            <a:ext cx="9144000" cy="5034469"/>
          </a:xfrm>
          <a:prstGeom prst="rect">
            <a:avLst/>
          </a:prstGeom>
        </p:spPr>
      </p:pic>
    </p:spTree>
    <p:extLst>
      <p:ext uri="{BB962C8B-B14F-4D97-AF65-F5344CB8AC3E}">
        <p14:creationId xmlns:p14="http://schemas.microsoft.com/office/powerpoint/2010/main" val="30935855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7063" y="0"/>
            <a:ext cx="8207375" cy="965200"/>
          </a:xfrm>
        </p:spPr>
        <p:txBody>
          <a:bodyPr/>
          <a:lstStyle/>
          <a:p>
            <a:pPr eaLnBrk="1" hangingPunct="1"/>
            <a:r>
              <a:rPr lang="en-GB" dirty="0"/>
              <a:t>Overview </a:t>
            </a:r>
          </a:p>
        </p:txBody>
      </p:sp>
      <p:sp>
        <p:nvSpPr>
          <p:cNvPr id="10244" name="Rectangle 3"/>
          <p:cNvSpPr>
            <a:spLocks noGrp="1" noChangeArrowheads="1"/>
          </p:cNvSpPr>
          <p:nvPr>
            <p:ph type="body" idx="1"/>
          </p:nvPr>
        </p:nvSpPr>
        <p:spPr>
          <a:xfrm>
            <a:off x="251520" y="836712"/>
            <a:ext cx="8438828" cy="5317921"/>
          </a:xfrm>
        </p:spPr>
        <p:txBody>
          <a:bodyPr/>
          <a:lstStyle/>
          <a:p>
            <a:pPr eaLnBrk="1" hangingPunct="1"/>
            <a:endParaRPr lang="en-GB" sz="2800" dirty="0">
              <a:solidFill>
                <a:srgbClr val="000090"/>
              </a:solidFill>
              <a:latin typeface="Times New Roman"/>
              <a:cs typeface="Times New Roman"/>
            </a:endParaRPr>
          </a:p>
          <a:p>
            <a:pPr eaLnBrk="1" hangingPunct="1"/>
            <a:r>
              <a:rPr lang="en-GB" sz="2800" dirty="0">
                <a:solidFill>
                  <a:srgbClr val="000090"/>
                </a:solidFill>
                <a:latin typeface="Times New Roman"/>
                <a:cs typeface="Times New Roman"/>
              </a:rPr>
              <a:t>Business combination</a:t>
            </a:r>
          </a:p>
          <a:p>
            <a:pPr eaLnBrk="1" hangingPunct="1"/>
            <a:r>
              <a:rPr lang="en-GB" sz="2800" dirty="0">
                <a:solidFill>
                  <a:srgbClr val="000090"/>
                </a:solidFill>
                <a:latin typeface="Times New Roman"/>
                <a:cs typeface="Times New Roman"/>
              </a:rPr>
              <a:t>Revision of IFRS 3 &amp; IAS 27</a:t>
            </a:r>
          </a:p>
          <a:p>
            <a:pPr eaLnBrk="1" hangingPunct="1"/>
            <a:r>
              <a:rPr lang="en-GB" sz="2800" dirty="0">
                <a:solidFill>
                  <a:srgbClr val="FF0000"/>
                </a:solidFill>
                <a:latin typeface="Times New Roman"/>
                <a:cs typeface="Times New Roman"/>
              </a:rPr>
              <a:t>Major changes</a:t>
            </a:r>
          </a:p>
          <a:p>
            <a:pPr eaLnBrk="1" hangingPunct="1"/>
            <a:r>
              <a:rPr lang="en-GB" sz="2800" dirty="0">
                <a:solidFill>
                  <a:srgbClr val="000090"/>
                </a:solidFill>
                <a:latin typeface="Times New Roman"/>
                <a:cs typeface="Times New Roman"/>
              </a:rPr>
              <a:t>Identifying a business combination</a:t>
            </a:r>
          </a:p>
          <a:p>
            <a:pPr eaLnBrk="1" hangingPunct="1"/>
            <a:r>
              <a:rPr lang="en-GB" sz="2800" dirty="0">
                <a:solidFill>
                  <a:srgbClr val="000090"/>
                </a:solidFill>
                <a:latin typeface="Times New Roman"/>
                <a:cs typeface="Times New Roman"/>
              </a:rPr>
              <a:t>Definitions</a:t>
            </a:r>
          </a:p>
          <a:p>
            <a:pPr eaLnBrk="1" hangingPunct="1"/>
            <a:r>
              <a:rPr lang="en-GB" sz="2800" dirty="0">
                <a:solidFill>
                  <a:srgbClr val="000090"/>
                </a:solidFill>
                <a:latin typeface="Times New Roman"/>
                <a:cs typeface="Times New Roman"/>
              </a:rPr>
              <a:t>The acquisition method</a:t>
            </a:r>
          </a:p>
          <a:p>
            <a:pPr eaLnBrk="1" hangingPunct="1"/>
            <a:r>
              <a:rPr lang="en-GB" sz="2800" dirty="0">
                <a:solidFill>
                  <a:srgbClr val="000090"/>
                </a:solidFill>
                <a:latin typeface="Times New Roman"/>
                <a:cs typeface="Times New Roman"/>
              </a:rPr>
              <a:t>Focus on step 4, 5 and 7</a:t>
            </a:r>
          </a:p>
          <a:p>
            <a:pPr eaLnBrk="1" hangingPunct="1"/>
            <a:r>
              <a:rPr lang="en-GB" sz="2800" dirty="0">
                <a:solidFill>
                  <a:srgbClr val="FF0000"/>
                </a:solidFill>
                <a:latin typeface="Times New Roman"/>
                <a:cs typeface="Times New Roman"/>
              </a:rPr>
              <a:t>Accounting after the acquisition</a:t>
            </a:r>
          </a:p>
          <a:p>
            <a:pPr eaLnBrk="1" hangingPunct="1"/>
            <a:endParaRPr lang="en-GB" sz="2800" dirty="0">
              <a:solidFill>
                <a:srgbClr val="000090"/>
              </a:solidFill>
              <a:latin typeface="Times New Roman"/>
              <a:cs typeface="Times New Roman"/>
            </a:endParaRPr>
          </a:p>
          <a:p>
            <a:pPr eaLnBrk="1" hangingPunct="1"/>
            <a:endParaRPr lang="en-GB" dirty="0">
              <a:solidFill>
                <a:srgbClr val="000090"/>
              </a:solidFill>
              <a:latin typeface="Times New Roman"/>
              <a:cs typeface="Times New Roman"/>
            </a:endParaRPr>
          </a:p>
          <a:p>
            <a:pPr lvl="1"/>
            <a:endParaRPr lang="en-GB" dirty="0">
              <a:solidFill>
                <a:srgbClr val="000090"/>
              </a:solidFill>
              <a:latin typeface="Times New Roman"/>
              <a:cs typeface="Times New Roman"/>
            </a:endParaRP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a:t>
            </a:fld>
            <a:endParaRPr lang="fr-FR"/>
          </a:p>
        </p:txBody>
      </p:sp>
    </p:spTree>
    <p:extLst>
      <p:ext uri="{BB962C8B-B14F-4D97-AF65-F5344CB8AC3E}">
        <p14:creationId xmlns:p14="http://schemas.microsoft.com/office/powerpoint/2010/main" val="25030076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sz="3200" dirty="0"/>
              <a:t>How are the assets and liabilities measured?</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20</a:t>
            </a:fld>
            <a:endParaRPr lang="fr-FR"/>
          </a:p>
        </p:txBody>
      </p:sp>
      <p:sp>
        <p:nvSpPr>
          <p:cNvPr id="6" name="Rectangle 3"/>
          <p:cNvSpPr txBox="1">
            <a:spLocks noChangeArrowheads="1"/>
          </p:cNvSpPr>
          <p:nvPr/>
        </p:nvSpPr>
        <p:spPr>
          <a:xfrm>
            <a:off x="251519" y="548680"/>
            <a:ext cx="8892479" cy="9361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000090"/>
                </a:solidFill>
                <a:latin typeface="Times New Roman"/>
                <a:cs typeface="Times New Roman"/>
              </a:rPr>
              <a:t>The assets acquired and the liabilities assumed in a business combination are </a:t>
            </a:r>
            <a:r>
              <a:rPr lang="en-GB" sz="2600" b="1" dirty="0">
                <a:solidFill>
                  <a:srgbClr val="000090"/>
                </a:solidFill>
                <a:latin typeface="Times New Roman"/>
                <a:cs typeface="Times New Roman"/>
              </a:rPr>
              <a:t>measured at their acquisition-date fair value</a:t>
            </a:r>
            <a:r>
              <a:rPr lang="en-GB" sz="2600" dirty="0">
                <a:solidFill>
                  <a:srgbClr val="000090"/>
                </a:solidFill>
                <a:latin typeface="Times New Roman"/>
                <a:cs typeface="Times New Roman"/>
              </a:rPr>
              <a:t>.</a:t>
            </a:r>
          </a:p>
        </p:txBody>
      </p:sp>
      <p:graphicFrame>
        <p:nvGraphicFramePr>
          <p:cNvPr id="4" name="Tableau 3">
            <a:extLst>
              <a:ext uri="{FF2B5EF4-FFF2-40B4-BE49-F238E27FC236}">
                <a16:creationId xmlns:a16="http://schemas.microsoft.com/office/drawing/2014/main" id="{B4F395E3-994A-F0CD-1191-CAAF92C01A99}"/>
              </a:ext>
            </a:extLst>
          </p:cNvPr>
          <p:cNvGraphicFramePr>
            <a:graphicFrameLocks noGrp="1"/>
          </p:cNvGraphicFramePr>
          <p:nvPr>
            <p:extLst>
              <p:ext uri="{D42A27DB-BD31-4B8C-83A1-F6EECF244321}">
                <p14:modId xmlns:p14="http://schemas.microsoft.com/office/powerpoint/2010/main" val="756820911"/>
              </p:ext>
            </p:extLst>
          </p:nvPr>
        </p:nvGraphicFramePr>
        <p:xfrm>
          <a:off x="395536" y="1513880"/>
          <a:ext cx="8208912" cy="4759960"/>
        </p:xfrm>
        <a:graphic>
          <a:graphicData uri="http://schemas.openxmlformats.org/drawingml/2006/table">
            <a:tbl>
              <a:tblPr firstRow="1" bandRow="1">
                <a:tableStyleId>{5C22544A-7EE6-4342-B048-85BDC9FD1C3A}</a:tableStyleId>
              </a:tblPr>
              <a:tblGrid>
                <a:gridCol w="2092747">
                  <a:extLst>
                    <a:ext uri="{9D8B030D-6E8A-4147-A177-3AD203B41FA5}">
                      <a16:colId xmlns:a16="http://schemas.microsoft.com/office/drawing/2014/main" val="1774856322"/>
                    </a:ext>
                  </a:extLst>
                </a:gridCol>
                <a:gridCol w="6116165">
                  <a:extLst>
                    <a:ext uri="{9D8B030D-6E8A-4147-A177-3AD203B41FA5}">
                      <a16:colId xmlns:a16="http://schemas.microsoft.com/office/drawing/2014/main" val="474179141"/>
                    </a:ext>
                  </a:extLst>
                </a:gridCol>
              </a:tblGrid>
              <a:tr h="370840">
                <a:tc>
                  <a:txBody>
                    <a:bodyPr/>
                    <a:lstStyle/>
                    <a:p>
                      <a:r>
                        <a:rPr lang="en-GB" noProof="0" dirty="0">
                          <a:latin typeface="Times New Roman" panose="02020603050405020304" pitchFamily="18" charset="0"/>
                          <a:cs typeface="Times New Roman" panose="02020603050405020304" pitchFamily="18" charset="0"/>
                        </a:rPr>
                        <a:t>APPROACH</a:t>
                      </a:r>
                    </a:p>
                  </a:txBody>
                  <a:tcPr/>
                </a:tc>
                <a:tc>
                  <a:txBody>
                    <a:bodyPr/>
                    <a:lstStyle/>
                    <a:p>
                      <a:r>
                        <a:rPr lang="en-GB" noProof="0" dirty="0">
                          <a:latin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631131666"/>
                  </a:ext>
                </a:extLst>
              </a:tr>
              <a:tr h="370840">
                <a:tc>
                  <a:txBody>
                    <a:bodyPr/>
                    <a:lstStyle/>
                    <a:p>
                      <a:r>
                        <a:rPr lang="en-GB" noProof="0" dirty="0">
                          <a:latin typeface="Times New Roman" panose="02020603050405020304" pitchFamily="18" charset="0"/>
                          <a:cs typeface="Times New Roman" panose="02020603050405020304" pitchFamily="18" charset="0"/>
                        </a:rPr>
                        <a:t>Market approach</a:t>
                      </a:r>
                    </a:p>
                  </a:txBody>
                  <a:tcPr/>
                </a:tc>
                <a:tc>
                  <a:txBody>
                    <a:bodyPr/>
                    <a:lstStyle/>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Estimates </a:t>
                      </a:r>
                      <a:r>
                        <a:rPr lang="en-GB" b="1" noProof="0" dirty="0">
                          <a:latin typeface="Times New Roman" panose="02020603050405020304" pitchFamily="18" charset="0"/>
                          <a:cs typeface="Times New Roman" panose="02020603050405020304" pitchFamily="18" charset="0"/>
                        </a:rPr>
                        <a:t>fair value </a:t>
                      </a:r>
                      <a:r>
                        <a:rPr lang="en-GB" noProof="0" dirty="0">
                          <a:latin typeface="Times New Roman" panose="02020603050405020304" pitchFamily="18" charset="0"/>
                          <a:cs typeface="Times New Roman" panose="02020603050405020304" pitchFamily="18" charset="0"/>
                        </a:rPr>
                        <a:t>from the transaction price and other relevant information in recent market transactions involving identical or similar assets or liabilities</a:t>
                      </a:r>
                    </a:p>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Commonly used to value financial and liabilities and real estate property</a:t>
                      </a:r>
                    </a:p>
                  </a:txBody>
                  <a:tcPr/>
                </a:tc>
                <a:extLst>
                  <a:ext uri="{0D108BD9-81ED-4DB2-BD59-A6C34878D82A}">
                    <a16:rowId xmlns:a16="http://schemas.microsoft.com/office/drawing/2014/main" val="2452845552"/>
                  </a:ext>
                </a:extLst>
              </a:tr>
              <a:tr h="370840">
                <a:tc>
                  <a:txBody>
                    <a:bodyPr/>
                    <a:lstStyle/>
                    <a:p>
                      <a:r>
                        <a:rPr lang="en-GB" noProof="0" dirty="0">
                          <a:latin typeface="Times New Roman" panose="02020603050405020304" pitchFamily="18" charset="0"/>
                          <a:cs typeface="Times New Roman" panose="02020603050405020304" pitchFamily="18" charset="0"/>
                        </a:rPr>
                        <a:t>Income approach</a:t>
                      </a:r>
                    </a:p>
                  </a:txBody>
                  <a:tcPr/>
                </a:tc>
                <a:tc>
                  <a:txBody>
                    <a:bodyPr/>
                    <a:lstStyle/>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Estimates fair value based on an asset’s expected </a:t>
                      </a:r>
                      <a:r>
                        <a:rPr lang="en-GB" b="1" noProof="0" dirty="0">
                          <a:solidFill>
                            <a:srgbClr val="FF0000"/>
                          </a:solidFill>
                          <a:latin typeface="Times New Roman" panose="02020603050405020304" pitchFamily="18" charset="0"/>
                          <a:cs typeface="Times New Roman" panose="02020603050405020304" pitchFamily="18" charset="0"/>
                        </a:rPr>
                        <a:t>future cash inflows</a:t>
                      </a:r>
                      <a:r>
                        <a:rPr lang="en-GB" noProof="0" dirty="0">
                          <a:latin typeface="Times New Roman" panose="02020603050405020304" pitchFamily="18" charset="0"/>
                          <a:cs typeface="Times New Roman" panose="02020603050405020304" pitchFamily="18" charset="0"/>
                        </a:rPr>
                        <a:t>,</a:t>
                      </a:r>
                      <a:r>
                        <a:rPr lang="en-GB" b="1" noProof="0" dirty="0">
                          <a:solidFill>
                            <a:srgbClr val="FF0000"/>
                          </a:solidFill>
                          <a:latin typeface="Times New Roman" panose="02020603050405020304" pitchFamily="18" charset="0"/>
                          <a:cs typeface="Times New Roman" panose="02020603050405020304" pitchFamily="18" charset="0"/>
                        </a:rPr>
                        <a:t> discounted </a:t>
                      </a:r>
                      <a:r>
                        <a:rPr lang="en-GB" noProof="0" dirty="0">
                          <a:latin typeface="Times New Roman" panose="02020603050405020304" pitchFamily="18" charset="0"/>
                          <a:cs typeface="Times New Roman" panose="02020603050405020304" pitchFamily="18" charset="0"/>
                        </a:rPr>
                        <a:t>or capitalised at an appropriate rate</a:t>
                      </a:r>
                    </a:p>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Commonly used to value working capital type assets and liabilities, intangible assets, liabilities and equity instruments</a:t>
                      </a:r>
                    </a:p>
                  </a:txBody>
                  <a:tcPr/>
                </a:tc>
                <a:extLst>
                  <a:ext uri="{0D108BD9-81ED-4DB2-BD59-A6C34878D82A}">
                    <a16:rowId xmlns:a16="http://schemas.microsoft.com/office/drawing/2014/main" val="493385822"/>
                  </a:ext>
                </a:extLst>
              </a:tr>
              <a:tr h="370840">
                <a:tc>
                  <a:txBody>
                    <a:bodyPr/>
                    <a:lstStyle/>
                    <a:p>
                      <a:r>
                        <a:rPr lang="en-GB" noProof="0" dirty="0">
                          <a:latin typeface="Times New Roman" panose="02020603050405020304" pitchFamily="18" charset="0"/>
                          <a:cs typeface="Times New Roman" panose="02020603050405020304" pitchFamily="18" charset="0"/>
                        </a:rPr>
                        <a:t>Cost approach</a:t>
                      </a:r>
                    </a:p>
                  </a:txBody>
                  <a:tcPr/>
                </a:tc>
                <a:tc>
                  <a:txBody>
                    <a:bodyPr/>
                    <a:lstStyle/>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Estimates fair value based on </a:t>
                      </a:r>
                      <a:r>
                        <a:rPr lang="en-GB" b="1" noProof="0" dirty="0">
                          <a:solidFill>
                            <a:srgbClr val="FF0000"/>
                          </a:solidFill>
                          <a:latin typeface="Times New Roman" panose="02020603050405020304" pitchFamily="18" charset="0"/>
                          <a:cs typeface="Times New Roman" panose="02020603050405020304" pitchFamily="18" charset="0"/>
                        </a:rPr>
                        <a:t>amount necessary to replace </a:t>
                      </a:r>
                      <a:r>
                        <a:rPr lang="en-GB" noProof="0" dirty="0">
                          <a:latin typeface="Times New Roman" panose="02020603050405020304" pitchFamily="18" charset="0"/>
                          <a:cs typeface="Times New Roman" panose="02020603050405020304" pitchFamily="18" charset="0"/>
                        </a:rPr>
                        <a:t>an asset, assuming that a market participant will not pay more for an asset than its replacement cost</a:t>
                      </a:r>
                    </a:p>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Commonly used to value certain tangible assets (e.g. specialised machinery) and intangible assets (e.g. software assets to be used internally)</a:t>
                      </a:r>
                    </a:p>
                  </a:txBody>
                  <a:tcPr/>
                </a:tc>
                <a:extLst>
                  <a:ext uri="{0D108BD9-81ED-4DB2-BD59-A6C34878D82A}">
                    <a16:rowId xmlns:a16="http://schemas.microsoft.com/office/drawing/2014/main" val="1445031433"/>
                  </a:ext>
                </a:extLst>
              </a:tr>
            </a:tbl>
          </a:graphicData>
        </a:graphic>
      </p:graphicFrame>
    </p:spTree>
    <p:extLst>
      <p:ext uri="{BB962C8B-B14F-4D97-AF65-F5344CB8AC3E}">
        <p14:creationId xmlns:p14="http://schemas.microsoft.com/office/powerpoint/2010/main" val="18965161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08720"/>
          </a:xfrm>
        </p:spPr>
        <p:txBody>
          <a:bodyPr/>
          <a:lstStyle/>
          <a:p>
            <a:pPr eaLnBrk="1" hangingPunct="1"/>
            <a:r>
              <a:rPr lang="en-GB" sz="4000" dirty="0"/>
              <a:t>Step 7 : determining goodwill</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21</a:t>
            </a:fld>
            <a:endParaRPr lang="fr-FR"/>
          </a:p>
        </p:txBody>
      </p:sp>
      <p:pic>
        <p:nvPicPr>
          <p:cNvPr id="6" name="Image 5">
            <a:extLst>
              <a:ext uri="{FF2B5EF4-FFF2-40B4-BE49-F238E27FC236}">
                <a16:creationId xmlns:a16="http://schemas.microsoft.com/office/drawing/2014/main" id="{4F7EE505-8841-44CF-A419-B60A35915F4D}"/>
              </a:ext>
            </a:extLst>
          </p:cNvPr>
          <p:cNvPicPr>
            <a:picLocks noChangeAspect="1"/>
          </p:cNvPicPr>
          <p:nvPr/>
        </p:nvPicPr>
        <p:blipFill>
          <a:blip r:embed="rId2"/>
          <a:stretch>
            <a:fillRect/>
          </a:stretch>
        </p:blipFill>
        <p:spPr>
          <a:xfrm>
            <a:off x="251520" y="1075743"/>
            <a:ext cx="8892480" cy="4843509"/>
          </a:xfrm>
          <a:prstGeom prst="rect">
            <a:avLst/>
          </a:prstGeom>
        </p:spPr>
      </p:pic>
    </p:spTree>
    <p:extLst>
      <p:ext uri="{BB962C8B-B14F-4D97-AF65-F5344CB8AC3E}">
        <p14:creationId xmlns:p14="http://schemas.microsoft.com/office/powerpoint/2010/main" val="42110698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08720"/>
          </a:xfrm>
        </p:spPr>
        <p:txBody>
          <a:bodyPr/>
          <a:lstStyle/>
          <a:p>
            <a:pPr eaLnBrk="1" hangingPunct="1"/>
            <a:r>
              <a:rPr lang="en-GB" sz="4000" dirty="0"/>
              <a:t>Step 7 : determining goodwill</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22</a:t>
            </a:fld>
            <a:endParaRPr lang="fr-FR"/>
          </a:p>
        </p:txBody>
      </p:sp>
      <p:sp>
        <p:nvSpPr>
          <p:cNvPr id="5" name="Rectangle 3"/>
          <p:cNvSpPr txBox="1">
            <a:spLocks noChangeArrowheads="1"/>
          </p:cNvSpPr>
          <p:nvPr/>
        </p:nvSpPr>
        <p:spPr>
          <a:xfrm>
            <a:off x="179512" y="836712"/>
            <a:ext cx="8712968" cy="19442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solidFill>
                  <a:srgbClr val="000090"/>
                </a:solidFill>
                <a:latin typeface="Times New Roman"/>
                <a:cs typeface="Times New Roman"/>
              </a:rPr>
              <a:t>Applying IFRS 3’s formula may result in a positive amount (goodwill)  or a negative amount (gain from a bargain purchase). </a:t>
            </a:r>
          </a:p>
          <a:p>
            <a:pPr marL="0" indent="0">
              <a:buNone/>
            </a:pPr>
            <a:r>
              <a:rPr lang="en-GB" sz="2800" dirty="0">
                <a:solidFill>
                  <a:srgbClr val="000090"/>
                </a:solidFill>
                <a:latin typeface="Times New Roman"/>
                <a:cs typeface="Times New Roman"/>
              </a:rPr>
              <a:t>These amounts are accounted for differently:</a:t>
            </a:r>
          </a:p>
          <a:p>
            <a:pPr marL="0" indent="0">
              <a:buFont typeface="Arial" panose="020B0604020202020204" pitchFamily="34" charset="0"/>
              <a:buNone/>
            </a:pPr>
            <a:endParaRPr lang="en-GB" sz="2800" dirty="0">
              <a:solidFill>
                <a:srgbClr val="000090"/>
              </a:solidFill>
              <a:latin typeface="Times New Roman"/>
              <a:cs typeface="Times New Roman"/>
            </a:endParaRPr>
          </a:p>
        </p:txBody>
      </p:sp>
      <p:graphicFrame>
        <p:nvGraphicFramePr>
          <p:cNvPr id="3" name="Tableau 2">
            <a:extLst>
              <a:ext uri="{FF2B5EF4-FFF2-40B4-BE49-F238E27FC236}">
                <a16:creationId xmlns:a16="http://schemas.microsoft.com/office/drawing/2014/main" id="{6D4337D2-25C5-B544-815A-75C56C55E815}"/>
              </a:ext>
            </a:extLst>
          </p:cNvPr>
          <p:cNvGraphicFramePr>
            <a:graphicFrameLocks noGrp="1"/>
          </p:cNvGraphicFramePr>
          <p:nvPr>
            <p:extLst>
              <p:ext uri="{D42A27DB-BD31-4B8C-83A1-F6EECF244321}">
                <p14:modId xmlns:p14="http://schemas.microsoft.com/office/powerpoint/2010/main" val="1783786020"/>
              </p:ext>
            </p:extLst>
          </p:nvPr>
        </p:nvGraphicFramePr>
        <p:xfrm>
          <a:off x="323528" y="2924944"/>
          <a:ext cx="8352927" cy="2740936"/>
        </p:xfrm>
        <a:graphic>
          <a:graphicData uri="http://schemas.openxmlformats.org/drawingml/2006/table">
            <a:tbl>
              <a:tblPr firstRow="1" bandRow="1">
                <a:tableStyleId>{5C22544A-7EE6-4342-B048-85BDC9FD1C3A}</a:tableStyleId>
              </a:tblPr>
              <a:tblGrid>
                <a:gridCol w="2634547">
                  <a:extLst>
                    <a:ext uri="{9D8B030D-6E8A-4147-A177-3AD203B41FA5}">
                      <a16:colId xmlns:a16="http://schemas.microsoft.com/office/drawing/2014/main" val="765924589"/>
                    </a:ext>
                  </a:extLst>
                </a:gridCol>
                <a:gridCol w="5718380">
                  <a:extLst>
                    <a:ext uri="{9D8B030D-6E8A-4147-A177-3AD203B41FA5}">
                      <a16:colId xmlns:a16="http://schemas.microsoft.com/office/drawing/2014/main" val="3111762381"/>
                    </a:ext>
                  </a:extLst>
                </a:gridCol>
              </a:tblGrid>
              <a:tr h="710613">
                <a:tc>
                  <a:txBody>
                    <a:bodyPr/>
                    <a:lstStyle/>
                    <a:p>
                      <a:r>
                        <a:rPr lang="en-GB" noProof="0" dirty="0">
                          <a:latin typeface="Times New Roman" panose="02020603050405020304" pitchFamily="18" charset="0"/>
                          <a:cs typeface="Times New Roman" panose="02020603050405020304" pitchFamily="18" charset="0"/>
                        </a:rPr>
                        <a:t>RESULTING AMOUNT</a:t>
                      </a:r>
                    </a:p>
                  </a:txBody>
                  <a:tcPr/>
                </a:tc>
                <a:tc>
                  <a:txBody>
                    <a:bodyPr/>
                    <a:lstStyle/>
                    <a:p>
                      <a:r>
                        <a:rPr lang="en-GB" noProof="0" dirty="0">
                          <a:latin typeface="Times New Roman" panose="02020603050405020304" pitchFamily="18" charset="0"/>
                          <a:cs typeface="Times New Roman" panose="02020603050405020304" pitchFamily="18" charset="0"/>
                        </a:rPr>
                        <a:t>IFRS 3 TREATMENT</a:t>
                      </a:r>
                    </a:p>
                  </a:txBody>
                  <a:tcPr/>
                </a:tc>
                <a:extLst>
                  <a:ext uri="{0D108BD9-81ED-4DB2-BD59-A6C34878D82A}">
                    <a16:rowId xmlns:a16="http://schemas.microsoft.com/office/drawing/2014/main" val="2963748340"/>
                  </a:ext>
                </a:extLst>
              </a:tr>
              <a:tr h="1319710">
                <a:tc>
                  <a:txBody>
                    <a:bodyPr/>
                    <a:lstStyle/>
                    <a:p>
                      <a:r>
                        <a:rPr lang="en-GB" noProof="0" dirty="0">
                          <a:latin typeface="Times New Roman" panose="02020603050405020304" pitchFamily="18" charset="0"/>
                          <a:cs typeface="Times New Roman" panose="02020603050405020304" pitchFamily="18" charset="0"/>
                        </a:rPr>
                        <a:t>GOODWILL</a:t>
                      </a:r>
                    </a:p>
                  </a:txBody>
                  <a:tcPr/>
                </a:tc>
                <a:tc>
                  <a:txBody>
                    <a:bodyPr/>
                    <a:lstStyle/>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Recognised as a </a:t>
                      </a:r>
                      <a:r>
                        <a:rPr lang="en-GB" b="1" noProof="0" dirty="0">
                          <a:latin typeface="Times New Roman" panose="02020603050405020304" pitchFamily="18" charset="0"/>
                          <a:cs typeface="Times New Roman" panose="02020603050405020304" pitchFamily="18" charset="0"/>
                        </a:rPr>
                        <a:t>separate</a:t>
                      </a:r>
                      <a:r>
                        <a:rPr lang="en-GB" noProof="0" dirty="0">
                          <a:latin typeface="Times New Roman" panose="02020603050405020304" pitchFamily="18" charset="0"/>
                          <a:cs typeface="Times New Roman" panose="02020603050405020304" pitchFamily="18" charset="0"/>
                        </a:rPr>
                        <a:t> asset in the acquirer’s consolidated financial statements</a:t>
                      </a:r>
                    </a:p>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Goodwill is </a:t>
                      </a:r>
                      <a:r>
                        <a:rPr lang="en-GB" b="1" noProof="0" dirty="0">
                          <a:latin typeface="Times New Roman" panose="02020603050405020304" pitchFamily="18" charset="0"/>
                          <a:cs typeface="Times New Roman" panose="02020603050405020304" pitchFamily="18" charset="0"/>
                        </a:rPr>
                        <a:t>not amortised </a:t>
                      </a:r>
                      <a:r>
                        <a:rPr lang="en-GB" noProof="0" dirty="0">
                          <a:latin typeface="Times New Roman" panose="02020603050405020304" pitchFamily="18" charset="0"/>
                          <a:cs typeface="Times New Roman" panose="02020603050405020304" pitchFamily="18" charset="0"/>
                        </a:rPr>
                        <a:t>since it has no useful life</a:t>
                      </a:r>
                    </a:p>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Goodwill must be </a:t>
                      </a:r>
                      <a:r>
                        <a:rPr lang="en-GB" b="1" noProof="0" dirty="0">
                          <a:latin typeface="Times New Roman" panose="02020603050405020304" pitchFamily="18" charset="0"/>
                          <a:cs typeface="Times New Roman" panose="02020603050405020304" pitchFamily="18" charset="0"/>
                        </a:rPr>
                        <a:t>tested</a:t>
                      </a:r>
                      <a:r>
                        <a:rPr lang="en-GB" noProof="0" dirty="0">
                          <a:latin typeface="Times New Roman" panose="02020603050405020304" pitchFamily="18" charset="0"/>
                          <a:cs typeface="Times New Roman" panose="02020603050405020304" pitchFamily="18" charset="0"/>
                        </a:rPr>
                        <a:t> for impairment each year</a:t>
                      </a:r>
                    </a:p>
                  </a:txBody>
                  <a:tcPr/>
                </a:tc>
                <a:extLst>
                  <a:ext uri="{0D108BD9-81ED-4DB2-BD59-A6C34878D82A}">
                    <a16:rowId xmlns:a16="http://schemas.microsoft.com/office/drawing/2014/main" val="149040535"/>
                  </a:ext>
                </a:extLst>
              </a:tr>
              <a:tr h="710613">
                <a:tc>
                  <a:txBody>
                    <a:bodyPr/>
                    <a:lstStyle/>
                    <a:p>
                      <a:r>
                        <a:rPr lang="en-GB" noProof="0" dirty="0">
                          <a:latin typeface="Times New Roman" panose="02020603050405020304" pitchFamily="18" charset="0"/>
                          <a:cs typeface="Times New Roman" panose="02020603050405020304" pitchFamily="18" charset="0"/>
                        </a:rPr>
                        <a:t>GAIN for a bargain purchase</a:t>
                      </a:r>
                    </a:p>
                  </a:txBody>
                  <a:tcPr/>
                </a:tc>
                <a:tc>
                  <a:txBody>
                    <a:bodyPr/>
                    <a:lstStyle/>
                    <a:p>
                      <a:r>
                        <a:rPr lang="en-GB" noProof="0" dirty="0">
                          <a:latin typeface="Times New Roman" panose="02020603050405020304" pitchFamily="18" charset="0"/>
                          <a:cs typeface="Times New Roman" panose="02020603050405020304" pitchFamily="18" charset="0"/>
                        </a:rPr>
                        <a:t>Recognised in profit or loss immediately</a:t>
                      </a:r>
                    </a:p>
                  </a:txBody>
                  <a:tcPr/>
                </a:tc>
                <a:extLst>
                  <a:ext uri="{0D108BD9-81ED-4DB2-BD59-A6C34878D82A}">
                    <a16:rowId xmlns:a16="http://schemas.microsoft.com/office/drawing/2014/main" val="2803707388"/>
                  </a:ext>
                </a:extLst>
              </a:tr>
            </a:tbl>
          </a:graphicData>
        </a:graphic>
      </p:graphicFrame>
    </p:spTree>
    <p:extLst>
      <p:ext uri="{BB962C8B-B14F-4D97-AF65-F5344CB8AC3E}">
        <p14:creationId xmlns:p14="http://schemas.microsoft.com/office/powerpoint/2010/main" val="12491204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08720"/>
          </a:xfrm>
        </p:spPr>
        <p:txBody>
          <a:bodyPr/>
          <a:lstStyle/>
          <a:p>
            <a:pPr eaLnBrk="1" hangingPunct="1"/>
            <a:r>
              <a:rPr lang="en-GB" sz="4000" dirty="0"/>
              <a:t>Accounting after the acquisition</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23</a:t>
            </a:fld>
            <a:endParaRPr lang="fr-FR"/>
          </a:p>
        </p:txBody>
      </p:sp>
      <p:sp>
        <p:nvSpPr>
          <p:cNvPr id="5" name="Rectangle 3"/>
          <p:cNvSpPr txBox="1">
            <a:spLocks noChangeArrowheads="1"/>
          </p:cNvSpPr>
          <p:nvPr/>
        </p:nvSpPr>
        <p:spPr>
          <a:xfrm>
            <a:off x="380025" y="1084116"/>
            <a:ext cx="8712968"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rgbClr val="000090"/>
                </a:solidFill>
                <a:latin typeface="Times New Roman"/>
                <a:cs typeface="Times New Roman"/>
              </a:rPr>
              <a:t>The parent company must undertake several practical steps to prepare financial statements that include the acquired subsidiary such as:</a:t>
            </a:r>
          </a:p>
          <a:p>
            <a:pPr marL="0" indent="0">
              <a:buFont typeface="Arial" panose="020B0604020202020204" pitchFamily="34" charset="0"/>
              <a:buNone/>
            </a:pPr>
            <a:endParaRPr lang="en-GB" sz="2800" dirty="0">
              <a:solidFill>
                <a:srgbClr val="000090"/>
              </a:solidFill>
              <a:latin typeface="Times New Roman"/>
              <a:cs typeface="Times New Roman"/>
            </a:endParaRPr>
          </a:p>
        </p:txBody>
      </p:sp>
      <p:graphicFrame>
        <p:nvGraphicFramePr>
          <p:cNvPr id="4" name="Tableau 3">
            <a:extLst>
              <a:ext uri="{FF2B5EF4-FFF2-40B4-BE49-F238E27FC236}">
                <a16:creationId xmlns:a16="http://schemas.microsoft.com/office/drawing/2014/main" id="{30D062A3-EE9D-FAA9-DE89-96A6423AA8E3}"/>
              </a:ext>
            </a:extLst>
          </p:cNvPr>
          <p:cNvGraphicFramePr>
            <a:graphicFrameLocks noGrp="1"/>
          </p:cNvGraphicFramePr>
          <p:nvPr>
            <p:extLst>
              <p:ext uri="{D42A27DB-BD31-4B8C-83A1-F6EECF244321}">
                <p14:modId xmlns:p14="http://schemas.microsoft.com/office/powerpoint/2010/main" val="2267300620"/>
              </p:ext>
            </p:extLst>
          </p:nvPr>
        </p:nvGraphicFramePr>
        <p:xfrm>
          <a:off x="580538" y="2272248"/>
          <a:ext cx="8311942" cy="3749040"/>
        </p:xfrm>
        <a:graphic>
          <a:graphicData uri="http://schemas.openxmlformats.org/drawingml/2006/table">
            <a:tbl>
              <a:tblPr firstRow="1" bandRow="1">
                <a:tableStyleId>{5C22544A-7EE6-4342-B048-85BDC9FD1C3A}</a:tableStyleId>
              </a:tblPr>
              <a:tblGrid>
                <a:gridCol w="2551302">
                  <a:extLst>
                    <a:ext uri="{9D8B030D-6E8A-4147-A177-3AD203B41FA5}">
                      <a16:colId xmlns:a16="http://schemas.microsoft.com/office/drawing/2014/main" val="3704622925"/>
                    </a:ext>
                  </a:extLst>
                </a:gridCol>
                <a:gridCol w="5760640">
                  <a:extLst>
                    <a:ext uri="{9D8B030D-6E8A-4147-A177-3AD203B41FA5}">
                      <a16:colId xmlns:a16="http://schemas.microsoft.com/office/drawing/2014/main" val="899620002"/>
                    </a:ext>
                  </a:extLst>
                </a:gridCol>
              </a:tblGrid>
              <a:tr h="370840">
                <a:tc>
                  <a:txBody>
                    <a:bodyPr/>
                    <a:lstStyle/>
                    <a:p>
                      <a:r>
                        <a:rPr lang="en-GB" noProof="0" dirty="0">
                          <a:latin typeface="Times New Roman" panose="02020603050405020304" pitchFamily="18" charset="0"/>
                          <a:cs typeface="Times New Roman" panose="02020603050405020304" pitchFamily="18" charset="0"/>
                        </a:rPr>
                        <a:t>Classify the assets acquired and liabilities assumed</a:t>
                      </a:r>
                    </a:p>
                  </a:txBody>
                  <a:tcPr/>
                </a:tc>
                <a:tc>
                  <a:txBody>
                    <a:bodyPr/>
                    <a:lstStyle/>
                    <a:p>
                      <a:r>
                        <a:rPr lang="en-GB" noProof="0" dirty="0">
                          <a:latin typeface="Times New Roman" panose="02020603050405020304" pitchFamily="18" charset="0"/>
                          <a:cs typeface="Times New Roman" panose="02020603050405020304" pitchFamily="18" charset="0"/>
                        </a:rPr>
                        <a:t>The subsidiary’s assets and liabilities should be </a:t>
                      </a:r>
                      <a:r>
                        <a:rPr lang="en-GB" noProof="0" dirty="0">
                          <a:solidFill>
                            <a:schemeClr val="bg1"/>
                          </a:solidFill>
                          <a:latin typeface="Times New Roman" panose="02020603050405020304" pitchFamily="18" charset="0"/>
                          <a:cs typeface="Times New Roman" panose="02020603050405020304" pitchFamily="18" charset="0"/>
                        </a:rPr>
                        <a:t>classified and designated </a:t>
                      </a:r>
                      <a:r>
                        <a:rPr lang="en-GB" noProof="0" dirty="0">
                          <a:latin typeface="Times New Roman" panose="02020603050405020304" pitchFamily="18" charset="0"/>
                          <a:cs typeface="Times New Roman" panose="02020603050405020304" pitchFamily="18" charset="0"/>
                        </a:rPr>
                        <a:t>based on their contractual terms, economic conditions and the parent’s accounting policies</a:t>
                      </a:r>
                    </a:p>
                  </a:txBody>
                  <a:tcPr/>
                </a:tc>
                <a:extLst>
                  <a:ext uri="{0D108BD9-81ED-4DB2-BD59-A6C34878D82A}">
                    <a16:rowId xmlns:a16="http://schemas.microsoft.com/office/drawing/2014/main" val="963477779"/>
                  </a:ext>
                </a:extLst>
              </a:tr>
              <a:tr h="370840">
                <a:tc>
                  <a:txBody>
                    <a:bodyPr/>
                    <a:lstStyle/>
                    <a:p>
                      <a:r>
                        <a:rPr lang="en-GB" noProof="0" dirty="0">
                          <a:latin typeface="Times New Roman" panose="02020603050405020304" pitchFamily="18" charset="0"/>
                          <a:cs typeface="Times New Roman" panose="02020603050405020304" pitchFamily="18" charset="0"/>
                        </a:rPr>
                        <a:t>Allocate goodwill to CGUs or groups of CGUs and test for impairment (IAS 36)</a:t>
                      </a:r>
                    </a:p>
                  </a:txBody>
                  <a:tcPr/>
                </a:tc>
                <a:tc>
                  <a:txBody>
                    <a:bodyPr/>
                    <a:lstStyle/>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Before the end of reporting period, test any CGUs to which GW is allocated for impairment</a:t>
                      </a:r>
                    </a:p>
                    <a:p>
                      <a:pPr marL="285750" indent="-285750">
                        <a:buFont typeface="Arial" panose="020B0604020202020204" pitchFamily="34" charset="0"/>
                        <a:buChar char="•"/>
                      </a:pPr>
                      <a:r>
                        <a:rPr lang="en-GB" noProof="0" dirty="0">
                          <a:latin typeface="Times New Roman" panose="02020603050405020304" pitchFamily="18" charset="0"/>
                          <a:cs typeface="Times New Roman" panose="02020603050405020304" pitchFamily="18" charset="0"/>
                        </a:rPr>
                        <a:t>When the initial accounting for the business combination is incomplete as of the first reporting date and allocation of GW cannot be completed, the parent :</a:t>
                      </a:r>
                    </a:p>
                    <a:p>
                      <a:pPr marL="742950" lvl="1" indent="-285750">
                        <a:buFontTx/>
                        <a:buChar char="-"/>
                      </a:pPr>
                      <a:r>
                        <a:rPr lang="en-GB" noProof="0" dirty="0">
                          <a:latin typeface="Times New Roman" panose="02020603050405020304" pitchFamily="18" charset="0"/>
                          <a:cs typeface="Times New Roman" panose="02020603050405020304" pitchFamily="18" charset="0"/>
                        </a:rPr>
                        <a:t>Discloses the amount of any unallocated GW including the reason why such allocation is not completed</a:t>
                      </a:r>
                    </a:p>
                    <a:p>
                      <a:pPr marL="742950" lvl="1" indent="-285750">
                        <a:buFontTx/>
                        <a:buChar char="-"/>
                      </a:pPr>
                      <a:r>
                        <a:rPr lang="en-GB" noProof="0" dirty="0">
                          <a:latin typeface="Times New Roman" panose="02020603050405020304" pitchFamily="18" charset="0"/>
                          <a:cs typeface="Times New Roman" panose="02020603050405020304" pitchFamily="18" charset="0"/>
                        </a:rPr>
                        <a:t>Completes the GW allocation before the end of the reporting period beginning after the acquisition date</a:t>
                      </a:r>
                    </a:p>
                  </a:txBody>
                  <a:tcPr/>
                </a:tc>
                <a:extLst>
                  <a:ext uri="{0D108BD9-81ED-4DB2-BD59-A6C34878D82A}">
                    <a16:rowId xmlns:a16="http://schemas.microsoft.com/office/drawing/2014/main" val="934644297"/>
                  </a:ext>
                </a:extLst>
              </a:tr>
            </a:tbl>
          </a:graphicData>
        </a:graphic>
      </p:graphicFrame>
    </p:spTree>
    <p:extLst>
      <p:ext uri="{BB962C8B-B14F-4D97-AF65-F5344CB8AC3E}">
        <p14:creationId xmlns:p14="http://schemas.microsoft.com/office/powerpoint/2010/main" val="805772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08720"/>
          </a:xfrm>
        </p:spPr>
        <p:txBody>
          <a:bodyPr/>
          <a:lstStyle/>
          <a:p>
            <a:pPr eaLnBrk="1" hangingPunct="1"/>
            <a:r>
              <a:rPr lang="en-GB" sz="4000" dirty="0"/>
              <a:t>Goodwill, Danone 2018</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24</a:t>
            </a:fld>
            <a:endParaRPr lang="fr-FR"/>
          </a:p>
        </p:txBody>
      </p:sp>
      <p:pic>
        <p:nvPicPr>
          <p:cNvPr id="5" name="Image 4">
            <a:extLst>
              <a:ext uri="{FF2B5EF4-FFF2-40B4-BE49-F238E27FC236}">
                <a16:creationId xmlns:a16="http://schemas.microsoft.com/office/drawing/2014/main" id="{BFCF5ACE-6A08-4F6C-A2C8-A9700F16BF7E}"/>
              </a:ext>
            </a:extLst>
          </p:cNvPr>
          <p:cNvPicPr>
            <a:picLocks noChangeAspect="1"/>
          </p:cNvPicPr>
          <p:nvPr/>
        </p:nvPicPr>
        <p:blipFill>
          <a:blip r:embed="rId2"/>
          <a:stretch>
            <a:fillRect/>
          </a:stretch>
        </p:blipFill>
        <p:spPr>
          <a:xfrm>
            <a:off x="269775" y="797702"/>
            <a:ext cx="8604448" cy="5675274"/>
          </a:xfrm>
          <a:prstGeom prst="rect">
            <a:avLst/>
          </a:prstGeom>
        </p:spPr>
      </p:pic>
      <p:sp>
        <p:nvSpPr>
          <p:cNvPr id="6" name="Flèche : droite 5">
            <a:extLst>
              <a:ext uri="{FF2B5EF4-FFF2-40B4-BE49-F238E27FC236}">
                <a16:creationId xmlns:a16="http://schemas.microsoft.com/office/drawing/2014/main" id="{C11E0D79-D523-40F0-81B6-1B208BCE509A}"/>
              </a:ext>
            </a:extLst>
          </p:cNvPr>
          <p:cNvSpPr/>
          <p:nvPr/>
        </p:nvSpPr>
        <p:spPr>
          <a:xfrm>
            <a:off x="4427984" y="5877272"/>
            <a:ext cx="31683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3A48866D-7703-4167-A16D-57F191D9006F}"/>
              </a:ext>
            </a:extLst>
          </p:cNvPr>
          <p:cNvSpPr/>
          <p:nvPr/>
        </p:nvSpPr>
        <p:spPr>
          <a:xfrm>
            <a:off x="5976671" y="3140968"/>
            <a:ext cx="213360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3A7CADA4-AF0C-4889-AD50-F4932F34BE0A}"/>
              </a:ext>
            </a:extLst>
          </p:cNvPr>
          <p:cNvSpPr/>
          <p:nvPr/>
        </p:nvSpPr>
        <p:spPr>
          <a:xfrm>
            <a:off x="5976671" y="3383035"/>
            <a:ext cx="213360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21439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7063" y="0"/>
            <a:ext cx="8207375" cy="965200"/>
          </a:xfrm>
        </p:spPr>
        <p:txBody>
          <a:bodyPr/>
          <a:lstStyle/>
          <a:p>
            <a:pPr eaLnBrk="1" hangingPunct="1"/>
            <a:r>
              <a:rPr lang="en-GB" dirty="0"/>
              <a:t>Goodwill, LVMH 2023</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25</a:t>
            </a:fld>
            <a:endParaRPr lang="fr-FR"/>
          </a:p>
        </p:txBody>
      </p:sp>
      <p:pic>
        <p:nvPicPr>
          <p:cNvPr id="4" name="Image 3">
            <a:extLst>
              <a:ext uri="{FF2B5EF4-FFF2-40B4-BE49-F238E27FC236}">
                <a16:creationId xmlns:a16="http://schemas.microsoft.com/office/drawing/2014/main" id="{36728C7B-61A2-5680-DAE9-FD6C1A17D249}"/>
              </a:ext>
            </a:extLst>
          </p:cNvPr>
          <p:cNvPicPr>
            <a:picLocks noChangeAspect="1"/>
          </p:cNvPicPr>
          <p:nvPr/>
        </p:nvPicPr>
        <p:blipFill>
          <a:blip r:embed="rId2"/>
          <a:stretch>
            <a:fillRect/>
          </a:stretch>
        </p:blipFill>
        <p:spPr>
          <a:xfrm>
            <a:off x="2688000" y="836025"/>
            <a:ext cx="6037792" cy="5545303"/>
          </a:xfrm>
          <a:prstGeom prst="rect">
            <a:avLst/>
          </a:prstGeom>
        </p:spPr>
      </p:pic>
      <p:pic>
        <p:nvPicPr>
          <p:cNvPr id="6" name="Image 5">
            <a:extLst>
              <a:ext uri="{FF2B5EF4-FFF2-40B4-BE49-F238E27FC236}">
                <a16:creationId xmlns:a16="http://schemas.microsoft.com/office/drawing/2014/main" id="{11EE76B5-F33E-7AD5-D23B-EF02F5D11CCE}"/>
              </a:ext>
            </a:extLst>
          </p:cNvPr>
          <p:cNvPicPr>
            <a:picLocks noChangeAspect="1"/>
          </p:cNvPicPr>
          <p:nvPr/>
        </p:nvPicPr>
        <p:blipFill>
          <a:blip r:embed="rId3"/>
          <a:stretch>
            <a:fillRect/>
          </a:stretch>
        </p:blipFill>
        <p:spPr>
          <a:xfrm>
            <a:off x="513573" y="3079835"/>
            <a:ext cx="2065781" cy="1481382"/>
          </a:xfrm>
          <a:prstGeom prst="rect">
            <a:avLst/>
          </a:prstGeom>
        </p:spPr>
      </p:pic>
      <p:sp>
        <p:nvSpPr>
          <p:cNvPr id="7" name="Flèche : droite 6">
            <a:extLst>
              <a:ext uri="{FF2B5EF4-FFF2-40B4-BE49-F238E27FC236}">
                <a16:creationId xmlns:a16="http://schemas.microsoft.com/office/drawing/2014/main" id="{36E31DD5-4FFF-2383-F11C-06F5A0DE110E}"/>
              </a:ext>
            </a:extLst>
          </p:cNvPr>
          <p:cNvSpPr/>
          <p:nvPr/>
        </p:nvSpPr>
        <p:spPr>
          <a:xfrm>
            <a:off x="4572000" y="5301208"/>
            <a:ext cx="31683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16109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7063" y="0"/>
            <a:ext cx="8207375" cy="965200"/>
          </a:xfrm>
        </p:spPr>
        <p:txBody>
          <a:bodyPr/>
          <a:lstStyle/>
          <a:p>
            <a:pPr eaLnBrk="1" hangingPunct="1"/>
            <a:r>
              <a:rPr lang="en-GB" dirty="0"/>
              <a:t>Goodwill, LVMH 2023</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26</a:t>
            </a:fld>
            <a:endParaRPr lang="fr-FR"/>
          </a:p>
        </p:txBody>
      </p:sp>
      <p:pic>
        <p:nvPicPr>
          <p:cNvPr id="6" name="Image 5">
            <a:extLst>
              <a:ext uri="{FF2B5EF4-FFF2-40B4-BE49-F238E27FC236}">
                <a16:creationId xmlns:a16="http://schemas.microsoft.com/office/drawing/2014/main" id="{11EE76B5-F33E-7AD5-D23B-EF02F5D11CCE}"/>
              </a:ext>
            </a:extLst>
          </p:cNvPr>
          <p:cNvPicPr>
            <a:picLocks noChangeAspect="1"/>
          </p:cNvPicPr>
          <p:nvPr/>
        </p:nvPicPr>
        <p:blipFill>
          <a:blip r:embed="rId2"/>
          <a:stretch>
            <a:fillRect/>
          </a:stretch>
        </p:blipFill>
        <p:spPr>
          <a:xfrm>
            <a:off x="251520" y="1196752"/>
            <a:ext cx="2065781" cy="1481382"/>
          </a:xfrm>
          <a:prstGeom prst="rect">
            <a:avLst/>
          </a:prstGeom>
        </p:spPr>
      </p:pic>
      <p:pic>
        <p:nvPicPr>
          <p:cNvPr id="5" name="Image 4">
            <a:extLst>
              <a:ext uri="{FF2B5EF4-FFF2-40B4-BE49-F238E27FC236}">
                <a16:creationId xmlns:a16="http://schemas.microsoft.com/office/drawing/2014/main" id="{D4F4C871-CD7B-BA4C-5440-FBD30991E6DD}"/>
              </a:ext>
            </a:extLst>
          </p:cNvPr>
          <p:cNvPicPr>
            <a:picLocks noChangeAspect="1"/>
          </p:cNvPicPr>
          <p:nvPr/>
        </p:nvPicPr>
        <p:blipFill>
          <a:blip r:embed="rId3"/>
          <a:stretch>
            <a:fillRect/>
          </a:stretch>
        </p:blipFill>
        <p:spPr>
          <a:xfrm>
            <a:off x="2411760" y="2128124"/>
            <a:ext cx="6278662" cy="309027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Encre 6">
                <a:extLst>
                  <a:ext uri="{FF2B5EF4-FFF2-40B4-BE49-F238E27FC236}">
                    <a16:creationId xmlns:a16="http://schemas.microsoft.com/office/drawing/2014/main" id="{733C7AF0-EE3F-0B41-355E-2DD3BF189D2D}"/>
                  </a:ext>
                </a:extLst>
              </p14:cNvPr>
              <p14:cNvContentPartPr/>
              <p14:nvPr/>
            </p14:nvContentPartPr>
            <p14:xfrm>
              <a:off x="2551183" y="2377114"/>
              <a:ext cx="6044040" cy="720"/>
            </p14:xfrm>
          </p:contentPart>
        </mc:Choice>
        <mc:Fallback xmlns="">
          <p:pic>
            <p:nvPicPr>
              <p:cNvPr id="7" name="Encre 6">
                <a:extLst>
                  <a:ext uri="{FF2B5EF4-FFF2-40B4-BE49-F238E27FC236}">
                    <a16:creationId xmlns:a16="http://schemas.microsoft.com/office/drawing/2014/main" id="{733C7AF0-EE3F-0B41-355E-2DD3BF189D2D}"/>
                  </a:ext>
                </a:extLst>
              </p:cNvPr>
              <p:cNvPicPr/>
              <p:nvPr/>
            </p:nvPicPr>
            <p:blipFill>
              <a:blip r:embed="rId5"/>
              <a:stretch>
                <a:fillRect/>
              </a:stretch>
            </p:blipFill>
            <p:spPr>
              <a:xfrm>
                <a:off x="2497183" y="2161114"/>
                <a:ext cx="61516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Encre 7">
                <a:extLst>
                  <a:ext uri="{FF2B5EF4-FFF2-40B4-BE49-F238E27FC236}">
                    <a16:creationId xmlns:a16="http://schemas.microsoft.com/office/drawing/2014/main" id="{4BDC0DC8-3EB9-18E0-F0F6-55570E8CA9E7}"/>
                  </a:ext>
                </a:extLst>
              </p14:cNvPr>
              <p14:cNvContentPartPr/>
              <p14:nvPr/>
            </p14:nvContentPartPr>
            <p14:xfrm>
              <a:off x="2577463" y="2620474"/>
              <a:ext cx="2010960" cy="88920"/>
            </p14:xfrm>
          </p:contentPart>
        </mc:Choice>
        <mc:Fallback xmlns="">
          <p:pic>
            <p:nvPicPr>
              <p:cNvPr id="8" name="Encre 7">
                <a:extLst>
                  <a:ext uri="{FF2B5EF4-FFF2-40B4-BE49-F238E27FC236}">
                    <a16:creationId xmlns:a16="http://schemas.microsoft.com/office/drawing/2014/main" id="{4BDC0DC8-3EB9-18E0-F0F6-55570E8CA9E7}"/>
                  </a:ext>
                </a:extLst>
              </p:cNvPr>
              <p:cNvPicPr/>
              <p:nvPr/>
            </p:nvPicPr>
            <p:blipFill>
              <a:blip r:embed="rId7"/>
              <a:stretch>
                <a:fillRect/>
              </a:stretch>
            </p:blipFill>
            <p:spPr>
              <a:xfrm>
                <a:off x="2523823" y="2512834"/>
                <a:ext cx="21186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88E3E334-02DD-D557-D2F6-A62CB5527982}"/>
                  </a:ext>
                </a:extLst>
              </p14:cNvPr>
              <p14:cNvContentPartPr/>
              <p14:nvPr/>
            </p14:nvContentPartPr>
            <p14:xfrm>
              <a:off x="2525263" y="2899114"/>
              <a:ext cx="2715120" cy="36000"/>
            </p14:xfrm>
          </p:contentPart>
        </mc:Choice>
        <mc:Fallback xmlns="">
          <p:pic>
            <p:nvPicPr>
              <p:cNvPr id="9" name="Encre 8">
                <a:extLst>
                  <a:ext uri="{FF2B5EF4-FFF2-40B4-BE49-F238E27FC236}">
                    <a16:creationId xmlns:a16="http://schemas.microsoft.com/office/drawing/2014/main" id="{88E3E334-02DD-D557-D2F6-A62CB5527982}"/>
                  </a:ext>
                </a:extLst>
              </p:cNvPr>
              <p:cNvPicPr/>
              <p:nvPr/>
            </p:nvPicPr>
            <p:blipFill>
              <a:blip r:embed="rId9"/>
              <a:stretch>
                <a:fillRect/>
              </a:stretch>
            </p:blipFill>
            <p:spPr>
              <a:xfrm>
                <a:off x="2471263" y="2791474"/>
                <a:ext cx="2822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1A48EAEF-F02F-9AA8-1F9B-37676E38C349}"/>
                  </a:ext>
                </a:extLst>
              </p14:cNvPr>
              <p14:cNvContentPartPr/>
              <p14:nvPr/>
            </p14:nvContentPartPr>
            <p14:xfrm>
              <a:off x="7968463" y="2925754"/>
              <a:ext cx="565200" cy="18000"/>
            </p14:xfrm>
          </p:contentPart>
        </mc:Choice>
        <mc:Fallback xmlns="">
          <p:pic>
            <p:nvPicPr>
              <p:cNvPr id="10" name="Encre 9">
                <a:extLst>
                  <a:ext uri="{FF2B5EF4-FFF2-40B4-BE49-F238E27FC236}">
                    <a16:creationId xmlns:a16="http://schemas.microsoft.com/office/drawing/2014/main" id="{1A48EAEF-F02F-9AA8-1F9B-37676E38C349}"/>
                  </a:ext>
                </a:extLst>
              </p:cNvPr>
              <p:cNvPicPr/>
              <p:nvPr/>
            </p:nvPicPr>
            <p:blipFill>
              <a:blip r:embed="rId11"/>
              <a:stretch>
                <a:fillRect/>
              </a:stretch>
            </p:blipFill>
            <p:spPr>
              <a:xfrm>
                <a:off x="7914463" y="2818114"/>
                <a:ext cx="672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Encre 10">
                <a:extLst>
                  <a:ext uri="{FF2B5EF4-FFF2-40B4-BE49-F238E27FC236}">
                    <a16:creationId xmlns:a16="http://schemas.microsoft.com/office/drawing/2014/main" id="{9C56FF99-6226-C475-FF00-C5B08DFE87A7}"/>
                  </a:ext>
                </a:extLst>
              </p14:cNvPr>
              <p14:cNvContentPartPr/>
              <p14:nvPr/>
            </p14:nvContentPartPr>
            <p14:xfrm>
              <a:off x="2507983" y="3117274"/>
              <a:ext cx="1775880" cy="97200"/>
            </p14:xfrm>
          </p:contentPart>
        </mc:Choice>
        <mc:Fallback xmlns="">
          <p:pic>
            <p:nvPicPr>
              <p:cNvPr id="11" name="Encre 10">
                <a:extLst>
                  <a:ext uri="{FF2B5EF4-FFF2-40B4-BE49-F238E27FC236}">
                    <a16:creationId xmlns:a16="http://schemas.microsoft.com/office/drawing/2014/main" id="{9C56FF99-6226-C475-FF00-C5B08DFE87A7}"/>
                  </a:ext>
                </a:extLst>
              </p:cNvPr>
              <p:cNvPicPr/>
              <p:nvPr/>
            </p:nvPicPr>
            <p:blipFill>
              <a:blip r:embed="rId13"/>
              <a:stretch>
                <a:fillRect/>
              </a:stretch>
            </p:blipFill>
            <p:spPr>
              <a:xfrm>
                <a:off x="2453983" y="3009634"/>
                <a:ext cx="18835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Encre 13">
                <a:extLst>
                  <a:ext uri="{FF2B5EF4-FFF2-40B4-BE49-F238E27FC236}">
                    <a16:creationId xmlns:a16="http://schemas.microsoft.com/office/drawing/2014/main" id="{184F6DF4-907C-EF01-D8E7-87B471DC2D1A}"/>
                  </a:ext>
                </a:extLst>
              </p14:cNvPr>
              <p14:cNvContentPartPr/>
              <p14:nvPr/>
            </p14:nvContentPartPr>
            <p14:xfrm>
              <a:off x="4197463" y="3621634"/>
              <a:ext cx="4257720" cy="88200"/>
            </p14:xfrm>
          </p:contentPart>
        </mc:Choice>
        <mc:Fallback xmlns="">
          <p:pic>
            <p:nvPicPr>
              <p:cNvPr id="14" name="Encre 13">
                <a:extLst>
                  <a:ext uri="{FF2B5EF4-FFF2-40B4-BE49-F238E27FC236}">
                    <a16:creationId xmlns:a16="http://schemas.microsoft.com/office/drawing/2014/main" id="{184F6DF4-907C-EF01-D8E7-87B471DC2D1A}"/>
                  </a:ext>
                </a:extLst>
              </p:cNvPr>
              <p:cNvPicPr/>
              <p:nvPr/>
            </p:nvPicPr>
            <p:blipFill>
              <a:blip r:embed="rId15"/>
              <a:stretch>
                <a:fillRect/>
              </a:stretch>
            </p:blipFill>
            <p:spPr>
              <a:xfrm>
                <a:off x="4143463" y="3513994"/>
                <a:ext cx="43653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Encre 14">
                <a:extLst>
                  <a:ext uri="{FF2B5EF4-FFF2-40B4-BE49-F238E27FC236}">
                    <a16:creationId xmlns:a16="http://schemas.microsoft.com/office/drawing/2014/main" id="{CBBA7AC0-7E7A-993F-2BFF-39A795E86439}"/>
                  </a:ext>
                </a:extLst>
              </p14:cNvPr>
              <p14:cNvContentPartPr/>
              <p14:nvPr/>
            </p14:nvContentPartPr>
            <p14:xfrm>
              <a:off x="2568463" y="3987034"/>
              <a:ext cx="2524680" cy="46800"/>
            </p14:xfrm>
          </p:contentPart>
        </mc:Choice>
        <mc:Fallback xmlns="">
          <p:pic>
            <p:nvPicPr>
              <p:cNvPr id="15" name="Encre 14">
                <a:extLst>
                  <a:ext uri="{FF2B5EF4-FFF2-40B4-BE49-F238E27FC236}">
                    <a16:creationId xmlns:a16="http://schemas.microsoft.com/office/drawing/2014/main" id="{CBBA7AC0-7E7A-993F-2BFF-39A795E86439}"/>
                  </a:ext>
                </a:extLst>
              </p:cNvPr>
              <p:cNvPicPr/>
              <p:nvPr/>
            </p:nvPicPr>
            <p:blipFill>
              <a:blip r:embed="rId17"/>
              <a:stretch>
                <a:fillRect/>
              </a:stretch>
            </p:blipFill>
            <p:spPr>
              <a:xfrm>
                <a:off x="2514823" y="3879034"/>
                <a:ext cx="2632320" cy="262440"/>
              </a:xfrm>
              <a:prstGeom prst="rect">
                <a:avLst/>
              </a:prstGeom>
            </p:spPr>
          </p:pic>
        </mc:Fallback>
      </mc:AlternateContent>
    </p:spTree>
    <p:extLst>
      <p:ext uri="{BB962C8B-B14F-4D97-AF65-F5344CB8AC3E}">
        <p14:creationId xmlns:p14="http://schemas.microsoft.com/office/powerpoint/2010/main" val="13487899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08720"/>
          </a:xfrm>
        </p:spPr>
        <p:txBody>
          <a:bodyPr/>
          <a:lstStyle/>
          <a:p>
            <a:pPr eaLnBrk="1" hangingPunct="1"/>
            <a:r>
              <a:rPr lang="en-GB" sz="4000" dirty="0"/>
              <a:t>Goodwill, LVMH 2023</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27</a:t>
            </a:fld>
            <a:endParaRPr lang="fr-FR"/>
          </a:p>
        </p:txBody>
      </p:sp>
      <p:pic>
        <p:nvPicPr>
          <p:cNvPr id="6" name="Image 5">
            <a:extLst>
              <a:ext uri="{FF2B5EF4-FFF2-40B4-BE49-F238E27FC236}">
                <a16:creationId xmlns:a16="http://schemas.microsoft.com/office/drawing/2014/main" id="{2246246D-0706-30AF-EC51-6ED4D4A58B63}"/>
              </a:ext>
            </a:extLst>
          </p:cNvPr>
          <p:cNvPicPr>
            <a:picLocks noChangeAspect="1"/>
          </p:cNvPicPr>
          <p:nvPr/>
        </p:nvPicPr>
        <p:blipFill>
          <a:blip r:embed="rId2"/>
          <a:stretch>
            <a:fillRect/>
          </a:stretch>
        </p:blipFill>
        <p:spPr>
          <a:xfrm>
            <a:off x="0" y="1706312"/>
            <a:ext cx="9144000" cy="344537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Encre 2">
                <a:extLst>
                  <a:ext uri="{FF2B5EF4-FFF2-40B4-BE49-F238E27FC236}">
                    <a16:creationId xmlns:a16="http://schemas.microsoft.com/office/drawing/2014/main" id="{586D2676-8E19-D823-07AF-A29D8C5305AF}"/>
                  </a:ext>
                </a:extLst>
              </p14:cNvPr>
              <p14:cNvContentPartPr/>
              <p14:nvPr/>
            </p14:nvContentPartPr>
            <p14:xfrm>
              <a:off x="3457303" y="2350834"/>
              <a:ext cx="570600" cy="73440"/>
            </p14:xfrm>
          </p:contentPart>
        </mc:Choice>
        <mc:Fallback xmlns="">
          <p:pic>
            <p:nvPicPr>
              <p:cNvPr id="3" name="Encre 2">
                <a:extLst>
                  <a:ext uri="{FF2B5EF4-FFF2-40B4-BE49-F238E27FC236}">
                    <a16:creationId xmlns:a16="http://schemas.microsoft.com/office/drawing/2014/main" id="{586D2676-8E19-D823-07AF-A29D8C5305AF}"/>
                  </a:ext>
                </a:extLst>
              </p:cNvPr>
              <p:cNvPicPr/>
              <p:nvPr/>
            </p:nvPicPr>
            <p:blipFill>
              <a:blip r:embed="rId4"/>
              <a:stretch>
                <a:fillRect/>
              </a:stretch>
            </p:blipFill>
            <p:spPr>
              <a:xfrm>
                <a:off x="3403303" y="2243194"/>
                <a:ext cx="6782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Encre 3">
                <a:extLst>
                  <a:ext uri="{FF2B5EF4-FFF2-40B4-BE49-F238E27FC236}">
                    <a16:creationId xmlns:a16="http://schemas.microsoft.com/office/drawing/2014/main" id="{322171C8-3B2E-C5BF-7F25-94DCF821CDD8}"/>
                  </a:ext>
                </a:extLst>
              </p14:cNvPr>
              <p14:cNvContentPartPr/>
              <p14:nvPr/>
            </p14:nvContentPartPr>
            <p14:xfrm>
              <a:off x="5817103" y="2385394"/>
              <a:ext cx="669960" cy="70560"/>
            </p14:xfrm>
          </p:contentPart>
        </mc:Choice>
        <mc:Fallback xmlns="">
          <p:pic>
            <p:nvPicPr>
              <p:cNvPr id="4" name="Encre 3">
                <a:extLst>
                  <a:ext uri="{FF2B5EF4-FFF2-40B4-BE49-F238E27FC236}">
                    <a16:creationId xmlns:a16="http://schemas.microsoft.com/office/drawing/2014/main" id="{322171C8-3B2E-C5BF-7F25-94DCF821CDD8}"/>
                  </a:ext>
                </a:extLst>
              </p:cNvPr>
              <p:cNvPicPr/>
              <p:nvPr/>
            </p:nvPicPr>
            <p:blipFill>
              <a:blip r:embed="rId6"/>
              <a:stretch>
                <a:fillRect/>
              </a:stretch>
            </p:blipFill>
            <p:spPr>
              <a:xfrm>
                <a:off x="5763463" y="2277394"/>
                <a:ext cx="7776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Encre 4">
                <a:extLst>
                  <a:ext uri="{FF2B5EF4-FFF2-40B4-BE49-F238E27FC236}">
                    <a16:creationId xmlns:a16="http://schemas.microsoft.com/office/drawing/2014/main" id="{E3F9B977-11EA-3B79-7896-9D10763A0C4F}"/>
                  </a:ext>
                </a:extLst>
              </p14:cNvPr>
              <p14:cNvContentPartPr/>
              <p14:nvPr/>
            </p14:nvContentPartPr>
            <p14:xfrm>
              <a:off x="5678143" y="2560354"/>
              <a:ext cx="747720" cy="53280"/>
            </p14:xfrm>
          </p:contentPart>
        </mc:Choice>
        <mc:Fallback xmlns="">
          <p:pic>
            <p:nvPicPr>
              <p:cNvPr id="5" name="Encre 4">
                <a:extLst>
                  <a:ext uri="{FF2B5EF4-FFF2-40B4-BE49-F238E27FC236}">
                    <a16:creationId xmlns:a16="http://schemas.microsoft.com/office/drawing/2014/main" id="{E3F9B977-11EA-3B79-7896-9D10763A0C4F}"/>
                  </a:ext>
                </a:extLst>
              </p:cNvPr>
              <p:cNvPicPr/>
              <p:nvPr/>
            </p:nvPicPr>
            <p:blipFill>
              <a:blip r:embed="rId8"/>
              <a:stretch>
                <a:fillRect/>
              </a:stretch>
            </p:blipFill>
            <p:spPr>
              <a:xfrm>
                <a:off x="5624143" y="2452354"/>
                <a:ext cx="855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Encre 6">
                <a:extLst>
                  <a:ext uri="{FF2B5EF4-FFF2-40B4-BE49-F238E27FC236}">
                    <a16:creationId xmlns:a16="http://schemas.microsoft.com/office/drawing/2014/main" id="{C99E50A8-E53F-72BF-14D9-6DCFB6D1904A}"/>
                  </a:ext>
                </a:extLst>
              </p14:cNvPr>
              <p14:cNvContentPartPr/>
              <p14:nvPr/>
            </p14:nvContentPartPr>
            <p14:xfrm>
              <a:off x="6949303" y="2394754"/>
              <a:ext cx="696240" cy="70200"/>
            </p14:xfrm>
          </p:contentPart>
        </mc:Choice>
        <mc:Fallback xmlns="">
          <p:pic>
            <p:nvPicPr>
              <p:cNvPr id="7" name="Encre 6">
                <a:extLst>
                  <a:ext uri="{FF2B5EF4-FFF2-40B4-BE49-F238E27FC236}">
                    <a16:creationId xmlns:a16="http://schemas.microsoft.com/office/drawing/2014/main" id="{C99E50A8-E53F-72BF-14D9-6DCFB6D1904A}"/>
                  </a:ext>
                </a:extLst>
              </p:cNvPr>
              <p:cNvPicPr/>
              <p:nvPr/>
            </p:nvPicPr>
            <p:blipFill>
              <a:blip r:embed="rId10"/>
              <a:stretch>
                <a:fillRect/>
              </a:stretch>
            </p:blipFill>
            <p:spPr>
              <a:xfrm>
                <a:off x="6895663" y="2287114"/>
                <a:ext cx="803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Encre 7">
                <a:extLst>
                  <a:ext uri="{FF2B5EF4-FFF2-40B4-BE49-F238E27FC236}">
                    <a16:creationId xmlns:a16="http://schemas.microsoft.com/office/drawing/2014/main" id="{A600BFDD-3BE2-67A1-0371-0BF8EE6744F5}"/>
                  </a:ext>
                </a:extLst>
              </p14:cNvPr>
              <p14:cNvContentPartPr/>
              <p14:nvPr/>
            </p14:nvContentPartPr>
            <p14:xfrm>
              <a:off x="6888103" y="2568634"/>
              <a:ext cx="801000" cy="360"/>
            </p14:xfrm>
          </p:contentPart>
        </mc:Choice>
        <mc:Fallback xmlns="">
          <p:pic>
            <p:nvPicPr>
              <p:cNvPr id="8" name="Encre 7">
                <a:extLst>
                  <a:ext uri="{FF2B5EF4-FFF2-40B4-BE49-F238E27FC236}">
                    <a16:creationId xmlns:a16="http://schemas.microsoft.com/office/drawing/2014/main" id="{A600BFDD-3BE2-67A1-0371-0BF8EE6744F5}"/>
                  </a:ext>
                </a:extLst>
              </p:cNvPr>
              <p:cNvPicPr/>
              <p:nvPr/>
            </p:nvPicPr>
            <p:blipFill>
              <a:blip r:embed="rId12"/>
              <a:stretch>
                <a:fillRect/>
              </a:stretch>
            </p:blipFill>
            <p:spPr>
              <a:xfrm>
                <a:off x="6834463" y="2460994"/>
                <a:ext cx="90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Encre 8">
                <a:extLst>
                  <a:ext uri="{FF2B5EF4-FFF2-40B4-BE49-F238E27FC236}">
                    <a16:creationId xmlns:a16="http://schemas.microsoft.com/office/drawing/2014/main" id="{1E38B7A0-AA11-69E1-B555-0ECCAD1899B6}"/>
                  </a:ext>
                </a:extLst>
              </p14:cNvPr>
              <p14:cNvContentPartPr/>
              <p14:nvPr/>
            </p14:nvContentPartPr>
            <p14:xfrm>
              <a:off x="6835903" y="2663674"/>
              <a:ext cx="791640" cy="62640"/>
            </p14:xfrm>
          </p:contentPart>
        </mc:Choice>
        <mc:Fallback xmlns="">
          <p:pic>
            <p:nvPicPr>
              <p:cNvPr id="9" name="Encre 8">
                <a:extLst>
                  <a:ext uri="{FF2B5EF4-FFF2-40B4-BE49-F238E27FC236}">
                    <a16:creationId xmlns:a16="http://schemas.microsoft.com/office/drawing/2014/main" id="{1E38B7A0-AA11-69E1-B555-0ECCAD1899B6}"/>
                  </a:ext>
                </a:extLst>
              </p:cNvPr>
              <p:cNvPicPr/>
              <p:nvPr/>
            </p:nvPicPr>
            <p:blipFill>
              <a:blip r:embed="rId14"/>
              <a:stretch>
                <a:fillRect/>
              </a:stretch>
            </p:blipFill>
            <p:spPr>
              <a:xfrm>
                <a:off x="6781903" y="2555674"/>
                <a:ext cx="8992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Encre 9">
                <a:extLst>
                  <a:ext uri="{FF2B5EF4-FFF2-40B4-BE49-F238E27FC236}">
                    <a16:creationId xmlns:a16="http://schemas.microsoft.com/office/drawing/2014/main" id="{1ACDC869-D959-08C6-8519-02C7B746D85A}"/>
                  </a:ext>
                </a:extLst>
              </p14:cNvPr>
              <p14:cNvContentPartPr/>
              <p14:nvPr/>
            </p14:nvContentPartPr>
            <p14:xfrm>
              <a:off x="7994023" y="2403394"/>
              <a:ext cx="774720" cy="9720"/>
            </p14:xfrm>
          </p:contentPart>
        </mc:Choice>
        <mc:Fallback xmlns="">
          <p:pic>
            <p:nvPicPr>
              <p:cNvPr id="10" name="Encre 9">
                <a:extLst>
                  <a:ext uri="{FF2B5EF4-FFF2-40B4-BE49-F238E27FC236}">
                    <a16:creationId xmlns:a16="http://schemas.microsoft.com/office/drawing/2014/main" id="{1ACDC869-D959-08C6-8519-02C7B746D85A}"/>
                  </a:ext>
                </a:extLst>
              </p:cNvPr>
              <p:cNvPicPr/>
              <p:nvPr/>
            </p:nvPicPr>
            <p:blipFill>
              <a:blip r:embed="rId16"/>
              <a:stretch>
                <a:fillRect/>
              </a:stretch>
            </p:blipFill>
            <p:spPr>
              <a:xfrm>
                <a:off x="7940383" y="2295394"/>
                <a:ext cx="882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Encre 10">
                <a:extLst>
                  <a:ext uri="{FF2B5EF4-FFF2-40B4-BE49-F238E27FC236}">
                    <a16:creationId xmlns:a16="http://schemas.microsoft.com/office/drawing/2014/main" id="{6EC8A493-F3CB-BFFD-FD95-04085B7CD87E}"/>
                  </a:ext>
                </a:extLst>
              </p14:cNvPr>
              <p14:cNvContentPartPr/>
              <p14:nvPr/>
            </p14:nvContentPartPr>
            <p14:xfrm>
              <a:off x="7985743" y="2515714"/>
              <a:ext cx="899640" cy="27360"/>
            </p14:xfrm>
          </p:contentPart>
        </mc:Choice>
        <mc:Fallback xmlns="">
          <p:pic>
            <p:nvPicPr>
              <p:cNvPr id="11" name="Encre 10">
                <a:extLst>
                  <a:ext uri="{FF2B5EF4-FFF2-40B4-BE49-F238E27FC236}">
                    <a16:creationId xmlns:a16="http://schemas.microsoft.com/office/drawing/2014/main" id="{6EC8A493-F3CB-BFFD-FD95-04085B7CD87E}"/>
                  </a:ext>
                </a:extLst>
              </p:cNvPr>
              <p:cNvPicPr/>
              <p:nvPr/>
            </p:nvPicPr>
            <p:blipFill>
              <a:blip r:embed="rId18"/>
              <a:stretch>
                <a:fillRect/>
              </a:stretch>
            </p:blipFill>
            <p:spPr>
              <a:xfrm>
                <a:off x="7931743" y="2407714"/>
                <a:ext cx="10072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Encre 11">
                <a:extLst>
                  <a:ext uri="{FF2B5EF4-FFF2-40B4-BE49-F238E27FC236}">
                    <a16:creationId xmlns:a16="http://schemas.microsoft.com/office/drawing/2014/main" id="{15347C51-7BB8-644E-89A4-CA7D19A2B8FF}"/>
                  </a:ext>
                </a:extLst>
              </p14:cNvPr>
              <p14:cNvContentPartPr/>
              <p14:nvPr/>
            </p14:nvContentPartPr>
            <p14:xfrm>
              <a:off x="8246743" y="2694634"/>
              <a:ext cx="791640" cy="31320"/>
            </p14:xfrm>
          </p:contentPart>
        </mc:Choice>
        <mc:Fallback xmlns="">
          <p:pic>
            <p:nvPicPr>
              <p:cNvPr id="12" name="Encre 11">
                <a:extLst>
                  <a:ext uri="{FF2B5EF4-FFF2-40B4-BE49-F238E27FC236}">
                    <a16:creationId xmlns:a16="http://schemas.microsoft.com/office/drawing/2014/main" id="{15347C51-7BB8-644E-89A4-CA7D19A2B8FF}"/>
                  </a:ext>
                </a:extLst>
              </p:cNvPr>
              <p:cNvPicPr/>
              <p:nvPr/>
            </p:nvPicPr>
            <p:blipFill>
              <a:blip r:embed="rId20"/>
              <a:stretch>
                <a:fillRect/>
              </a:stretch>
            </p:blipFill>
            <p:spPr>
              <a:xfrm>
                <a:off x="8193103" y="2586994"/>
                <a:ext cx="899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Encre 12">
                <a:extLst>
                  <a:ext uri="{FF2B5EF4-FFF2-40B4-BE49-F238E27FC236}">
                    <a16:creationId xmlns:a16="http://schemas.microsoft.com/office/drawing/2014/main" id="{D6B61E28-7B85-3D1E-FE2F-F621B039A5DB}"/>
                  </a:ext>
                </a:extLst>
              </p14:cNvPr>
              <p14:cNvContentPartPr/>
              <p14:nvPr/>
            </p14:nvContentPartPr>
            <p14:xfrm>
              <a:off x="8377783" y="3819634"/>
              <a:ext cx="549720" cy="29520"/>
            </p14:xfrm>
          </p:contentPart>
        </mc:Choice>
        <mc:Fallback xmlns="">
          <p:pic>
            <p:nvPicPr>
              <p:cNvPr id="13" name="Encre 12">
                <a:extLst>
                  <a:ext uri="{FF2B5EF4-FFF2-40B4-BE49-F238E27FC236}">
                    <a16:creationId xmlns:a16="http://schemas.microsoft.com/office/drawing/2014/main" id="{D6B61E28-7B85-3D1E-FE2F-F621B039A5DB}"/>
                  </a:ext>
                </a:extLst>
              </p:cNvPr>
              <p:cNvPicPr/>
              <p:nvPr/>
            </p:nvPicPr>
            <p:blipFill>
              <a:blip r:embed="rId22"/>
              <a:stretch>
                <a:fillRect/>
              </a:stretch>
            </p:blipFill>
            <p:spPr>
              <a:xfrm>
                <a:off x="8323783" y="3711994"/>
                <a:ext cx="657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Encre 13">
                <a:extLst>
                  <a:ext uri="{FF2B5EF4-FFF2-40B4-BE49-F238E27FC236}">
                    <a16:creationId xmlns:a16="http://schemas.microsoft.com/office/drawing/2014/main" id="{5A840CEA-A4D4-65B4-836D-07264CFA25E2}"/>
                  </a:ext>
                </a:extLst>
              </p14:cNvPr>
              <p14:cNvContentPartPr/>
              <p14:nvPr/>
            </p14:nvContentPartPr>
            <p14:xfrm>
              <a:off x="8438263" y="4754194"/>
              <a:ext cx="460800" cy="10080"/>
            </p14:xfrm>
          </p:contentPart>
        </mc:Choice>
        <mc:Fallback xmlns="">
          <p:pic>
            <p:nvPicPr>
              <p:cNvPr id="14" name="Encre 13">
                <a:extLst>
                  <a:ext uri="{FF2B5EF4-FFF2-40B4-BE49-F238E27FC236}">
                    <a16:creationId xmlns:a16="http://schemas.microsoft.com/office/drawing/2014/main" id="{5A840CEA-A4D4-65B4-836D-07264CFA25E2}"/>
                  </a:ext>
                </a:extLst>
              </p:cNvPr>
              <p:cNvPicPr/>
              <p:nvPr/>
            </p:nvPicPr>
            <p:blipFill>
              <a:blip r:embed="rId24"/>
              <a:stretch>
                <a:fillRect/>
              </a:stretch>
            </p:blipFill>
            <p:spPr>
              <a:xfrm>
                <a:off x="8384623" y="4646554"/>
                <a:ext cx="568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Encre 14">
                <a:extLst>
                  <a:ext uri="{FF2B5EF4-FFF2-40B4-BE49-F238E27FC236}">
                    <a16:creationId xmlns:a16="http://schemas.microsoft.com/office/drawing/2014/main" id="{AEE763C6-AE17-F7F7-11E2-267876EB4BA7}"/>
                  </a:ext>
                </a:extLst>
              </p14:cNvPr>
              <p14:cNvContentPartPr/>
              <p14:nvPr/>
            </p14:nvContentPartPr>
            <p14:xfrm>
              <a:off x="644263" y="4754914"/>
              <a:ext cx="360" cy="360"/>
            </p14:xfrm>
          </p:contentPart>
        </mc:Choice>
        <mc:Fallback xmlns="">
          <p:pic>
            <p:nvPicPr>
              <p:cNvPr id="15" name="Encre 14">
                <a:extLst>
                  <a:ext uri="{FF2B5EF4-FFF2-40B4-BE49-F238E27FC236}">
                    <a16:creationId xmlns:a16="http://schemas.microsoft.com/office/drawing/2014/main" id="{AEE763C6-AE17-F7F7-11E2-267876EB4BA7}"/>
                  </a:ext>
                </a:extLst>
              </p:cNvPr>
              <p:cNvPicPr/>
              <p:nvPr/>
            </p:nvPicPr>
            <p:blipFill>
              <a:blip r:embed="rId26"/>
              <a:stretch>
                <a:fillRect/>
              </a:stretch>
            </p:blipFill>
            <p:spPr>
              <a:xfrm>
                <a:off x="590263" y="464727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Encre 15">
                <a:extLst>
                  <a:ext uri="{FF2B5EF4-FFF2-40B4-BE49-F238E27FC236}">
                    <a16:creationId xmlns:a16="http://schemas.microsoft.com/office/drawing/2014/main" id="{F3031CB9-F6C0-DB83-47AC-9415289F27A6}"/>
                  </a:ext>
                </a:extLst>
              </p14:cNvPr>
              <p14:cNvContentPartPr/>
              <p14:nvPr/>
            </p14:nvContentPartPr>
            <p14:xfrm>
              <a:off x="557143" y="3779314"/>
              <a:ext cx="360" cy="360"/>
            </p14:xfrm>
          </p:contentPart>
        </mc:Choice>
        <mc:Fallback xmlns="">
          <p:pic>
            <p:nvPicPr>
              <p:cNvPr id="16" name="Encre 15">
                <a:extLst>
                  <a:ext uri="{FF2B5EF4-FFF2-40B4-BE49-F238E27FC236}">
                    <a16:creationId xmlns:a16="http://schemas.microsoft.com/office/drawing/2014/main" id="{F3031CB9-F6C0-DB83-47AC-9415289F27A6}"/>
                  </a:ext>
                </a:extLst>
              </p:cNvPr>
              <p:cNvPicPr/>
              <p:nvPr/>
            </p:nvPicPr>
            <p:blipFill>
              <a:blip r:embed="rId26"/>
              <a:stretch>
                <a:fillRect/>
              </a:stretch>
            </p:blipFill>
            <p:spPr>
              <a:xfrm>
                <a:off x="503503" y="367167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Encre 18">
                <a:extLst>
                  <a:ext uri="{FF2B5EF4-FFF2-40B4-BE49-F238E27FC236}">
                    <a16:creationId xmlns:a16="http://schemas.microsoft.com/office/drawing/2014/main" id="{21398E9F-B69E-AE14-F727-FB29AF4A1A3D}"/>
                  </a:ext>
                </a:extLst>
              </p14:cNvPr>
              <p14:cNvContentPartPr/>
              <p14:nvPr/>
            </p14:nvContentPartPr>
            <p14:xfrm>
              <a:off x="217303" y="5112034"/>
              <a:ext cx="5121360" cy="720"/>
            </p14:xfrm>
          </p:contentPart>
        </mc:Choice>
        <mc:Fallback xmlns="">
          <p:pic>
            <p:nvPicPr>
              <p:cNvPr id="19" name="Encre 18">
                <a:extLst>
                  <a:ext uri="{FF2B5EF4-FFF2-40B4-BE49-F238E27FC236}">
                    <a16:creationId xmlns:a16="http://schemas.microsoft.com/office/drawing/2014/main" id="{21398E9F-B69E-AE14-F727-FB29AF4A1A3D}"/>
                  </a:ext>
                </a:extLst>
              </p:cNvPr>
              <p:cNvPicPr/>
              <p:nvPr/>
            </p:nvPicPr>
            <p:blipFill>
              <a:blip r:embed="rId30"/>
              <a:stretch>
                <a:fillRect/>
              </a:stretch>
            </p:blipFill>
            <p:spPr>
              <a:xfrm>
                <a:off x="163663" y="4896034"/>
                <a:ext cx="5229000" cy="432000"/>
              </a:xfrm>
              <a:prstGeom prst="rect">
                <a:avLst/>
              </a:prstGeom>
            </p:spPr>
          </p:pic>
        </mc:Fallback>
      </mc:AlternateContent>
    </p:spTree>
    <p:extLst>
      <p:ext uri="{BB962C8B-B14F-4D97-AF65-F5344CB8AC3E}">
        <p14:creationId xmlns:p14="http://schemas.microsoft.com/office/powerpoint/2010/main" val="1302748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7063" y="0"/>
            <a:ext cx="8207375" cy="965200"/>
          </a:xfrm>
        </p:spPr>
        <p:txBody>
          <a:bodyPr/>
          <a:lstStyle/>
          <a:p>
            <a:pPr eaLnBrk="1" hangingPunct="1"/>
            <a:r>
              <a:rPr lang="en-GB" dirty="0"/>
              <a:t>Business combination</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3</a:t>
            </a:fld>
            <a:endParaRPr lang="fr-FR"/>
          </a:p>
        </p:txBody>
      </p:sp>
      <p:pic>
        <p:nvPicPr>
          <p:cNvPr id="1030" name="Picture 6" descr="Sobre a compra da White Wave Foods pela Danone, num ...">
            <a:extLst>
              <a:ext uri="{FF2B5EF4-FFF2-40B4-BE49-F238E27FC236}">
                <a16:creationId xmlns:a16="http://schemas.microsoft.com/office/drawing/2014/main" id="{14237212-44E7-4DAD-8ECD-4220923A4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637062"/>
            <a:ext cx="2364280" cy="170587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C50F2678-F444-46B8-9596-0641491DF681}"/>
              </a:ext>
            </a:extLst>
          </p:cNvPr>
          <p:cNvPicPr>
            <a:picLocks noChangeAspect="1"/>
          </p:cNvPicPr>
          <p:nvPr/>
        </p:nvPicPr>
        <p:blipFill>
          <a:blip r:embed="rId3"/>
          <a:stretch>
            <a:fillRect/>
          </a:stretch>
        </p:blipFill>
        <p:spPr>
          <a:xfrm>
            <a:off x="558079" y="2924944"/>
            <a:ext cx="7956376" cy="655091"/>
          </a:xfrm>
          <a:prstGeom prst="rect">
            <a:avLst/>
          </a:prstGeom>
        </p:spPr>
      </p:pic>
      <p:pic>
        <p:nvPicPr>
          <p:cNvPr id="14" name="Image 13">
            <a:extLst>
              <a:ext uri="{FF2B5EF4-FFF2-40B4-BE49-F238E27FC236}">
                <a16:creationId xmlns:a16="http://schemas.microsoft.com/office/drawing/2014/main" id="{AC7DC8D9-F8DA-4532-A398-ED3EF79A5F1D}"/>
              </a:ext>
            </a:extLst>
          </p:cNvPr>
          <p:cNvPicPr>
            <a:picLocks noChangeAspect="1"/>
          </p:cNvPicPr>
          <p:nvPr/>
        </p:nvPicPr>
        <p:blipFill>
          <a:blip r:embed="rId4"/>
          <a:stretch>
            <a:fillRect/>
          </a:stretch>
        </p:blipFill>
        <p:spPr>
          <a:xfrm>
            <a:off x="653050" y="4005064"/>
            <a:ext cx="8228433" cy="655091"/>
          </a:xfrm>
          <a:prstGeom prst="rect">
            <a:avLst/>
          </a:prstGeom>
        </p:spPr>
      </p:pic>
      <p:pic>
        <p:nvPicPr>
          <p:cNvPr id="16" name="Image 15">
            <a:extLst>
              <a:ext uri="{FF2B5EF4-FFF2-40B4-BE49-F238E27FC236}">
                <a16:creationId xmlns:a16="http://schemas.microsoft.com/office/drawing/2014/main" id="{5F61E45E-790A-4BFE-BBA3-A6FF72886103}"/>
              </a:ext>
            </a:extLst>
          </p:cNvPr>
          <p:cNvPicPr>
            <a:picLocks noChangeAspect="1"/>
          </p:cNvPicPr>
          <p:nvPr/>
        </p:nvPicPr>
        <p:blipFill>
          <a:blip r:embed="rId5"/>
          <a:stretch>
            <a:fillRect/>
          </a:stretch>
        </p:blipFill>
        <p:spPr>
          <a:xfrm>
            <a:off x="653050" y="5157192"/>
            <a:ext cx="7766434" cy="698430"/>
          </a:xfrm>
          <a:prstGeom prst="rect">
            <a:avLst/>
          </a:prstGeom>
        </p:spPr>
      </p:pic>
      <p:pic>
        <p:nvPicPr>
          <p:cNvPr id="18" name="Image 17">
            <a:extLst>
              <a:ext uri="{FF2B5EF4-FFF2-40B4-BE49-F238E27FC236}">
                <a16:creationId xmlns:a16="http://schemas.microsoft.com/office/drawing/2014/main" id="{C6F7F065-3D93-433D-8F42-2D8A9B1366D3}"/>
              </a:ext>
            </a:extLst>
          </p:cNvPr>
          <p:cNvPicPr>
            <a:picLocks noChangeAspect="1"/>
          </p:cNvPicPr>
          <p:nvPr/>
        </p:nvPicPr>
        <p:blipFill>
          <a:blip r:embed="rId6"/>
          <a:stretch>
            <a:fillRect/>
          </a:stretch>
        </p:blipFill>
        <p:spPr>
          <a:xfrm>
            <a:off x="2925228" y="1019789"/>
            <a:ext cx="5851337" cy="1537481"/>
          </a:xfrm>
          <a:prstGeom prst="rect">
            <a:avLst/>
          </a:prstGeom>
        </p:spPr>
      </p:pic>
    </p:spTree>
    <p:extLst>
      <p:ext uri="{BB962C8B-B14F-4D97-AF65-F5344CB8AC3E}">
        <p14:creationId xmlns:p14="http://schemas.microsoft.com/office/powerpoint/2010/main" val="29327899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7063" y="0"/>
            <a:ext cx="8207375" cy="965200"/>
          </a:xfrm>
        </p:spPr>
        <p:txBody>
          <a:bodyPr/>
          <a:lstStyle/>
          <a:p>
            <a:pPr eaLnBrk="1" hangingPunct="1"/>
            <a:r>
              <a:rPr lang="en-GB" dirty="0"/>
              <a:t>Business combination</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4</a:t>
            </a:fld>
            <a:endParaRPr lang="fr-FR"/>
          </a:p>
        </p:txBody>
      </p:sp>
      <p:pic>
        <p:nvPicPr>
          <p:cNvPr id="9" name="Image 8">
            <a:extLst>
              <a:ext uri="{FF2B5EF4-FFF2-40B4-BE49-F238E27FC236}">
                <a16:creationId xmlns:a16="http://schemas.microsoft.com/office/drawing/2014/main" id="{7A425FDE-33E1-E31E-D856-F0ED131EB7E8}"/>
              </a:ext>
            </a:extLst>
          </p:cNvPr>
          <p:cNvPicPr>
            <a:picLocks noChangeAspect="1"/>
          </p:cNvPicPr>
          <p:nvPr/>
        </p:nvPicPr>
        <p:blipFill>
          <a:blip r:embed="rId2"/>
          <a:stretch>
            <a:fillRect/>
          </a:stretch>
        </p:blipFill>
        <p:spPr>
          <a:xfrm>
            <a:off x="828152" y="871181"/>
            <a:ext cx="7487695" cy="4934084"/>
          </a:xfrm>
          <a:prstGeom prst="rect">
            <a:avLst/>
          </a:prstGeom>
        </p:spPr>
      </p:pic>
      <p:pic>
        <p:nvPicPr>
          <p:cNvPr id="4" name="Image 3">
            <a:extLst>
              <a:ext uri="{FF2B5EF4-FFF2-40B4-BE49-F238E27FC236}">
                <a16:creationId xmlns:a16="http://schemas.microsoft.com/office/drawing/2014/main" id="{918ED243-733A-0524-CCAC-43B03940A0CE}"/>
              </a:ext>
            </a:extLst>
          </p:cNvPr>
          <p:cNvPicPr>
            <a:picLocks noChangeAspect="1"/>
          </p:cNvPicPr>
          <p:nvPr/>
        </p:nvPicPr>
        <p:blipFill>
          <a:blip r:embed="rId3"/>
          <a:stretch>
            <a:fillRect/>
          </a:stretch>
        </p:blipFill>
        <p:spPr>
          <a:xfrm>
            <a:off x="2051720" y="5676444"/>
            <a:ext cx="2189211" cy="825904"/>
          </a:xfrm>
          <a:prstGeom prst="rect">
            <a:avLst/>
          </a:prstGeom>
        </p:spPr>
      </p:pic>
      <p:pic>
        <p:nvPicPr>
          <p:cNvPr id="6" name="Image 5">
            <a:extLst>
              <a:ext uri="{FF2B5EF4-FFF2-40B4-BE49-F238E27FC236}">
                <a16:creationId xmlns:a16="http://schemas.microsoft.com/office/drawing/2014/main" id="{7EFB5147-0BC8-316D-F52A-A2615BECCB19}"/>
              </a:ext>
            </a:extLst>
          </p:cNvPr>
          <p:cNvPicPr>
            <a:picLocks noChangeAspect="1"/>
          </p:cNvPicPr>
          <p:nvPr/>
        </p:nvPicPr>
        <p:blipFill>
          <a:blip r:embed="rId4"/>
          <a:stretch>
            <a:fillRect/>
          </a:stretch>
        </p:blipFill>
        <p:spPr>
          <a:xfrm>
            <a:off x="5188305" y="5676444"/>
            <a:ext cx="2026090" cy="965201"/>
          </a:xfrm>
          <a:prstGeom prst="rect">
            <a:avLst/>
          </a:prstGeom>
        </p:spPr>
      </p:pic>
      <p:sp>
        <p:nvSpPr>
          <p:cNvPr id="8" name="Rectangle 7">
            <a:extLst>
              <a:ext uri="{FF2B5EF4-FFF2-40B4-BE49-F238E27FC236}">
                <a16:creationId xmlns:a16="http://schemas.microsoft.com/office/drawing/2014/main" id="{6A6D3716-EAD8-CC8F-EBCC-E8D039148110}"/>
              </a:ext>
            </a:extLst>
          </p:cNvPr>
          <p:cNvSpPr/>
          <p:nvPr/>
        </p:nvSpPr>
        <p:spPr>
          <a:xfrm>
            <a:off x="828152" y="3933056"/>
            <a:ext cx="7487695" cy="136815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9E99D569-EE05-7C1B-6B9B-F461CA14942F}"/>
                  </a:ext>
                </a:extLst>
              </p14:cNvPr>
              <p14:cNvContentPartPr/>
              <p14:nvPr/>
            </p14:nvContentPartPr>
            <p14:xfrm>
              <a:off x="3117463" y="3055354"/>
              <a:ext cx="2289240" cy="88560"/>
            </p14:xfrm>
          </p:contentPart>
        </mc:Choice>
        <mc:Fallback xmlns="">
          <p:pic>
            <p:nvPicPr>
              <p:cNvPr id="3" name="Encre 2">
                <a:extLst>
                  <a:ext uri="{FF2B5EF4-FFF2-40B4-BE49-F238E27FC236}">
                    <a16:creationId xmlns:a16="http://schemas.microsoft.com/office/drawing/2014/main" id="{9E99D569-EE05-7C1B-6B9B-F461CA14942F}"/>
                  </a:ext>
                </a:extLst>
              </p:cNvPr>
              <p:cNvPicPr/>
              <p:nvPr/>
            </p:nvPicPr>
            <p:blipFill>
              <a:blip r:embed="rId6"/>
              <a:stretch>
                <a:fillRect/>
              </a:stretch>
            </p:blipFill>
            <p:spPr>
              <a:xfrm>
                <a:off x="3063823" y="2947714"/>
                <a:ext cx="2396880" cy="304200"/>
              </a:xfrm>
              <a:prstGeom prst="rect">
                <a:avLst/>
              </a:prstGeom>
            </p:spPr>
          </p:pic>
        </mc:Fallback>
      </mc:AlternateContent>
    </p:spTree>
    <p:extLst>
      <p:ext uri="{BB962C8B-B14F-4D97-AF65-F5344CB8AC3E}">
        <p14:creationId xmlns:p14="http://schemas.microsoft.com/office/powerpoint/2010/main" val="33000020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7063" y="0"/>
            <a:ext cx="8207375" cy="965200"/>
          </a:xfrm>
        </p:spPr>
        <p:txBody>
          <a:bodyPr/>
          <a:lstStyle/>
          <a:p>
            <a:pPr eaLnBrk="1" hangingPunct="1"/>
            <a:r>
              <a:rPr lang="en-GB" dirty="0"/>
              <a:t>Revision of IFRS 3 &amp; IAS 27</a:t>
            </a:r>
          </a:p>
        </p:txBody>
      </p:sp>
      <p:sp>
        <p:nvSpPr>
          <p:cNvPr id="10244" name="Rectangle 3"/>
          <p:cNvSpPr>
            <a:spLocks noGrp="1" noChangeArrowheads="1"/>
          </p:cNvSpPr>
          <p:nvPr>
            <p:ph type="body" idx="1"/>
          </p:nvPr>
        </p:nvSpPr>
        <p:spPr>
          <a:xfrm>
            <a:off x="352586" y="969604"/>
            <a:ext cx="8438828" cy="5112567"/>
          </a:xfrm>
        </p:spPr>
        <p:txBody>
          <a:bodyPr/>
          <a:lstStyle/>
          <a:p>
            <a:pPr marL="57150" indent="0">
              <a:buNone/>
            </a:pPr>
            <a:r>
              <a:rPr lang="en-GB" b="1" dirty="0">
                <a:solidFill>
                  <a:srgbClr val="000090"/>
                </a:solidFill>
                <a:latin typeface="Times New Roman"/>
                <a:cs typeface="Times New Roman"/>
              </a:rPr>
              <a:t>Revision in </a:t>
            </a:r>
            <a:r>
              <a:rPr lang="en-GB" b="1" dirty="0">
                <a:solidFill>
                  <a:srgbClr val="FF0000"/>
                </a:solidFill>
                <a:latin typeface="Times New Roman"/>
                <a:cs typeface="Times New Roman"/>
              </a:rPr>
              <a:t>2008</a:t>
            </a:r>
            <a:r>
              <a:rPr lang="en-GB" b="1" dirty="0">
                <a:solidFill>
                  <a:srgbClr val="000090"/>
                </a:solidFill>
                <a:latin typeface="Times New Roman"/>
                <a:cs typeface="Times New Roman"/>
              </a:rPr>
              <a:t> of : </a:t>
            </a:r>
          </a:p>
          <a:p>
            <a:pPr marL="57150" indent="0">
              <a:buNone/>
            </a:pPr>
            <a:r>
              <a:rPr lang="en-GB" dirty="0">
                <a:solidFill>
                  <a:srgbClr val="000090"/>
                </a:solidFill>
                <a:latin typeface="Times New Roman"/>
                <a:cs typeface="Times New Roman"/>
              </a:rPr>
              <a:t>IFRS 3 Business combinations </a:t>
            </a:r>
          </a:p>
          <a:p>
            <a:pPr marL="57150" indent="0">
              <a:buNone/>
            </a:pPr>
            <a:r>
              <a:rPr lang="en-GB" dirty="0">
                <a:solidFill>
                  <a:srgbClr val="000090"/>
                </a:solidFill>
                <a:latin typeface="Times New Roman"/>
                <a:cs typeface="Times New Roman"/>
              </a:rPr>
              <a:t>IAS27 consolidated and separate financial statements (amendment)</a:t>
            </a:r>
          </a:p>
          <a:p>
            <a:pPr marL="57150" indent="0">
              <a:buNone/>
            </a:pPr>
            <a:endParaRPr lang="en-GB" dirty="0">
              <a:solidFill>
                <a:srgbClr val="000090"/>
              </a:solidFill>
              <a:latin typeface="Times New Roman"/>
              <a:cs typeface="Times New Roman"/>
            </a:endParaRPr>
          </a:p>
          <a:p>
            <a:pPr marL="57150" indent="0">
              <a:buNone/>
            </a:pPr>
            <a:r>
              <a:rPr lang="en-GB" dirty="0">
                <a:solidFill>
                  <a:srgbClr val="000090"/>
                </a:solidFill>
                <a:latin typeface="Times New Roman"/>
                <a:cs typeface="Times New Roman"/>
              </a:rPr>
              <a:t>Apply to business combinations occurring from 2009</a:t>
            </a:r>
          </a:p>
          <a:p>
            <a:pPr marL="57150" indent="0">
              <a:buNone/>
            </a:pPr>
            <a:endParaRPr lang="en-GB" dirty="0">
              <a:solidFill>
                <a:srgbClr val="000090"/>
              </a:solidFill>
              <a:latin typeface="Times New Roman"/>
              <a:cs typeface="Times New Roman"/>
            </a:endParaRPr>
          </a:p>
          <a:p>
            <a:pPr marL="57150" indent="0">
              <a:buNone/>
            </a:pPr>
            <a:r>
              <a:rPr lang="en-GB" dirty="0">
                <a:solidFill>
                  <a:srgbClr val="000090"/>
                </a:solidFill>
                <a:latin typeface="Times New Roman"/>
                <a:cs typeface="Times New Roman"/>
              </a:rPr>
              <a:t>Common project with FASB (SFAS 141)</a:t>
            </a:r>
          </a:p>
          <a:p>
            <a:pPr marL="57150" indent="0">
              <a:buNone/>
            </a:pPr>
            <a:endParaRPr lang="en-GB" dirty="0">
              <a:solidFill>
                <a:srgbClr val="000090"/>
              </a:solidFill>
              <a:latin typeface="Times New Roman"/>
              <a:cs typeface="Times New Roman"/>
            </a:endParaRP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5</a:t>
            </a:fld>
            <a:endParaRPr lang="fr-FR"/>
          </a:p>
        </p:txBody>
      </p:sp>
    </p:spTree>
    <p:extLst>
      <p:ext uri="{BB962C8B-B14F-4D97-AF65-F5344CB8AC3E}">
        <p14:creationId xmlns:p14="http://schemas.microsoft.com/office/powerpoint/2010/main" val="1534337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dirty="0"/>
              <a:t>Identifying a business combination</a:t>
            </a:r>
          </a:p>
        </p:txBody>
      </p:sp>
      <p:sp>
        <p:nvSpPr>
          <p:cNvPr id="10244" name="Rectangle 3"/>
          <p:cNvSpPr>
            <a:spLocks noGrp="1" noChangeArrowheads="1"/>
          </p:cNvSpPr>
          <p:nvPr>
            <p:ph type="body" idx="1"/>
          </p:nvPr>
        </p:nvSpPr>
        <p:spPr>
          <a:xfrm>
            <a:off x="251520" y="692696"/>
            <a:ext cx="8712968" cy="5317921"/>
          </a:xfrm>
        </p:spPr>
        <p:txBody>
          <a:bodyPr/>
          <a:lstStyle/>
          <a:p>
            <a:pPr marL="0" indent="0" eaLnBrk="1" hangingPunct="1">
              <a:buNone/>
            </a:pPr>
            <a:r>
              <a:rPr lang="en-GB" sz="2800" b="1" dirty="0">
                <a:solidFill>
                  <a:srgbClr val="000090"/>
                </a:solidFill>
                <a:latin typeface="Times New Roman"/>
                <a:cs typeface="Times New Roman"/>
              </a:rPr>
              <a:t>Definition</a:t>
            </a:r>
            <a:r>
              <a:rPr lang="en-GB" sz="2800" dirty="0">
                <a:solidFill>
                  <a:srgbClr val="000090"/>
                </a:solidFill>
                <a:latin typeface="Times New Roman"/>
                <a:cs typeface="Times New Roman"/>
              </a:rPr>
              <a:t> : a business combination is a “</a:t>
            </a:r>
            <a:r>
              <a:rPr lang="en-GB" sz="2800" i="1" dirty="0">
                <a:solidFill>
                  <a:srgbClr val="000090"/>
                </a:solidFill>
                <a:latin typeface="Times New Roman"/>
                <a:cs typeface="Times New Roman"/>
              </a:rPr>
              <a:t>transaction or event in which an acquirer obtains </a:t>
            </a:r>
            <a:r>
              <a:rPr lang="en-GB" sz="2800" b="1" i="1" dirty="0">
                <a:solidFill>
                  <a:srgbClr val="FF0000"/>
                </a:solidFill>
                <a:latin typeface="Times New Roman"/>
                <a:cs typeface="Times New Roman"/>
              </a:rPr>
              <a:t>control over a business </a:t>
            </a:r>
            <a:r>
              <a:rPr lang="en-GB" sz="2800" i="1" dirty="0">
                <a:solidFill>
                  <a:srgbClr val="000090"/>
                </a:solidFill>
                <a:latin typeface="Times New Roman"/>
                <a:cs typeface="Times New Roman"/>
              </a:rPr>
              <a:t>by acquisition of shares, or net assets, legal mergers, reverse acquisition”</a:t>
            </a:r>
          </a:p>
          <a:p>
            <a:pPr marL="0" indent="0" eaLnBrk="1" hangingPunct="1">
              <a:buNone/>
            </a:pPr>
            <a:endParaRPr lang="en-GB" sz="2800" dirty="0">
              <a:solidFill>
                <a:srgbClr val="000090"/>
              </a:solidFill>
              <a:latin typeface="Times New Roman"/>
              <a:cs typeface="Times New Roman"/>
            </a:endParaRPr>
          </a:p>
          <a:p>
            <a:pPr marL="0" indent="0" eaLnBrk="1" hangingPunct="1">
              <a:buNone/>
            </a:pPr>
            <a:r>
              <a:rPr lang="en-GB" sz="2800" b="1" dirty="0">
                <a:solidFill>
                  <a:srgbClr val="FF0000"/>
                </a:solidFill>
                <a:latin typeface="Times New Roman"/>
                <a:cs typeface="Times New Roman"/>
              </a:rPr>
              <a:t>IFRS 3 does not apply to : </a:t>
            </a:r>
          </a:p>
          <a:p>
            <a:pPr eaLnBrk="1" hangingPunct="1">
              <a:buFontTx/>
              <a:buChar char="-"/>
            </a:pPr>
            <a:r>
              <a:rPr lang="en-GB" sz="2800" dirty="0">
                <a:solidFill>
                  <a:srgbClr val="000090"/>
                </a:solidFill>
                <a:latin typeface="Times New Roman"/>
                <a:cs typeface="Times New Roman"/>
              </a:rPr>
              <a:t>The accounting for the formation of joint arrangement in the financial statements of the </a:t>
            </a:r>
            <a:r>
              <a:rPr lang="en-GB" sz="2800" dirty="0">
                <a:solidFill>
                  <a:srgbClr val="FF0000"/>
                </a:solidFill>
                <a:latin typeface="Times New Roman"/>
                <a:cs typeface="Times New Roman"/>
              </a:rPr>
              <a:t>joint arrangement </a:t>
            </a:r>
            <a:r>
              <a:rPr lang="en-GB" sz="2800" dirty="0">
                <a:solidFill>
                  <a:srgbClr val="000090"/>
                </a:solidFill>
                <a:latin typeface="Times New Roman"/>
                <a:cs typeface="Times New Roman"/>
              </a:rPr>
              <a:t>itself</a:t>
            </a:r>
          </a:p>
          <a:p>
            <a:pPr eaLnBrk="1" hangingPunct="1">
              <a:buFontTx/>
              <a:buChar char="-"/>
            </a:pPr>
            <a:r>
              <a:rPr lang="en-GB" sz="2800" dirty="0">
                <a:solidFill>
                  <a:srgbClr val="000090"/>
                </a:solidFill>
                <a:latin typeface="Times New Roman"/>
                <a:cs typeface="Times New Roman"/>
              </a:rPr>
              <a:t>Acquisition of an </a:t>
            </a:r>
            <a:r>
              <a:rPr lang="en-GB" sz="2800" dirty="0">
                <a:solidFill>
                  <a:srgbClr val="FF0000"/>
                </a:solidFill>
                <a:latin typeface="Times New Roman"/>
                <a:cs typeface="Times New Roman"/>
              </a:rPr>
              <a:t>asset</a:t>
            </a:r>
            <a:r>
              <a:rPr lang="en-GB" sz="2800" dirty="0">
                <a:solidFill>
                  <a:srgbClr val="000090"/>
                </a:solidFill>
                <a:latin typeface="Times New Roman"/>
                <a:cs typeface="Times New Roman"/>
              </a:rPr>
              <a:t> or a </a:t>
            </a:r>
            <a:r>
              <a:rPr lang="en-GB" sz="2800" dirty="0">
                <a:solidFill>
                  <a:srgbClr val="FF0000"/>
                </a:solidFill>
                <a:latin typeface="Times New Roman"/>
                <a:cs typeface="Times New Roman"/>
              </a:rPr>
              <a:t>group of assets </a:t>
            </a:r>
            <a:r>
              <a:rPr lang="en-GB" sz="2800" dirty="0">
                <a:solidFill>
                  <a:srgbClr val="000090"/>
                </a:solidFill>
                <a:latin typeface="Times New Roman"/>
                <a:cs typeface="Times New Roman"/>
              </a:rPr>
              <a:t>that is </a:t>
            </a:r>
            <a:r>
              <a:rPr lang="en-GB" sz="2800" dirty="0">
                <a:solidFill>
                  <a:srgbClr val="FF0000"/>
                </a:solidFill>
                <a:latin typeface="Times New Roman"/>
                <a:cs typeface="Times New Roman"/>
              </a:rPr>
              <a:t>not a business</a:t>
            </a:r>
          </a:p>
          <a:p>
            <a:pPr eaLnBrk="1" hangingPunct="1">
              <a:buFontTx/>
              <a:buChar char="-"/>
            </a:pPr>
            <a:r>
              <a:rPr lang="en-GB" sz="2800" dirty="0">
                <a:solidFill>
                  <a:srgbClr val="000090"/>
                </a:solidFill>
                <a:latin typeface="Times New Roman"/>
                <a:cs typeface="Times New Roman"/>
              </a:rPr>
              <a:t>A combination of entities or businesses under </a:t>
            </a:r>
            <a:r>
              <a:rPr lang="en-GB" sz="2800" dirty="0">
                <a:solidFill>
                  <a:srgbClr val="FF0000"/>
                </a:solidFill>
                <a:latin typeface="Times New Roman"/>
                <a:cs typeface="Times New Roman"/>
              </a:rPr>
              <a:t>common control</a:t>
            </a:r>
          </a:p>
          <a:p>
            <a:pPr marL="0" indent="0" eaLnBrk="1" hangingPunct="1">
              <a:buNone/>
            </a:pPr>
            <a:endParaRPr lang="en-GB" sz="2800" dirty="0">
              <a:solidFill>
                <a:srgbClr val="000090"/>
              </a:solidFill>
              <a:latin typeface="Times New Roman"/>
              <a:cs typeface="Times New Roman"/>
            </a:endParaRPr>
          </a:p>
          <a:p>
            <a:pPr marL="0" indent="0" eaLnBrk="1" hangingPunct="1">
              <a:buNone/>
            </a:pPr>
            <a:endParaRPr lang="en-GB" sz="2800" dirty="0">
              <a:solidFill>
                <a:srgbClr val="000090"/>
              </a:solidFill>
              <a:latin typeface="Times New Roman"/>
              <a:cs typeface="Times New Roman"/>
            </a:endParaRP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6</a:t>
            </a:fld>
            <a:endParaRPr lang="fr-FR"/>
          </a:p>
        </p:txBody>
      </p:sp>
    </p:spTree>
    <p:extLst>
      <p:ext uri="{BB962C8B-B14F-4D97-AF65-F5344CB8AC3E}">
        <p14:creationId xmlns:p14="http://schemas.microsoft.com/office/powerpoint/2010/main" val="2985623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dirty="0"/>
              <a:t>Definition </a:t>
            </a:r>
          </a:p>
        </p:txBody>
      </p:sp>
      <p:sp>
        <p:nvSpPr>
          <p:cNvPr id="10244" name="Rectangle 3"/>
          <p:cNvSpPr>
            <a:spLocks noGrp="1" noChangeArrowheads="1"/>
          </p:cNvSpPr>
          <p:nvPr>
            <p:ph type="body" idx="1"/>
          </p:nvPr>
        </p:nvSpPr>
        <p:spPr>
          <a:xfrm>
            <a:off x="251520" y="908720"/>
            <a:ext cx="8712968" cy="5472608"/>
          </a:xfrm>
        </p:spPr>
        <p:txBody>
          <a:bodyPr/>
          <a:lstStyle/>
          <a:p>
            <a:pPr marL="0" indent="0" eaLnBrk="1" hangingPunct="1">
              <a:buNone/>
            </a:pPr>
            <a:r>
              <a:rPr lang="en-GB" sz="2800" b="1" dirty="0">
                <a:solidFill>
                  <a:srgbClr val="000090"/>
                </a:solidFill>
                <a:latin typeface="Times New Roman"/>
                <a:cs typeface="Times New Roman"/>
              </a:rPr>
              <a:t>Definition</a:t>
            </a:r>
            <a:r>
              <a:rPr lang="en-GB" sz="2800" dirty="0">
                <a:solidFill>
                  <a:srgbClr val="000090"/>
                </a:solidFill>
                <a:latin typeface="Times New Roman"/>
                <a:cs typeface="Times New Roman"/>
              </a:rPr>
              <a:t> </a:t>
            </a:r>
            <a:r>
              <a:rPr lang="en-GB" sz="2800" b="1" dirty="0">
                <a:solidFill>
                  <a:srgbClr val="000090"/>
                </a:solidFill>
                <a:latin typeface="Times New Roman"/>
                <a:cs typeface="Times New Roman"/>
              </a:rPr>
              <a:t>of </a:t>
            </a:r>
            <a:r>
              <a:rPr lang="en-GB" sz="2800" b="1" dirty="0">
                <a:solidFill>
                  <a:srgbClr val="FF0000"/>
                </a:solidFill>
                <a:latin typeface="Times New Roman"/>
                <a:cs typeface="Times New Roman"/>
              </a:rPr>
              <a:t>“control of an investee”</a:t>
            </a:r>
          </a:p>
          <a:p>
            <a:pPr marL="0" indent="0" eaLnBrk="1" hangingPunct="1">
              <a:buNone/>
            </a:pPr>
            <a:r>
              <a:rPr lang="en-GB" sz="2800" dirty="0">
                <a:solidFill>
                  <a:srgbClr val="000090"/>
                </a:solidFill>
                <a:latin typeface="Times New Roman"/>
                <a:cs typeface="Times New Roman"/>
              </a:rPr>
              <a:t>“</a:t>
            </a:r>
            <a:r>
              <a:rPr lang="en-GB" sz="2800" i="1" dirty="0">
                <a:solidFill>
                  <a:srgbClr val="000090"/>
                </a:solidFill>
                <a:latin typeface="Times New Roman"/>
                <a:cs typeface="Times New Roman"/>
              </a:rPr>
              <a:t>An investor controls an investee when the investor is exposed, or has rights, to variable returns from its involvement with the investee and has the ability to affect those returns through its power over the investee</a:t>
            </a:r>
            <a:r>
              <a:rPr lang="en-GB" sz="2800" dirty="0">
                <a:solidFill>
                  <a:srgbClr val="000090"/>
                </a:solidFill>
                <a:latin typeface="Times New Roman"/>
                <a:cs typeface="Times New Roman"/>
              </a:rPr>
              <a:t>”</a:t>
            </a:r>
          </a:p>
          <a:p>
            <a:pPr marL="0" indent="0" eaLnBrk="1" hangingPunct="1">
              <a:buNone/>
            </a:pPr>
            <a:endParaRPr lang="en-GB" sz="2800" dirty="0">
              <a:solidFill>
                <a:srgbClr val="000090"/>
              </a:solidFill>
              <a:latin typeface="Times New Roman"/>
              <a:cs typeface="Times New Roman"/>
            </a:endParaRPr>
          </a:p>
          <a:p>
            <a:pPr marL="0" indent="0" eaLnBrk="1" hangingPunct="1">
              <a:buNone/>
            </a:pPr>
            <a:r>
              <a:rPr lang="en-GB" sz="2800" b="1" dirty="0">
                <a:solidFill>
                  <a:srgbClr val="000090"/>
                </a:solidFill>
                <a:latin typeface="Times New Roman"/>
                <a:cs typeface="Times New Roman"/>
              </a:rPr>
              <a:t>Definition of a </a:t>
            </a:r>
            <a:r>
              <a:rPr lang="en-GB" sz="2800" b="1" dirty="0">
                <a:solidFill>
                  <a:srgbClr val="FF0000"/>
                </a:solidFill>
                <a:latin typeface="Times New Roman"/>
                <a:cs typeface="Times New Roman"/>
              </a:rPr>
              <a:t>“business”</a:t>
            </a:r>
          </a:p>
          <a:p>
            <a:r>
              <a:rPr lang="en-GB" sz="2800" dirty="0">
                <a:solidFill>
                  <a:srgbClr val="000090"/>
                </a:solidFill>
                <a:latin typeface="Times New Roman"/>
                <a:cs typeface="Times New Roman"/>
              </a:rPr>
              <a:t>Integrated set of activities and assets </a:t>
            </a:r>
          </a:p>
          <a:p>
            <a:r>
              <a:rPr lang="en-GB" sz="2800" dirty="0">
                <a:solidFill>
                  <a:srgbClr val="000090"/>
                </a:solidFill>
                <a:latin typeface="Times New Roman"/>
                <a:cs typeface="Times New Roman"/>
              </a:rPr>
              <a:t>Capable of being conducted and managed to provide return</a:t>
            </a:r>
          </a:p>
          <a:p>
            <a:r>
              <a:rPr lang="en-GB" sz="2800" dirty="0">
                <a:solidFill>
                  <a:srgbClr val="000090"/>
                </a:solidFill>
                <a:latin typeface="Times New Roman"/>
                <a:cs typeface="Times New Roman"/>
              </a:rPr>
              <a:t>Returns include dividends and costs savings</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7</a:t>
            </a:fld>
            <a:endParaRPr lang="fr-FR"/>
          </a:p>
        </p:txBody>
      </p:sp>
    </p:spTree>
    <p:extLst>
      <p:ext uri="{BB962C8B-B14F-4D97-AF65-F5344CB8AC3E}">
        <p14:creationId xmlns:p14="http://schemas.microsoft.com/office/powerpoint/2010/main" val="18064666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dirty="0"/>
              <a:t>Definition </a:t>
            </a:r>
          </a:p>
        </p:txBody>
      </p:sp>
      <p:sp>
        <p:nvSpPr>
          <p:cNvPr id="10244" name="Rectangle 3"/>
          <p:cNvSpPr>
            <a:spLocks noGrp="1" noChangeArrowheads="1"/>
          </p:cNvSpPr>
          <p:nvPr>
            <p:ph type="body" idx="1"/>
          </p:nvPr>
        </p:nvSpPr>
        <p:spPr>
          <a:xfrm>
            <a:off x="251520" y="692696"/>
            <a:ext cx="8712968" cy="5688632"/>
          </a:xfrm>
        </p:spPr>
        <p:txBody>
          <a:bodyPr/>
          <a:lstStyle/>
          <a:p>
            <a:pPr marL="0" indent="0" eaLnBrk="1" hangingPunct="1">
              <a:buNone/>
            </a:pPr>
            <a:r>
              <a:rPr lang="en-GB" sz="2800" b="1" dirty="0">
                <a:solidFill>
                  <a:srgbClr val="FF0000"/>
                </a:solidFill>
                <a:latin typeface="Times New Roman"/>
                <a:cs typeface="Times New Roman"/>
              </a:rPr>
              <a:t>Control (defined in IFRS10)</a:t>
            </a:r>
          </a:p>
          <a:p>
            <a:pPr marL="0" indent="0" eaLnBrk="1" hangingPunct="1">
              <a:buNone/>
            </a:pPr>
            <a:endParaRPr lang="en-GB" sz="2800" b="1" dirty="0">
              <a:solidFill>
                <a:srgbClr val="FF0000"/>
              </a:solidFill>
              <a:latin typeface="Times New Roman"/>
              <a:cs typeface="Times New Roman"/>
            </a:endParaRPr>
          </a:p>
          <a:p>
            <a:pPr eaLnBrk="1" hangingPunct="1">
              <a:buFontTx/>
              <a:buChar char="-"/>
            </a:pPr>
            <a:r>
              <a:rPr lang="en-GB" sz="2800" b="1" dirty="0">
                <a:solidFill>
                  <a:srgbClr val="000090"/>
                </a:solidFill>
                <a:latin typeface="Times New Roman"/>
                <a:cs typeface="Times New Roman"/>
              </a:rPr>
              <a:t>Ownership</a:t>
            </a:r>
            <a:r>
              <a:rPr lang="en-GB" sz="2800" dirty="0">
                <a:solidFill>
                  <a:srgbClr val="000090"/>
                </a:solidFill>
                <a:latin typeface="Times New Roman"/>
                <a:cs typeface="Times New Roman"/>
              </a:rPr>
              <a:t> of more than half the voting right of another entity</a:t>
            </a:r>
          </a:p>
          <a:p>
            <a:pPr eaLnBrk="1" hangingPunct="1">
              <a:buFontTx/>
              <a:buChar char="-"/>
            </a:pPr>
            <a:r>
              <a:rPr lang="en-GB" sz="2800" b="1" dirty="0">
                <a:solidFill>
                  <a:srgbClr val="000090"/>
                </a:solidFill>
                <a:latin typeface="Times New Roman"/>
                <a:cs typeface="Times New Roman"/>
              </a:rPr>
              <a:t>Power</a:t>
            </a:r>
            <a:r>
              <a:rPr lang="en-GB" sz="2800" dirty="0">
                <a:solidFill>
                  <a:srgbClr val="000090"/>
                </a:solidFill>
                <a:latin typeface="Times New Roman"/>
                <a:cs typeface="Times New Roman"/>
              </a:rPr>
              <a:t> over more than half of the voting rights by agreement with investors</a:t>
            </a:r>
          </a:p>
          <a:p>
            <a:pPr eaLnBrk="1" hangingPunct="1">
              <a:buFontTx/>
              <a:buChar char="-"/>
            </a:pPr>
            <a:r>
              <a:rPr lang="en-GB" sz="2800" dirty="0">
                <a:solidFill>
                  <a:srgbClr val="000090"/>
                </a:solidFill>
                <a:latin typeface="Times New Roman"/>
                <a:cs typeface="Times New Roman"/>
              </a:rPr>
              <a:t>Power to </a:t>
            </a:r>
            <a:r>
              <a:rPr lang="en-GB" sz="2800" b="1" dirty="0">
                <a:solidFill>
                  <a:srgbClr val="000090"/>
                </a:solidFill>
                <a:latin typeface="Times New Roman"/>
                <a:cs typeface="Times New Roman"/>
              </a:rPr>
              <a:t>govern the financial and operating policies </a:t>
            </a:r>
            <a:r>
              <a:rPr lang="en-GB" sz="2800" dirty="0">
                <a:solidFill>
                  <a:srgbClr val="000090"/>
                </a:solidFill>
                <a:latin typeface="Times New Roman"/>
                <a:cs typeface="Times New Roman"/>
              </a:rPr>
              <a:t>of the other entity under statute agreement</a:t>
            </a:r>
          </a:p>
          <a:p>
            <a:pPr eaLnBrk="1" hangingPunct="1">
              <a:buFontTx/>
              <a:buChar char="-"/>
            </a:pPr>
            <a:r>
              <a:rPr lang="en-GB" sz="2800" dirty="0">
                <a:solidFill>
                  <a:srgbClr val="000090"/>
                </a:solidFill>
                <a:latin typeface="Times New Roman"/>
                <a:cs typeface="Times New Roman"/>
              </a:rPr>
              <a:t>Power to </a:t>
            </a:r>
            <a:r>
              <a:rPr lang="en-GB" sz="2800" b="1" dirty="0">
                <a:solidFill>
                  <a:srgbClr val="000090"/>
                </a:solidFill>
                <a:latin typeface="Times New Roman"/>
                <a:cs typeface="Times New Roman"/>
              </a:rPr>
              <a:t>remove/appoint majority of directors</a:t>
            </a:r>
          </a:p>
          <a:p>
            <a:pPr eaLnBrk="1" hangingPunct="1">
              <a:buFontTx/>
              <a:buChar char="-"/>
            </a:pPr>
            <a:r>
              <a:rPr lang="en-GB" sz="2800" dirty="0">
                <a:solidFill>
                  <a:srgbClr val="000090"/>
                </a:solidFill>
                <a:latin typeface="Times New Roman"/>
                <a:cs typeface="Times New Roman"/>
              </a:rPr>
              <a:t>Power to </a:t>
            </a:r>
            <a:r>
              <a:rPr lang="en-GB" sz="2800" b="1" dirty="0">
                <a:solidFill>
                  <a:srgbClr val="000090"/>
                </a:solidFill>
                <a:latin typeface="Times New Roman"/>
                <a:cs typeface="Times New Roman"/>
              </a:rPr>
              <a:t>cast majority of votes</a:t>
            </a:r>
          </a:p>
          <a:p>
            <a:pPr eaLnBrk="1" hangingPunct="1">
              <a:buFontTx/>
              <a:buChar char="-"/>
            </a:pPr>
            <a:endParaRPr lang="en-GB" sz="2800" dirty="0">
              <a:solidFill>
                <a:srgbClr val="000090"/>
              </a:solidFill>
              <a:latin typeface="Times New Roman"/>
              <a:cs typeface="Times New Roman"/>
            </a:endParaRP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8</a:t>
            </a:fld>
            <a:endParaRPr lang="fr-FR"/>
          </a:p>
        </p:txBody>
      </p:sp>
    </p:spTree>
    <p:extLst>
      <p:ext uri="{BB962C8B-B14F-4D97-AF65-F5344CB8AC3E}">
        <p14:creationId xmlns:p14="http://schemas.microsoft.com/office/powerpoint/2010/main" val="23593699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9143999" cy="965200"/>
          </a:xfrm>
        </p:spPr>
        <p:txBody>
          <a:bodyPr/>
          <a:lstStyle/>
          <a:p>
            <a:pPr eaLnBrk="1" hangingPunct="1"/>
            <a:r>
              <a:rPr lang="en-GB" dirty="0"/>
              <a:t>The acquisition method </a:t>
            </a:r>
          </a:p>
        </p:txBody>
      </p:sp>
      <p:sp>
        <p:nvSpPr>
          <p:cNvPr id="2" name="Espace réservé du numéro de diapositive 1"/>
          <p:cNvSpPr>
            <a:spLocks noGrp="1"/>
          </p:cNvSpPr>
          <p:nvPr>
            <p:ph type="sldNum" sz="quarter" idx="12"/>
          </p:nvPr>
        </p:nvSpPr>
        <p:spPr/>
        <p:txBody>
          <a:bodyPr/>
          <a:lstStyle/>
          <a:p>
            <a:fld id="{FD8C40DE-1193-4AA3-81FB-2A07452284FF}" type="slidenum">
              <a:rPr lang="fr-FR" smtClean="0"/>
              <a:t>9</a:t>
            </a:fld>
            <a:endParaRPr lang="fr-FR"/>
          </a:p>
        </p:txBody>
      </p:sp>
      <p:sp>
        <p:nvSpPr>
          <p:cNvPr id="6" name="Rectangle 3"/>
          <p:cNvSpPr txBox="1">
            <a:spLocks noChangeArrowheads="1"/>
          </p:cNvSpPr>
          <p:nvPr/>
        </p:nvSpPr>
        <p:spPr>
          <a:xfrm>
            <a:off x="0" y="692696"/>
            <a:ext cx="9144000" cy="14401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b="1" dirty="0">
                <a:solidFill>
                  <a:srgbClr val="FF0000"/>
                </a:solidFill>
                <a:latin typeface="Times New Roman"/>
                <a:cs typeface="Times New Roman"/>
              </a:rPr>
              <a:t>IFRS 3 </a:t>
            </a:r>
            <a:r>
              <a:rPr lang="en-GB" sz="2800" dirty="0">
                <a:solidFill>
                  <a:srgbClr val="000090"/>
                </a:solidFill>
                <a:latin typeface="Times New Roman"/>
                <a:cs typeface="Times New Roman"/>
              </a:rPr>
              <a:t>establishes the accounting and reporting requirements (</a:t>
            </a:r>
            <a:r>
              <a:rPr lang="en-GB" sz="2800" i="1" dirty="0">
                <a:solidFill>
                  <a:srgbClr val="000090"/>
                </a:solidFill>
                <a:latin typeface="Times New Roman"/>
                <a:cs typeface="Times New Roman"/>
              </a:rPr>
              <a:t>known as the acquisition method</a:t>
            </a:r>
            <a:r>
              <a:rPr lang="en-GB" sz="2800" dirty="0">
                <a:solidFill>
                  <a:srgbClr val="000090"/>
                </a:solidFill>
                <a:latin typeface="Times New Roman"/>
                <a:cs typeface="Times New Roman"/>
              </a:rPr>
              <a:t>) for the acquirer in a business combination</a:t>
            </a:r>
          </a:p>
          <a:p>
            <a:pPr>
              <a:buFontTx/>
              <a:buChar char="-"/>
            </a:pPr>
            <a:endParaRPr lang="en-GB" sz="2800" dirty="0">
              <a:solidFill>
                <a:srgbClr val="000090"/>
              </a:solidFill>
              <a:latin typeface="Times New Roman"/>
              <a:cs typeface="Times New Roman"/>
            </a:endParaRPr>
          </a:p>
        </p:txBody>
      </p:sp>
      <p:graphicFrame>
        <p:nvGraphicFramePr>
          <p:cNvPr id="4" name="Tableau 3"/>
          <p:cNvGraphicFramePr>
            <a:graphicFrameLocks noGrp="1"/>
          </p:cNvGraphicFramePr>
          <p:nvPr>
            <p:extLst>
              <p:ext uri="{D42A27DB-BD31-4B8C-83A1-F6EECF244321}">
                <p14:modId xmlns:p14="http://schemas.microsoft.com/office/powerpoint/2010/main" val="4115461367"/>
              </p:ext>
            </p:extLst>
          </p:nvPr>
        </p:nvGraphicFramePr>
        <p:xfrm>
          <a:off x="323528" y="2132856"/>
          <a:ext cx="8496944" cy="375436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432048">
                <a:tc>
                  <a:txBody>
                    <a:bodyPr/>
                    <a:lstStyle/>
                    <a:p>
                      <a:r>
                        <a:rPr lang="en-GB" sz="2000" noProof="0" dirty="0">
                          <a:solidFill>
                            <a:srgbClr val="000090"/>
                          </a:solidFill>
                        </a:rPr>
                        <a:t>STEP</a:t>
                      </a:r>
                    </a:p>
                  </a:txBody>
                  <a:tcPr/>
                </a:tc>
                <a:tc>
                  <a:txBody>
                    <a:bodyPr/>
                    <a:lstStyle/>
                    <a:p>
                      <a:r>
                        <a:rPr lang="en-GB" sz="2000" noProof="0" dirty="0">
                          <a:solidFill>
                            <a:srgbClr val="000090"/>
                          </a:solidFill>
                        </a:rPr>
                        <a:t>Details</a:t>
                      </a:r>
                    </a:p>
                  </a:txBody>
                  <a:tcPr/>
                </a:tc>
                <a:extLst>
                  <a:ext uri="{0D108BD9-81ED-4DB2-BD59-A6C34878D82A}">
                    <a16:rowId xmlns:a16="http://schemas.microsoft.com/office/drawing/2014/main" val="10000"/>
                  </a:ext>
                </a:extLst>
              </a:tr>
              <a:tr h="990110">
                <a:tc>
                  <a:txBody>
                    <a:bodyPr/>
                    <a:lstStyle/>
                    <a:p>
                      <a:r>
                        <a:rPr lang="en-GB" sz="2000" b="1" noProof="0" dirty="0">
                          <a:solidFill>
                            <a:srgbClr val="FF0000"/>
                          </a:solidFill>
                        </a:rPr>
                        <a:t>Step 1 : </a:t>
                      </a:r>
                      <a:r>
                        <a:rPr lang="en-GB" sz="2000" b="1" noProof="0" dirty="0">
                          <a:solidFill>
                            <a:srgbClr val="000090"/>
                          </a:solidFill>
                        </a:rPr>
                        <a:t>Identifying</a:t>
                      </a:r>
                      <a:r>
                        <a:rPr lang="en-GB" sz="2000" b="1" baseline="0" noProof="0" dirty="0">
                          <a:solidFill>
                            <a:srgbClr val="000090"/>
                          </a:solidFill>
                        </a:rPr>
                        <a:t> a business combination</a:t>
                      </a:r>
                      <a:endParaRPr lang="en-GB" sz="2000" b="1" noProof="0" dirty="0">
                        <a:solidFill>
                          <a:srgbClr val="000090"/>
                        </a:solidFill>
                      </a:endParaRPr>
                    </a:p>
                  </a:txBody>
                  <a:tcPr/>
                </a:tc>
                <a:tc>
                  <a:txBody>
                    <a:bodyPr/>
                    <a:lstStyle/>
                    <a:p>
                      <a:r>
                        <a:rPr lang="en-GB" sz="2000" noProof="0" dirty="0">
                          <a:solidFill>
                            <a:srgbClr val="000090"/>
                          </a:solidFill>
                        </a:rPr>
                        <a:t>Analysis</a:t>
                      </a:r>
                      <a:r>
                        <a:rPr lang="en-GB" sz="2000" baseline="0" noProof="0" dirty="0">
                          <a:solidFill>
                            <a:srgbClr val="000090"/>
                          </a:solidFill>
                        </a:rPr>
                        <a:t> to determine whether:</a:t>
                      </a:r>
                    </a:p>
                    <a:p>
                      <a:pPr marL="342900" indent="-342900">
                        <a:buFontTx/>
                        <a:buChar char="-"/>
                      </a:pPr>
                      <a:r>
                        <a:rPr lang="en-GB" sz="2000" baseline="0" noProof="0" dirty="0">
                          <a:solidFill>
                            <a:srgbClr val="000090"/>
                          </a:solidFill>
                        </a:rPr>
                        <a:t>What was acquired constitutes a business combination?</a:t>
                      </a:r>
                    </a:p>
                    <a:p>
                      <a:pPr marL="342900" indent="-342900">
                        <a:buFontTx/>
                        <a:buChar char="-"/>
                      </a:pPr>
                      <a:r>
                        <a:rPr lang="en-GB" sz="2000" baseline="0" noProof="0" dirty="0">
                          <a:solidFill>
                            <a:srgbClr val="000090"/>
                          </a:solidFill>
                        </a:rPr>
                        <a:t>Control has been obtained?</a:t>
                      </a:r>
                    </a:p>
                    <a:p>
                      <a:pPr marL="342900" indent="-342900">
                        <a:buFontTx/>
                        <a:buChar char="-"/>
                      </a:pPr>
                      <a:r>
                        <a:rPr lang="en-GB" sz="2000" baseline="0" noProof="0" dirty="0">
                          <a:solidFill>
                            <a:srgbClr val="000090"/>
                          </a:solidFill>
                        </a:rPr>
                        <a:t>The combination is within the scope of IFRS 3</a:t>
                      </a:r>
                      <a:endParaRPr lang="en-GB" sz="2000" noProof="0" dirty="0">
                        <a:solidFill>
                          <a:srgbClr val="000090"/>
                        </a:solidFill>
                      </a:endParaRPr>
                    </a:p>
                  </a:txBody>
                  <a:tcPr/>
                </a:tc>
                <a:extLst>
                  <a:ext uri="{0D108BD9-81ED-4DB2-BD59-A6C34878D82A}">
                    <a16:rowId xmlns:a16="http://schemas.microsoft.com/office/drawing/2014/main" val="10001"/>
                  </a:ext>
                </a:extLst>
              </a:tr>
              <a:tr h="990110">
                <a:tc>
                  <a:txBody>
                    <a:bodyPr/>
                    <a:lstStyle/>
                    <a:p>
                      <a:r>
                        <a:rPr lang="en-GB" sz="2000" b="1" noProof="0" dirty="0">
                          <a:solidFill>
                            <a:srgbClr val="FF0000"/>
                          </a:solidFill>
                        </a:rPr>
                        <a:t>Step 2:</a:t>
                      </a:r>
                    </a:p>
                    <a:p>
                      <a:r>
                        <a:rPr lang="en-GB" sz="2000" b="1" noProof="0" dirty="0">
                          <a:solidFill>
                            <a:srgbClr val="000090"/>
                          </a:solidFill>
                        </a:rPr>
                        <a:t>Identifying</a:t>
                      </a:r>
                      <a:r>
                        <a:rPr lang="en-GB" sz="2000" b="1" baseline="0" noProof="0" dirty="0">
                          <a:solidFill>
                            <a:srgbClr val="000090"/>
                          </a:solidFill>
                        </a:rPr>
                        <a:t> the acquirer</a:t>
                      </a:r>
                      <a:endParaRPr lang="en-GB" sz="2000" b="1" noProof="0" dirty="0">
                        <a:solidFill>
                          <a:srgbClr val="000090"/>
                        </a:solidFill>
                      </a:endParaRPr>
                    </a:p>
                  </a:txBody>
                  <a:tcPr/>
                </a:tc>
                <a:tc>
                  <a:txBody>
                    <a:bodyPr/>
                    <a:lstStyle/>
                    <a:p>
                      <a:r>
                        <a:rPr lang="en-GB" sz="2000" noProof="0" dirty="0">
                          <a:solidFill>
                            <a:srgbClr val="000090"/>
                          </a:solidFill>
                        </a:rPr>
                        <a:t>The acquirer is often be the </a:t>
                      </a:r>
                      <a:r>
                        <a:rPr lang="en-GB" sz="2000" b="1" noProof="0" dirty="0">
                          <a:solidFill>
                            <a:srgbClr val="000090"/>
                          </a:solidFill>
                        </a:rPr>
                        <a:t>legal owner</a:t>
                      </a:r>
                      <a:r>
                        <a:rPr lang="en-GB" sz="2000" noProof="0" dirty="0">
                          <a:solidFill>
                            <a:srgbClr val="000090"/>
                          </a:solidFill>
                        </a:rPr>
                        <a:t>. IFRS 3 requires a in-substance approach to identify</a:t>
                      </a:r>
                      <a:r>
                        <a:rPr lang="en-GB" sz="2000" baseline="0" noProof="0" dirty="0">
                          <a:solidFill>
                            <a:srgbClr val="000090"/>
                          </a:solidFill>
                        </a:rPr>
                        <a:t> the party that obtained control of the acquiree</a:t>
                      </a:r>
                      <a:endParaRPr lang="en-GB" sz="2000" noProof="0" dirty="0">
                        <a:solidFill>
                          <a:srgbClr val="000090"/>
                        </a:solidFill>
                      </a:endParaRPr>
                    </a:p>
                  </a:txBody>
                  <a:tcPr/>
                </a:tc>
                <a:extLst>
                  <a:ext uri="{0D108BD9-81ED-4DB2-BD59-A6C34878D82A}">
                    <a16:rowId xmlns:a16="http://schemas.microsoft.com/office/drawing/2014/main" val="10002"/>
                  </a:ext>
                </a:extLst>
              </a:tr>
              <a:tr h="990110">
                <a:tc>
                  <a:txBody>
                    <a:bodyPr/>
                    <a:lstStyle/>
                    <a:p>
                      <a:r>
                        <a:rPr lang="en-GB" sz="2000" b="1" noProof="0" dirty="0">
                          <a:solidFill>
                            <a:srgbClr val="FF0000"/>
                          </a:solidFill>
                        </a:rPr>
                        <a:t>Step 3 : </a:t>
                      </a:r>
                    </a:p>
                    <a:p>
                      <a:r>
                        <a:rPr lang="en-GB" sz="2000" b="1" noProof="0" dirty="0">
                          <a:solidFill>
                            <a:srgbClr val="000090"/>
                          </a:solidFill>
                        </a:rPr>
                        <a:t>Determining the</a:t>
                      </a:r>
                      <a:r>
                        <a:rPr lang="en-GB" sz="2000" b="1" baseline="0" noProof="0" dirty="0">
                          <a:solidFill>
                            <a:srgbClr val="000090"/>
                          </a:solidFill>
                        </a:rPr>
                        <a:t> acquisition date</a:t>
                      </a:r>
                      <a:endParaRPr lang="en-GB" sz="2000" b="1" noProof="0" dirty="0">
                        <a:solidFill>
                          <a:srgbClr val="000090"/>
                        </a:solidFill>
                      </a:endParaRPr>
                    </a:p>
                  </a:txBody>
                  <a:tcPr/>
                </a:tc>
                <a:tc>
                  <a:txBody>
                    <a:bodyPr/>
                    <a:lstStyle/>
                    <a:p>
                      <a:r>
                        <a:rPr lang="en-GB" sz="2000" noProof="0" dirty="0">
                          <a:solidFill>
                            <a:srgbClr val="000090"/>
                          </a:solidFill>
                        </a:rPr>
                        <a:t>The acquisition</a:t>
                      </a:r>
                      <a:r>
                        <a:rPr lang="en-GB" sz="2000" baseline="0" noProof="0" dirty="0">
                          <a:solidFill>
                            <a:srgbClr val="000090"/>
                          </a:solidFill>
                        </a:rPr>
                        <a:t> date is the date the acquirer obtains control of the acquiree, usually the specified </a:t>
                      </a:r>
                      <a:r>
                        <a:rPr lang="en-GB" sz="2000" b="1" baseline="0" noProof="0" dirty="0">
                          <a:solidFill>
                            <a:srgbClr val="000090"/>
                          </a:solidFill>
                        </a:rPr>
                        <a:t>closing</a:t>
                      </a:r>
                      <a:r>
                        <a:rPr lang="en-GB" sz="2000" baseline="0" noProof="0" dirty="0">
                          <a:solidFill>
                            <a:srgbClr val="000090"/>
                          </a:solidFill>
                        </a:rPr>
                        <a:t> </a:t>
                      </a:r>
                      <a:r>
                        <a:rPr lang="en-GB" sz="2000" b="1" baseline="0" noProof="0" dirty="0">
                          <a:solidFill>
                            <a:srgbClr val="000090"/>
                          </a:solidFill>
                        </a:rPr>
                        <a:t>or completion date of the business combination</a:t>
                      </a:r>
                      <a:endParaRPr lang="en-GB" sz="2000" b="1" noProof="0" dirty="0">
                        <a:solidFill>
                          <a:srgbClr val="00009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7081358"/>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3735</TotalTime>
  <Words>1537</Words>
  <Application>Microsoft Office PowerPoint</Application>
  <PresentationFormat>Affichage à l'écran (4:3)</PresentationFormat>
  <Paragraphs>205</Paragraphs>
  <Slides>27</Slides>
  <Notes>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27</vt:i4>
      </vt:variant>
    </vt:vector>
  </HeadingPairs>
  <TitlesOfParts>
    <vt:vector size="36" baseType="lpstr">
      <vt:lpstr>Arial</vt:lpstr>
      <vt:lpstr>Calibri</vt:lpstr>
      <vt:lpstr>Franklin Gothic Book</vt:lpstr>
      <vt:lpstr>Franklin Gothic Demi</vt:lpstr>
      <vt:lpstr>Symbol</vt:lpstr>
      <vt:lpstr>Times New Roman</vt:lpstr>
      <vt:lpstr>Thème Office</vt:lpstr>
      <vt:lpstr>Conception personnalisée</vt:lpstr>
      <vt:lpstr>1_Conception personnalisée</vt:lpstr>
      <vt:lpstr>Présentation PowerPoint</vt:lpstr>
      <vt:lpstr>Overview </vt:lpstr>
      <vt:lpstr>Business combination</vt:lpstr>
      <vt:lpstr>Business combination</vt:lpstr>
      <vt:lpstr>Revision of IFRS 3 &amp; IAS 27</vt:lpstr>
      <vt:lpstr>Identifying a business combination</vt:lpstr>
      <vt:lpstr>Definition </vt:lpstr>
      <vt:lpstr>Definition </vt:lpstr>
      <vt:lpstr>The acquisition method </vt:lpstr>
      <vt:lpstr>The acquisition method </vt:lpstr>
      <vt:lpstr>The acquisition method </vt:lpstr>
      <vt:lpstr>The acquisition method </vt:lpstr>
      <vt:lpstr>Focus : Step 4 : recognising and measuring assets </vt:lpstr>
      <vt:lpstr>Focus : Step 4 : recognising and measuring assets </vt:lpstr>
      <vt:lpstr>Focus : Step 4 : recognising and measuring assets </vt:lpstr>
      <vt:lpstr>Focus : Step 4 : recognising and measuring assets </vt:lpstr>
      <vt:lpstr>Focus : Step 4 : recognising and measuring assets </vt:lpstr>
      <vt:lpstr>Focus : Step 4 : recognising and measuring assets </vt:lpstr>
      <vt:lpstr>Focus : Step 4 : recognising and measuring assets </vt:lpstr>
      <vt:lpstr>How are the assets and liabilities measured?</vt:lpstr>
      <vt:lpstr>Step 7 : determining goodwill</vt:lpstr>
      <vt:lpstr>Step 7 : determining goodwill</vt:lpstr>
      <vt:lpstr>Accounting after the acquisition</vt:lpstr>
      <vt:lpstr>Goodwill, Danone 2018</vt:lpstr>
      <vt:lpstr>Goodwill, LVMH 2023</vt:lpstr>
      <vt:lpstr>Goodwill, LVMH 2023</vt:lpstr>
      <vt:lpstr>Goodwill, LVMH 2023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dc:creator>
  <cp:lastModifiedBy>Elisabeth ALBERTINI Albertini</cp:lastModifiedBy>
  <cp:revision>558</cp:revision>
  <cp:lastPrinted>2017-09-09T13:48:12Z</cp:lastPrinted>
  <dcterms:created xsi:type="dcterms:W3CDTF">2017-03-28T10:02:06Z</dcterms:created>
  <dcterms:modified xsi:type="dcterms:W3CDTF">2025-09-02T08:12:01Z</dcterms:modified>
</cp:coreProperties>
</file>