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35"/>
  </p:notesMasterIdLst>
  <p:sldIdLst>
    <p:sldId id="256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67" r:id="rId14"/>
    <p:sldId id="270" r:id="rId15"/>
    <p:sldId id="292" r:id="rId16"/>
    <p:sldId id="271" r:id="rId17"/>
    <p:sldId id="272" r:id="rId18"/>
    <p:sldId id="273" r:id="rId19"/>
    <p:sldId id="274" r:id="rId20"/>
    <p:sldId id="276" r:id="rId21"/>
    <p:sldId id="295" r:id="rId22"/>
    <p:sldId id="275" r:id="rId23"/>
    <p:sldId id="278" r:id="rId24"/>
    <p:sldId id="280" r:id="rId25"/>
    <p:sldId id="296" r:id="rId26"/>
    <p:sldId id="297" r:id="rId27"/>
    <p:sldId id="283" r:id="rId28"/>
    <p:sldId id="285" r:id="rId29"/>
    <p:sldId id="286" r:id="rId30"/>
    <p:sldId id="287" r:id="rId31"/>
    <p:sldId id="288" r:id="rId32"/>
    <p:sldId id="293" r:id="rId33"/>
    <p:sldId id="289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168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beth ALBERTINI Albertini" userId="a0b5d17a29092591" providerId="LiveId" clId="{CFD29D45-2E9C-4855-BB0E-3243263DC04A}"/>
    <pc:docChg chg="undo custSel addSld delSld modSld">
      <pc:chgData name="Elisabeth ALBERTINI Albertini" userId="a0b5d17a29092591" providerId="LiveId" clId="{CFD29D45-2E9C-4855-BB0E-3243263DC04A}" dt="2024-08-28T19:35:59.332" v="993" actId="1076"/>
      <pc:docMkLst>
        <pc:docMk/>
      </pc:docMkLst>
      <pc:sldChg chg="addSp delSp modSp mod">
        <pc:chgData name="Elisabeth ALBERTINI Albertini" userId="a0b5d17a29092591" providerId="LiveId" clId="{CFD29D45-2E9C-4855-BB0E-3243263DC04A}" dt="2024-08-27T19:59:54.633" v="26" actId="1076"/>
        <pc:sldMkLst>
          <pc:docMk/>
          <pc:sldMk cId="1656772692" sldId="267"/>
        </pc:sldMkLst>
      </pc:sldChg>
      <pc:sldChg chg="addSp delSp modSp mod">
        <pc:chgData name="Elisabeth ALBERTINI Albertini" userId="a0b5d17a29092591" providerId="LiveId" clId="{CFD29D45-2E9C-4855-BB0E-3243263DC04A}" dt="2024-08-27T20:13:36.871" v="58" actId="1076"/>
        <pc:sldMkLst>
          <pc:docMk/>
          <pc:sldMk cId="2133888531" sldId="271"/>
        </pc:sldMkLst>
      </pc:sldChg>
      <pc:sldChg chg="addSp delSp modSp mod">
        <pc:chgData name="Elisabeth ALBERTINI Albertini" userId="a0b5d17a29092591" providerId="LiveId" clId="{CFD29D45-2E9C-4855-BB0E-3243263DC04A}" dt="2024-08-27T20:20:30.533" v="74" actId="14100"/>
        <pc:sldMkLst>
          <pc:docMk/>
          <pc:sldMk cId="1773255231" sldId="273"/>
        </pc:sldMkLst>
      </pc:sldChg>
      <pc:sldChg chg="modSp mod">
        <pc:chgData name="Elisabeth ALBERTINI Albertini" userId="a0b5d17a29092591" providerId="LiveId" clId="{CFD29D45-2E9C-4855-BB0E-3243263DC04A}" dt="2024-08-28T13:29:37.616" v="76" actId="13926"/>
        <pc:sldMkLst>
          <pc:docMk/>
          <pc:sldMk cId="3576122673" sldId="274"/>
        </pc:sldMkLst>
      </pc:sldChg>
      <pc:sldChg chg="addSp delSp modSp mod">
        <pc:chgData name="Elisabeth ALBERTINI Albertini" userId="a0b5d17a29092591" providerId="LiveId" clId="{CFD29D45-2E9C-4855-BB0E-3243263DC04A}" dt="2024-08-28T13:52:15.702" v="468" actId="20577"/>
        <pc:sldMkLst>
          <pc:docMk/>
          <pc:sldMk cId="271093432" sldId="275"/>
        </pc:sldMkLst>
      </pc:sldChg>
      <pc:sldChg chg="modSp mod">
        <pc:chgData name="Elisabeth ALBERTINI Albertini" userId="a0b5d17a29092591" providerId="LiveId" clId="{CFD29D45-2E9C-4855-BB0E-3243263DC04A}" dt="2024-08-28T13:33:04.406" v="160" actId="207"/>
        <pc:sldMkLst>
          <pc:docMk/>
          <pc:sldMk cId="1774995915" sldId="276"/>
        </pc:sldMkLst>
      </pc:sldChg>
      <pc:sldChg chg="del">
        <pc:chgData name="Elisabeth ALBERTINI Albertini" userId="a0b5d17a29092591" providerId="LiveId" clId="{CFD29D45-2E9C-4855-BB0E-3243263DC04A}" dt="2024-08-28T13:47:46.661" v="402" actId="47"/>
        <pc:sldMkLst>
          <pc:docMk/>
          <pc:sldMk cId="270466563" sldId="277"/>
        </pc:sldMkLst>
      </pc:sldChg>
      <pc:sldChg chg="addSp delSp modSp mod">
        <pc:chgData name="Elisabeth ALBERTINI Albertini" userId="a0b5d17a29092591" providerId="LiveId" clId="{CFD29D45-2E9C-4855-BB0E-3243263DC04A}" dt="2024-08-28T14:01:01.306" v="843" actId="20577"/>
        <pc:sldMkLst>
          <pc:docMk/>
          <pc:sldMk cId="3421629641" sldId="280"/>
        </pc:sldMkLst>
      </pc:sldChg>
      <pc:sldChg chg="del">
        <pc:chgData name="Elisabeth ALBERTINI Albertini" userId="a0b5d17a29092591" providerId="LiveId" clId="{CFD29D45-2E9C-4855-BB0E-3243263DC04A}" dt="2024-08-28T13:52:29.614" v="469" actId="47"/>
        <pc:sldMkLst>
          <pc:docMk/>
          <pc:sldMk cId="4120136547" sldId="281"/>
        </pc:sldMkLst>
      </pc:sldChg>
      <pc:sldChg chg="del">
        <pc:chgData name="Elisabeth ALBERTINI Albertini" userId="a0b5d17a29092591" providerId="LiveId" clId="{CFD29D45-2E9C-4855-BB0E-3243263DC04A}" dt="2024-08-28T13:50:51.967" v="403" actId="47"/>
        <pc:sldMkLst>
          <pc:docMk/>
          <pc:sldMk cId="325656927" sldId="282"/>
        </pc:sldMkLst>
      </pc:sldChg>
      <pc:sldChg chg="modSp mod">
        <pc:chgData name="Elisabeth ALBERTINI Albertini" userId="a0b5d17a29092591" providerId="LiveId" clId="{CFD29D45-2E9C-4855-BB0E-3243263DC04A}" dt="2024-08-28T14:01:42.776" v="883" actId="1035"/>
        <pc:sldMkLst>
          <pc:docMk/>
          <pc:sldMk cId="1033274782" sldId="286"/>
        </pc:sldMkLst>
      </pc:sldChg>
      <pc:sldChg chg="addSp delSp modSp mod">
        <pc:chgData name="Elisabeth ALBERTINI Albertini" userId="a0b5d17a29092591" providerId="LiveId" clId="{CFD29D45-2E9C-4855-BB0E-3243263DC04A}" dt="2024-08-28T16:08:12.846" v="910" actId="1076"/>
        <pc:sldMkLst>
          <pc:docMk/>
          <pc:sldMk cId="3959095949" sldId="288"/>
        </pc:sldMkLst>
      </pc:sldChg>
      <pc:sldChg chg="del">
        <pc:chgData name="Elisabeth ALBERTINI Albertini" userId="a0b5d17a29092591" providerId="LiveId" clId="{CFD29D45-2E9C-4855-BB0E-3243263DC04A}" dt="2024-08-28T13:51:13.820" v="404" actId="47"/>
        <pc:sldMkLst>
          <pc:docMk/>
          <pc:sldMk cId="888290826" sldId="290"/>
        </pc:sldMkLst>
      </pc:sldChg>
      <pc:sldChg chg="del">
        <pc:chgData name="Elisabeth ALBERTINI Albertini" userId="a0b5d17a29092591" providerId="LiveId" clId="{CFD29D45-2E9C-4855-BB0E-3243263DC04A}" dt="2024-08-28T13:51:15.255" v="405" actId="47"/>
        <pc:sldMkLst>
          <pc:docMk/>
          <pc:sldMk cId="716639754" sldId="291"/>
        </pc:sldMkLst>
      </pc:sldChg>
      <pc:sldChg chg="addSp delSp modSp mod">
        <pc:chgData name="Elisabeth ALBERTINI Albertini" userId="a0b5d17a29092591" providerId="LiveId" clId="{CFD29D45-2E9C-4855-BB0E-3243263DC04A}" dt="2024-08-27T20:12:11.274" v="45" actId="20577"/>
        <pc:sldMkLst>
          <pc:docMk/>
          <pc:sldMk cId="1560406892" sldId="292"/>
        </pc:sldMkLst>
      </pc:sldChg>
      <pc:sldChg chg="addSp delSp modSp mod">
        <pc:chgData name="Elisabeth ALBERTINI Albertini" userId="a0b5d17a29092591" providerId="LiveId" clId="{CFD29D45-2E9C-4855-BB0E-3243263DC04A}" dt="2024-08-28T19:21:30.686" v="957" actId="20577"/>
        <pc:sldMkLst>
          <pc:docMk/>
          <pc:sldMk cId="4044948869" sldId="293"/>
        </pc:sldMkLst>
      </pc:sldChg>
      <pc:sldChg chg="add del">
        <pc:chgData name="Elisabeth ALBERTINI Albertini" userId="a0b5d17a29092591" providerId="LiveId" clId="{CFD29D45-2E9C-4855-BB0E-3243263DC04A}" dt="2024-08-28T13:46:59.373" v="399" actId="47"/>
        <pc:sldMkLst>
          <pc:docMk/>
          <pc:sldMk cId="1087427289" sldId="294"/>
        </pc:sldMkLst>
      </pc:sldChg>
      <pc:sldChg chg="add">
        <pc:chgData name="Elisabeth ALBERTINI Albertini" userId="a0b5d17a29092591" providerId="LiveId" clId="{CFD29D45-2E9C-4855-BB0E-3243263DC04A}" dt="2024-08-28T13:35:44.807" v="164"/>
        <pc:sldMkLst>
          <pc:docMk/>
          <pc:sldMk cId="1430100973" sldId="295"/>
        </pc:sldMkLst>
      </pc:sldChg>
      <pc:sldChg chg="addSp delSp modSp add mod">
        <pc:chgData name="Elisabeth ALBERTINI Albertini" userId="a0b5d17a29092591" providerId="LiveId" clId="{CFD29D45-2E9C-4855-BB0E-3243263DC04A}" dt="2024-08-28T19:35:12.426" v="971" actId="1076"/>
        <pc:sldMkLst>
          <pc:docMk/>
          <pc:sldMk cId="975233511" sldId="296"/>
        </pc:sldMkLst>
      </pc:sldChg>
      <pc:sldChg chg="addSp delSp modSp add mod">
        <pc:chgData name="Elisabeth ALBERTINI Albertini" userId="a0b5d17a29092591" providerId="LiveId" clId="{CFD29D45-2E9C-4855-BB0E-3243263DC04A}" dt="2024-08-28T19:35:59.332" v="993" actId="1076"/>
        <pc:sldMkLst>
          <pc:docMk/>
          <pc:sldMk cId="2920037640" sldId="297"/>
        </pc:sldMkLst>
      </pc:sldChg>
    </pc:docChg>
  </pc:docChgLst>
  <pc:docChgLst>
    <pc:chgData name="Elisabeth ALBERTINI Albertini" userId="a0b5d17a29092591" providerId="LiveId" clId="{E842BC5E-02FA-4CD0-B5E2-1C09BFAC169E}"/>
    <pc:docChg chg="custSel modSld">
      <pc:chgData name="Elisabeth ALBERTINI Albertini" userId="a0b5d17a29092591" providerId="LiveId" clId="{E842BC5E-02FA-4CD0-B5E2-1C09BFAC169E}" dt="2025-07-24T17:05:29.631" v="52" actId="114"/>
      <pc:docMkLst>
        <pc:docMk/>
      </pc:docMkLst>
      <pc:sldChg chg="modSp mod">
        <pc:chgData name="Elisabeth ALBERTINI Albertini" userId="a0b5d17a29092591" providerId="LiveId" clId="{E842BC5E-02FA-4CD0-B5E2-1C09BFAC169E}" dt="2025-07-24T16:57:17.116" v="5" actId="20577"/>
        <pc:sldMkLst>
          <pc:docMk/>
          <pc:sldMk cId="2048318249" sldId="260"/>
        </pc:sldMkLst>
        <pc:spChg chg="mod">
          <ac:chgData name="Elisabeth ALBERTINI Albertini" userId="a0b5d17a29092591" providerId="LiveId" clId="{E842BC5E-02FA-4CD0-B5E2-1C09BFAC169E}" dt="2025-07-24T16:57:17.116" v="5" actId="20577"/>
          <ac:spMkLst>
            <pc:docMk/>
            <pc:sldMk cId="2048318249" sldId="260"/>
            <ac:spMk id="10244" creationId="{00000000-0000-0000-0000-000000000000}"/>
          </ac:spMkLst>
        </pc:spChg>
      </pc:sldChg>
      <pc:sldChg chg="modSp mod">
        <pc:chgData name="Elisabeth ALBERTINI Albertini" userId="a0b5d17a29092591" providerId="LiveId" clId="{E842BC5E-02FA-4CD0-B5E2-1C09BFAC169E}" dt="2025-07-24T16:57:47.255" v="6" actId="2711"/>
        <pc:sldMkLst>
          <pc:docMk/>
          <pc:sldMk cId="1148393224" sldId="262"/>
        </pc:sldMkLst>
        <pc:spChg chg="mod">
          <ac:chgData name="Elisabeth ALBERTINI Albertini" userId="a0b5d17a29092591" providerId="LiveId" clId="{E842BC5E-02FA-4CD0-B5E2-1C09BFAC169E}" dt="2025-07-24T16:57:47.255" v="6" actId="2711"/>
          <ac:spMkLst>
            <pc:docMk/>
            <pc:sldMk cId="1148393224" sldId="262"/>
            <ac:spMk id="3" creationId="{00000000-0000-0000-0000-000000000000}"/>
          </ac:spMkLst>
        </pc:spChg>
        <pc:spChg chg="mod">
          <ac:chgData name="Elisabeth ALBERTINI Albertini" userId="a0b5d17a29092591" providerId="LiveId" clId="{E842BC5E-02FA-4CD0-B5E2-1C09BFAC169E}" dt="2025-07-24T16:57:47.255" v="6" actId="2711"/>
          <ac:spMkLst>
            <pc:docMk/>
            <pc:sldMk cId="1148393224" sldId="262"/>
            <ac:spMk id="4" creationId="{00000000-0000-0000-0000-000000000000}"/>
          </ac:spMkLst>
        </pc:spChg>
        <pc:spChg chg="mod">
          <ac:chgData name="Elisabeth ALBERTINI Albertini" userId="a0b5d17a29092591" providerId="LiveId" clId="{E842BC5E-02FA-4CD0-B5E2-1C09BFAC169E}" dt="2025-07-24T16:57:47.255" v="6" actId="2711"/>
          <ac:spMkLst>
            <pc:docMk/>
            <pc:sldMk cId="1148393224" sldId="262"/>
            <ac:spMk id="6" creationId="{00000000-0000-0000-0000-000000000000}"/>
          </ac:spMkLst>
        </pc:spChg>
        <pc:spChg chg="mod">
          <ac:chgData name="Elisabeth ALBERTINI Albertini" userId="a0b5d17a29092591" providerId="LiveId" clId="{E842BC5E-02FA-4CD0-B5E2-1C09BFAC169E}" dt="2025-07-24T16:57:47.255" v="6" actId="2711"/>
          <ac:spMkLst>
            <pc:docMk/>
            <pc:sldMk cId="1148393224" sldId="262"/>
            <ac:spMk id="11" creationId="{00000000-0000-0000-0000-000000000000}"/>
          </ac:spMkLst>
        </pc:spChg>
      </pc:sldChg>
      <pc:sldChg chg="modSp mod">
        <pc:chgData name="Elisabeth ALBERTINI Albertini" userId="a0b5d17a29092591" providerId="LiveId" clId="{E842BC5E-02FA-4CD0-B5E2-1C09BFAC169E}" dt="2025-07-24T16:59:13.912" v="13" actId="14100"/>
        <pc:sldMkLst>
          <pc:docMk/>
          <pc:sldMk cId="1360087972" sldId="265"/>
        </pc:sldMkLst>
        <pc:spChg chg="mod">
          <ac:chgData name="Elisabeth ALBERTINI Albertini" userId="a0b5d17a29092591" providerId="LiveId" clId="{E842BC5E-02FA-4CD0-B5E2-1C09BFAC169E}" dt="2025-07-24T16:59:13.912" v="13" actId="14100"/>
          <ac:spMkLst>
            <pc:docMk/>
            <pc:sldMk cId="1360087972" sldId="265"/>
            <ac:spMk id="9219" creationId="{00000000-0000-0000-0000-000000000000}"/>
          </ac:spMkLst>
        </pc:spChg>
        <pc:spChg chg="mod">
          <ac:chgData name="Elisabeth ALBERTINI Albertini" userId="a0b5d17a29092591" providerId="LiveId" clId="{E842BC5E-02FA-4CD0-B5E2-1C09BFAC169E}" dt="2025-07-24T16:59:13.912" v="13" actId="14100"/>
          <ac:spMkLst>
            <pc:docMk/>
            <pc:sldMk cId="1360087972" sldId="265"/>
            <ac:spMk id="9220" creationId="{00000000-0000-0000-0000-000000000000}"/>
          </ac:spMkLst>
        </pc:spChg>
        <pc:spChg chg="mod">
          <ac:chgData name="Elisabeth ALBERTINI Albertini" userId="a0b5d17a29092591" providerId="LiveId" clId="{E842BC5E-02FA-4CD0-B5E2-1C09BFAC169E}" dt="2025-07-24T16:58:40.676" v="7" actId="2711"/>
          <ac:spMkLst>
            <pc:docMk/>
            <pc:sldMk cId="1360087972" sldId="265"/>
            <ac:spMk id="9223" creationId="{00000000-0000-0000-0000-000000000000}"/>
          </ac:spMkLst>
        </pc:spChg>
        <pc:spChg chg="mod">
          <ac:chgData name="Elisabeth ALBERTINI Albertini" userId="a0b5d17a29092591" providerId="LiveId" clId="{E842BC5E-02FA-4CD0-B5E2-1C09BFAC169E}" dt="2025-07-24T16:58:40.676" v="7" actId="2711"/>
          <ac:spMkLst>
            <pc:docMk/>
            <pc:sldMk cId="1360087972" sldId="265"/>
            <ac:spMk id="9233" creationId="{00000000-0000-0000-0000-000000000000}"/>
          </ac:spMkLst>
        </pc:spChg>
        <pc:spChg chg="mod">
          <ac:chgData name="Elisabeth ALBERTINI Albertini" userId="a0b5d17a29092591" providerId="LiveId" clId="{E842BC5E-02FA-4CD0-B5E2-1C09BFAC169E}" dt="2025-07-24T16:58:40.676" v="7" actId="2711"/>
          <ac:spMkLst>
            <pc:docMk/>
            <pc:sldMk cId="1360087972" sldId="265"/>
            <ac:spMk id="9245" creationId="{00000000-0000-0000-0000-000000000000}"/>
          </ac:spMkLst>
        </pc:spChg>
        <pc:spChg chg="mod">
          <ac:chgData name="Elisabeth ALBERTINI Albertini" userId="a0b5d17a29092591" providerId="LiveId" clId="{E842BC5E-02FA-4CD0-B5E2-1C09BFAC169E}" dt="2025-07-24T16:58:40.676" v="7" actId="2711"/>
          <ac:spMkLst>
            <pc:docMk/>
            <pc:sldMk cId="1360087972" sldId="265"/>
            <ac:spMk id="9246" creationId="{00000000-0000-0000-0000-000000000000}"/>
          </ac:spMkLst>
        </pc:spChg>
        <pc:spChg chg="mod">
          <ac:chgData name="Elisabeth ALBERTINI Albertini" userId="a0b5d17a29092591" providerId="LiveId" clId="{E842BC5E-02FA-4CD0-B5E2-1C09BFAC169E}" dt="2025-07-24T16:58:40.676" v="7" actId="2711"/>
          <ac:spMkLst>
            <pc:docMk/>
            <pc:sldMk cId="1360087972" sldId="265"/>
            <ac:spMk id="9247" creationId="{00000000-0000-0000-0000-000000000000}"/>
          </ac:spMkLst>
        </pc:spChg>
        <pc:spChg chg="mod">
          <ac:chgData name="Elisabeth ALBERTINI Albertini" userId="a0b5d17a29092591" providerId="LiveId" clId="{E842BC5E-02FA-4CD0-B5E2-1C09BFAC169E}" dt="2025-07-24T16:58:40.676" v="7" actId="2711"/>
          <ac:spMkLst>
            <pc:docMk/>
            <pc:sldMk cId="1360087972" sldId="265"/>
            <ac:spMk id="9248" creationId="{00000000-0000-0000-0000-000000000000}"/>
          </ac:spMkLst>
        </pc:spChg>
        <pc:spChg chg="mod">
          <ac:chgData name="Elisabeth ALBERTINI Albertini" userId="a0b5d17a29092591" providerId="LiveId" clId="{E842BC5E-02FA-4CD0-B5E2-1C09BFAC169E}" dt="2025-07-24T16:58:40.676" v="7" actId="2711"/>
          <ac:spMkLst>
            <pc:docMk/>
            <pc:sldMk cId="1360087972" sldId="265"/>
            <ac:spMk id="9250" creationId="{00000000-0000-0000-0000-000000000000}"/>
          </ac:spMkLst>
        </pc:spChg>
        <pc:spChg chg="mod">
          <ac:chgData name="Elisabeth ALBERTINI Albertini" userId="a0b5d17a29092591" providerId="LiveId" clId="{E842BC5E-02FA-4CD0-B5E2-1C09BFAC169E}" dt="2025-07-24T16:58:40.676" v="7" actId="2711"/>
          <ac:spMkLst>
            <pc:docMk/>
            <pc:sldMk cId="1360087972" sldId="265"/>
            <ac:spMk id="9251" creationId="{00000000-0000-0000-0000-000000000000}"/>
          </ac:spMkLst>
        </pc:spChg>
      </pc:sldChg>
      <pc:sldChg chg="modSp mod">
        <pc:chgData name="Elisabeth ALBERTINI Albertini" userId="a0b5d17a29092591" providerId="LiveId" clId="{E842BC5E-02FA-4CD0-B5E2-1C09BFAC169E}" dt="2025-07-24T17:00:17.735" v="14" actId="1076"/>
        <pc:sldMkLst>
          <pc:docMk/>
          <pc:sldMk cId="434719523" sldId="269"/>
        </pc:sldMkLst>
        <pc:spChg chg="mod">
          <ac:chgData name="Elisabeth ALBERTINI Albertini" userId="a0b5d17a29092591" providerId="LiveId" clId="{E842BC5E-02FA-4CD0-B5E2-1C09BFAC169E}" dt="2025-07-24T17:00:17.735" v="14" actId="1076"/>
          <ac:spMkLst>
            <pc:docMk/>
            <pc:sldMk cId="434719523" sldId="269"/>
            <ac:spMk id="10244" creationId="{00000000-0000-0000-0000-000000000000}"/>
          </ac:spMkLst>
        </pc:spChg>
      </pc:sldChg>
      <pc:sldChg chg="modSp mod">
        <pc:chgData name="Elisabeth ALBERTINI Albertini" userId="a0b5d17a29092591" providerId="LiveId" clId="{E842BC5E-02FA-4CD0-B5E2-1C09BFAC169E}" dt="2025-07-24T17:03:26.036" v="25" actId="113"/>
        <pc:sldMkLst>
          <pc:docMk/>
          <pc:sldMk cId="3764066518" sldId="283"/>
        </pc:sldMkLst>
        <pc:spChg chg="mod">
          <ac:chgData name="Elisabeth ALBERTINI Albertini" userId="a0b5d17a29092591" providerId="LiveId" clId="{E842BC5E-02FA-4CD0-B5E2-1C09BFAC169E}" dt="2025-07-24T17:03:26.036" v="25" actId="113"/>
          <ac:spMkLst>
            <pc:docMk/>
            <pc:sldMk cId="3764066518" sldId="283"/>
            <ac:spMk id="6" creationId="{00000000-0000-0000-0000-000000000000}"/>
          </ac:spMkLst>
        </pc:spChg>
      </pc:sldChg>
      <pc:sldChg chg="modSp mod">
        <pc:chgData name="Elisabeth ALBERTINI Albertini" userId="a0b5d17a29092591" providerId="LiveId" clId="{E842BC5E-02FA-4CD0-B5E2-1C09BFAC169E}" dt="2025-07-24T17:04:20.641" v="42" actId="207"/>
        <pc:sldMkLst>
          <pc:docMk/>
          <pc:sldMk cId="1033274782" sldId="286"/>
        </pc:sldMkLst>
        <pc:spChg chg="mod">
          <ac:chgData name="Elisabeth ALBERTINI Albertini" userId="a0b5d17a29092591" providerId="LiveId" clId="{E842BC5E-02FA-4CD0-B5E2-1C09BFAC169E}" dt="2025-07-24T17:04:20.641" v="42" actId="207"/>
          <ac:spMkLst>
            <pc:docMk/>
            <pc:sldMk cId="1033274782" sldId="286"/>
            <ac:spMk id="6" creationId="{00000000-0000-0000-0000-000000000000}"/>
          </ac:spMkLst>
        </pc:spChg>
      </pc:sldChg>
      <pc:sldChg chg="modSp mod">
        <pc:chgData name="Elisabeth ALBERTINI Albertini" userId="a0b5d17a29092591" providerId="LiveId" clId="{E842BC5E-02FA-4CD0-B5E2-1C09BFAC169E}" dt="2025-07-24T17:05:29.631" v="52" actId="114"/>
        <pc:sldMkLst>
          <pc:docMk/>
          <pc:sldMk cId="3600748436" sldId="289"/>
        </pc:sldMkLst>
        <pc:spChg chg="mod">
          <ac:chgData name="Elisabeth ALBERTINI Albertini" userId="a0b5d17a29092591" providerId="LiveId" clId="{E842BC5E-02FA-4CD0-B5E2-1C09BFAC169E}" dt="2025-07-24T17:05:29.631" v="52" actId="114"/>
          <ac:spMkLst>
            <pc:docMk/>
            <pc:sldMk cId="3600748436" sldId="289"/>
            <ac:spMk id="6" creationId="{00000000-0000-0000-0000-000000000000}"/>
          </ac:spMkLst>
        </pc:spChg>
      </pc:sldChg>
      <pc:sldChg chg="modSp mod">
        <pc:chgData name="Elisabeth ALBERTINI Albertini" userId="a0b5d17a29092591" providerId="LiveId" clId="{E842BC5E-02FA-4CD0-B5E2-1C09BFAC169E}" dt="2025-07-24T17:04:45.075" v="46" actId="1035"/>
        <pc:sldMkLst>
          <pc:docMk/>
          <pc:sldMk cId="4044948869" sldId="293"/>
        </pc:sldMkLst>
        <pc:picChg chg="mod">
          <ac:chgData name="Elisabeth ALBERTINI Albertini" userId="a0b5d17a29092591" providerId="LiveId" clId="{E842BC5E-02FA-4CD0-B5E2-1C09BFAC169E}" dt="2025-07-24T17:04:45.075" v="46" actId="1035"/>
          <ac:picMkLst>
            <pc:docMk/>
            <pc:sldMk cId="4044948869" sldId="293"/>
            <ac:picMk id="8" creationId="{F588BC55-6192-9891-910F-8D5212AFD5B0}"/>
          </ac:picMkLst>
        </pc:picChg>
      </pc:sldChg>
      <pc:sldChg chg="modSp mod">
        <pc:chgData name="Elisabeth ALBERTINI Albertini" userId="a0b5d17a29092591" providerId="LiveId" clId="{E842BC5E-02FA-4CD0-B5E2-1C09BFAC169E}" dt="2025-07-24T17:01:57.867" v="16" actId="20577"/>
        <pc:sldMkLst>
          <pc:docMk/>
          <pc:sldMk cId="1430100973" sldId="295"/>
        </pc:sldMkLst>
        <pc:spChg chg="mod">
          <ac:chgData name="Elisabeth ALBERTINI Albertini" userId="a0b5d17a29092591" providerId="LiveId" clId="{E842BC5E-02FA-4CD0-B5E2-1C09BFAC169E}" dt="2025-07-24T17:01:57.867" v="16" actId="20577"/>
          <ac:spMkLst>
            <pc:docMk/>
            <pc:sldMk cId="1430100973" sldId="295"/>
            <ac:spMk id="10244" creationId="{00000000-0000-0000-0000-000000000000}"/>
          </ac:spMkLst>
        </pc:spChg>
      </pc:sldChg>
    </pc:docChg>
  </pc:docChgLst>
  <pc:docChgLst>
    <pc:chgData name="Elisabeth ALBERTINI Albertini" userId="a0b5d17a29092591" providerId="LiveId" clId="{8C75381E-7039-48F7-BDDA-CDBE8C485F0B}"/>
    <pc:docChg chg="custSel modSld">
      <pc:chgData name="Elisabeth ALBERTINI Albertini" userId="a0b5d17a29092591" providerId="LiveId" clId="{8C75381E-7039-48F7-BDDA-CDBE8C485F0B}" dt="2025-03-26T14:46:58.214" v="375" actId="113"/>
      <pc:docMkLst>
        <pc:docMk/>
      </pc:docMkLst>
      <pc:sldChg chg="modSp mod">
        <pc:chgData name="Elisabeth ALBERTINI Albertini" userId="a0b5d17a29092591" providerId="LiveId" clId="{8C75381E-7039-48F7-BDDA-CDBE8C485F0B}" dt="2025-03-26T14:28:55.045" v="0" actId="20577"/>
        <pc:sldMkLst>
          <pc:docMk/>
          <pc:sldMk cId="116183644" sldId="261"/>
        </pc:sldMkLst>
      </pc:sldChg>
      <pc:sldChg chg="modSp mod">
        <pc:chgData name="Elisabeth ALBERTINI Albertini" userId="a0b5d17a29092591" providerId="LiveId" clId="{8C75381E-7039-48F7-BDDA-CDBE8C485F0B}" dt="2025-03-26T14:30:14.120" v="129" actId="207"/>
        <pc:sldMkLst>
          <pc:docMk/>
          <pc:sldMk cId="3943727204" sldId="264"/>
        </pc:sldMkLst>
      </pc:sldChg>
      <pc:sldChg chg="modSp mod">
        <pc:chgData name="Elisabeth ALBERTINI Albertini" userId="a0b5d17a29092591" providerId="LiveId" clId="{8C75381E-7039-48F7-BDDA-CDBE8C485F0B}" dt="2025-03-26T14:30:35.860" v="131" actId="113"/>
        <pc:sldMkLst>
          <pc:docMk/>
          <pc:sldMk cId="710000876" sldId="266"/>
        </pc:sldMkLst>
      </pc:sldChg>
      <pc:sldChg chg="modSp mod">
        <pc:chgData name="Elisabeth ALBERTINI Albertini" userId="a0b5d17a29092591" providerId="LiveId" clId="{8C75381E-7039-48F7-BDDA-CDBE8C485F0B}" dt="2025-03-26T14:31:00.294" v="171" actId="20577"/>
        <pc:sldMkLst>
          <pc:docMk/>
          <pc:sldMk cId="434719523" sldId="269"/>
        </pc:sldMkLst>
      </pc:sldChg>
      <pc:sldChg chg="modSp mod">
        <pc:chgData name="Elisabeth ALBERTINI Albertini" userId="a0b5d17a29092591" providerId="LiveId" clId="{8C75381E-7039-48F7-BDDA-CDBE8C485F0B}" dt="2025-03-26T14:32:39.420" v="190" actId="20577"/>
        <pc:sldMkLst>
          <pc:docMk/>
          <pc:sldMk cId="1998702687" sldId="272"/>
        </pc:sldMkLst>
      </pc:sldChg>
      <pc:sldChg chg="addSp modSp mod">
        <pc:chgData name="Elisabeth ALBERTINI Albertini" userId="a0b5d17a29092591" providerId="LiveId" clId="{8C75381E-7039-48F7-BDDA-CDBE8C485F0B}" dt="2025-03-26T14:43:47.869" v="297" actId="20577"/>
        <pc:sldMkLst>
          <pc:docMk/>
          <pc:sldMk cId="271093432" sldId="275"/>
        </pc:sldMkLst>
      </pc:sldChg>
      <pc:sldChg chg="modSp mod">
        <pc:chgData name="Elisabeth ALBERTINI Albertini" userId="a0b5d17a29092591" providerId="LiveId" clId="{8C75381E-7039-48F7-BDDA-CDBE8C485F0B}" dt="2025-03-26T14:46:58.214" v="375" actId="113"/>
        <pc:sldMkLst>
          <pc:docMk/>
          <pc:sldMk cId="3764066518" sldId="283"/>
        </pc:sldMkLst>
      </pc:sldChg>
      <pc:sldChg chg="modSp mod">
        <pc:chgData name="Elisabeth ALBERTINI Albertini" userId="a0b5d17a29092591" providerId="LiveId" clId="{8C75381E-7039-48F7-BDDA-CDBE8C485F0B}" dt="2025-03-26T14:37:08.294" v="193" actId="20577"/>
        <pc:sldMkLst>
          <pc:docMk/>
          <pc:sldMk cId="1430100973" sldId="295"/>
        </pc:sldMkLst>
      </pc:sldChg>
      <pc:sldChg chg="addSp modSp mod">
        <pc:chgData name="Elisabeth ALBERTINI Albertini" userId="a0b5d17a29092591" providerId="LiveId" clId="{8C75381E-7039-48F7-BDDA-CDBE8C485F0B}" dt="2025-03-26T14:44:44.175" v="300" actId="1076"/>
        <pc:sldMkLst>
          <pc:docMk/>
          <pc:sldMk cId="975233511" sldId="296"/>
        </pc:sldMkLst>
      </pc:sldChg>
    </pc:docChg>
  </pc:docChgLst>
  <pc:docChgLst>
    <pc:chgData name="Elisabeth ALBERTINI Albertini" userId="a0b5d17a29092591" providerId="LiveId" clId="{95ACABC8-4551-4CD4-BF46-7A03FED34374}"/>
    <pc:docChg chg="modSld">
      <pc:chgData name="Elisabeth ALBERTINI Albertini" userId="a0b5d17a29092591" providerId="LiveId" clId="{95ACABC8-4551-4CD4-BF46-7A03FED34374}" dt="2025-01-17T15:05:25.109" v="0" actId="20577"/>
      <pc:docMkLst>
        <pc:docMk/>
      </pc:docMkLst>
      <pc:sldChg chg="modSp mod">
        <pc:chgData name="Elisabeth ALBERTINI Albertini" userId="a0b5d17a29092591" providerId="LiveId" clId="{95ACABC8-4551-4CD4-BF46-7A03FED34374}" dt="2025-01-17T15:05:25.109" v="0" actId="20577"/>
        <pc:sldMkLst>
          <pc:docMk/>
          <pc:sldMk cId="116183644" sldId="261"/>
        </pc:sldMkLst>
      </pc:sldChg>
    </pc:docChg>
  </pc:docChgLst>
  <pc:docChgLst>
    <pc:chgData name="Elisabeth ALBERTINI Albertini" userId="a0b5d17a29092591" providerId="LiveId" clId="{01D52BE8-A313-44BB-9E3E-B2047A6653FC}"/>
    <pc:docChg chg="undo custSel modSld">
      <pc:chgData name="Elisabeth ALBERTINI Albertini" userId="a0b5d17a29092591" providerId="LiveId" clId="{01D52BE8-A313-44BB-9E3E-B2047A6653FC}" dt="2024-11-09T21:29:08.481" v="13" actId="20577"/>
      <pc:docMkLst>
        <pc:docMk/>
      </pc:docMkLst>
      <pc:sldChg chg="modSp mod">
        <pc:chgData name="Elisabeth ALBERTINI Albertini" userId="a0b5d17a29092591" providerId="LiveId" clId="{01D52BE8-A313-44BB-9E3E-B2047A6653FC}" dt="2024-11-09T21:29:08.481" v="13" actId="20577"/>
        <pc:sldMkLst>
          <pc:docMk/>
          <pc:sldMk cId="3421629641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38DAB-D5B7-4271-AC1A-569C966B593F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DD6E3-F9E9-4190-9D44-87DF4A949A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949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C’est la date du litige qui fait foi et non pas la date </a:t>
            </a:r>
            <a:r>
              <a:rPr lang="fr-FR"/>
              <a:t>du procès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0C8F0-F73B-BC48-B096-9257DEFE516A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214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259" y="8684389"/>
            <a:ext cx="2972209" cy="45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564" tIns="43783" rIns="87564" bIns="43783" anchor="b"/>
          <a:lstStyle/>
          <a:p>
            <a:pPr algn="r"/>
            <a:fld id="{0D896812-FBF1-41DB-AC0F-75934542E7A9}" type="slidenum">
              <a:rPr lang="en-US" sz="1100"/>
              <a:pPr algn="r"/>
              <a:t>7</a:t>
            </a:fld>
            <a:endParaRPr lang="en-US" sz="1100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16" y="4343613"/>
            <a:ext cx="5027769" cy="411522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C’est la date du litige qui fait foi et non pas la date </a:t>
            </a:r>
            <a:r>
              <a:rPr lang="fr-FR"/>
              <a:t>du procès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0C8F0-F73B-BC48-B096-9257DEFE516A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214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C’est la date du litige qui fait foi et non pas la date </a:t>
            </a:r>
            <a:r>
              <a:rPr lang="fr-FR"/>
              <a:t>du procès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0C8F0-F73B-BC48-B096-9257DEFE516A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214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DD6E3-F9E9-4190-9D44-87DF4A949A3C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058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1AD168-406D-42D9-9240-BADCF72CB09B}" type="datetime1">
              <a:rPr lang="fr-FR" smtClean="0"/>
              <a:t>24/07/2025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4D3E31-7082-4B85-8488-D2F30D905C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32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31E1F8-1443-4302-AF4B-5B4D8EF4ABEE}" type="datetime1">
              <a:rPr lang="fr-FR" smtClean="0"/>
              <a:t>24/07/2025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4D3E31-7082-4B85-8488-D2F30D905C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227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1C7EA0-1BD3-4725-8CCE-50A4C5472FCA}" type="datetime1">
              <a:rPr lang="fr-FR" smtClean="0"/>
              <a:t>24/07/2025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4D3E31-7082-4B85-8488-D2F30D905C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25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6855D-3921-46D0-8F73-5164FC83A64A}" type="datetime1">
              <a:rPr lang="fr-FR" smtClean="0"/>
              <a:t>24/07/2025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101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96" y="6265995"/>
            <a:ext cx="1872208" cy="58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7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3347B9-CDA4-43AB-A4AC-2C0CE65D1D82}" type="datetime1">
              <a:rPr lang="fr-FR" smtClean="0"/>
              <a:t>24/07/2025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746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5A6EF8-5725-496D-B55C-5E39CD380A11}" type="datetime1">
              <a:rPr lang="fr-FR" smtClean="0"/>
              <a:t>24/07/2025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019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E80F4-A804-4211-9A36-C368B6E847FD}" type="datetime1">
              <a:rPr lang="fr-FR" smtClean="0"/>
              <a:t>24/07/2025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451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1D03E-79EC-4665-8E5D-387E96289FA0}" type="datetime1">
              <a:rPr lang="fr-FR" smtClean="0"/>
              <a:t>24/07/2025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17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5219C3-1EAB-4DEC-AD76-DEE52B6DEFFA}" type="datetime1">
              <a:rPr lang="fr-FR" smtClean="0"/>
              <a:t>24/07/2025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458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06562-7A64-42A3-AEFD-1DE6680DAD45}" type="datetime1">
              <a:rPr lang="fr-FR" smtClean="0"/>
              <a:t>24/07/2025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45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A65DC-5FB5-48AC-B53A-E9AD79F5F8A6}" type="datetime1">
              <a:rPr lang="fr-FR" smtClean="0"/>
              <a:t>24/07/2025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4D3E31-7082-4B85-8488-D2F30D905C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431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54D935-6F08-4F49-BB18-A99159BCC0AE}" type="datetime1">
              <a:rPr lang="fr-FR" smtClean="0"/>
              <a:t>24/07/2025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48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56FC2C-DB81-48D8-A375-D2AEE1BC4F9B}" type="datetime1">
              <a:rPr lang="fr-FR" smtClean="0"/>
              <a:t>24/07/2025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378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FD1DD9-58AF-41FB-A542-4BF236417048}" type="datetime1">
              <a:rPr lang="fr-FR" smtClean="0"/>
              <a:t>24/07/2025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861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8E2A6-C454-4774-AF64-4D3A51BB6367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2A9599-F418-4028-BEA6-33E7ED704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641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8E2A6-C454-4774-AF64-4D3A51BB6367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2A9599-F418-4028-BEA6-33E7ED704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171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8E2A6-C454-4774-AF64-4D3A51BB6367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2A9599-F418-4028-BEA6-33E7ED704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062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8E2A6-C454-4774-AF64-4D3A51BB6367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2A9599-F418-4028-BEA6-33E7ED704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894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8E2A6-C454-4774-AF64-4D3A51BB6367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2A9599-F418-4028-BEA6-33E7ED704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808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8E2A6-C454-4774-AF64-4D3A51BB6367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2A9599-F418-4028-BEA6-33E7ED704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128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8E2A6-C454-4774-AF64-4D3A51BB6367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2A9599-F418-4028-BEA6-33E7ED704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86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F1FE8E-A929-4517-8250-65D294A649C4}" type="datetime1">
              <a:rPr lang="fr-FR" smtClean="0"/>
              <a:t>24/07/2025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4D3E31-7082-4B85-8488-D2F30D905C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9689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8E2A6-C454-4774-AF64-4D3A51BB6367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2A9599-F418-4028-BEA6-33E7ED704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506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8E2A6-C454-4774-AF64-4D3A51BB6367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2A9599-F418-4028-BEA6-33E7ED704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376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8E2A6-C454-4774-AF64-4D3A51BB6367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2A9599-F418-4028-BEA6-33E7ED704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3251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8E2A6-C454-4774-AF64-4D3A51BB6367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2A9599-F418-4028-BEA6-33E7ED704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12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6436F0-CBD2-475A-87CE-DADE6B2DD684}" type="datetime1">
              <a:rPr lang="fr-FR" smtClean="0"/>
              <a:t>24/07/2025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4D3E31-7082-4B85-8488-D2F30D905C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90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8C9366-3741-4A4C-814C-8312224AABDE}" type="datetime1">
              <a:rPr lang="fr-FR" smtClean="0"/>
              <a:t>24/07/2025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4D3E31-7082-4B85-8488-D2F30D905C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21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2ACBD4-B69D-4E7D-A434-69AAEA1ED606}" type="datetime1">
              <a:rPr lang="fr-FR" smtClean="0"/>
              <a:t>24/07/2025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4D3E31-7082-4B85-8488-D2F30D905C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45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93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651B4-718A-4F8C-9755-59A28C7E7514}" type="datetime1">
              <a:rPr lang="fr-FR" smtClean="0"/>
              <a:t>24/07/2025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4D3E31-7082-4B85-8488-D2F30D905C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374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191238-898F-4062-91EE-3349FEEF2192}" type="datetime1">
              <a:rPr lang="fr-FR" smtClean="0"/>
              <a:t>24/07/2025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4D3E31-7082-4B85-8488-D2F30D905C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8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52" y="752"/>
            <a:ext cx="3963736" cy="122834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348880"/>
            <a:ext cx="9144000" cy="24482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20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706896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FD8C40DE-1193-4AA3-81FB-2A07452284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12360" y="6495540"/>
            <a:ext cx="133164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41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556792"/>
            <a:ext cx="9144000" cy="22322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277" y="5704246"/>
            <a:ext cx="3485446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2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55776" y="2492896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Information comptable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0380" y="3356992"/>
            <a:ext cx="2520280" cy="2160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347864" y="3698356"/>
            <a:ext cx="5173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bg1"/>
                </a:solidFill>
                <a:latin typeface="Franklin Gothic Book" panose="020B0503020102020204" pitchFamily="34" charset="0"/>
              </a:rPr>
              <a:t>L’entreprise face à ses obligations et aux risques</a:t>
            </a:r>
            <a:br>
              <a:rPr lang="fr-FR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fr-FR" dirty="0">
                <a:solidFill>
                  <a:schemeClr val="bg1"/>
                </a:solidFill>
                <a:latin typeface="Franklin Gothic Book" panose="020B0503020102020204" pitchFamily="34" charset="0"/>
              </a:rPr>
              <a:t>Les obligations non financières </a:t>
            </a:r>
          </a:p>
          <a:p>
            <a:pPr algn="r"/>
            <a:r>
              <a:rPr lang="fr-FR" dirty="0">
                <a:solidFill>
                  <a:schemeClr val="bg1"/>
                </a:solidFill>
                <a:latin typeface="Franklin Gothic Book" panose="020B0503020102020204" pitchFamily="34" charset="0"/>
              </a:rPr>
              <a:t>Elisabeth Albertini</a:t>
            </a:r>
          </a:p>
        </p:txBody>
      </p:sp>
    </p:spTree>
    <p:extLst>
      <p:ext uri="{BB962C8B-B14F-4D97-AF65-F5344CB8AC3E}">
        <p14:creationId xmlns:p14="http://schemas.microsoft.com/office/powerpoint/2010/main" val="1863382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965200"/>
          </a:xfrm>
        </p:spPr>
        <p:txBody>
          <a:bodyPr/>
          <a:lstStyle/>
          <a:p>
            <a:pPr eaLnBrk="1" hangingPunct="1"/>
            <a:r>
              <a:rPr lang="fr-FR" sz="3400" dirty="0"/>
              <a:t>Provisions (IAS 37) : provision pour restructuration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585" y="620688"/>
            <a:ext cx="8438828" cy="541717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FR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Fait générateur = Deux conditions cumulatives</a:t>
            </a:r>
          </a:p>
          <a:p>
            <a:pPr marL="0" indent="0" eaLnBrk="1" hangingPunct="1">
              <a:buNone/>
            </a:pPr>
            <a:r>
              <a:rPr lang="fr-FR" sz="2400" b="1" dirty="0">
                <a:solidFill>
                  <a:srgbClr val="003368"/>
                </a:solidFill>
                <a:latin typeface="Times New Roman"/>
                <a:cs typeface="Times New Roman"/>
              </a:rPr>
              <a:t>1. Existence d’un plan formalisé et détaillé de la restructuration indiquant :</a:t>
            </a:r>
          </a:p>
          <a:p>
            <a:pPr lvl="1" eaLnBrk="1" hangingPunct="1">
              <a:buFontTx/>
              <a:buChar char="-"/>
            </a:pPr>
            <a:r>
              <a:rPr lang="fr-FR" sz="2400" dirty="0">
                <a:solidFill>
                  <a:srgbClr val="000090"/>
                </a:solidFill>
                <a:latin typeface="Times New Roman"/>
                <a:cs typeface="Times New Roman"/>
              </a:rPr>
              <a:t>Les activités concernées</a:t>
            </a:r>
          </a:p>
          <a:p>
            <a:pPr lvl="1" eaLnBrk="1" hangingPunct="1">
              <a:buFontTx/>
              <a:buChar char="-"/>
            </a:pPr>
            <a:r>
              <a:rPr lang="fr-FR" sz="2400" dirty="0">
                <a:solidFill>
                  <a:srgbClr val="000090"/>
                </a:solidFill>
                <a:latin typeface="Times New Roman"/>
                <a:cs typeface="Times New Roman"/>
              </a:rPr>
              <a:t>Les principaux sites touchés</a:t>
            </a:r>
          </a:p>
          <a:p>
            <a:pPr lvl="1" eaLnBrk="1" hangingPunct="1">
              <a:buFontTx/>
              <a:buChar char="-"/>
            </a:pPr>
            <a:r>
              <a:rPr lang="fr-FR" sz="2400" dirty="0">
                <a:solidFill>
                  <a:srgbClr val="000090"/>
                </a:solidFill>
                <a:latin typeface="Times New Roman"/>
                <a:cs typeface="Times New Roman"/>
              </a:rPr>
              <a:t>La localisation, la fonction et le nombre de salariés à indemniser en raison de la fin de leur contrat de travail</a:t>
            </a:r>
          </a:p>
          <a:p>
            <a:pPr lvl="1" eaLnBrk="1" hangingPunct="1">
              <a:buFontTx/>
              <a:buChar char="-"/>
            </a:pPr>
            <a:r>
              <a:rPr lang="fr-FR" sz="2400" dirty="0">
                <a:solidFill>
                  <a:srgbClr val="000090"/>
                </a:solidFill>
                <a:latin typeface="Times New Roman"/>
                <a:cs typeface="Times New Roman"/>
              </a:rPr>
              <a:t>Les dépenses à engager</a:t>
            </a:r>
          </a:p>
          <a:p>
            <a:pPr lvl="1" eaLnBrk="1" hangingPunct="1">
              <a:buFontTx/>
              <a:buChar char="-"/>
            </a:pPr>
            <a:r>
              <a:rPr lang="fr-FR" sz="2400" dirty="0">
                <a:solidFill>
                  <a:srgbClr val="000090"/>
                </a:solidFill>
                <a:latin typeface="Times New Roman"/>
                <a:cs typeface="Times New Roman"/>
              </a:rPr>
              <a:t>La date de mise en œuvre du plan de restructuration</a:t>
            </a:r>
          </a:p>
          <a:p>
            <a:pPr marL="0" indent="0" eaLnBrk="1" hangingPunct="1">
              <a:buNone/>
            </a:pPr>
            <a:r>
              <a:rPr lang="fr-FR" sz="2400" b="1" dirty="0">
                <a:solidFill>
                  <a:srgbClr val="003368"/>
                </a:solidFill>
                <a:latin typeface="Times New Roman"/>
                <a:cs typeface="Times New Roman"/>
              </a:rPr>
              <a:t>2. L’impossibilité pour l’entreprise de retirer son offre de restructuration car :</a:t>
            </a:r>
          </a:p>
          <a:p>
            <a:pPr lvl="1" eaLnBrk="1" hangingPunct="1">
              <a:buFontTx/>
              <a:buChar char="-"/>
            </a:pPr>
            <a:r>
              <a:rPr lang="fr-FR" sz="2400" dirty="0">
                <a:solidFill>
                  <a:srgbClr val="000090"/>
                </a:solidFill>
                <a:latin typeface="Times New Roman"/>
                <a:cs typeface="Times New Roman"/>
              </a:rPr>
              <a:t>Les salariés ont accepté les conditions du plan </a:t>
            </a:r>
          </a:p>
          <a:p>
            <a:pPr lvl="1" eaLnBrk="1" hangingPunct="1">
              <a:buFontTx/>
              <a:buChar char="-"/>
            </a:pPr>
            <a:r>
              <a:rPr lang="fr-FR" sz="2400" dirty="0">
                <a:solidFill>
                  <a:srgbClr val="000090"/>
                </a:solidFill>
                <a:latin typeface="Times New Roman"/>
                <a:cs typeface="Times New Roman"/>
              </a:rPr>
              <a:t>La communication du plan est déjà réalisée</a:t>
            </a:r>
          </a:p>
        </p:txBody>
      </p:sp>
    </p:spTree>
    <p:extLst>
      <p:ext uri="{BB962C8B-B14F-4D97-AF65-F5344CB8AC3E}">
        <p14:creationId xmlns:p14="http://schemas.microsoft.com/office/powerpoint/2010/main" val="43471952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965200"/>
          </a:xfrm>
        </p:spPr>
        <p:txBody>
          <a:bodyPr/>
          <a:lstStyle/>
          <a:p>
            <a:pPr eaLnBrk="1" hangingPunct="1"/>
            <a:r>
              <a:rPr lang="fr-FR" sz="3400" dirty="0"/>
              <a:t>Provisions (IAS 37) : provision pour restructuration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635896" y="64428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3368"/>
                </a:solidFill>
              </a:rPr>
              <a:t>Orange 2023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EE3739E-2464-1852-F83A-BC6CE72C9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16791"/>
            <a:ext cx="8489165" cy="268003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0D15DE1-F7E8-29AF-CC82-CBCAF94BF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761944"/>
            <a:ext cx="6084168" cy="291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7269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0"/>
            <a:ext cx="8207375" cy="965200"/>
          </a:xfrm>
        </p:spPr>
        <p:txBody>
          <a:bodyPr/>
          <a:lstStyle/>
          <a:p>
            <a:pPr eaLnBrk="1" hangingPunct="1"/>
            <a:r>
              <a:rPr lang="fr-FR" dirty="0"/>
              <a:t>Provisions (IAS 37) : exemples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4991" y="1187675"/>
            <a:ext cx="8438828" cy="51367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FR" sz="2400" b="1" dirty="0">
                <a:latin typeface="Times New Roman"/>
                <a:cs typeface="Times New Roman"/>
              </a:rPr>
              <a:t>Les coûts de démantèlement, d’enlèvement, de remise en état du site</a:t>
            </a:r>
          </a:p>
          <a:p>
            <a:pPr eaLnBrk="1" hangingPunct="1">
              <a:buFont typeface="Symbol" charset="0"/>
              <a:buChar char=""/>
            </a:pPr>
            <a:r>
              <a:rPr lang="fr-FR" sz="2400" b="1" dirty="0">
                <a:solidFill>
                  <a:srgbClr val="003368"/>
                </a:solidFill>
                <a:latin typeface="Times New Roman"/>
                <a:cs typeface="Times New Roman"/>
              </a:rPr>
              <a:t> </a:t>
            </a:r>
            <a:r>
              <a:rPr lang="fr-FR" sz="2400" dirty="0">
                <a:solidFill>
                  <a:srgbClr val="003368"/>
                </a:solidFill>
                <a:latin typeface="Times New Roman"/>
                <a:cs typeface="Times New Roman"/>
              </a:rPr>
              <a:t>Compris dans le coût d’acquisition de l’immobilisation en tant que composant (IAS 16)</a:t>
            </a:r>
          </a:p>
          <a:p>
            <a:pPr eaLnBrk="1" hangingPunct="1">
              <a:buFont typeface="Symbol" charset="0"/>
              <a:buChar char=""/>
            </a:pPr>
            <a:r>
              <a:rPr lang="fr-FR" sz="2400" dirty="0">
                <a:solidFill>
                  <a:srgbClr val="003368"/>
                </a:solidFill>
                <a:latin typeface="Times New Roman"/>
                <a:cs typeface="Times New Roman"/>
              </a:rPr>
              <a:t>Meilleure estimation des coûts futurs</a:t>
            </a:r>
          </a:p>
          <a:p>
            <a:pPr marL="0" indent="0" eaLnBrk="1" hangingPunct="1">
              <a:buNone/>
            </a:pPr>
            <a:endParaRPr lang="fr-FR" sz="2400" dirty="0">
              <a:solidFill>
                <a:srgbClr val="003368"/>
              </a:solidFill>
              <a:latin typeface="Times New Roman"/>
              <a:cs typeface="Times New Roman"/>
            </a:endParaRPr>
          </a:p>
          <a:p>
            <a:pPr marL="0" indent="0" eaLnBrk="1" hangingPunct="1">
              <a:buNone/>
            </a:pPr>
            <a:r>
              <a:rPr lang="fr-FR" sz="2400" b="1" dirty="0">
                <a:latin typeface="Times New Roman"/>
                <a:cs typeface="Times New Roman"/>
              </a:rPr>
              <a:t>Provision pour contrat déficitaire</a:t>
            </a:r>
          </a:p>
          <a:p>
            <a:pPr marL="0" indent="0" eaLnBrk="1" hangingPunct="1">
              <a:buNone/>
            </a:pPr>
            <a:r>
              <a:rPr lang="fr-FR" sz="2400" dirty="0">
                <a:solidFill>
                  <a:srgbClr val="003368"/>
                </a:solidFill>
                <a:latin typeface="Times New Roman"/>
                <a:cs typeface="Times New Roman"/>
              </a:rPr>
              <a:t>Coûts inévitables à engager &gt; avantages économiques reçus</a:t>
            </a:r>
          </a:p>
          <a:p>
            <a:pPr marL="0" indent="0" eaLnBrk="1" hangingPunct="1">
              <a:buNone/>
            </a:pPr>
            <a:r>
              <a:rPr lang="fr-FR" sz="2400" dirty="0">
                <a:solidFill>
                  <a:srgbClr val="003368"/>
                </a:solidFill>
                <a:latin typeface="Times New Roman"/>
                <a:cs typeface="Times New Roman"/>
              </a:rPr>
              <a:t>Ou</a:t>
            </a:r>
          </a:p>
          <a:p>
            <a:pPr marL="0" indent="0" eaLnBrk="1" hangingPunct="1">
              <a:buNone/>
            </a:pPr>
            <a:r>
              <a:rPr lang="fr-FR" sz="2400" dirty="0">
                <a:solidFill>
                  <a:srgbClr val="003368"/>
                </a:solidFill>
                <a:latin typeface="Times New Roman"/>
                <a:cs typeface="Times New Roman"/>
              </a:rPr>
              <a:t>Coûts inévitables pour annuler &gt; avantages économiques reçus</a:t>
            </a:r>
          </a:p>
          <a:p>
            <a:pPr marL="0" indent="0" eaLnBrk="1" hangingPunct="1">
              <a:buNone/>
            </a:pPr>
            <a:endParaRPr lang="fr-FR" sz="2400" dirty="0">
              <a:solidFill>
                <a:srgbClr val="003368"/>
              </a:solidFill>
              <a:latin typeface="Times New Roman"/>
              <a:cs typeface="Times New Roman"/>
            </a:endParaRPr>
          </a:p>
          <a:p>
            <a:pPr marL="0" indent="0" eaLnBrk="1" hangingPunct="1">
              <a:buNone/>
            </a:pPr>
            <a:r>
              <a:rPr lang="fr-FR" sz="2400" dirty="0">
                <a:solidFill>
                  <a:srgbClr val="003368"/>
                </a:solidFill>
                <a:latin typeface="Times New Roman"/>
                <a:cs typeface="Times New Roman"/>
              </a:rPr>
              <a:t>=</a:t>
            </a:r>
            <a:r>
              <a:rPr lang="fr-FR" sz="2400" b="1" dirty="0">
                <a:solidFill>
                  <a:srgbClr val="003368"/>
                </a:solidFill>
                <a:latin typeface="Times New Roman"/>
                <a:cs typeface="Times New Roman"/>
              </a:rPr>
              <a:t>&gt; Comptabiliser une provision</a:t>
            </a:r>
          </a:p>
          <a:p>
            <a:pPr marL="0" indent="0" eaLnBrk="1" hangingPunct="1">
              <a:buNone/>
            </a:pPr>
            <a:endParaRPr lang="fr-FR" sz="2400" dirty="0">
              <a:solidFill>
                <a:srgbClr val="003368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101367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0"/>
            <a:ext cx="8207375" cy="965200"/>
          </a:xfrm>
        </p:spPr>
        <p:txBody>
          <a:bodyPr/>
          <a:lstStyle/>
          <a:p>
            <a:pPr eaLnBrk="1" hangingPunct="1"/>
            <a:r>
              <a:rPr lang="fr-FR" dirty="0"/>
              <a:t>Provisions (IAS 37) : exemples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4991" y="836712"/>
            <a:ext cx="8438828" cy="80116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FR" sz="2400" b="1" dirty="0">
                <a:latin typeface="Times New Roman"/>
                <a:cs typeface="Times New Roman"/>
              </a:rPr>
              <a:t>Les coûts de démantèlement, d’enlèvement, de remise en état du site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7BCCFCE-40CE-0B96-9B1E-6BEBB6A6B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8"/>
            <a:ext cx="9144000" cy="439868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92B7D60-1BB6-4066-7945-C1681C924770}"/>
              </a:ext>
            </a:extLst>
          </p:cNvPr>
          <p:cNvSpPr txBox="1"/>
          <p:nvPr/>
        </p:nvSpPr>
        <p:spPr>
          <a:xfrm>
            <a:off x="2915816" y="609949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EDF 2023</a:t>
            </a:r>
          </a:p>
        </p:txBody>
      </p:sp>
    </p:spTree>
    <p:extLst>
      <p:ext uri="{BB962C8B-B14F-4D97-AF65-F5344CB8AC3E}">
        <p14:creationId xmlns:p14="http://schemas.microsoft.com/office/powerpoint/2010/main" val="156040689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965200"/>
          </a:xfrm>
        </p:spPr>
        <p:txBody>
          <a:bodyPr/>
          <a:lstStyle/>
          <a:p>
            <a:pPr eaLnBrk="1" hangingPunct="1"/>
            <a:r>
              <a:rPr lang="fr-FR" sz="3400" dirty="0"/>
              <a:t>Provisions (IAS 37) pour contrats déficitaires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30FCE7-1CBF-2DA8-AA03-C400C5E69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" y="1007294"/>
            <a:ext cx="9144000" cy="228305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A40246C-6ACC-4CE5-007E-5D9BABEB73B5}"/>
              </a:ext>
            </a:extLst>
          </p:cNvPr>
          <p:cNvSpPr txBox="1"/>
          <p:nvPr/>
        </p:nvSpPr>
        <p:spPr>
          <a:xfrm>
            <a:off x="6660232" y="7647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EDF 2023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49FC0EF-3D4F-2497-0895-2BE2786E7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66170"/>
            <a:ext cx="9144000" cy="244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8853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0"/>
            <a:ext cx="8207375" cy="965200"/>
          </a:xfrm>
        </p:spPr>
        <p:txBody>
          <a:bodyPr/>
          <a:lstStyle/>
          <a:p>
            <a:pPr eaLnBrk="1" hangingPunct="1"/>
            <a:r>
              <a:rPr lang="fr-FR" dirty="0"/>
              <a:t>Provisions (IAS 37) : exemples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474" y="1006224"/>
            <a:ext cx="8438828" cy="51367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FR" sz="2400" b="1" dirty="0">
                <a:latin typeface="Times New Roman"/>
                <a:cs typeface="Times New Roman"/>
              </a:rPr>
              <a:t>Provision pour garantie donnée aux clients</a:t>
            </a:r>
          </a:p>
          <a:p>
            <a:pPr eaLnBrk="1" hangingPunct="1">
              <a:buFontTx/>
              <a:buChar char="-"/>
            </a:pPr>
            <a:r>
              <a:rPr lang="fr-FR" sz="2400" dirty="0">
                <a:solidFill>
                  <a:srgbClr val="003368"/>
                </a:solidFill>
                <a:latin typeface="Times New Roman"/>
                <a:cs typeface="Times New Roman"/>
              </a:rPr>
              <a:t>Couvrir un défaut de fabrication des produits vendus</a:t>
            </a:r>
          </a:p>
          <a:p>
            <a:pPr eaLnBrk="1" hangingPunct="1">
              <a:buFontTx/>
              <a:buChar char="-"/>
            </a:pPr>
            <a:r>
              <a:rPr lang="fr-FR" sz="2400" dirty="0">
                <a:solidFill>
                  <a:srgbClr val="003368"/>
                </a:solidFill>
                <a:latin typeface="Times New Roman"/>
                <a:cs typeface="Times New Roman"/>
              </a:rPr>
              <a:t>Couvrir les réparations dans le cadre du SAV</a:t>
            </a:r>
          </a:p>
          <a:p>
            <a:pPr eaLnBrk="1" hangingPunct="1">
              <a:buFontTx/>
              <a:buChar char="-"/>
            </a:pPr>
            <a:r>
              <a:rPr lang="fr-FR" sz="2400" dirty="0">
                <a:solidFill>
                  <a:srgbClr val="003368"/>
                </a:solidFill>
                <a:latin typeface="Times New Roman"/>
                <a:cs typeface="Times New Roman"/>
              </a:rPr>
              <a:t>Couvrir l’échange du bien vendu</a:t>
            </a:r>
          </a:p>
          <a:p>
            <a:pPr marL="0" indent="0" eaLnBrk="1" hangingPunct="1">
              <a:buNone/>
            </a:pPr>
            <a:endParaRPr lang="fr-FR" sz="2400" dirty="0">
              <a:solidFill>
                <a:srgbClr val="003368"/>
              </a:solidFill>
              <a:latin typeface="Times New Roman"/>
              <a:cs typeface="Times New Roman"/>
            </a:endParaRPr>
          </a:p>
          <a:p>
            <a:pPr marL="0" indent="0" eaLnBrk="1" hangingPunct="1">
              <a:buNone/>
            </a:pPr>
            <a:r>
              <a:rPr lang="fr-FR" sz="2400" b="1" dirty="0">
                <a:latin typeface="Times New Roman"/>
                <a:cs typeface="Times New Roman"/>
              </a:rPr>
              <a:t>Conditions et fait générateur</a:t>
            </a:r>
          </a:p>
          <a:p>
            <a:pPr eaLnBrk="1" hangingPunct="1">
              <a:buFontTx/>
              <a:buChar char="-"/>
            </a:pPr>
            <a:r>
              <a:rPr lang="fr-FR" sz="2400" dirty="0">
                <a:solidFill>
                  <a:srgbClr val="003368"/>
                </a:solidFill>
                <a:latin typeface="Times New Roman"/>
                <a:cs typeface="Times New Roman"/>
              </a:rPr>
              <a:t>Réalisation de la vente (assortie d’une garantie) avant la clôture</a:t>
            </a:r>
          </a:p>
          <a:p>
            <a:pPr eaLnBrk="1" hangingPunct="1">
              <a:buFont typeface="Symbol" charset="0"/>
              <a:buChar char=""/>
            </a:pPr>
            <a:r>
              <a:rPr lang="fr-FR" sz="2400" dirty="0">
                <a:solidFill>
                  <a:srgbClr val="003368"/>
                </a:solidFill>
                <a:latin typeface="Times New Roman"/>
                <a:cs typeface="Times New Roman"/>
              </a:rPr>
              <a:t>Il est probable que cette obligation se traduira par une sortie d’avantage économique</a:t>
            </a:r>
          </a:p>
          <a:p>
            <a:pPr eaLnBrk="1" hangingPunct="1">
              <a:buFont typeface="Symbol" charset="0"/>
              <a:buChar char=""/>
            </a:pPr>
            <a:r>
              <a:rPr lang="fr-FR" sz="2400" dirty="0">
                <a:solidFill>
                  <a:srgbClr val="003368"/>
                </a:solidFill>
                <a:latin typeface="Times New Roman"/>
                <a:cs typeface="Times New Roman"/>
              </a:rPr>
              <a:t>Aucune contrepartie en retour pour l’entreprise</a:t>
            </a:r>
          </a:p>
          <a:p>
            <a:pPr eaLnBrk="1" hangingPunct="1">
              <a:buFont typeface="Symbol" charset="0"/>
              <a:buChar char=""/>
            </a:pPr>
            <a:r>
              <a:rPr lang="fr-FR" sz="2400" dirty="0">
                <a:solidFill>
                  <a:srgbClr val="003368"/>
                </a:solidFill>
                <a:latin typeface="Times New Roman"/>
                <a:cs typeface="Times New Roman"/>
              </a:rPr>
              <a:t>Estimation : coût de réparation à partir de statistiques</a:t>
            </a:r>
          </a:p>
          <a:p>
            <a:pPr marL="0" indent="0" eaLnBrk="1" hangingPunct="1">
              <a:buNone/>
            </a:pPr>
            <a:endParaRPr lang="fr-FR" sz="2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870268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809" y="0"/>
            <a:ext cx="8207375" cy="965200"/>
          </a:xfrm>
        </p:spPr>
        <p:txBody>
          <a:bodyPr/>
          <a:lstStyle/>
          <a:p>
            <a:pPr algn="l" eaLnBrk="1" hangingPunct="1"/>
            <a:r>
              <a:rPr lang="fr-FR" dirty="0"/>
              <a:t>Provisions (IAS 37)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4991" y="907252"/>
            <a:ext cx="8438828" cy="541717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FR" sz="2400" b="1" dirty="0">
                <a:solidFill>
                  <a:srgbClr val="003368"/>
                </a:solidFill>
                <a:latin typeface="Times New Roman"/>
                <a:cs typeface="Times New Roman"/>
              </a:rPr>
              <a:t>2023</a:t>
            </a:r>
            <a:endParaRPr lang="fr-FR" sz="2400" b="1" dirty="0">
              <a:latin typeface="Times New Roman"/>
              <a:cs typeface="Times New Roman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50" y="1469607"/>
            <a:ext cx="2133600" cy="6223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8967E99-BCA5-4434-9157-35E666977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89766"/>
            <a:ext cx="3667779" cy="3072733"/>
          </a:xfrm>
          <a:prstGeom prst="rect">
            <a:avLst/>
          </a:prstGeom>
        </p:spPr>
      </p:pic>
      <p:sp>
        <p:nvSpPr>
          <p:cNvPr id="8" name="Flèche vers le bas 7"/>
          <p:cNvSpPr/>
          <p:nvPr/>
        </p:nvSpPr>
        <p:spPr bwMode="auto">
          <a:xfrm>
            <a:off x="3300432" y="1298895"/>
            <a:ext cx="267344" cy="40107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B0EC442-6F72-D58D-6F44-5AD8DD662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71" y="3238196"/>
            <a:ext cx="8604448" cy="346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5523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7538" y="0"/>
            <a:ext cx="8526462" cy="965200"/>
          </a:xfrm>
        </p:spPr>
        <p:txBody>
          <a:bodyPr/>
          <a:lstStyle/>
          <a:p>
            <a:pPr eaLnBrk="1" hangingPunct="1"/>
            <a:r>
              <a:rPr lang="fr-FR" dirty="0"/>
              <a:t>Dépréciation d’actifs (Norme IAS 36)</a:t>
            </a:r>
            <a:endParaRPr lang="fr-FR" dirty="0">
              <a:latin typeface="Eurostil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692696"/>
            <a:ext cx="8699500" cy="553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666750" indent="-282575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298575" indent="-4572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60325" indent="0" eaLnBrk="1" hangingPunct="1">
              <a:spcBef>
                <a:spcPct val="20000"/>
              </a:spcBef>
            </a:pPr>
            <a:r>
              <a:rPr lang="fr-FR" b="1" dirty="0">
                <a:solidFill>
                  <a:srgbClr val="FF0000"/>
                </a:solidFill>
                <a:latin typeface="Times New Roman" charset="0"/>
              </a:rPr>
              <a:t>Objectif de la norme</a:t>
            </a:r>
            <a:endParaRPr lang="fr-FR" altLang="ja-JP" b="1" dirty="0">
              <a:solidFill>
                <a:srgbClr val="FF0000"/>
              </a:solidFill>
              <a:latin typeface="Times New Roman" charset="0"/>
            </a:endParaRPr>
          </a:p>
          <a:p>
            <a:pPr marL="60325" indent="0" eaLnBrk="1" hangingPunct="1">
              <a:spcBef>
                <a:spcPct val="20000"/>
              </a:spcBef>
            </a:pPr>
            <a:r>
              <a:rPr lang="fr-FR" altLang="ja-JP" dirty="0">
                <a:solidFill>
                  <a:srgbClr val="003368"/>
                </a:solidFill>
                <a:latin typeface="Times New Roman" charset="0"/>
              </a:rPr>
              <a:t>S’assurer que les actifs sont comptabilisés pour une valeur qui n’excède pas leur valeur recouvrable</a:t>
            </a:r>
          </a:p>
          <a:p>
            <a:pPr marL="60325" indent="0" eaLnBrk="1" hangingPunct="1">
              <a:spcBef>
                <a:spcPct val="20000"/>
              </a:spcBef>
            </a:pPr>
            <a:endParaRPr lang="fr-FR" altLang="ja-JP" dirty="0">
              <a:solidFill>
                <a:srgbClr val="003368"/>
              </a:solidFill>
              <a:latin typeface="Times New Roman" charset="0"/>
            </a:endParaRPr>
          </a:p>
          <a:p>
            <a:pPr marL="60325" indent="0" eaLnBrk="1" hangingPunct="1">
              <a:spcBef>
                <a:spcPct val="20000"/>
              </a:spcBef>
            </a:pPr>
            <a:r>
              <a:rPr lang="fr-FR" altLang="ja-JP" b="1" dirty="0">
                <a:solidFill>
                  <a:srgbClr val="FF0000"/>
                </a:solidFill>
                <a:latin typeface="Times New Roman" charset="0"/>
              </a:rPr>
              <a:t>C’est à dire :</a:t>
            </a:r>
          </a:p>
          <a:p>
            <a:pPr marL="60325" indent="0" eaLnBrk="1" hangingPunct="1">
              <a:spcBef>
                <a:spcPct val="20000"/>
              </a:spcBef>
            </a:pPr>
            <a:r>
              <a:rPr lang="fr-FR" altLang="ja-JP" b="1" dirty="0">
                <a:solidFill>
                  <a:srgbClr val="003368"/>
                </a:solidFill>
                <a:latin typeface="Times New Roman" charset="0"/>
              </a:rPr>
              <a:t>Tous les actifs peuvent être dépréciés de façon imprévue</a:t>
            </a:r>
          </a:p>
          <a:p>
            <a:pPr marL="403225" eaLnBrk="1" hangingPunct="1">
              <a:spcBef>
                <a:spcPct val="20000"/>
              </a:spcBef>
              <a:buFont typeface="Symbol" charset="0"/>
              <a:buChar char=""/>
            </a:pPr>
            <a:r>
              <a:rPr lang="fr-FR" altLang="ja-JP" i="1" dirty="0">
                <a:solidFill>
                  <a:srgbClr val="003368"/>
                </a:solidFill>
                <a:latin typeface="Times New Roman" charset="0"/>
              </a:rPr>
              <a:t>Risque moindre pour les biens amortissables</a:t>
            </a:r>
          </a:p>
          <a:p>
            <a:pPr marL="403225" eaLnBrk="1" hangingPunct="1">
              <a:spcBef>
                <a:spcPct val="20000"/>
              </a:spcBef>
              <a:buFont typeface="Symbol" charset="0"/>
              <a:buChar char=""/>
            </a:pPr>
            <a:endParaRPr lang="fr-FR" altLang="ja-JP" dirty="0">
              <a:solidFill>
                <a:srgbClr val="003368"/>
              </a:solidFill>
              <a:latin typeface="Times New Roman" charset="0"/>
            </a:endParaRPr>
          </a:p>
          <a:p>
            <a:pPr marL="403225" eaLnBrk="1" hangingPunct="1">
              <a:spcBef>
                <a:spcPct val="20000"/>
              </a:spcBef>
              <a:buFont typeface="Symbol" charset="0"/>
              <a:buChar char=""/>
            </a:pPr>
            <a:r>
              <a:rPr lang="fr-FR" altLang="ja-JP" b="1" dirty="0">
                <a:solidFill>
                  <a:srgbClr val="003368"/>
                </a:solidFill>
                <a:latin typeface="Times New Roman" charset="0"/>
              </a:rPr>
              <a:t>Risque plus élevé pour les biens </a:t>
            </a:r>
            <a:r>
              <a:rPr lang="fr-FR" altLang="ja-JP" b="1" dirty="0">
                <a:solidFill>
                  <a:srgbClr val="FF0000"/>
                </a:solidFill>
                <a:latin typeface="Times New Roman" charset="0"/>
              </a:rPr>
              <a:t>non amortissables</a:t>
            </a:r>
          </a:p>
          <a:p>
            <a:pPr marL="60325" indent="0" eaLnBrk="1" hangingPunct="1">
              <a:spcBef>
                <a:spcPct val="20000"/>
              </a:spcBef>
            </a:pPr>
            <a:r>
              <a:rPr lang="fr-FR" altLang="ja-JP" dirty="0">
                <a:solidFill>
                  <a:srgbClr val="003368"/>
                </a:solidFill>
                <a:latin typeface="Times New Roman" charset="0"/>
              </a:rPr>
              <a:t>Inscrits dans les documents de synthèse à leur valeur d’entrée</a:t>
            </a:r>
          </a:p>
          <a:p>
            <a:pPr marL="60325" indent="0" eaLnBrk="1" hangingPunct="1">
              <a:spcBef>
                <a:spcPct val="20000"/>
              </a:spcBef>
            </a:pPr>
            <a:r>
              <a:rPr lang="fr-FR" altLang="ja-JP" dirty="0">
                <a:solidFill>
                  <a:srgbClr val="003368"/>
                </a:solidFill>
                <a:latin typeface="Times New Roman" charset="0"/>
              </a:rPr>
              <a:t> Ne sont pas amortis</a:t>
            </a:r>
          </a:p>
          <a:p>
            <a:pPr marL="60325" indent="0" eaLnBrk="1" hangingPunct="1">
              <a:spcBef>
                <a:spcPct val="20000"/>
              </a:spcBef>
            </a:pPr>
            <a:r>
              <a:rPr lang="fr-FR" altLang="ja-JP" i="1" dirty="0">
                <a:solidFill>
                  <a:srgbClr val="003368"/>
                </a:solidFill>
                <a:latin typeface="Times New Roman" charset="0"/>
              </a:rPr>
              <a:t>Ex: terrain, goodwill, marque </a:t>
            </a:r>
            <a:r>
              <a:rPr lang="fr-FR" altLang="ja-JP" i="1" u="sng" dirty="0">
                <a:solidFill>
                  <a:srgbClr val="003368"/>
                </a:solidFill>
                <a:latin typeface="Times New Roman" charset="0"/>
              </a:rPr>
              <a:t>achetée</a:t>
            </a:r>
            <a:endParaRPr lang="fr-FR" altLang="ja-JP" i="1" dirty="0">
              <a:solidFill>
                <a:srgbClr val="003368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122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7538" y="0"/>
            <a:ext cx="8526462" cy="965200"/>
          </a:xfrm>
        </p:spPr>
        <p:txBody>
          <a:bodyPr/>
          <a:lstStyle/>
          <a:p>
            <a:pPr eaLnBrk="1" hangingPunct="1"/>
            <a:r>
              <a:rPr lang="fr-FR" dirty="0"/>
              <a:t>Dépréciation d’actifs (Norme IAS 36)</a:t>
            </a:r>
            <a:endParaRPr lang="fr-FR" dirty="0">
              <a:latin typeface="Eurostil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36996" y="836712"/>
            <a:ext cx="869950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666750" indent="-282575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298575" indent="-4572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60325" indent="0" eaLnBrk="1" hangingPunct="1">
              <a:spcBef>
                <a:spcPct val="20000"/>
              </a:spcBef>
            </a:pPr>
            <a:r>
              <a:rPr lang="fr-FR" sz="2300" b="1" dirty="0">
                <a:solidFill>
                  <a:srgbClr val="FF0000"/>
                </a:solidFill>
                <a:latin typeface="Times New Roman" charset="0"/>
              </a:rPr>
              <a:t>Procédure :  Test de dépréciation </a:t>
            </a:r>
            <a:endParaRPr lang="fr-FR" altLang="ja-JP" sz="2300" b="1" dirty="0">
              <a:solidFill>
                <a:srgbClr val="FF0000"/>
              </a:solidFill>
              <a:latin typeface="Times New Roman" charset="0"/>
            </a:endParaRPr>
          </a:p>
          <a:p>
            <a:pPr marL="403225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ja-JP" sz="2300" dirty="0">
                <a:solidFill>
                  <a:srgbClr val="003368"/>
                </a:solidFill>
                <a:latin typeface="Times New Roman" charset="0"/>
              </a:rPr>
              <a:t>Permet de faire face au risque de perte de valeur de ces actifs non amortissables.</a:t>
            </a:r>
          </a:p>
          <a:p>
            <a:pPr marL="403225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ja-JP" sz="2300" dirty="0">
                <a:solidFill>
                  <a:srgbClr val="003368"/>
                </a:solidFill>
                <a:latin typeface="Times New Roman" charset="0"/>
              </a:rPr>
              <a:t>Test réalisé en cas d’</a:t>
            </a:r>
            <a:r>
              <a:rPr lang="fr-FR" altLang="ja-JP" sz="2300" b="1" dirty="0">
                <a:solidFill>
                  <a:srgbClr val="003368"/>
                </a:solidFill>
                <a:latin typeface="Times New Roman" charset="0"/>
              </a:rPr>
              <a:t>indice de perte de valeur de l’actif</a:t>
            </a:r>
          </a:p>
          <a:p>
            <a:pPr marL="403225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ja-JP" sz="2300" b="1" dirty="0">
                <a:solidFill>
                  <a:srgbClr val="FF0000"/>
                </a:solidFill>
                <a:latin typeface="Times New Roman" charset="0"/>
              </a:rPr>
              <a:t>Obligatoire</a:t>
            </a:r>
            <a:r>
              <a:rPr lang="fr-FR" altLang="ja-JP" sz="2300" dirty="0">
                <a:solidFill>
                  <a:srgbClr val="003368"/>
                </a:solidFill>
                <a:latin typeface="Times New Roman" charset="0"/>
              </a:rPr>
              <a:t> pour les ANC à durée de vie indéfinie et illimitée</a:t>
            </a:r>
          </a:p>
          <a:p>
            <a:pPr marL="60325" indent="0" eaLnBrk="1" hangingPunct="1">
              <a:spcBef>
                <a:spcPct val="20000"/>
              </a:spcBef>
            </a:pPr>
            <a:endParaRPr lang="fr-FR" altLang="ja-JP" sz="2300" b="1" dirty="0">
              <a:solidFill>
                <a:srgbClr val="003368"/>
              </a:solidFill>
              <a:latin typeface="Times New Roman" charset="0"/>
            </a:endParaRPr>
          </a:p>
          <a:p>
            <a:pPr marL="60325" indent="0" eaLnBrk="1" hangingPunct="1">
              <a:spcBef>
                <a:spcPct val="20000"/>
              </a:spcBef>
            </a:pPr>
            <a:r>
              <a:rPr lang="fr-FR" altLang="ja-JP" sz="2300" b="1" dirty="0">
                <a:solidFill>
                  <a:srgbClr val="FF0000"/>
                </a:solidFill>
                <a:latin typeface="Times New Roman" charset="0"/>
              </a:rPr>
              <a:t>Indice de pertes de valeur </a:t>
            </a:r>
          </a:p>
          <a:p>
            <a:pPr marL="60325" indent="0" eaLnBrk="1" hangingPunct="1">
              <a:spcBef>
                <a:spcPct val="20000"/>
              </a:spcBef>
            </a:pPr>
            <a:r>
              <a:rPr lang="fr-FR" altLang="ja-JP" sz="2300" b="1" dirty="0">
                <a:solidFill>
                  <a:srgbClr val="003368"/>
                </a:solidFill>
                <a:latin typeface="Times New Roman" charset="0"/>
              </a:rPr>
              <a:t>Externe</a:t>
            </a:r>
          </a:p>
          <a:p>
            <a:pPr marL="60325" indent="0" eaLnBrk="1" hangingPunct="1">
              <a:spcBef>
                <a:spcPct val="20000"/>
              </a:spcBef>
            </a:pPr>
            <a:r>
              <a:rPr lang="fr-FR" altLang="ja-JP" sz="2300" i="1" dirty="0">
                <a:solidFill>
                  <a:srgbClr val="003368"/>
                </a:solidFill>
                <a:latin typeface="Times New Roman" charset="0"/>
              </a:rPr>
              <a:t>Baisse significative de la valeur du bien, changements technologiques, économiques ou juridiques majeurs, évolution des taux d’intérêt </a:t>
            </a:r>
          </a:p>
          <a:p>
            <a:pPr marL="60325" indent="0" eaLnBrk="1" hangingPunct="1">
              <a:spcBef>
                <a:spcPct val="20000"/>
              </a:spcBef>
            </a:pPr>
            <a:r>
              <a:rPr lang="fr-FR" altLang="ja-JP" sz="2300" b="1" dirty="0">
                <a:solidFill>
                  <a:srgbClr val="003368"/>
                </a:solidFill>
                <a:latin typeface="Times New Roman" charset="0"/>
              </a:rPr>
              <a:t>Interne</a:t>
            </a:r>
          </a:p>
          <a:p>
            <a:pPr marL="60325" indent="0" eaLnBrk="1" hangingPunct="1">
              <a:spcBef>
                <a:spcPct val="20000"/>
              </a:spcBef>
            </a:pPr>
            <a:r>
              <a:rPr lang="fr-FR" altLang="ja-JP" sz="2300" i="1" dirty="0">
                <a:solidFill>
                  <a:srgbClr val="003368"/>
                </a:solidFill>
                <a:latin typeface="Times New Roman" charset="0"/>
              </a:rPr>
              <a:t>Obsolescence, dégradation physique de l’actif, baisse de la performance économique du bien</a:t>
            </a:r>
          </a:p>
        </p:txBody>
      </p:sp>
    </p:spTree>
    <p:extLst>
      <p:ext uri="{BB962C8B-B14F-4D97-AF65-F5344CB8AC3E}">
        <p14:creationId xmlns:p14="http://schemas.microsoft.com/office/powerpoint/2010/main" val="1774995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182"/>
            <a:ext cx="8207375" cy="965200"/>
          </a:xfrm>
        </p:spPr>
        <p:txBody>
          <a:bodyPr/>
          <a:lstStyle/>
          <a:p>
            <a:pPr eaLnBrk="1" hangingPunct="1"/>
            <a:r>
              <a:rPr lang="fr-FR" dirty="0"/>
              <a:t>Dépréciation d’actifs (Norme IAS 36)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438828" cy="5186236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fr-FR"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Question:  VNC &gt; ou &lt; à la valeur recouvrable d’un actif ?</a:t>
            </a:r>
          </a:p>
          <a:p>
            <a:pPr marL="0" indent="0" eaLnBrk="1" hangingPunct="1">
              <a:buNone/>
            </a:pPr>
            <a:endParaRPr lang="fr-FR" sz="26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 eaLnBrk="1" hangingPunct="1">
              <a:buNone/>
            </a:pPr>
            <a:r>
              <a:rPr lang="fr-FR"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VNC</a:t>
            </a:r>
            <a:r>
              <a:rPr lang="fr-FR" sz="2600" b="1" dirty="0">
                <a:solidFill>
                  <a:srgbClr val="003368"/>
                </a:solidFill>
                <a:latin typeface="Times New Roman"/>
                <a:cs typeface="Times New Roman"/>
              </a:rPr>
              <a:t> : Valeur du bien au bilan </a:t>
            </a:r>
          </a:p>
          <a:p>
            <a:pPr marL="0" indent="0" algn="ctr" eaLnBrk="1" hangingPunct="1">
              <a:buNone/>
            </a:pPr>
            <a:r>
              <a:rPr lang="fr-FR" sz="2600" i="1" dirty="0">
                <a:solidFill>
                  <a:srgbClr val="003368"/>
                </a:solidFill>
                <a:latin typeface="Times New Roman"/>
                <a:cs typeface="Times New Roman"/>
              </a:rPr>
              <a:t>Calcul : base amortissable – amortissements pratiqués </a:t>
            </a:r>
          </a:p>
          <a:p>
            <a:pPr marL="0" indent="0" algn="ctr" eaLnBrk="1" hangingPunct="1">
              <a:buNone/>
            </a:pPr>
            <a:endParaRPr lang="fr-FR" sz="2600" i="1" dirty="0">
              <a:solidFill>
                <a:srgbClr val="003368"/>
              </a:solidFill>
              <a:latin typeface="Times New Roman"/>
              <a:cs typeface="Times New Roman"/>
            </a:endParaRPr>
          </a:p>
          <a:p>
            <a:pPr marL="0" indent="0" eaLnBrk="1" hangingPunct="1">
              <a:buNone/>
            </a:pPr>
            <a:r>
              <a:rPr lang="fr-FR"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Valeur recouvrable </a:t>
            </a:r>
            <a:r>
              <a:rPr lang="fr-FR" sz="2600" b="1" dirty="0">
                <a:solidFill>
                  <a:srgbClr val="003368"/>
                </a:solidFill>
                <a:latin typeface="Times New Roman"/>
                <a:cs typeface="Times New Roman"/>
              </a:rPr>
              <a:t>: montant à recouvrer par son </a:t>
            </a:r>
            <a:r>
              <a:rPr lang="fr-FR" sz="2600" b="1" dirty="0">
                <a:latin typeface="Times New Roman"/>
                <a:cs typeface="Times New Roman"/>
              </a:rPr>
              <a:t>utilisation</a:t>
            </a:r>
            <a:r>
              <a:rPr lang="fr-FR" sz="2600" b="1" dirty="0">
                <a:solidFill>
                  <a:srgbClr val="003368"/>
                </a:solidFill>
                <a:latin typeface="Times New Roman"/>
                <a:cs typeface="Times New Roman"/>
              </a:rPr>
              <a:t> ou sa </a:t>
            </a:r>
            <a:r>
              <a:rPr lang="fr-FR" sz="2600" b="1" dirty="0">
                <a:latin typeface="Times New Roman"/>
                <a:cs typeface="Times New Roman"/>
              </a:rPr>
              <a:t>vente</a:t>
            </a:r>
          </a:p>
          <a:p>
            <a:pPr marL="0" indent="0" eaLnBrk="1" hangingPunct="1">
              <a:buNone/>
            </a:pPr>
            <a:endParaRPr lang="fr-FR" sz="2600" b="1" dirty="0">
              <a:solidFill>
                <a:srgbClr val="003368"/>
              </a:solidFill>
              <a:latin typeface="Times New Roman"/>
              <a:cs typeface="Times New Roman"/>
            </a:endParaRPr>
          </a:p>
          <a:p>
            <a:pPr marL="0" indent="0" eaLnBrk="1" hangingPunct="1">
              <a:buNone/>
            </a:pPr>
            <a:r>
              <a:rPr lang="fr-FR" sz="2600" b="1" i="1" dirty="0">
                <a:solidFill>
                  <a:srgbClr val="003368"/>
                </a:solidFill>
                <a:latin typeface="Times New Roman"/>
                <a:cs typeface="Times New Roman"/>
              </a:rPr>
              <a:t>= valeur la plus élevée entre la valeur d’usage (exploitation) </a:t>
            </a:r>
          </a:p>
          <a:p>
            <a:pPr marL="0" indent="0" eaLnBrk="1" hangingPunct="1">
              <a:buNone/>
            </a:pPr>
            <a:r>
              <a:rPr lang="fr-FR" sz="2600" b="1" i="1" dirty="0">
                <a:solidFill>
                  <a:srgbClr val="003368"/>
                </a:solidFill>
                <a:latin typeface="Times New Roman"/>
                <a:cs typeface="Times New Roman"/>
              </a:rPr>
              <a:t>et  la juste valeur d’un bien (cession)</a:t>
            </a:r>
            <a:endParaRPr lang="fr-FR" sz="2600" i="1" dirty="0">
              <a:solidFill>
                <a:srgbClr val="003368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010097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0"/>
            <a:ext cx="8207375" cy="965200"/>
          </a:xfrm>
        </p:spPr>
        <p:txBody>
          <a:bodyPr/>
          <a:lstStyle/>
          <a:p>
            <a:pPr eaLnBrk="1" hangingPunct="1"/>
            <a:r>
              <a:rPr lang="fr-FR" dirty="0"/>
              <a:t>Plan de la séance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4991" y="1294536"/>
            <a:ext cx="8438828" cy="5029889"/>
          </a:xfrm>
        </p:spPr>
        <p:txBody>
          <a:bodyPr/>
          <a:lstStyle/>
          <a:p>
            <a:pPr eaLnBrk="1" hangingPunct="1"/>
            <a:endParaRPr lang="fr-FR" sz="2400" b="1" dirty="0">
              <a:solidFill>
                <a:srgbClr val="003368"/>
              </a:solidFill>
              <a:latin typeface="Times New Roman"/>
              <a:cs typeface="Times New Roman"/>
            </a:endParaRPr>
          </a:p>
          <a:p>
            <a:pPr eaLnBrk="1" hangingPunct="1"/>
            <a:r>
              <a:rPr lang="fr-FR" sz="2400" b="1" dirty="0">
                <a:solidFill>
                  <a:srgbClr val="003368"/>
                </a:solidFill>
                <a:latin typeface="Times New Roman"/>
                <a:cs typeface="Times New Roman"/>
              </a:rPr>
              <a:t>Provisions pour passifs éventuels  (norme IAS 37)</a:t>
            </a:r>
          </a:p>
          <a:p>
            <a:pPr eaLnBrk="1" hangingPunct="1"/>
            <a:endParaRPr lang="fr-FR" sz="2400" b="1" dirty="0">
              <a:solidFill>
                <a:srgbClr val="003368"/>
              </a:solidFill>
              <a:latin typeface="Times New Roman"/>
              <a:cs typeface="Times New Roman"/>
            </a:endParaRPr>
          </a:p>
          <a:p>
            <a:pPr eaLnBrk="1" hangingPunct="1"/>
            <a:r>
              <a:rPr lang="fr-FR" sz="2400" b="1" dirty="0">
                <a:solidFill>
                  <a:srgbClr val="003368"/>
                </a:solidFill>
                <a:latin typeface="Times New Roman"/>
                <a:cs typeface="Times New Roman"/>
              </a:rPr>
              <a:t>Dépréciation d’un actif (norme IAS 36, IFRS 9)</a:t>
            </a:r>
          </a:p>
          <a:p>
            <a:pPr eaLnBrk="1" hangingPunct="1"/>
            <a:endParaRPr lang="fr-FR" sz="2400" b="1" dirty="0">
              <a:solidFill>
                <a:srgbClr val="003368"/>
              </a:solidFill>
              <a:latin typeface="Times New Roman"/>
              <a:cs typeface="Times New Roman"/>
            </a:endParaRPr>
          </a:p>
          <a:p>
            <a:pPr eaLnBrk="1" hangingPunct="1"/>
            <a:r>
              <a:rPr lang="fr-FR" sz="2400" b="1" dirty="0">
                <a:solidFill>
                  <a:srgbClr val="003368"/>
                </a:solidFill>
                <a:latin typeface="Times New Roman"/>
                <a:cs typeface="Times New Roman"/>
              </a:rPr>
              <a:t>Notion d’Unité Génératrice de Trésorerie (UGT)</a:t>
            </a:r>
          </a:p>
          <a:p>
            <a:pPr eaLnBrk="1" hangingPunct="1"/>
            <a:endParaRPr lang="fr-FR" sz="2400" b="1" dirty="0">
              <a:solidFill>
                <a:srgbClr val="003368"/>
              </a:solidFill>
              <a:latin typeface="Times New Roman"/>
              <a:cs typeface="Times New Roman"/>
            </a:endParaRPr>
          </a:p>
          <a:p>
            <a:pPr eaLnBrk="1" hangingPunct="1"/>
            <a:r>
              <a:rPr lang="fr-FR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 retenir : </a:t>
            </a:r>
          </a:p>
          <a:p>
            <a:pPr marL="0" indent="0" eaLnBrk="1" hangingPunct="1">
              <a:buNone/>
            </a:pPr>
            <a:r>
              <a:rPr lang="fr-FR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Les provisions concernent des éléments du passif</a:t>
            </a:r>
          </a:p>
          <a:p>
            <a:pPr marL="0" indent="0" eaLnBrk="1" hangingPunct="1">
              <a:buNone/>
            </a:pPr>
            <a:r>
              <a:rPr lang="fr-FR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Les dépréciations concernent des éléments d’actif</a:t>
            </a:r>
          </a:p>
        </p:txBody>
      </p:sp>
    </p:spTree>
    <p:extLst>
      <p:ext uri="{BB962C8B-B14F-4D97-AF65-F5344CB8AC3E}">
        <p14:creationId xmlns:p14="http://schemas.microsoft.com/office/powerpoint/2010/main" val="204831824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182"/>
            <a:ext cx="8207375" cy="965200"/>
          </a:xfrm>
        </p:spPr>
        <p:txBody>
          <a:bodyPr/>
          <a:lstStyle/>
          <a:p>
            <a:pPr eaLnBrk="1" hangingPunct="1"/>
            <a:r>
              <a:rPr lang="fr-FR" dirty="0"/>
              <a:t>Dépréciation d’actifs (Norme IAS 36)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1D347E2-AE43-727A-46BA-2D666F086059}"/>
              </a:ext>
            </a:extLst>
          </p:cNvPr>
          <p:cNvSpPr txBox="1"/>
          <p:nvPr/>
        </p:nvSpPr>
        <p:spPr>
          <a:xfrm>
            <a:off x="755576" y="1196752"/>
            <a:ext cx="1728192" cy="92333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Valeur Nette Comptable (VNC)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9CC1D33-90F3-C4E8-366B-674DE8299678}"/>
              </a:ext>
            </a:extLst>
          </p:cNvPr>
          <p:cNvSpPr txBox="1"/>
          <p:nvPr/>
        </p:nvSpPr>
        <p:spPr>
          <a:xfrm>
            <a:off x="2987055" y="1268760"/>
            <a:ext cx="1728192" cy="43088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&gt; ou &lt;</a:t>
            </a:r>
            <a:r>
              <a:rPr lang="fr-FR" b="1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EEA8BA6-DC2D-D840-F0A0-35D8A82AD9E3}"/>
              </a:ext>
            </a:extLst>
          </p:cNvPr>
          <p:cNvSpPr txBox="1"/>
          <p:nvPr/>
        </p:nvSpPr>
        <p:spPr>
          <a:xfrm>
            <a:off x="5580112" y="1140836"/>
            <a:ext cx="1728192" cy="92333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Valeur Recouvrable (VR)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8C59BA6-31C8-2A65-BFB8-6577961FF455}"/>
              </a:ext>
            </a:extLst>
          </p:cNvPr>
          <p:cNvCxnSpPr>
            <a:cxnSpLocks/>
          </p:cNvCxnSpPr>
          <p:nvPr/>
        </p:nvCxnSpPr>
        <p:spPr>
          <a:xfrm>
            <a:off x="2492551" y="1489798"/>
            <a:ext cx="720080" cy="123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2D068E2A-AD36-30E5-1B80-18BAC7A013F5}"/>
              </a:ext>
            </a:extLst>
          </p:cNvPr>
          <p:cNvCxnSpPr>
            <a:cxnSpLocks/>
          </p:cNvCxnSpPr>
          <p:nvPr/>
        </p:nvCxnSpPr>
        <p:spPr>
          <a:xfrm>
            <a:off x="4644008" y="1484784"/>
            <a:ext cx="68400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D6984519-9C2B-F6D9-3887-80A492C8CD14}"/>
              </a:ext>
            </a:extLst>
          </p:cNvPr>
          <p:cNvCxnSpPr>
            <a:cxnSpLocks/>
          </p:cNvCxnSpPr>
          <p:nvPr/>
        </p:nvCxnSpPr>
        <p:spPr>
          <a:xfrm>
            <a:off x="6444208" y="2120082"/>
            <a:ext cx="0" cy="44482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680C75CA-060E-5B62-959C-34ACF6D89994}"/>
              </a:ext>
            </a:extLst>
          </p:cNvPr>
          <p:cNvSpPr txBox="1"/>
          <p:nvPr/>
        </p:nvSpPr>
        <p:spPr>
          <a:xfrm>
            <a:off x="5580112" y="2564904"/>
            <a:ext cx="1728192" cy="6463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la plus élevée entre :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FFC109A-2705-370B-1472-F4A33AC29A7F}"/>
              </a:ext>
            </a:extLst>
          </p:cNvPr>
          <p:cNvSpPr txBox="1"/>
          <p:nvPr/>
        </p:nvSpPr>
        <p:spPr>
          <a:xfrm>
            <a:off x="3995936" y="3624454"/>
            <a:ext cx="2016224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Valeur de cession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D966C3B-AB65-5936-E989-5D294A48A352}"/>
              </a:ext>
            </a:extLst>
          </p:cNvPr>
          <p:cNvSpPr txBox="1"/>
          <p:nvPr/>
        </p:nvSpPr>
        <p:spPr>
          <a:xfrm>
            <a:off x="6516216" y="3624454"/>
            <a:ext cx="2016224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Valeur d’utilité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6167B6B-7D07-55C0-3ADE-D071C3806D12}"/>
              </a:ext>
            </a:extLst>
          </p:cNvPr>
          <p:cNvCxnSpPr>
            <a:cxnSpLocks/>
          </p:cNvCxnSpPr>
          <p:nvPr/>
        </p:nvCxnSpPr>
        <p:spPr>
          <a:xfrm flipH="1">
            <a:off x="5436096" y="3211235"/>
            <a:ext cx="936104" cy="41321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B016661-02D4-2D5C-393A-BD846AB7C231}"/>
              </a:ext>
            </a:extLst>
          </p:cNvPr>
          <p:cNvCxnSpPr>
            <a:cxnSpLocks/>
          </p:cNvCxnSpPr>
          <p:nvPr/>
        </p:nvCxnSpPr>
        <p:spPr>
          <a:xfrm>
            <a:off x="6372200" y="3211235"/>
            <a:ext cx="936104" cy="41321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3">
            <a:extLst>
              <a:ext uri="{FF2B5EF4-FFF2-40B4-BE49-F238E27FC236}">
                <a16:creationId xmlns:a16="http://schemas.microsoft.com/office/drawing/2014/main" id="{C2E926F0-6F2A-8E6E-4849-DF7E3F56A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97" y="4365104"/>
            <a:ext cx="8699500" cy="185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666750" indent="-282575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298575" indent="-4572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60325" indent="0" algn="just"/>
            <a:r>
              <a:rPr lang="fr-FR" sz="2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Si VNC &gt; VR =&gt; </a:t>
            </a:r>
            <a:r>
              <a:rPr lang="fr-FR" sz="2000" b="1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l'actif est déprécié</a:t>
            </a:r>
          </a:p>
          <a:p>
            <a:pPr marL="403225" algn="just">
              <a:buFont typeface="Symbol" panose="05050102010706020507" pitchFamily="18" charset="2"/>
              <a:buChar char="Þ"/>
            </a:pPr>
            <a:r>
              <a:rPr lang="fr-FR" sz="200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Valeur recouvrable (VR) = max [(Juste valeur - frais de vente) ; valeur d'utilité]</a:t>
            </a:r>
          </a:p>
          <a:p>
            <a:pPr marL="403225" algn="just">
              <a:buFontTx/>
              <a:buChar char="-"/>
            </a:pPr>
            <a:r>
              <a:rPr lang="fr-FR" sz="200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Valeur d'utilité = valeur actuelle nette des flux de trésorerie futurs</a:t>
            </a:r>
          </a:p>
          <a:p>
            <a:pPr marL="403225" algn="just">
              <a:buFontTx/>
              <a:buChar char="-"/>
            </a:pPr>
            <a:r>
              <a:rPr lang="fr-FR" sz="200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Valeur de cession = Valeur de marché – frais de cession</a:t>
            </a:r>
          </a:p>
          <a:p>
            <a:pPr marL="60325" indent="0" algn="just"/>
            <a:endParaRPr lang="fr-FR" sz="2000" dirty="0">
              <a:solidFill>
                <a:srgbClr val="00206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60325" indent="0" algn="just"/>
            <a:r>
              <a:rPr lang="fr-FR" sz="2000" b="1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Perte de valeur = valeur comptable - valeur recouvrable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AA4D4A4-9D8E-ABBE-763D-4925076B9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79" y="2297483"/>
            <a:ext cx="265756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666750" indent="-282575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298575" indent="-4572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60325" indent="0" algn="just"/>
            <a:r>
              <a:rPr lang="fr-FR" sz="2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Si VNC &lt; VR</a:t>
            </a:r>
          </a:p>
          <a:p>
            <a:pPr marL="403225" algn="just">
              <a:buFont typeface="Symbol" panose="05050102010706020507" pitchFamily="18" charset="2"/>
              <a:buChar char="Þ"/>
            </a:pPr>
            <a:r>
              <a:rPr lang="fr-FR" sz="200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Pas de dépréciation</a:t>
            </a:r>
          </a:p>
          <a:p>
            <a:pPr marL="403225" algn="just">
              <a:buFont typeface="Symbol" panose="05050102010706020507" pitchFamily="18" charset="2"/>
              <a:buChar char="Þ"/>
            </a:pPr>
            <a:r>
              <a:rPr lang="fr-FR" sz="200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Rien à faire</a:t>
            </a:r>
          </a:p>
        </p:txBody>
      </p:sp>
    </p:spTree>
    <p:extLst>
      <p:ext uri="{BB962C8B-B14F-4D97-AF65-F5344CB8AC3E}">
        <p14:creationId xmlns:p14="http://schemas.microsoft.com/office/powerpoint/2010/main" val="27109343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7538" y="0"/>
            <a:ext cx="8526462" cy="965200"/>
          </a:xfrm>
        </p:spPr>
        <p:txBody>
          <a:bodyPr/>
          <a:lstStyle/>
          <a:p>
            <a:pPr eaLnBrk="1" hangingPunct="1"/>
            <a:r>
              <a:rPr lang="fr-FR" dirty="0"/>
              <a:t>Dépréciation d’actifs (Norme IAS 36)</a:t>
            </a:r>
            <a:endParaRPr lang="fr-FR" dirty="0">
              <a:latin typeface="Eurostil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5900" y="1105524"/>
            <a:ext cx="8699500" cy="504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666750" indent="-282575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298575" indent="-4572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60325" indent="0">
              <a:spcBef>
                <a:spcPct val="20000"/>
              </a:spcBef>
            </a:pPr>
            <a:r>
              <a:rPr lang="fr-FR" b="1" dirty="0">
                <a:solidFill>
                  <a:srgbClr val="FF0000"/>
                </a:solidFill>
                <a:latin typeface="Times New Roman" charset="0"/>
              </a:rPr>
              <a:t>1. Valeur d’utilité : </a:t>
            </a:r>
            <a:r>
              <a:rPr lang="fr-FR" b="1" dirty="0">
                <a:solidFill>
                  <a:srgbClr val="000090"/>
                </a:solidFill>
                <a:latin typeface="Times New Roman" charset="0"/>
              </a:rPr>
              <a:t>Somme des flux nets de trésorerie actualisés </a:t>
            </a:r>
            <a:r>
              <a:rPr lang="fr-FR" dirty="0">
                <a:solidFill>
                  <a:srgbClr val="003368"/>
                </a:solidFill>
                <a:latin typeface="Times New Roman" charset="0"/>
              </a:rPr>
              <a:t>susceptibles d’être générés par l’entreprise</a:t>
            </a:r>
          </a:p>
          <a:p>
            <a:pPr marL="60325" indent="0">
              <a:spcBef>
                <a:spcPct val="20000"/>
              </a:spcBef>
            </a:pPr>
            <a:endParaRPr lang="fr-FR" dirty="0">
              <a:solidFill>
                <a:srgbClr val="003368"/>
              </a:solidFill>
              <a:latin typeface="Times New Roman" charset="0"/>
            </a:endParaRPr>
          </a:p>
          <a:p>
            <a:pPr marL="403225">
              <a:spcBef>
                <a:spcPct val="20000"/>
              </a:spcBef>
              <a:buFontTx/>
              <a:buChar char="-"/>
            </a:pPr>
            <a:r>
              <a:rPr lang="fr-FR" dirty="0">
                <a:solidFill>
                  <a:srgbClr val="003368"/>
                </a:solidFill>
                <a:latin typeface="Times New Roman" charset="0"/>
              </a:rPr>
              <a:t>Estimation, variation et échéancier des flux de trésorerie</a:t>
            </a:r>
          </a:p>
          <a:p>
            <a:pPr marL="403225">
              <a:spcBef>
                <a:spcPct val="20000"/>
              </a:spcBef>
              <a:buFontTx/>
              <a:buChar char="-"/>
            </a:pPr>
            <a:r>
              <a:rPr lang="fr-FR" dirty="0">
                <a:solidFill>
                  <a:srgbClr val="003368"/>
                </a:solidFill>
                <a:latin typeface="Times New Roman" charset="0"/>
              </a:rPr>
              <a:t>Valeur temps de l’argent (taux d’intérêt sans risque)</a:t>
            </a:r>
          </a:p>
          <a:p>
            <a:pPr marL="403225">
              <a:spcBef>
                <a:spcPct val="20000"/>
              </a:spcBef>
              <a:buFontTx/>
              <a:buChar char="-"/>
            </a:pPr>
            <a:r>
              <a:rPr lang="fr-FR" dirty="0">
                <a:solidFill>
                  <a:srgbClr val="003368"/>
                </a:solidFill>
                <a:latin typeface="Times New Roman" charset="0"/>
              </a:rPr>
              <a:t>Prix pour supporter l’incertitude inhérente à l’actif</a:t>
            </a:r>
          </a:p>
          <a:p>
            <a:pPr marL="60325" indent="0" eaLnBrk="1" hangingPunct="1">
              <a:spcBef>
                <a:spcPct val="20000"/>
              </a:spcBef>
            </a:pPr>
            <a:endParaRPr lang="fr-FR" b="1" dirty="0">
              <a:solidFill>
                <a:srgbClr val="FF0000"/>
              </a:solidFill>
              <a:latin typeface="Times New Roman" charset="0"/>
            </a:endParaRPr>
          </a:p>
          <a:p>
            <a:pPr marL="60325" indent="0" eaLnBrk="1" hangingPunct="1">
              <a:spcBef>
                <a:spcPct val="20000"/>
              </a:spcBef>
            </a:pPr>
            <a:r>
              <a:rPr lang="fr-FR" b="1" dirty="0">
                <a:solidFill>
                  <a:srgbClr val="FF0000"/>
                </a:solidFill>
                <a:latin typeface="Times New Roman" charset="0"/>
              </a:rPr>
              <a:t>2. Valeur de cession = </a:t>
            </a:r>
            <a:r>
              <a:rPr lang="fr-FR" b="1" dirty="0">
                <a:solidFill>
                  <a:srgbClr val="000090"/>
                </a:solidFill>
                <a:latin typeface="Times New Roman" charset="0"/>
              </a:rPr>
              <a:t>JV - coûts de sortie</a:t>
            </a:r>
          </a:p>
          <a:p>
            <a:pPr marL="60325" indent="0" eaLnBrk="1" hangingPunct="1">
              <a:spcBef>
                <a:spcPct val="20000"/>
              </a:spcBef>
            </a:pPr>
            <a:r>
              <a:rPr lang="fr-FR" dirty="0">
                <a:solidFill>
                  <a:srgbClr val="003368"/>
                </a:solidFill>
                <a:latin typeface="Times New Roman" charset="0"/>
              </a:rPr>
              <a:t>Estimation à partir d’estimations sur un marché actif pour des biens identiques (IFRS13)</a:t>
            </a:r>
          </a:p>
          <a:p>
            <a:pPr marL="60325" indent="0" eaLnBrk="1" hangingPunct="1">
              <a:spcBef>
                <a:spcPct val="20000"/>
              </a:spcBef>
            </a:pPr>
            <a:endParaRPr lang="fr-FR" dirty="0">
              <a:solidFill>
                <a:srgbClr val="003368"/>
              </a:solidFill>
              <a:latin typeface="Times New Roman" charset="0"/>
            </a:endParaRPr>
          </a:p>
          <a:p>
            <a:pPr marL="60325" indent="0" eaLnBrk="1" hangingPunct="1">
              <a:spcBef>
                <a:spcPct val="20000"/>
              </a:spcBef>
            </a:pPr>
            <a:r>
              <a:rPr lang="fr-FR" b="1" dirty="0">
                <a:solidFill>
                  <a:srgbClr val="003368"/>
                </a:solidFill>
                <a:latin typeface="Times New Roman" charset="0"/>
              </a:rPr>
              <a:t>En cas d’absence de JV =&gt; valeur d’utilité = valeur recouvrable</a:t>
            </a:r>
          </a:p>
        </p:txBody>
      </p:sp>
    </p:spTree>
    <p:extLst>
      <p:ext uri="{BB962C8B-B14F-4D97-AF65-F5344CB8AC3E}">
        <p14:creationId xmlns:p14="http://schemas.microsoft.com/office/powerpoint/2010/main" val="1385009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7538" y="0"/>
            <a:ext cx="8526462" cy="965200"/>
          </a:xfrm>
        </p:spPr>
        <p:txBody>
          <a:bodyPr/>
          <a:lstStyle/>
          <a:p>
            <a:pPr eaLnBrk="1" hangingPunct="1"/>
            <a:r>
              <a:rPr lang="fr-FR" dirty="0"/>
              <a:t>Dépréciation d’actifs (Norme IAS 36)</a:t>
            </a:r>
            <a:endParaRPr lang="fr-FR" dirty="0">
              <a:latin typeface="Eurostil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2250" y="764704"/>
            <a:ext cx="86995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666750" indent="-282575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298575" indent="-4572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60325" indent="0" eaLnBrk="1" hangingPunct="1">
              <a:spcBef>
                <a:spcPct val="20000"/>
              </a:spcBef>
            </a:pPr>
            <a:r>
              <a:rPr lang="fr-FR" sz="1800" b="1" dirty="0">
                <a:solidFill>
                  <a:srgbClr val="FF0000"/>
                </a:solidFill>
                <a:latin typeface="Times New Roman" charset="0"/>
              </a:rPr>
              <a:t>Estimation des Flux Nets de Trésorerie (FNT)</a:t>
            </a:r>
            <a:endParaRPr lang="fr-FR" sz="1800" dirty="0">
              <a:solidFill>
                <a:srgbClr val="003368"/>
              </a:solidFill>
              <a:latin typeface="Times New Roman" charset="0"/>
            </a:endParaRPr>
          </a:p>
          <a:p>
            <a:pPr marL="60325" indent="0" eaLnBrk="1" hangingPunct="1">
              <a:spcBef>
                <a:spcPct val="20000"/>
              </a:spcBef>
            </a:pPr>
            <a:r>
              <a:rPr lang="fr-FR" sz="1800" b="1" dirty="0">
                <a:solidFill>
                  <a:srgbClr val="003368"/>
                </a:solidFill>
                <a:latin typeface="Times New Roman" charset="0"/>
              </a:rPr>
              <a:t>Respecter les principes suivants:</a:t>
            </a:r>
          </a:p>
          <a:p>
            <a:pPr marL="403225" eaLnBrk="1" hangingPunct="1">
              <a:spcBef>
                <a:spcPct val="20000"/>
              </a:spcBef>
              <a:buFontTx/>
              <a:buChar char="-"/>
            </a:pPr>
            <a:r>
              <a:rPr lang="fr-FR" sz="1800" dirty="0">
                <a:solidFill>
                  <a:srgbClr val="003368"/>
                </a:solidFill>
                <a:latin typeface="Times New Roman" charset="0"/>
              </a:rPr>
              <a:t>Etablir les projections de flux de trésorerie sur la base d’hypothèses raisonnables et documentées</a:t>
            </a:r>
          </a:p>
          <a:p>
            <a:pPr marL="403225" eaLnBrk="1" hangingPunct="1">
              <a:spcBef>
                <a:spcPct val="20000"/>
              </a:spcBef>
              <a:buFontTx/>
              <a:buChar char="-"/>
            </a:pPr>
            <a:r>
              <a:rPr lang="fr-FR" sz="1800" dirty="0">
                <a:solidFill>
                  <a:srgbClr val="003368"/>
                </a:solidFill>
                <a:latin typeface="Times New Roman" charset="0"/>
              </a:rPr>
              <a:t>Définir les projections sur la base de budget/prévisions les plus récents sur une durée max de 5 ans.</a:t>
            </a:r>
          </a:p>
          <a:p>
            <a:pPr marL="403225" eaLnBrk="1" hangingPunct="1">
              <a:spcBef>
                <a:spcPct val="20000"/>
              </a:spcBef>
              <a:buFontTx/>
              <a:buChar char="-"/>
            </a:pPr>
            <a:r>
              <a:rPr lang="fr-FR" sz="1800" dirty="0">
                <a:solidFill>
                  <a:srgbClr val="003368"/>
                </a:solidFill>
                <a:latin typeface="Times New Roman" charset="0"/>
              </a:rPr>
              <a:t>Estimer les flux de trésorerie des années suivantes par extrapolation des prévisions précédentes.</a:t>
            </a:r>
          </a:p>
          <a:p>
            <a:pPr marL="60325" indent="0" eaLnBrk="1" hangingPunct="1">
              <a:spcBef>
                <a:spcPct val="20000"/>
              </a:spcBef>
            </a:pPr>
            <a:r>
              <a:rPr lang="fr-FR" sz="1800" b="1" dirty="0">
                <a:solidFill>
                  <a:srgbClr val="003368"/>
                </a:solidFill>
                <a:latin typeface="Times New Roman" charset="0"/>
              </a:rPr>
              <a:t>Les FNT doivent être estimés pour l’actif dans son état actuel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090DAB2-A6F6-7CAC-139C-572CB2E91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935" y="3645024"/>
            <a:ext cx="1253406" cy="41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666750" indent="-282575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298575" indent="-4572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60325" indent="0" eaLnBrk="1" hangingPunct="1">
              <a:spcBef>
                <a:spcPct val="20000"/>
              </a:spcBef>
            </a:pPr>
            <a:r>
              <a:rPr lang="fr-FR" sz="1800" b="1" dirty="0">
                <a:solidFill>
                  <a:srgbClr val="FF0000"/>
                </a:solidFill>
                <a:latin typeface="Times New Roman" charset="0"/>
              </a:rPr>
              <a:t>Formule</a:t>
            </a:r>
            <a:endParaRPr lang="fr-FR" sz="1800" dirty="0">
              <a:solidFill>
                <a:srgbClr val="003368"/>
              </a:solidFill>
              <a:latin typeface="Times New Roman" charset="0"/>
            </a:endParaRPr>
          </a:p>
          <a:p>
            <a:pPr marL="60325" indent="0" eaLnBrk="1" hangingPunct="1">
              <a:spcBef>
                <a:spcPct val="20000"/>
              </a:spcBef>
            </a:pPr>
            <a:endParaRPr lang="fr-FR" sz="1800" dirty="0">
              <a:solidFill>
                <a:srgbClr val="000090"/>
              </a:solidFill>
              <a:latin typeface="Times New Roman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53B9F29-C490-8621-CB27-EE80CB8C99B7}"/>
              </a:ext>
            </a:extLst>
          </p:cNvPr>
          <p:cNvSpPr txBox="1">
            <a:spLocks noChangeArrowheads="1"/>
          </p:cNvSpPr>
          <p:nvPr/>
        </p:nvSpPr>
        <p:spPr>
          <a:xfrm>
            <a:off x="213358" y="4145756"/>
            <a:ext cx="2875879" cy="17287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fr-FR" altLang="fr-FR" sz="1800" dirty="0">
                <a:solidFill>
                  <a:srgbClr val="0C28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Avec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fr-FR" sz="1800" dirty="0">
                <a:solidFill>
                  <a:srgbClr val="0C28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 = valeur d’utilité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fr-FR" sz="1800" dirty="0">
                <a:solidFill>
                  <a:srgbClr val="0C28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 = Taux d’actualisation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fr-FR" sz="1800" dirty="0">
                <a:solidFill>
                  <a:srgbClr val="0C28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 = nombre de périodes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fr-FR" sz="1800" dirty="0">
                <a:solidFill>
                  <a:srgbClr val="0C28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CF = projection de cash-flow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fr-FR" sz="1800" dirty="0">
                <a:solidFill>
                  <a:srgbClr val="0C28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VT = valeur terminale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altLang="fr-FR" sz="1800" dirty="0">
              <a:solidFill>
                <a:srgbClr val="0C28A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fr-FR" altLang="fr-FR" sz="1800" dirty="0">
              <a:solidFill>
                <a:srgbClr val="0C28A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fr-FR" altLang="fr-FR" sz="1800" dirty="0">
              <a:solidFill>
                <a:srgbClr val="0C28A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4E2EBE-8F28-81E7-72AB-82F1CB1CFDD4}"/>
              </a:ext>
            </a:extLst>
          </p:cNvPr>
          <p:cNvSpPr txBox="1">
            <a:spLocks noChangeArrowheads="1"/>
          </p:cNvSpPr>
          <p:nvPr/>
        </p:nvSpPr>
        <p:spPr>
          <a:xfrm>
            <a:off x="6257947" y="3610852"/>
            <a:ext cx="2636353" cy="11863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None/>
            </a:pPr>
            <a:r>
              <a:rPr lang="fr-FR" altLang="fr-FR" sz="1800" b="1" dirty="0">
                <a:solidFill>
                  <a:srgbClr val="0C28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VT est la valeur actuelle </a:t>
            </a:r>
            <a:r>
              <a:rPr lang="fr-FR" altLang="fr-FR" sz="1800" dirty="0">
                <a:solidFill>
                  <a:srgbClr val="0C28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estimée de l’ANC au-delà des projections réalisées jusqu’à la fin de vie du bien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altLang="fr-FR" sz="1800" dirty="0">
              <a:solidFill>
                <a:srgbClr val="0C28A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fr-FR" altLang="fr-FR" sz="1800" dirty="0">
              <a:solidFill>
                <a:srgbClr val="0C28A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fr-FR" altLang="fr-FR" sz="1800" dirty="0">
              <a:solidFill>
                <a:srgbClr val="0C28A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A6BA9776-1865-390D-5734-7A38B2B95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516" y="5289000"/>
            <a:ext cx="12875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fr-FR" sz="3200" dirty="0">
                <a:solidFill>
                  <a:srgbClr val="0C28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Σ</a:t>
            </a:r>
            <a:r>
              <a:rPr lang="fr-FR" altLang="fr-FR" sz="3200" baseline="-25000" dirty="0">
                <a:solidFill>
                  <a:srgbClr val="0C28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t=1 à 5</a:t>
            </a:r>
            <a:r>
              <a:rPr lang="fr-FR" altLang="fr-FR" sz="3200" dirty="0">
                <a:solidFill>
                  <a:srgbClr val="0C28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FF5F16E6-EF64-97AA-7638-07A8AD4EA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3479" y="5001662"/>
            <a:ext cx="7617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3200" dirty="0" err="1">
                <a:solidFill>
                  <a:srgbClr val="0C28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CF</a:t>
            </a:r>
            <a:r>
              <a:rPr lang="fr-FR" altLang="fr-FR" sz="3200" baseline="-25000" dirty="0" err="1">
                <a:solidFill>
                  <a:srgbClr val="0C28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endParaRPr lang="fr-FR" altLang="fr-FR" sz="3200" baseline="-25000" dirty="0">
              <a:solidFill>
                <a:srgbClr val="0C28A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651DD1C1-18DC-F7F2-C608-006C568F2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7579" y="5649362"/>
            <a:ext cx="1465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3200" dirty="0">
                <a:solidFill>
                  <a:srgbClr val="0C28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(1 + r)</a:t>
            </a:r>
            <a:r>
              <a:rPr lang="fr-FR" altLang="fr-FR" sz="3200" baseline="30000" dirty="0">
                <a:solidFill>
                  <a:srgbClr val="0C28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r>
              <a:rPr lang="fr-FR" altLang="fr-FR" sz="3200" dirty="0">
                <a:solidFill>
                  <a:srgbClr val="0C28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38255FE9-9328-869C-4BA2-2FBEDF08F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9651" y="5652537"/>
            <a:ext cx="14734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3200" dirty="0">
                <a:solidFill>
                  <a:srgbClr val="0C28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(1 + r)</a:t>
            </a:r>
            <a:r>
              <a:rPr lang="fr-FR" altLang="fr-FR" sz="3200" baseline="30000" dirty="0">
                <a:solidFill>
                  <a:srgbClr val="0C28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</a:t>
            </a:r>
            <a:r>
              <a:rPr lang="fr-FR" altLang="fr-FR" sz="3200" dirty="0">
                <a:solidFill>
                  <a:srgbClr val="0C28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A25A879A-91EC-4FB7-DEF2-0FB7A4DD6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289" y="5217562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3200">
                <a:solidFill>
                  <a:srgbClr val="0C28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+</a:t>
            </a:r>
          </a:p>
        </p:txBody>
      </p:sp>
      <p:sp>
        <p:nvSpPr>
          <p:cNvPr id="11" name="Line 17">
            <a:extLst>
              <a:ext uri="{FF2B5EF4-FFF2-40B4-BE49-F238E27FC236}">
                <a16:creationId xmlns:a16="http://schemas.microsoft.com/office/drawing/2014/main" id="{F25E6C88-C266-5B48-E1CC-C8DA303E62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9562" y="5581100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rgbClr val="0C28A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2" name="Text Box 19">
            <a:extLst>
              <a:ext uri="{FF2B5EF4-FFF2-40B4-BE49-F238E27FC236}">
                <a16:creationId xmlns:a16="http://schemas.microsoft.com/office/drawing/2014/main" id="{AFB0E334-E76D-BD52-C12B-D5A911439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7354" y="5289000"/>
            <a:ext cx="876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3200" dirty="0">
                <a:solidFill>
                  <a:srgbClr val="0C28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 =</a:t>
            </a:r>
            <a:r>
              <a:rPr lang="fr-FR" altLang="fr-FR" sz="2000" dirty="0">
                <a:solidFill>
                  <a:srgbClr val="0C28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</p:txBody>
      </p:sp>
      <p:sp>
        <p:nvSpPr>
          <p:cNvPr id="14" name="Line 17">
            <a:extLst>
              <a:ext uri="{FF2B5EF4-FFF2-40B4-BE49-F238E27FC236}">
                <a16:creationId xmlns:a16="http://schemas.microsoft.com/office/drawing/2014/main" id="{8139537C-53BC-F8EB-FD07-00E22D6FA2C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240" y="5563157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rgbClr val="0C28A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E33EAF96-F0B6-E927-69D7-F2B0DC73A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589" y="5004465"/>
            <a:ext cx="8675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3200">
                <a:solidFill>
                  <a:srgbClr val="0C28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VT</a:t>
            </a:r>
            <a:r>
              <a:rPr lang="fr-FR" altLang="fr-FR" sz="3200" baseline="-25000">
                <a:solidFill>
                  <a:srgbClr val="0C28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</a:t>
            </a:r>
            <a:endParaRPr lang="fr-FR" altLang="fr-FR" sz="3200" baseline="-25000" dirty="0">
              <a:solidFill>
                <a:srgbClr val="0C28A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629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7538" y="0"/>
            <a:ext cx="8526462" cy="965200"/>
          </a:xfrm>
        </p:spPr>
        <p:txBody>
          <a:bodyPr/>
          <a:lstStyle/>
          <a:p>
            <a:pPr eaLnBrk="1" hangingPunct="1"/>
            <a:r>
              <a:rPr lang="fr-FR" dirty="0"/>
              <a:t>Dépréciation d’actifs (Norme IAS 36)</a:t>
            </a:r>
            <a:endParaRPr lang="fr-FR" b="1" dirty="0">
              <a:solidFill>
                <a:srgbClr val="FF0000"/>
              </a:solidFill>
              <a:latin typeface="Eurostile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7C1BD64-DFAF-6F94-3261-E829A18D9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1628800"/>
            <a:ext cx="8856984" cy="258943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6F5A17C-0D24-5EF9-0ED3-BA4B32984E2D}"/>
              </a:ext>
            </a:extLst>
          </p:cNvPr>
          <p:cNvSpPr txBox="1"/>
          <p:nvPr/>
        </p:nvSpPr>
        <p:spPr>
          <a:xfrm>
            <a:off x="107504" y="855660"/>
            <a:ext cx="1855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Renault, 2023</a:t>
            </a:r>
            <a:endParaRPr lang="fr-FR" sz="1800" dirty="0"/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15C67735-0BB8-5D61-0EB7-233DE4179C34}"/>
              </a:ext>
            </a:extLst>
          </p:cNvPr>
          <p:cNvSpPr/>
          <p:nvPr/>
        </p:nvSpPr>
        <p:spPr>
          <a:xfrm>
            <a:off x="467544" y="3284984"/>
            <a:ext cx="792088" cy="1440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A6C8FE31-E531-D0BC-188D-4B25B4CF7224}"/>
              </a:ext>
            </a:extLst>
          </p:cNvPr>
          <p:cNvSpPr/>
          <p:nvPr/>
        </p:nvSpPr>
        <p:spPr>
          <a:xfrm>
            <a:off x="467544" y="3675411"/>
            <a:ext cx="792088" cy="1440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233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7538" y="0"/>
            <a:ext cx="8526462" cy="965200"/>
          </a:xfrm>
        </p:spPr>
        <p:txBody>
          <a:bodyPr/>
          <a:lstStyle/>
          <a:p>
            <a:pPr eaLnBrk="1" hangingPunct="1"/>
            <a:r>
              <a:rPr lang="fr-FR" dirty="0"/>
              <a:t>Dépréciation d’actifs (Norme IAS 36)</a:t>
            </a:r>
            <a:endParaRPr lang="fr-FR" b="1" dirty="0">
              <a:solidFill>
                <a:srgbClr val="FF0000"/>
              </a:solidFill>
              <a:latin typeface="Eurostil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6F5A17C-0D24-5EF9-0ED3-BA4B32984E2D}"/>
              </a:ext>
            </a:extLst>
          </p:cNvPr>
          <p:cNvSpPr txBox="1"/>
          <p:nvPr/>
        </p:nvSpPr>
        <p:spPr>
          <a:xfrm>
            <a:off x="107504" y="595868"/>
            <a:ext cx="1855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L’Oréal, 2023</a:t>
            </a:r>
            <a:endParaRPr lang="fr-FR" sz="18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A24F8C0-5CEA-66F3-FBE6-AE1B13334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64" y="1052736"/>
            <a:ext cx="8604448" cy="531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37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7538" y="0"/>
            <a:ext cx="8526462" cy="965200"/>
          </a:xfrm>
        </p:spPr>
        <p:txBody>
          <a:bodyPr/>
          <a:lstStyle/>
          <a:p>
            <a:pPr eaLnBrk="1" hangingPunct="1"/>
            <a:r>
              <a:rPr lang="fr-FR" dirty="0"/>
              <a:t>Dépréciation d’actifs (Norme IAS 36)</a:t>
            </a:r>
            <a:endParaRPr lang="fr-FR" b="1" dirty="0">
              <a:solidFill>
                <a:srgbClr val="FF0000"/>
              </a:solidFill>
              <a:latin typeface="Eurostil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8054" y="1105524"/>
            <a:ext cx="8699500" cy="501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666750" indent="-282575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298575" indent="-4572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60325" indent="0" eaLnBrk="1" hangingPunct="1">
              <a:spcBef>
                <a:spcPct val="20000"/>
              </a:spcBef>
            </a:pPr>
            <a:r>
              <a:rPr lang="fr-FR" altLang="ja-JP" sz="2600" b="1" dirty="0">
                <a:solidFill>
                  <a:srgbClr val="000090"/>
                </a:solidFill>
                <a:latin typeface="Times New Roman" charset="0"/>
              </a:rPr>
              <a:t>Test annuel de dépréciation </a:t>
            </a:r>
            <a:r>
              <a:rPr lang="fr-FR" altLang="ja-JP" sz="2600" b="1" dirty="0">
                <a:solidFill>
                  <a:srgbClr val="FF0000"/>
                </a:solidFill>
                <a:latin typeface="Times New Roman" charset="0"/>
              </a:rPr>
              <a:t>obligatoire :</a:t>
            </a:r>
          </a:p>
          <a:p>
            <a:pPr marL="403225" eaLnBrk="1" hangingPunct="1">
              <a:spcBef>
                <a:spcPct val="20000"/>
              </a:spcBef>
              <a:buFont typeface="Arial"/>
              <a:buChar char="•"/>
            </a:pPr>
            <a:endParaRPr lang="fr-FR" altLang="ja-JP" sz="2600" dirty="0">
              <a:solidFill>
                <a:srgbClr val="FF0000"/>
              </a:solidFill>
              <a:latin typeface="Times New Roman" charset="0"/>
            </a:endParaRPr>
          </a:p>
          <a:p>
            <a:pPr marL="403225" eaLnBrk="1" hangingPunct="1">
              <a:spcBef>
                <a:spcPct val="20000"/>
              </a:spcBef>
              <a:buFontTx/>
              <a:buChar char="-"/>
            </a:pPr>
            <a:r>
              <a:rPr lang="fr-FR" altLang="ja-JP" sz="2600" b="1" dirty="0">
                <a:solidFill>
                  <a:srgbClr val="003368"/>
                </a:solidFill>
                <a:latin typeface="Times New Roman" charset="0"/>
              </a:rPr>
              <a:t>Les actifs incorporels à durée d’utilité </a:t>
            </a:r>
            <a:r>
              <a:rPr lang="fr-FR" altLang="ja-JP" sz="2600" b="1" dirty="0">
                <a:solidFill>
                  <a:srgbClr val="FF0000"/>
                </a:solidFill>
                <a:latin typeface="Times New Roman" charset="0"/>
              </a:rPr>
              <a:t>indéterminée</a:t>
            </a:r>
          </a:p>
          <a:p>
            <a:pPr marL="60325" indent="0" eaLnBrk="1" hangingPunct="1">
              <a:spcBef>
                <a:spcPct val="20000"/>
              </a:spcBef>
            </a:pPr>
            <a:r>
              <a:rPr lang="fr-FR" altLang="ja-JP" sz="2600" dirty="0">
                <a:solidFill>
                  <a:srgbClr val="003368"/>
                </a:solidFill>
                <a:latin typeface="Times New Roman" charset="0"/>
              </a:rPr>
              <a:t>Ces actifs ne peuvent être amortis car leur durée de vie est illimitée</a:t>
            </a:r>
          </a:p>
          <a:p>
            <a:pPr marL="60325" indent="0" eaLnBrk="1" hangingPunct="1">
              <a:spcBef>
                <a:spcPct val="20000"/>
              </a:spcBef>
            </a:pPr>
            <a:r>
              <a:rPr lang="fr-FR" altLang="ja-JP" sz="2600" dirty="0">
                <a:solidFill>
                  <a:srgbClr val="003368"/>
                </a:solidFill>
                <a:latin typeface="Times New Roman" charset="0"/>
              </a:rPr>
              <a:t>Ex : </a:t>
            </a:r>
            <a:r>
              <a:rPr lang="fr-FR" altLang="ja-JP" sz="2600" b="1" dirty="0">
                <a:solidFill>
                  <a:srgbClr val="003368"/>
                </a:solidFill>
                <a:latin typeface="Times New Roman" charset="0"/>
              </a:rPr>
              <a:t>goodwill</a:t>
            </a:r>
            <a:r>
              <a:rPr lang="fr-FR" altLang="ja-JP" sz="2600" dirty="0">
                <a:solidFill>
                  <a:srgbClr val="003368"/>
                </a:solidFill>
                <a:latin typeface="Times New Roman" charset="0"/>
              </a:rPr>
              <a:t> </a:t>
            </a:r>
            <a:r>
              <a:rPr lang="fr-FR" altLang="ja-JP" sz="2600" b="1" dirty="0">
                <a:solidFill>
                  <a:srgbClr val="003368"/>
                </a:solidFill>
                <a:latin typeface="Times New Roman" charset="0"/>
              </a:rPr>
              <a:t>acquis</a:t>
            </a:r>
            <a:r>
              <a:rPr lang="fr-FR" altLang="ja-JP" sz="2600" dirty="0">
                <a:solidFill>
                  <a:srgbClr val="003368"/>
                </a:solidFill>
                <a:latin typeface="Times New Roman" charset="0"/>
              </a:rPr>
              <a:t>: durée de vie indéterminée et non identifiable</a:t>
            </a:r>
          </a:p>
          <a:p>
            <a:pPr marL="60325" indent="0" eaLnBrk="1" hangingPunct="1">
              <a:spcBef>
                <a:spcPct val="20000"/>
              </a:spcBef>
            </a:pPr>
            <a:r>
              <a:rPr lang="fr-FR" altLang="ja-JP" sz="2600" dirty="0">
                <a:solidFill>
                  <a:srgbClr val="003368"/>
                </a:solidFill>
                <a:latin typeface="Times New Roman" charset="0"/>
              </a:rPr>
              <a:t>Le goodwill ne génère pas à lui tout seul des flux de trésorerie</a:t>
            </a:r>
          </a:p>
          <a:p>
            <a:pPr marL="60325" indent="0" eaLnBrk="1" hangingPunct="1">
              <a:spcBef>
                <a:spcPct val="20000"/>
              </a:spcBef>
            </a:pPr>
            <a:r>
              <a:rPr lang="fr-FR" altLang="ja-JP" sz="2600" dirty="0">
                <a:solidFill>
                  <a:srgbClr val="003368"/>
                </a:solidFill>
                <a:latin typeface="Times New Roman" charset="0"/>
              </a:rPr>
              <a:t>Test de dépréciation de l’</a:t>
            </a:r>
            <a:r>
              <a:rPr lang="fr-FR" altLang="ja-JP" sz="2600" b="1" dirty="0">
                <a:solidFill>
                  <a:srgbClr val="003368"/>
                </a:solidFill>
                <a:latin typeface="Times New Roman" charset="0"/>
              </a:rPr>
              <a:t>UGT</a:t>
            </a:r>
            <a:r>
              <a:rPr lang="fr-FR" altLang="ja-JP" sz="2600" dirty="0">
                <a:solidFill>
                  <a:srgbClr val="003368"/>
                </a:solidFill>
                <a:latin typeface="Times New Roman" charset="0"/>
              </a:rPr>
              <a:t> qui porte le </a:t>
            </a:r>
            <a:r>
              <a:rPr lang="fr-FR" altLang="ja-JP" sz="2600" b="1" dirty="0">
                <a:solidFill>
                  <a:srgbClr val="003368"/>
                </a:solidFill>
                <a:latin typeface="Times New Roman" charset="0"/>
              </a:rPr>
              <a:t>GW</a:t>
            </a:r>
          </a:p>
          <a:p>
            <a:pPr marL="60325" indent="0" algn="ctr" eaLnBrk="1" hangingPunct="1">
              <a:spcBef>
                <a:spcPct val="20000"/>
              </a:spcBef>
            </a:pPr>
            <a:endParaRPr lang="fr-FR" altLang="ja-JP" sz="2600" dirty="0">
              <a:solidFill>
                <a:srgbClr val="003368"/>
              </a:solidFill>
              <a:latin typeface="Times New Roman" charset="0"/>
            </a:endParaRPr>
          </a:p>
          <a:p>
            <a:pPr marL="403225" eaLnBrk="1" hangingPunct="1">
              <a:spcBef>
                <a:spcPct val="20000"/>
              </a:spcBef>
              <a:buFontTx/>
              <a:buChar char="-"/>
            </a:pPr>
            <a:r>
              <a:rPr lang="fr-FR" altLang="ja-JP" sz="2600" b="1" dirty="0">
                <a:solidFill>
                  <a:srgbClr val="003368"/>
                </a:solidFill>
                <a:latin typeface="Times New Roman" charset="0"/>
              </a:rPr>
              <a:t>Actifs incorporels en cours de production</a:t>
            </a:r>
          </a:p>
          <a:p>
            <a:pPr marL="60325" indent="0" eaLnBrk="1" hangingPunct="1">
              <a:spcBef>
                <a:spcPct val="20000"/>
              </a:spcBef>
            </a:pPr>
            <a:endParaRPr lang="fr-FR" altLang="ja-JP" sz="2600" dirty="0">
              <a:solidFill>
                <a:srgbClr val="003368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066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65200"/>
          </a:xfrm>
        </p:spPr>
        <p:txBody>
          <a:bodyPr/>
          <a:lstStyle/>
          <a:p>
            <a:pPr eaLnBrk="1" hangingPunct="1"/>
            <a:r>
              <a:rPr lang="fr-FR" dirty="0"/>
              <a:t>Enjeux dépréciation d’actifs (Normes IAS 36) </a:t>
            </a:r>
            <a:endParaRPr lang="fr-FR" b="1" dirty="0">
              <a:solidFill>
                <a:srgbClr val="FF0000"/>
              </a:solidFill>
              <a:latin typeface="Eurostil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8054" y="1105524"/>
            <a:ext cx="8699500" cy="540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666750" indent="-282575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298575" indent="-4572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403225" eaLnBrk="1" hangingPunct="1">
              <a:spcBef>
                <a:spcPct val="20000"/>
              </a:spcBef>
              <a:buFont typeface="Arial"/>
              <a:buChar char="•"/>
            </a:pPr>
            <a:r>
              <a:rPr lang="fr-FR" altLang="ja-JP" b="1" dirty="0">
                <a:solidFill>
                  <a:srgbClr val="FF0000"/>
                </a:solidFill>
                <a:latin typeface="Times New Roman" charset="0"/>
              </a:rPr>
              <a:t>Effet de levier comptable des dépréciations</a:t>
            </a:r>
          </a:p>
          <a:p>
            <a:pPr marL="60325" indent="0" eaLnBrk="1" hangingPunct="1">
              <a:spcBef>
                <a:spcPct val="20000"/>
              </a:spcBef>
            </a:pPr>
            <a:r>
              <a:rPr lang="fr-FR" altLang="ja-JP" dirty="0">
                <a:solidFill>
                  <a:srgbClr val="003368"/>
                </a:solidFill>
                <a:latin typeface="Times New Roman" charset="0"/>
              </a:rPr>
              <a:t>Sur l’année : Impact négatif sur le résultat</a:t>
            </a:r>
          </a:p>
          <a:p>
            <a:pPr marL="60325" indent="0" eaLnBrk="1" hangingPunct="1">
              <a:spcBef>
                <a:spcPct val="20000"/>
              </a:spcBef>
            </a:pPr>
            <a:r>
              <a:rPr lang="fr-FR" altLang="ja-JP" dirty="0">
                <a:solidFill>
                  <a:srgbClr val="003368"/>
                </a:solidFill>
                <a:latin typeface="Times New Roman" charset="0"/>
              </a:rPr>
              <a:t>Sur les années postérieures : hausse des résultats futurs</a:t>
            </a:r>
          </a:p>
          <a:p>
            <a:pPr marL="60325" indent="0" eaLnBrk="1" hangingPunct="1">
              <a:spcBef>
                <a:spcPct val="20000"/>
              </a:spcBef>
            </a:pPr>
            <a:endParaRPr lang="fr-FR" altLang="ja-JP" dirty="0">
              <a:solidFill>
                <a:srgbClr val="003368"/>
              </a:solidFill>
              <a:latin typeface="Times New Roman" charset="0"/>
            </a:endParaRPr>
          </a:p>
          <a:p>
            <a:pPr marL="60325" indent="0" eaLnBrk="1" hangingPunct="1">
              <a:spcBef>
                <a:spcPct val="20000"/>
              </a:spcBef>
            </a:pPr>
            <a:r>
              <a:rPr lang="fr-FR" altLang="ja-JP" b="1" dirty="0">
                <a:solidFill>
                  <a:srgbClr val="F6931D"/>
                </a:solidFill>
                <a:latin typeface="Times New Roman" charset="0"/>
              </a:rPr>
              <a:t>Car</a:t>
            </a:r>
            <a:r>
              <a:rPr lang="fr-FR" altLang="ja-JP" dirty="0">
                <a:solidFill>
                  <a:srgbClr val="003368"/>
                </a:solidFill>
                <a:latin typeface="Times New Roman" charset="0"/>
              </a:rPr>
              <a:t> : les dépréciations diminuent la valeur de l’actif </a:t>
            </a:r>
          </a:p>
          <a:p>
            <a:pPr marL="403225" eaLnBrk="1" hangingPunct="1">
              <a:spcBef>
                <a:spcPct val="20000"/>
              </a:spcBef>
              <a:buFont typeface="Symbol" charset="0"/>
              <a:buChar char=""/>
            </a:pPr>
            <a:r>
              <a:rPr lang="fr-FR" altLang="ja-JP" dirty="0">
                <a:solidFill>
                  <a:srgbClr val="003368"/>
                </a:solidFill>
                <a:latin typeface="Times New Roman" charset="0"/>
              </a:rPr>
              <a:t>Réduction des dotations aux amortissements futurs</a:t>
            </a:r>
          </a:p>
          <a:p>
            <a:pPr marL="403225" eaLnBrk="1" hangingPunct="1">
              <a:spcBef>
                <a:spcPct val="20000"/>
              </a:spcBef>
              <a:buFont typeface="Symbol" charset="0"/>
              <a:buChar char=""/>
            </a:pPr>
            <a:r>
              <a:rPr lang="fr-FR" altLang="ja-JP" dirty="0">
                <a:solidFill>
                  <a:srgbClr val="003368"/>
                </a:solidFill>
                <a:latin typeface="Times New Roman" charset="0"/>
              </a:rPr>
              <a:t>Amélioration des résultats opérationnels futurs</a:t>
            </a:r>
          </a:p>
          <a:p>
            <a:pPr marL="403225" eaLnBrk="1" hangingPunct="1">
              <a:spcBef>
                <a:spcPct val="20000"/>
              </a:spcBef>
              <a:buFont typeface="Symbol" charset="0"/>
              <a:buChar char=""/>
            </a:pPr>
            <a:endParaRPr lang="fr-FR" altLang="ja-JP" dirty="0">
              <a:solidFill>
                <a:srgbClr val="003368"/>
              </a:solidFill>
              <a:latin typeface="Times New Roman" charset="0"/>
            </a:endParaRPr>
          </a:p>
          <a:p>
            <a:pPr marL="60325" indent="0" eaLnBrk="1" hangingPunct="1">
              <a:spcBef>
                <a:spcPct val="20000"/>
              </a:spcBef>
            </a:pPr>
            <a:r>
              <a:rPr lang="fr-FR" altLang="ja-JP" dirty="0">
                <a:solidFill>
                  <a:srgbClr val="F6931D"/>
                </a:solidFill>
                <a:latin typeface="Times New Roman" charset="0"/>
              </a:rPr>
              <a:t>Dépréciations perçues comme une variable d’ajustement du résultat</a:t>
            </a:r>
          </a:p>
          <a:p>
            <a:pPr marL="60325" indent="0" eaLnBrk="1" hangingPunct="1">
              <a:spcBef>
                <a:spcPct val="20000"/>
              </a:spcBef>
            </a:pPr>
            <a:r>
              <a:rPr lang="fr-FR" altLang="ja-JP" i="1" dirty="0">
                <a:solidFill>
                  <a:srgbClr val="003368"/>
                </a:solidFill>
                <a:latin typeface="Times New Roman" charset="0"/>
              </a:rPr>
              <a:t>Peuvent être interprétées  comme un signal négatif :</a:t>
            </a:r>
          </a:p>
          <a:p>
            <a:pPr marL="60325" indent="0" eaLnBrk="1" hangingPunct="1">
              <a:spcBef>
                <a:spcPct val="20000"/>
              </a:spcBef>
            </a:pPr>
            <a:r>
              <a:rPr lang="fr-FR" altLang="ja-JP" dirty="0">
                <a:solidFill>
                  <a:srgbClr val="003368"/>
                </a:solidFill>
                <a:latin typeface="Times New Roman" charset="0"/>
              </a:rPr>
              <a:t>	=&gt; Rarement accompagnées de reprise sur dépréciation</a:t>
            </a:r>
          </a:p>
          <a:p>
            <a:pPr marL="60325" indent="0" eaLnBrk="1" hangingPunct="1">
              <a:spcBef>
                <a:spcPct val="20000"/>
              </a:spcBef>
            </a:pPr>
            <a:r>
              <a:rPr lang="fr-FR" altLang="ja-JP" dirty="0">
                <a:solidFill>
                  <a:srgbClr val="003368"/>
                </a:solidFill>
                <a:latin typeface="Times New Roman" charset="0"/>
              </a:rPr>
              <a:t>	=&gt; Dégradation de la situation de l’entreprise</a:t>
            </a:r>
          </a:p>
        </p:txBody>
      </p:sp>
    </p:spTree>
    <p:extLst>
      <p:ext uri="{BB962C8B-B14F-4D97-AF65-F5344CB8AC3E}">
        <p14:creationId xmlns:p14="http://schemas.microsoft.com/office/powerpoint/2010/main" val="2589381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65200"/>
          </a:xfrm>
        </p:spPr>
        <p:txBody>
          <a:bodyPr/>
          <a:lstStyle/>
          <a:p>
            <a:pPr eaLnBrk="1" hangingPunct="1"/>
            <a:r>
              <a:rPr lang="fr-FR" dirty="0"/>
              <a:t>Unités Génératrices de Trésorerie (UGT)</a:t>
            </a:r>
            <a:endParaRPr lang="fr-FR" b="1" dirty="0">
              <a:solidFill>
                <a:srgbClr val="FF0000"/>
              </a:solidFill>
              <a:latin typeface="Eurostil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8053" y="980728"/>
            <a:ext cx="8758097" cy="531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666750" indent="-282575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298575" indent="-4572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60325" indent="0" eaLnBrk="1" hangingPunct="1">
              <a:spcBef>
                <a:spcPct val="20000"/>
              </a:spcBef>
            </a:pPr>
            <a:r>
              <a:rPr lang="fr-FR" altLang="ja-JP" dirty="0">
                <a:solidFill>
                  <a:srgbClr val="003368"/>
                </a:solidFill>
                <a:latin typeface="Times New Roman" charset="0"/>
              </a:rPr>
              <a:t>Difficile d’évaluer la </a:t>
            </a:r>
            <a:r>
              <a:rPr lang="fr-FR" altLang="ja-JP" b="1" dirty="0">
                <a:solidFill>
                  <a:srgbClr val="003368"/>
                </a:solidFill>
                <a:latin typeface="Times New Roman" charset="0"/>
              </a:rPr>
              <a:t>valeur recouvrable</a:t>
            </a:r>
            <a:r>
              <a:rPr lang="fr-FR" altLang="ja-JP" dirty="0">
                <a:solidFill>
                  <a:srgbClr val="003368"/>
                </a:solidFill>
                <a:latin typeface="Times New Roman" charset="0"/>
              </a:rPr>
              <a:t> de certains </a:t>
            </a:r>
            <a:r>
              <a:rPr lang="fr-FR" altLang="ja-JP" b="1" dirty="0">
                <a:solidFill>
                  <a:srgbClr val="003368"/>
                </a:solidFill>
                <a:latin typeface="Times New Roman" charset="0"/>
              </a:rPr>
              <a:t>actifs</a:t>
            </a:r>
            <a:r>
              <a:rPr lang="fr-FR" altLang="ja-JP" dirty="0">
                <a:solidFill>
                  <a:srgbClr val="003368"/>
                </a:solidFill>
                <a:latin typeface="Times New Roman" charset="0"/>
              </a:rPr>
              <a:t> pris </a:t>
            </a:r>
            <a:r>
              <a:rPr lang="fr-FR" altLang="ja-JP" b="1" dirty="0">
                <a:solidFill>
                  <a:srgbClr val="FF0000"/>
                </a:solidFill>
                <a:latin typeface="Times New Roman" charset="0"/>
              </a:rPr>
              <a:t>individuellement</a:t>
            </a:r>
            <a:r>
              <a:rPr lang="fr-FR" altLang="ja-JP" b="1" dirty="0">
                <a:solidFill>
                  <a:srgbClr val="003368"/>
                </a:solidFill>
                <a:latin typeface="Times New Roman" charset="0"/>
              </a:rPr>
              <a:t> </a:t>
            </a:r>
            <a:r>
              <a:rPr lang="fr-FR" altLang="ja-JP" dirty="0">
                <a:solidFill>
                  <a:srgbClr val="003368"/>
                </a:solidFill>
                <a:latin typeface="Times New Roman" charset="0"/>
              </a:rPr>
              <a:t>:</a:t>
            </a:r>
          </a:p>
          <a:p>
            <a:pPr marL="60325" indent="0" eaLnBrk="1" hangingPunct="1">
              <a:spcBef>
                <a:spcPct val="20000"/>
              </a:spcBef>
            </a:pPr>
            <a:r>
              <a:rPr lang="fr-FR" altLang="ja-JP" i="1" dirty="0">
                <a:solidFill>
                  <a:srgbClr val="003368"/>
                </a:solidFill>
                <a:latin typeface="Times New Roman" charset="0"/>
              </a:rPr>
              <a:t>Ex: agencement dans un magasin, chaîne de production </a:t>
            </a:r>
          </a:p>
          <a:p>
            <a:pPr marL="60325" indent="0" eaLnBrk="1" hangingPunct="1">
              <a:spcBef>
                <a:spcPct val="20000"/>
              </a:spcBef>
            </a:pPr>
            <a:endParaRPr lang="fr-FR" altLang="ja-JP" i="1" dirty="0">
              <a:solidFill>
                <a:srgbClr val="003368"/>
              </a:solidFill>
              <a:latin typeface="Times New Roman" charset="0"/>
            </a:endParaRPr>
          </a:p>
          <a:p>
            <a:pPr marL="60325" indent="0" eaLnBrk="1" hangingPunct="1">
              <a:spcBef>
                <a:spcPct val="20000"/>
              </a:spcBef>
            </a:pPr>
            <a:r>
              <a:rPr lang="fr-FR" altLang="ja-JP" dirty="0">
                <a:solidFill>
                  <a:srgbClr val="003368"/>
                </a:solidFill>
                <a:latin typeface="Times New Roman" charset="0"/>
              </a:rPr>
              <a:t>Impossibilité de déterminer des flux de trésorerie </a:t>
            </a:r>
            <a:r>
              <a:rPr lang="fr-FR" altLang="ja-JP" b="1" dirty="0">
                <a:solidFill>
                  <a:srgbClr val="FF0000"/>
                </a:solidFill>
                <a:latin typeface="Times New Roman" charset="0"/>
              </a:rPr>
              <a:t>indépendants</a:t>
            </a:r>
            <a:r>
              <a:rPr lang="fr-FR" altLang="ja-JP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fr-FR" altLang="ja-JP" dirty="0">
                <a:solidFill>
                  <a:srgbClr val="003368"/>
                </a:solidFill>
                <a:latin typeface="Times New Roman" charset="0"/>
              </a:rPr>
              <a:t>des flux de trésorerie d’autres actifs</a:t>
            </a:r>
          </a:p>
          <a:p>
            <a:pPr marL="60325" indent="0" eaLnBrk="1" hangingPunct="1">
              <a:spcBef>
                <a:spcPct val="20000"/>
              </a:spcBef>
            </a:pPr>
            <a:r>
              <a:rPr lang="fr-FR" altLang="ja-JP" i="1" dirty="0">
                <a:solidFill>
                  <a:srgbClr val="003368"/>
                </a:solidFill>
                <a:latin typeface="Times New Roman" charset="0"/>
              </a:rPr>
              <a:t>Ex : Une mine utilise une voie ferrée</a:t>
            </a:r>
          </a:p>
          <a:p>
            <a:pPr marL="403225" eaLnBrk="1" hangingPunct="1">
              <a:spcBef>
                <a:spcPct val="20000"/>
              </a:spcBef>
              <a:buFont typeface="Symbol" charset="0"/>
              <a:buChar char=""/>
            </a:pPr>
            <a:r>
              <a:rPr lang="fr-FR" altLang="ja-JP" i="1" dirty="0">
                <a:solidFill>
                  <a:srgbClr val="003368"/>
                </a:solidFill>
                <a:latin typeface="Times New Roman" charset="0"/>
              </a:rPr>
              <a:t>La voie ferrée ne génère pas de trésorerie de façon indépendante de l’exploitation de la mine</a:t>
            </a:r>
          </a:p>
          <a:p>
            <a:pPr marL="403225" eaLnBrk="1" hangingPunct="1">
              <a:spcBef>
                <a:spcPct val="20000"/>
              </a:spcBef>
              <a:buFont typeface="Symbol" charset="0"/>
              <a:buChar char=""/>
            </a:pPr>
            <a:r>
              <a:rPr lang="fr-FR" altLang="ja-JP" i="1" dirty="0">
                <a:solidFill>
                  <a:srgbClr val="003368"/>
                </a:solidFill>
                <a:latin typeface="Times New Roman" charset="0"/>
              </a:rPr>
              <a:t>La JV de la voie ferrée = 0 et valeur d’utilité est liée à celle de la mine</a:t>
            </a:r>
          </a:p>
          <a:p>
            <a:pPr marL="60325" indent="0" algn="ctr" eaLnBrk="1" hangingPunct="1">
              <a:spcBef>
                <a:spcPct val="20000"/>
              </a:spcBef>
            </a:pPr>
            <a:r>
              <a:rPr lang="fr-FR" altLang="ja-JP" sz="3000" b="1" dirty="0">
                <a:solidFill>
                  <a:srgbClr val="FF0000"/>
                </a:solidFill>
                <a:latin typeface="Times New Roman" charset="0"/>
              </a:rPr>
              <a:t>=&gt; Unités Génératrice de Trésorerie</a:t>
            </a:r>
          </a:p>
        </p:txBody>
      </p:sp>
    </p:spTree>
    <p:extLst>
      <p:ext uri="{BB962C8B-B14F-4D97-AF65-F5344CB8AC3E}">
        <p14:creationId xmlns:p14="http://schemas.microsoft.com/office/powerpoint/2010/main" val="1033274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8054" y="1105524"/>
            <a:ext cx="8699500" cy="540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666750" indent="-282575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298575" indent="-4572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60325" indent="0" eaLnBrk="1" hangingPunct="1">
              <a:spcBef>
                <a:spcPct val="20000"/>
              </a:spcBef>
            </a:pPr>
            <a:r>
              <a:rPr lang="fr-FR" altLang="ja-JP" b="1" dirty="0">
                <a:solidFill>
                  <a:srgbClr val="F6931D"/>
                </a:solidFill>
                <a:latin typeface="Times New Roman" charset="0"/>
              </a:rPr>
              <a:t>Définition d’une UGT</a:t>
            </a:r>
          </a:p>
          <a:p>
            <a:pPr marL="60325" indent="0" eaLnBrk="1" hangingPunct="1">
              <a:spcBef>
                <a:spcPct val="20000"/>
              </a:spcBef>
            </a:pPr>
            <a:r>
              <a:rPr lang="fr-FR" altLang="ja-JP" dirty="0">
                <a:solidFill>
                  <a:srgbClr val="003368"/>
                </a:solidFill>
                <a:latin typeface="Times New Roman" charset="0"/>
              </a:rPr>
              <a:t>C’est le plus petit groupe identifiable d’actifs qui génère des flux de trésorerie indépendant des flux de trésorerie générés par d’autres actifs.</a:t>
            </a:r>
          </a:p>
          <a:p>
            <a:pPr marL="60325" indent="0" eaLnBrk="1" hangingPunct="1">
              <a:spcBef>
                <a:spcPct val="20000"/>
              </a:spcBef>
            </a:pPr>
            <a:endParaRPr lang="fr-FR" altLang="ja-JP" dirty="0">
              <a:solidFill>
                <a:srgbClr val="003368"/>
              </a:solidFill>
              <a:latin typeface="Times New Roman" charset="0"/>
            </a:endParaRPr>
          </a:p>
          <a:p>
            <a:pPr marL="60325" indent="0" eaLnBrk="1" hangingPunct="1">
              <a:spcBef>
                <a:spcPct val="20000"/>
              </a:spcBef>
            </a:pPr>
            <a:r>
              <a:rPr lang="fr-FR" altLang="ja-JP" b="1" dirty="0">
                <a:solidFill>
                  <a:srgbClr val="FF0000"/>
                </a:solidFill>
                <a:latin typeface="Times New Roman" charset="0"/>
              </a:rPr>
              <a:t>Problème : le regroupement en UGT est subjectif </a:t>
            </a:r>
          </a:p>
          <a:p>
            <a:pPr marL="403225" eaLnBrk="1" hangingPunct="1">
              <a:spcBef>
                <a:spcPct val="20000"/>
              </a:spcBef>
              <a:buFont typeface="Symbol" charset="0"/>
              <a:buChar char=""/>
            </a:pPr>
            <a:r>
              <a:rPr lang="fr-FR" altLang="ja-JP" dirty="0">
                <a:solidFill>
                  <a:srgbClr val="003368"/>
                </a:solidFill>
                <a:latin typeface="Times New Roman" charset="0"/>
              </a:rPr>
              <a:t>Abus pour limiter le montant des dépréciations éventuelles</a:t>
            </a:r>
          </a:p>
          <a:p>
            <a:pPr marL="60325" indent="0" eaLnBrk="1" hangingPunct="1">
              <a:spcBef>
                <a:spcPct val="20000"/>
              </a:spcBef>
            </a:pPr>
            <a:endParaRPr lang="fr-FR" altLang="ja-JP" dirty="0">
              <a:solidFill>
                <a:srgbClr val="003368"/>
              </a:solidFill>
              <a:latin typeface="Times New Roman" charset="0"/>
            </a:endParaRPr>
          </a:p>
          <a:p>
            <a:pPr marL="60325" indent="0" eaLnBrk="1" hangingPunct="1">
              <a:spcBef>
                <a:spcPct val="20000"/>
              </a:spcBef>
            </a:pPr>
            <a:r>
              <a:rPr lang="fr-FR" altLang="ja-JP" b="1" dirty="0">
                <a:solidFill>
                  <a:srgbClr val="F6931D"/>
                </a:solidFill>
                <a:latin typeface="Times New Roman" charset="0"/>
              </a:rPr>
              <a:t>Réponse de la norme</a:t>
            </a:r>
          </a:p>
          <a:p>
            <a:pPr marL="60325" indent="0" eaLnBrk="1" hangingPunct="1">
              <a:spcBef>
                <a:spcPct val="20000"/>
              </a:spcBef>
            </a:pPr>
            <a:r>
              <a:rPr lang="fr-FR" altLang="ja-JP" dirty="0">
                <a:solidFill>
                  <a:srgbClr val="003368"/>
                </a:solidFill>
                <a:latin typeface="Times New Roman" charset="0"/>
              </a:rPr>
              <a:t>=&gt; Les UGT doivent être déterminées au plus près de la structure décisionnelle de l’entreprise ou organigramme fonctionnel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65200"/>
          </a:xfrm>
        </p:spPr>
        <p:txBody>
          <a:bodyPr/>
          <a:lstStyle/>
          <a:p>
            <a:pPr eaLnBrk="1" hangingPunct="1"/>
            <a:r>
              <a:rPr lang="fr-FR" dirty="0"/>
              <a:t>Unités Génératrices de Trésorerie (UGT)</a:t>
            </a:r>
            <a:endParaRPr lang="fr-FR" b="1" dirty="0">
              <a:solidFill>
                <a:srgbClr val="FF0000"/>
              </a:solidFill>
              <a:latin typeface="Eurostil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36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851920" y="6321171"/>
            <a:ext cx="198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L’Oréal 2023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65200"/>
          </a:xfrm>
        </p:spPr>
        <p:txBody>
          <a:bodyPr/>
          <a:lstStyle/>
          <a:p>
            <a:pPr eaLnBrk="1" hangingPunct="1"/>
            <a:r>
              <a:rPr lang="fr-FR" dirty="0"/>
              <a:t>Unités Génératrices de Trésorerie (UGT)</a:t>
            </a:r>
            <a:endParaRPr lang="fr-FR" b="1" dirty="0">
              <a:solidFill>
                <a:srgbClr val="FF0000"/>
              </a:solidFill>
              <a:latin typeface="Eurostile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067EE31-DF68-F516-CCDE-0FEE0D21C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011" y="620688"/>
            <a:ext cx="5215978" cy="541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95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0"/>
            <a:ext cx="8207375" cy="965200"/>
          </a:xfrm>
        </p:spPr>
        <p:txBody>
          <a:bodyPr/>
          <a:lstStyle/>
          <a:p>
            <a:pPr eaLnBrk="1" hangingPunct="1"/>
            <a:r>
              <a:rPr lang="fr-FR" dirty="0"/>
              <a:t>Provisions (IAS 37)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19" y="1045588"/>
            <a:ext cx="3063731" cy="171568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515881" y="1068780"/>
            <a:ext cx="51886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2017 : Amende de 23 milliards de $ </a:t>
            </a:r>
          </a:p>
          <a:p>
            <a:r>
              <a:rPr lang="fr-FR" sz="2200" dirty="0">
                <a:solidFill>
                  <a:srgbClr val="003368"/>
                </a:solidFill>
                <a:latin typeface="Times New Roman"/>
                <a:cs typeface="Times New Roman"/>
              </a:rPr>
              <a:t>Fait : moteurs diesel truqués </a:t>
            </a:r>
          </a:p>
          <a:p>
            <a:r>
              <a:rPr lang="fr-FR" sz="2200" dirty="0">
                <a:solidFill>
                  <a:srgbClr val="003368"/>
                </a:solidFill>
                <a:latin typeface="Times New Roman"/>
                <a:cs typeface="Times New Roman"/>
              </a:rPr>
              <a:t>Date : septembre 2015</a:t>
            </a:r>
          </a:p>
          <a:p>
            <a:r>
              <a:rPr lang="fr-FR" sz="2200" dirty="0">
                <a:solidFill>
                  <a:srgbClr val="003368"/>
                </a:solidFill>
                <a:latin typeface="Times New Roman"/>
                <a:cs typeface="Times New Roman"/>
              </a:rPr>
              <a:t>Risque d’amende en France : 19 milliards €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37" y="5405854"/>
            <a:ext cx="3031164" cy="72800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608811" y="5109056"/>
            <a:ext cx="53590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2014 : Amende de 8,9 milliards de $ </a:t>
            </a:r>
          </a:p>
          <a:p>
            <a:r>
              <a:rPr lang="fr-FR" sz="2200" dirty="0">
                <a:solidFill>
                  <a:srgbClr val="003368"/>
                </a:solidFill>
                <a:latin typeface="Times New Roman"/>
                <a:cs typeface="Times New Roman"/>
              </a:rPr>
              <a:t>Fait : Violation de l’embargo américain</a:t>
            </a:r>
          </a:p>
          <a:p>
            <a:r>
              <a:rPr lang="fr-FR" sz="2200" dirty="0">
                <a:solidFill>
                  <a:srgbClr val="003368"/>
                </a:solidFill>
                <a:latin typeface="Times New Roman"/>
                <a:cs typeface="Times New Roman"/>
              </a:rPr>
              <a:t>Date : Années 2000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46" y="2985178"/>
            <a:ext cx="3066596" cy="211560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575350" y="3421449"/>
            <a:ext cx="53590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2015 : Amende de 787,3 millions de $ </a:t>
            </a:r>
          </a:p>
          <a:p>
            <a:r>
              <a:rPr lang="fr-FR" sz="2200" dirty="0">
                <a:solidFill>
                  <a:srgbClr val="003368"/>
                </a:solidFill>
                <a:latin typeface="Times New Roman"/>
                <a:cs typeface="Times New Roman"/>
              </a:rPr>
              <a:t>Fait : Violation de l’embargo américain </a:t>
            </a:r>
          </a:p>
          <a:p>
            <a:r>
              <a:rPr lang="fr-FR" sz="2200" dirty="0">
                <a:solidFill>
                  <a:srgbClr val="003368"/>
                </a:solidFill>
                <a:latin typeface="Times New Roman"/>
                <a:cs typeface="Times New Roman"/>
              </a:rPr>
              <a:t>Date : De 2003 à 2008</a:t>
            </a:r>
          </a:p>
        </p:txBody>
      </p:sp>
    </p:spTree>
    <p:extLst>
      <p:ext uri="{BB962C8B-B14F-4D97-AF65-F5344CB8AC3E}">
        <p14:creationId xmlns:p14="http://schemas.microsoft.com/office/powerpoint/2010/main" val="11618364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23528" y="836712"/>
            <a:ext cx="1855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Air France, 2023</a:t>
            </a:r>
            <a:endParaRPr lang="fr-FR" sz="180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65200"/>
          </a:xfrm>
        </p:spPr>
        <p:txBody>
          <a:bodyPr/>
          <a:lstStyle/>
          <a:p>
            <a:pPr eaLnBrk="1" hangingPunct="1"/>
            <a:r>
              <a:rPr lang="fr-FR" dirty="0"/>
              <a:t>Unités Génératrices de Trésorerie (UGT)</a:t>
            </a:r>
            <a:endParaRPr lang="fr-FR" b="1" dirty="0">
              <a:solidFill>
                <a:srgbClr val="FF0000"/>
              </a:solidFill>
              <a:latin typeface="Eurostile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FA7F55F-4DB7-D924-F2C8-EDC4AFFCA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77" y="1412776"/>
            <a:ext cx="9144000" cy="9596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588BC55-6192-9891-910F-8D5212AFD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212976"/>
            <a:ext cx="7235573" cy="279047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66BCCC5-7947-6D32-D618-D02A18E151A7}"/>
              </a:ext>
            </a:extLst>
          </p:cNvPr>
          <p:cNvSpPr txBox="1"/>
          <p:nvPr/>
        </p:nvSpPr>
        <p:spPr>
          <a:xfrm>
            <a:off x="251520" y="2820004"/>
            <a:ext cx="1855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Renault, 2023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4044948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836712"/>
            <a:ext cx="8784976" cy="540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666750" indent="-282575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298575" indent="-4572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60325" indent="0" eaLnBrk="1" hangingPunct="1">
              <a:spcBef>
                <a:spcPct val="20000"/>
              </a:spcBef>
            </a:pPr>
            <a:r>
              <a:rPr lang="fr-FR" altLang="ja-JP" b="1" dirty="0">
                <a:solidFill>
                  <a:srgbClr val="F6931D"/>
                </a:solidFill>
                <a:latin typeface="Times New Roman" charset="0"/>
              </a:rPr>
              <a:t>Difficulté : </a:t>
            </a:r>
          </a:p>
          <a:p>
            <a:pPr marL="60325" indent="0" eaLnBrk="1" hangingPunct="1">
              <a:spcBef>
                <a:spcPct val="20000"/>
              </a:spcBef>
            </a:pPr>
            <a:r>
              <a:rPr lang="fr-FR" altLang="ja-JP" b="1" dirty="0">
                <a:solidFill>
                  <a:srgbClr val="F6931D"/>
                </a:solidFill>
                <a:latin typeface="Times New Roman" charset="0"/>
              </a:rPr>
              <a:t>En cas de perte de valeur d’une UGT</a:t>
            </a:r>
          </a:p>
          <a:p>
            <a:pPr marL="60325" indent="0" eaLnBrk="1" hangingPunct="1">
              <a:spcBef>
                <a:spcPct val="20000"/>
              </a:spcBef>
            </a:pPr>
            <a:r>
              <a:rPr lang="fr-FR" altLang="ja-JP" b="1" dirty="0">
                <a:solidFill>
                  <a:srgbClr val="F6931D"/>
                </a:solidFill>
                <a:latin typeface="Times New Roman" charset="0"/>
              </a:rPr>
              <a:t> =&gt; à quel actif en particulier attribuer la perte de valeur ?</a:t>
            </a:r>
          </a:p>
          <a:p>
            <a:pPr marL="60325" indent="0" eaLnBrk="1" hangingPunct="1">
              <a:spcBef>
                <a:spcPct val="20000"/>
              </a:spcBef>
            </a:pPr>
            <a:endParaRPr lang="fr-FR" altLang="ja-JP" dirty="0">
              <a:solidFill>
                <a:srgbClr val="003368"/>
              </a:solidFill>
              <a:latin typeface="Times New Roman" charset="0"/>
            </a:endParaRPr>
          </a:p>
          <a:p>
            <a:pPr marL="60325" indent="0" eaLnBrk="1" hangingPunct="1">
              <a:spcBef>
                <a:spcPct val="20000"/>
              </a:spcBef>
            </a:pPr>
            <a:r>
              <a:rPr lang="fr-FR" altLang="ja-JP" b="1" dirty="0">
                <a:solidFill>
                  <a:srgbClr val="003368"/>
                </a:solidFill>
                <a:latin typeface="Times New Roman" charset="0"/>
              </a:rPr>
              <a:t>Réponse de la norme :</a:t>
            </a:r>
          </a:p>
          <a:p>
            <a:pPr marL="60325" indent="0" eaLnBrk="1" hangingPunct="1">
              <a:spcBef>
                <a:spcPct val="20000"/>
              </a:spcBef>
            </a:pPr>
            <a:r>
              <a:rPr lang="fr-FR" altLang="ja-JP" dirty="0">
                <a:solidFill>
                  <a:srgbClr val="003368"/>
                </a:solidFill>
                <a:latin typeface="Times New Roman" charset="0"/>
              </a:rPr>
              <a:t>affectée en priorité au goodwill </a:t>
            </a:r>
          </a:p>
          <a:p>
            <a:pPr marL="60325" indent="0" eaLnBrk="1" hangingPunct="1">
              <a:spcBef>
                <a:spcPct val="20000"/>
              </a:spcBef>
            </a:pPr>
            <a:r>
              <a:rPr lang="fr-FR" altLang="ja-JP" i="1" dirty="0">
                <a:solidFill>
                  <a:srgbClr val="003368"/>
                </a:solidFill>
                <a:latin typeface="Times New Roman" charset="0"/>
              </a:rPr>
              <a:t>et ensuite</a:t>
            </a:r>
          </a:p>
          <a:p>
            <a:pPr marL="60325" indent="0" eaLnBrk="1" hangingPunct="1">
              <a:spcBef>
                <a:spcPct val="20000"/>
              </a:spcBef>
            </a:pPr>
            <a:r>
              <a:rPr lang="fr-FR" altLang="ja-JP" dirty="0">
                <a:solidFill>
                  <a:srgbClr val="003368"/>
                </a:solidFill>
                <a:latin typeface="Times New Roman" charset="0"/>
              </a:rPr>
              <a:t>aux autres actifs au prorata de la valeur de chaque actif dans l’UGT</a:t>
            </a:r>
          </a:p>
          <a:p>
            <a:pPr marL="403225" eaLnBrk="1" hangingPunct="1">
              <a:spcBef>
                <a:spcPct val="20000"/>
              </a:spcBef>
              <a:buFontTx/>
              <a:buChar char="-"/>
            </a:pPr>
            <a:endParaRPr lang="fr-FR" altLang="ja-JP" dirty="0">
              <a:solidFill>
                <a:srgbClr val="003368"/>
              </a:solidFill>
              <a:latin typeface="Times New Roman" charset="0"/>
            </a:endParaRPr>
          </a:p>
          <a:p>
            <a:pPr marL="60325" indent="0" eaLnBrk="1" hangingPunct="1">
              <a:spcBef>
                <a:spcPct val="20000"/>
              </a:spcBef>
            </a:pPr>
            <a:r>
              <a:rPr lang="fr-FR" altLang="ja-JP" b="1" dirty="0">
                <a:solidFill>
                  <a:srgbClr val="FF0000"/>
                </a:solidFill>
                <a:latin typeface="Times New Roman" charset="0"/>
              </a:rPr>
              <a:t>Le goodwill n’est jamais réévalué</a:t>
            </a:r>
          </a:p>
          <a:p>
            <a:pPr marL="60325" indent="0" eaLnBrk="1" hangingPunct="1">
              <a:spcBef>
                <a:spcPct val="20000"/>
              </a:spcBef>
            </a:pPr>
            <a:r>
              <a:rPr lang="fr-FR" altLang="ja-JP" dirty="0">
                <a:solidFill>
                  <a:srgbClr val="003368"/>
                </a:solidFill>
                <a:latin typeface="Times New Roman" charset="0"/>
              </a:rPr>
              <a:t>La valeur des UGT peut être réévaluée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65200"/>
          </a:xfrm>
        </p:spPr>
        <p:txBody>
          <a:bodyPr/>
          <a:lstStyle/>
          <a:p>
            <a:pPr eaLnBrk="1" hangingPunct="1"/>
            <a:r>
              <a:rPr lang="fr-FR" dirty="0"/>
              <a:t>Unités Génératrices de Trésorerie (UGT)</a:t>
            </a:r>
            <a:endParaRPr lang="fr-FR" b="1" dirty="0">
              <a:solidFill>
                <a:srgbClr val="FF0000"/>
              </a:solidFill>
              <a:latin typeface="Eurostil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748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0"/>
            <a:ext cx="8207375" cy="965200"/>
          </a:xfrm>
        </p:spPr>
        <p:txBody>
          <a:bodyPr/>
          <a:lstStyle/>
          <a:p>
            <a:pPr eaLnBrk="1" hangingPunct="1"/>
            <a:r>
              <a:rPr lang="fr-FR" dirty="0"/>
              <a:t>Provisions (IAS 37)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12358" y="1319640"/>
            <a:ext cx="29029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Principe de 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prudence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447298" y="1323580"/>
            <a:ext cx="526166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Principe de 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spécialisation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exercices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18505" y="3381574"/>
            <a:ext cx="5591551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états financiers doivent tenir compte des 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décaissements futurs </a:t>
            </a:r>
          </a:p>
        </p:txBody>
      </p:sp>
      <p:cxnSp>
        <p:nvCxnSpPr>
          <p:cNvPr id="7" name="Connecteur droit avec flèche 6"/>
          <p:cNvCxnSpPr/>
          <p:nvPr/>
        </p:nvCxnSpPr>
        <p:spPr bwMode="auto">
          <a:xfrm>
            <a:off x="2061781" y="1781513"/>
            <a:ext cx="1187586" cy="15505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Connecteur droit avec flèche 8"/>
          <p:cNvCxnSpPr/>
          <p:nvPr/>
        </p:nvCxnSpPr>
        <p:spPr bwMode="auto">
          <a:xfrm flipH="1">
            <a:off x="4222528" y="1781513"/>
            <a:ext cx="1204080" cy="15670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ZoneTexte 10"/>
          <p:cNvSpPr txBox="1"/>
          <p:nvPr/>
        </p:nvSpPr>
        <p:spPr>
          <a:xfrm>
            <a:off x="544311" y="4948647"/>
            <a:ext cx="72244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003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obligations existant antérieurement à la clôture de l’exercice doivent être prises en compte =&gt; </a:t>
            </a:r>
            <a:r>
              <a:rPr lang="fr-F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provisions</a:t>
            </a:r>
          </a:p>
        </p:txBody>
      </p:sp>
    </p:spTree>
    <p:extLst>
      <p:ext uri="{BB962C8B-B14F-4D97-AF65-F5344CB8AC3E}">
        <p14:creationId xmlns:p14="http://schemas.microsoft.com/office/powerpoint/2010/main" val="114839322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0"/>
            <a:ext cx="8207375" cy="965200"/>
          </a:xfrm>
        </p:spPr>
        <p:txBody>
          <a:bodyPr/>
          <a:lstStyle/>
          <a:p>
            <a:pPr eaLnBrk="1" hangingPunct="1"/>
            <a:r>
              <a:rPr lang="fr-FR" dirty="0"/>
              <a:t>Provisions (IAS 37)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4991" y="940244"/>
            <a:ext cx="8438828" cy="5384182"/>
          </a:xfrm>
        </p:spPr>
        <p:txBody>
          <a:bodyPr/>
          <a:lstStyle/>
          <a:p>
            <a:pPr eaLnBrk="1" hangingPunct="1"/>
            <a:r>
              <a:rPr lang="fr-FR" sz="2400" b="1" dirty="0">
                <a:solidFill>
                  <a:srgbClr val="003368"/>
                </a:solidFill>
                <a:latin typeface="Times New Roman"/>
                <a:cs typeface="Times New Roman"/>
              </a:rPr>
              <a:t>Provision </a:t>
            </a:r>
            <a:r>
              <a:rPr lang="fr-FR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obligatoire</a:t>
            </a:r>
            <a:r>
              <a:rPr lang="fr-FR" sz="2400" b="1" dirty="0">
                <a:solidFill>
                  <a:srgbClr val="003368"/>
                </a:solidFill>
                <a:latin typeface="Times New Roman"/>
                <a:cs typeface="Times New Roman"/>
              </a:rPr>
              <a:t> quand :</a:t>
            </a:r>
          </a:p>
          <a:p>
            <a:pPr marL="0" indent="0" eaLnBrk="1" hangingPunct="1">
              <a:buNone/>
            </a:pPr>
            <a:endParaRPr lang="fr-FR" sz="2400" b="1" dirty="0">
              <a:solidFill>
                <a:srgbClr val="003368"/>
              </a:solidFill>
              <a:latin typeface="Times New Roman"/>
              <a:cs typeface="Times New Roman"/>
            </a:endParaRPr>
          </a:p>
          <a:p>
            <a:pPr eaLnBrk="1" hangingPunct="1">
              <a:buFontTx/>
              <a:buChar char="-"/>
            </a:pPr>
            <a:r>
              <a:rPr lang="fr-FR" sz="2400" b="1" dirty="0">
                <a:solidFill>
                  <a:srgbClr val="003368"/>
                </a:solidFill>
                <a:latin typeface="Times New Roman"/>
                <a:cs typeface="Times New Roman"/>
              </a:rPr>
              <a:t>Existence d’une </a:t>
            </a:r>
            <a:r>
              <a:rPr lang="fr-FR" sz="2400" b="1" dirty="0">
                <a:latin typeface="Times New Roman"/>
                <a:cs typeface="Times New Roman"/>
              </a:rPr>
              <a:t>obligation </a:t>
            </a:r>
            <a:r>
              <a:rPr lang="fr-FR" sz="2400" dirty="0">
                <a:latin typeface="Times New Roman"/>
                <a:cs typeface="Times New Roman"/>
              </a:rPr>
              <a:t>(juridique ou implicite) </a:t>
            </a:r>
            <a:r>
              <a:rPr lang="fr-FR" sz="2400" dirty="0">
                <a:solidFill>
                  <a:srgbClr val="003368"/>
                </a:solidFill>
                <a:latin typeface="Times New Roman"/>
                <a:cs typeface="Times New Roman"/>
              </a:rPr>
              <a:t>résultant d’un événement passé : </a:t>
            </a:r>
            <a:r>
              <a:rPr lang="fr-FR" sz="2400" i="1" dirty="0">
                <a:solidFill>
                  <a:srgbClr val="003368"/>
                </a:solidFill>
                <a:latin typeface="Times New Roman"/>
                <a:cs typeface="Times New Roman"/>
              </a:rPr>
              <a:t>l’entreprise n’a pas d’autre possibilité réaliste que de régler cette obligation.</a:t>
            </a:r>
          </a:p>
          <a:p>
            <a:pPr marL="0" indent="0" eaLnBrk="1" hangingPunct="1">
              <a:buNone/>
            </a:pPr>
            <a:endParaRPr lang="fr-FR" sz="2400" dirty="0">
              <a:solidFill>
                <a:srgbClr val="003368"/>
              </a:solidFill>
              <a:latin typeface="Times New Roman"/>
              <a:cs typeface="Times New Roman"/>
            </a:endParaRPr>
          </a:p>
          <a:p>
            <a:pPr eaLnBrk="1" hangingPunct="1">
              <a:buFontTx/>
              <a:buChar char="-"/>
            </a:pPr>
            <a:r>
              <a:rPr lang="fr-FR" sz="2400" dirty="0">
                <a:solidFill>
                  <a:srgbClr val="003368"/>
                </a:solidFill>
                <a:latin typeface="Times New Roman"/>
                <a:cs typeface="Times New Roman"/>
              </a:rPr>
              <a:t>Une </a:t>
            </a:r>
            <a:r>
              <a:rPr lang="fr-FR" sz="2400" b="1" dirty="0">
                <a:latin typeface="Times New Roman"/>
                <a:cs typeface="Times New Roman"/>
              </a:rPr>
              <a:t>sortie probable de ressources </a:t>
            </a:r>
            <a:r>
              <a:rPr lang="fr-FR" sz="2400" dirty="0">
                <a:solidFill>
                  <a:srgbClr val="003368"/>
                </a:solidFill>
                <a:latin typeface="Times New Roman"/>
                <a:cs typeface="Times New Roman"/>
              </a:rPr>
              <a:t>représentatives d’avantages économiques </a:t>
            </a:r>
            <a:r>
              <a:rPr lang="fr-FR" sz="2400" i="1" dirty="0">
                <a:solidFill>
                  <a:srgbClr val="003368"/>
                </a:solidFill>
                <a:latin typeface="Times New Roman"/>
                <a:cs typeface="Times New Roman"/>
              </a:rPr>
              <a:t>(décaissement prévisible, date inconnue, sans contrepartie)</a:t>
            </a:r>
          </a:p>
          <a:p>
            <a:pPr eaLnBrk="1" hangingPunct="1">
              <a:buFontTx/>
              <a:buChar char="-"/>
            </a:pPr>
            <a:endParaRPr lang="fr-FR" sz="2400" dirty="0">
              <a:solidFill>
                <a:srgbClr val="003368"/>
              </a:solidFill>
              <a:latin typeface="Times New Roman"/>
              <a:cs typeface="Times New Roman"/>
            </a:endParaRPr>
          </a:p>
          <a:p>
            <a:pPr eaLnBrk="1" hangingPunct="1">
              <a:buFontTx/>
              <a:buChar char="-"/>
            </a:pPr>
            <a:r>
              <a:rPr lang="fr-FR" sz="2400" dirty="0">
                <a:solidFill>
                  <a:srgbClr val="003368"/>
                </a:solidFill>
                <a:latin typeface="Times New Roman"/>
                <a:cs typeface="Times New Roman"/>
              </a:rPr>
              <a:t>La possibilité d’</a:t>
            </a:r>
            <a:r>
              <a:rPr lang="fr-FR" sz="2400" b="1" dirty="0">
                <a:latin typeface="Times New Roman"/>
                <a:cs typeface="Times New Roman"/>
              </a:rPr>
              <a:t>estimer</a:t>
            </a:r>
            <a:r>
              <a:rPr lang="fr-FR" sz="2400" dirty="0">
                <a:solidFill>
                  <a:srgbClr val="003368"/>
                </a:solidFill>
                <a:latin typeface="Times New Roman"/>
                <a:cs typeface="Times New Roman"/>
              </a:rPr>
              <a:t> l’obligation avec </a:t>
            </a:r>
            <a:r>
              <a:rPr lang="fr-FR" sz="2400" b="1" dirty="0">
                <a:latin typeface="Times New Roman"/>
                <a:cs typeface="Times New Roman"/>
              </a:rPr>
              <a:t>fiabilité</a:t>
            </a:r>
          </a:p>
          <a:p>
            <a:pPr marL="0" indent="0" eaLnBrk="1" hangingPunct="1">
              <a:buNone/>
            </a:pPr>
            <a:endParaRPr lang="fr-FR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062471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0"/>
            <a:ext cx="8207375" cy="965200"/>
          </a:xfrm>
        </p:spPr>
        <p:txBody>
          <a:bodyPr/>
          <a:lstStyle/>
          <a:p>
            <a:pPr eaLnBrk="1" hangingPunct="1"/>
            <a:r>
              <a:rPr lang="fr-FR" dirty="0"/>
              <a:t>Provisions (IAS 37)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4991" y="907252"/>
            <a:ext cx="8438828" cy="541717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FR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Obligation juridique ou implicite</a:t>
            </a:r>
          </a:p>
          <a:p>
            <a:pPr marL="0" indent="0" eaLnBrk="1" hangingPunct="1">
              <a:buNone/>
            </a:pPr>
            <a:endParaRPr lang="fr-FR" sz="2400" b="1" dirty="0">
              <a:solidFill>
                <a:srgbClr val="003368"/>
              </a:solidFill>
              <a:latin typeface="Times New Roman"/>
              <a:cs typeface="Times New Roman"/>
            </a:endParaRPr>
          </a:p>
          <a:p>
            <a:pPr eaLnBrk="1" hangingPunct="1">
              <a:buFontTx/>
              <a:buChar char="-"/>
            </a:pPr>
            <a:r>
              <a:rPr lang="fr-FR" sz="2400" b="1" dirty="0">
                <a:latin typeface="Times New Roman"/>
                <a:cs typeface="Times New Roman"/>
              </a:rPr>
              <a:t>Juridique</a:t>
            </a:r>
            <a:r>
              <a:rPr lang="fr-FR" sz="2400" dirty="0">
                <a:solidFill>
                  <a:srgbClr val="003368"/>
                </a:solidFill>
                <a:latin typeface="Times New Roman"/>
                <a:cs typeface="Times New Roman"/>
              </a:rPr>
              <a:t> : découle d’un contrat, de dispositions légales ou règlementaires ou de toute autre source de droit.</a:t>
            </a:r>
            <a:endParaRPr lang="fr-FR" sz="2400" i="1" dirty="0">
              <a:solidFill>
                <a:srgbClr val="003368"/>
              </a:solidFill>
              <a:latin typeface="Times New Roman"/>
              <a:cs typeface="Times New Roman"/>
            </a:endParaRPr>
          </a:p>
          <a:p>
            <a:pPr marL="0" indent="0" eaLnBrk="1" hangingPunct="1">
              <a:buNone/>
            </a:pPr>
            <a:r>
              <a:rPr lang="fr-FR" sz="2400" i="1" dirty="0">
                <a:solidFill>
                  <a:srgbClr val="003368"/>
                </a:solidFill>
                <a:latin typeface="Times New Roman"/>
                <a:cs typeface="Times New Roman"/>
              </a:rPr>
              <a:t>	Ex : garantie constructeur</a:t>
            </a:r>
          </a:p>
          <a:p>
            <a:pPr marL="0" indent="0" eaLnBrk="1" hangingPunct="1">
              <a:buNone/>
            </a:pPr>
            <a:endParaRPr lang="fr-FR" sz="2400" dirty="0">
              <a:solidFill>
                <a:srgbClr val="003368"/>
              </a:solidFill>
              <a:latin typeface="Times New Roman"/>
              <a:cs typeface="Times New Roman"/>
            </a:endParaRPr>
          </a:p>
          <a:p>
            <a:pPr eaLnBrk="1" hangingPunct="1">
              <a:buFontTx/>
              <a:buChar char="-"/>
            </a:pPr>
            <a:r>
              <a:rPr lang="fr-FR" sz="2400" b="1" dirty="0">
                <a:latin typeface="Times New Roman"/>
                <a:cs typeface="Times New Roman"/>
              </a:rPr>
              <a:t>Implicite</a:t>
            </a:r>
            <a:r>
              <a:rPr lang="fr-FR" sz="2400" dirty="0">
                <a:solidFill>
                  <a:srgbClr val="003368"/>
                </a:solidFill>
                <a:latin typeface="Times New Roman"/>
                <a:cs typeface="Times New Roman"/>
              </a:rPr>
              <a:t> : résulte des actions de l’entreprise</a:t>
            </a:r>
          </a:p>
          <a:p>
            <a:pPr marL="384175" lvl="1" indent="0" eaLnBrk="1" hangingPunct="1">
              <a:buNone/>
            </a:pPr>
            <a:r>
              <a:rPr lang="fr-FR" sz="2400" dirty="0">
                <a:solidFill>
                  <a:srgbClr val="002060"/>
                </a:solidFill>
                <a:latin typeface="Times New Roman"/>
                <a:cs typeface="Times New Roman"/>
              </a:rPr>
              <a:t>Pratiques passées, politique affichée, déclaration récente </a:t>
            </a:r>
          </a:p>
          <a:p>
            <a:pPr marL="727075" lvl="1" indent="-342900" eaLnBrk="1" hangingPunct="1">
              <a:buFont typeface="Symbol" charset="0"/>
              <a:buChar char=""/>
            </a:pPr>
            <a:r>
              <a:rPr lang="fr-FR" sz="2400" dirty="0">
                <a:solidFill>
                  <a:srgbClr val="002060"/>
                </a:solidFill>
                <a:latin typeface="Times New Roman"/>
                <a:cs typeface="Times New Roman"/>
              </a:rPr>
              <a:t>L’entreprise s’est engagée à assumer ses responsabilités</a:t>
            </a:r>
          </a:p>
          <a:p>
            <a:pPr marL="727075" lvl="1" indent="-342900" eaLnBrk="1" hangingPunct="1">
              <a:buFont typeface="Symbol" charset="0"/>
              <a:buChar char=""/>
            </a:pPr>
            <a:r>
              <a:rPr lang="fr-FR" sz="2400" dirty="0">
                <a:solidFill>
                  <a:srgbClr val="002060"/>
                </a:solidFill>
                <a:latin typeface="Times New Roman"/>
                <a:cs typeface="Times New Roman"/>
              </a:rPr>
              <a:t>L’entreprise a crée chez ces tiers une attente qu’elle assumera</a:t>
            </a:r>
          </a:p>
          <a:p>
            <a:pPr marL="384175" lvl="1" indent="0" eaLnBrk="1" hangingPunct="1">
              <a:buNone/>
            </a:pPr>
            <a:r>
              <a:rPr lang="fr-FR" sz="24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lang="fr-FR" sz="2400" i="1" dirty="0">
                <a:solidFill>
                  <a:srgbClr val="002060"/>
                </a:solidFill>
                <a:latin typeface="Times New Roman"/>
                <a:cs typeface="Times New Roman"/>
              </a:rPr>
              <a:t>Ex: engagement public à agir, engagement RSE</a:t>
            </a:r>
          </a:p>
        </p:txBody>
      </p:sp>
    </p:spTree>
    <p:extLst>
      <p:ext uri="{BB962C8B-B14F-4D97-AF65-F5344CB8AC3E}">
        <p14:creationId xmlns:p14="http://schemas.microsoft.com/office/powerpoint/2010/main" val="394372720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94062" y="1570538"/>
            <a:ext cx="2093538" cy="1077218"/>
          </a:xfrm>
          <a:prstGeom prst="rect">
            <a:avLst/>
          </a:prstGeom>
          <a:noFill/>
          <a:ln w="9525">
            <a:solidFill>
              <a:srgbClr val="00336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600" b="1" dirty="0">
                <a:solidFill>
                  <a:srgbClr val="003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Obligation actuelle résultant d’un fait générateur d’obligation ?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284884" y="2958043"/>
            <a:ext cx="2189015" cy="584775"/>
          </a:xfrm>
          <a:prstGeom prst="rect">
            <a:avLst/>
          </a:prstGeom>
          <a:noFill/>
          <a:ln w="9525">
            <a:solidFill>
              <a:srgbClr val="00336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600" b="1" dirty="0">
                <a:solidFill>
                  <a:srgbClr val="003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Sortie de ressources probable ?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547688" y="3935525"/>
            <a:ext cx="1617662" cy="584776"/>
          </a:xfrm>
          <a:prstGeom prst="rect">
            <a:avLst/>
          </a:prstGeom>
          <a:noFill/>
          <a:ln w="9525">
            <a:solidFill>
              <a:srgbClr val="00336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600" b="1">
                <a:solidFill>
                  <a:srgbClr val="003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Estimation fiable ?</a:t>
            </a:r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2492375" y="1878013"/>
            <a:ext cx="587375" cy="431800"/>
          </a:xfrm>
          <a:prstGeom prst="rect">
            <a:avLst/>
          </a:prstGeom>
          <a:noFill/>
          <a:ln w="9525">
            <a:solidFill>
              <a:srgbClr val="00336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1600" b="1">
                <a:solidFill>
                  <a:srgbClr val="003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2520950" y="3013075"/>
            <a:ext cx="587375" cy="431800"/>
          </a:xfrm>
          <a:prstGeom prst="rect">
            <a:avLst/>
          </a:prstGeom>
          <a:noFill/>
          <a:ln w="9525">
            <a:solidFill>
              <a:srgbClr val="00336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1600" b="1">
                <a:solidFill>
                  <a:srgbClr val="003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224" name="Rectangle 10"/>
          <p:cNvSpPr>
            <a:spLocks noChangeArrowheads="1"/>
          </p:cNvSpPr>
          <p:nvPr/>
        </p:nvSpPr>
        <p:spPr bwMode="auto">
          <a:xfrm>
            <a:off x="2522538" y="4010025"/>
            <a:ext cx="587375" cy="431800"/>
          </a:xfrm>
          <a:prstGeom prst="rect">
            <a:avLst/>
          </a:prstGeom>
          <a:noFill/>
          <a:ln w="9525">
            <a:solidFill>
              <a:srgbClr val="00336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1600" b="1">
                <a:solidFill>
                  <a:srgbClr val="003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225" name="Line 11"/>
          <p:cNvSpPr>
            <a:spLocks noChangeShapeType="1"/>
          </p:cNvSpPr>
          <p:nvPr/>
        </p:nvSpPr>
        <p:spPr bwMode="auto">
          <a:xfrm>
            <a:off x="2830513" y="4435475"/>
            <a:ext cx="0" cy="652463"/>
          </a:xfrm>
          <a:prstGeom prst="line">
            <a:avLst/>
          </a:prstGeom>
          <a:noFill/>
          <a:ln w="9525">
            <a:solidFill>
              <a:srgbClr val="003368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 sz="1600">
              <a:solidFill>
                <a:srgbClr val="0033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6" name="Line 12"/>
          <p:cNvSpPr>
            <a:spLocks noChangeShapeType="1"/>
          </p:cNvSpPr>
          <p:nvPr/>
        </p:nvSpPr>
        <p:spPr bwMode="auto">
          <a:xfrm>
            <a:off x="2830513" y="3444875"/>
            <a:ext cx="0" cy="560388"/>
          </a:xfrm>
          <a:prstGeom prst="line">
            <a:avLst/>
          </a:prstGeom>
          <a:noFill/>
          <a:ln w="9525">
            <a:solidFill>
              <a:srgbClr val="003368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 sz="1600">
              <a:solidFill>
                <a:srgbClr val="0033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7" name="Line 13"/>
          <p:cNvSpPr>
            <a:spLocks noChangeShapeType="1"/>
          </p:cNvSpPr>
          <p:nvPr/>
        </p:nvSpPr>
        <p:spPr bwMode="auto">
          <a:xfrm>
            <a:off x="2805113" y="2309813"/>
            <a:ext cx="0" cy="703262"/>
          </a:xfrm>
          <a:prstGeom prst="line">
            <a:avLst/>
          </a:prstGeom>
          <a:noFill/>
          <a:ln w="9525">
            <a:solidFill>
              <a:srgbClr val="003368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 sz="1600">
              <a:solidFill>
                <a:srgbClr val="0033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8" name="Line 14"/>
          <p:cNvSpPr>
            <a:spLocks noChangeShapeType="1"/>
          </p:cNvSpPr>
          <p:nvPr/>
        </p:nvSpPr>
        <p:spPr bwMode="auto">
          <a:xfrm>
            <a:off x="3079750" y="2100263"/>
            <a:ext cx="1082675" cy="0"/>
          </a:xfrm>
          <a:prstGeom prst="line">
            <a:avLst/>
          </a:prstGeom>
          <a:noFill/>
          <a:ln w="9525">
            <a:solidFill>
              <a:srgbClr val="003368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 sz="1600">
              <a:solidFill>
                <a:srgbClr val="0033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9" name="Line 15"/>
          <p:cNvSpPr>
            <a:spLocks noChangeShapeType="1"/>
          </p:cNvSpPr>
          <p:nvPr/>
        </p:nvSpPr>
        <p:spPr bwMode="auto">
          <a:xfrm>
            <a:off x="3105150" y="3209925"/>
            <a:ext cx="1355725" cy="0"/>
          </a:xfrm>
          <a:prstGeom prst="line">
            <a:avLst/>
          </a:prstGeom>
          <a:noFill/>
          <a:ln w="9525">
            <a:solidFill>
              <a:srgbClr val="003368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 sz="1600">
              <a:solidFill>
                <a:srgbClr val="0033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30" name="Line 16"/>
          <p:cNvSpPr>
            <a:spLocks noChangeShapeType="1"/>
          </p:cNvSpPr>
          <p:nvPr/>
        </p:nvSpPr>
        <p:spPr bwMode="auto">
          <a:xfrm>
            <a:off x="3105150" y="4187825"/>
            <a:ext cx="1409700" cy="0"/>
          </a:xfrm>
          <a:prstGeom prst="line">
            <a:avLst/>
          </a:prstGeom>
          <a:noFill/>
          <a:ln w="9525">
            <a:solidFill>
              <a:srgbClr val="003368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00">
              <a:solidFill>
                <a:srgbClr val="0033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31" name="Line 17"/>
          <p:cNvSpPr>
            <a:spLocks noChangeShapeType="1"/>
          </p:cNvSpPr>
          <p:nvPr/>
        </p:nvSpPr>
        <p:spPr bwMode="auto">
          <a:xfrm>
            <a:off x="4514850" y="4175125"/>
            <a:ext cx="0" cy="300038"/>
          </a:xfrm>
          <a:prstGeom prst="line">
            <a:avLst/>
          </a:prstGeom>
          <a:noFill/>
          <a:ln w="9525">
            <a:solidFill>
              <a:srgbClr val="003368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 sz="1600">
              <a:solidFill>
                <a:srgbClr val="0033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32" name="Rectangle 18"/>
          <p:cNvSpPr>
            <a:spLocks noChangeArrowheads="1"/>
          </p:cNvSpPr>
          <p:nvPr/>
        </p:nvSpPr>
        <p:spPr bwMode="auto">
          <a:xfrm>
            <a:off x="4162425" y="1749425"/>
            <a:ext cx="1682750" cy="639763"/>
          </a:xfrm>
          <a:prstGeom prst="rect">
            <a:avLst/>
          </a:prstGeom>
          <a:noFill/>
          <a:ln w="9525">
            <a:solidFill>
              <a:srgbClr val="003368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fr-FR" sz="1600" b="1">
                <a:solidFill>
                  <a:srgbClr val="003368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Obligation potentielle ?</a:t>
            </a:r>
          </a:p>
        </p:txBody>
      </p:sp>
      <p:sp>
        <p:nvSpPr>
          <p:cNvPr id="9233" name="Rectangle 19"/>
          <p:cNvSpPr>
            <a:spLocks noChangeArrowheads="1"/>
          </p:cNvSpPr>
          <p:nvPr/>
        </p:nvSpPr>
        <p:spPr bwMode="auto">
          <a:xfrm>
            <a:off x="4428648" y="3078749"/>
            <a:ext cx="886781" cy="338554"/>
          </a:xfrm>
          <a:prstGeom prst="rect">
            <a:avLst/>
          </a:prstGeom>
          <a:noFill/>
          <a:ln w="9525">
            <a:solidFill>
              <a:srgbClr val="003368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fr-FR" sz="1600" b="1">
                <a:solidFill>
                  <a:srgbClr val="003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Faible ?</a:t>
            </a:r>
          </a:p>
        </p:txBody>
      </p:sp>
      <p:sp>
        <p:nvSpPr>
          <p:cNvPr id="9234" name="Rectangle 20"/>
          <p:cNvSpPr>
            <a:spLocks noChangeArrowheads="1"/>
          </p:cNvSpPr>
          <p:nvPr/>
        </p:nvSpPr>
        <p:spPr bwMode="auto">
          <a:xfrm>
            <a:off x="4370388" y="4462463"/>
            <a:ext cx="1905000" cy="990600"/>
          </a:xfrm>
          <a:prstGeom prst="rect">
            <a:avLst/>
          </a:prstGeom>
          <a:noFill/>
          <a:ln w="9525">
            <a:solidFill>
              <a:srgbClr val="003368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fr-FR" sz="1600" b="1">
                <a:solidFill>
                  <a:srgbClr val="003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sur le passif éventuel</a:t>
            </a:r>
          </a:p>
        </p:txBody>
      </p:sp>
      <p:sp>
        <p:nvSpPr>
          <p:cNvPr id="9235" name="Rectangle 21"/>
          <p:cNvSpPr>
            <a:spLocks noChangeArrowheads="1"/>
          </p:cNvSpPr>
          <p:nvPr/>
        </p:nvSpPr>
        <p:spPr bwMode="auto">
          <a:xfrm>
            <a:off x="2297113" y="5087938"/>
            <a:ext cx="1420812" cy="469900"/>
          </a:xfrm>
          <a:prstGeom prst="rect">
            <a:avLst/>
          </a:prstGeom>
          <a:noFill/>
          <a:ln w="9525">
            <a:solidFill>
              <a:srgbClr val="00336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1600" b="1">
                <a:solidFill>
                  <a:srgbClr val="003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Provision</a:t>
            </a:r>
          </a:p>
        </p:txBody>
      </p:sp>
      <p:sp>
        <p:nvSpPr>
          <p:cNvPr id="9236" name="Text Box 22"/>
          <p:cNvSpPr txBox="1">
            <a:spLocks noChangeArrowheads="1"/>
          </p:cNvSpPr>
          <p:nvPr/>
        </p:nvSpPr>
        <p:spPr bwMode="auto">
          <a:xfrm>
            <a:off x="6691520" y="1733819"/>
            <a:ext cx="616784" cy="338554"/>
          </a:xfrm>
          <a:prstGeom prst="rect">
            <a:avLst/>
          </a:prstGeom>
          <a:noFill/>
          <a:ln w="9525">
            <a:solidFill>
              <a:srgbClr val="00336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fr-FR" sz="1600" b="1" dirty="0">
                <a:solidFill>
                  <a:srgbClr val="003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</a:p>
        </p:txBody>
      </p:sp>
      <p:sp>
        <p:nvSpPr>
          <p:cNvPr id="9237" name="Line 23"/>
          <p:cNvSpPr>
            <a:spLocks noChangeShapeType="1"/>
          </p:cNvSpPr>
          <p:nvPr/>
        </p:nvSpPr>
        <p:spPr bwMode="auto">
          <a:xfrm>
            <a:off x="5845175" y="2094550"/>
            <a:ext cx="1879600" cy="0"/>
          </a:xfrm>
          <a:prstGeom prst="line">
            <a:avLst/>
          </a:prstGeom>
          <a:noFill/>
          <a:ln w="9525">
            <a:solidFill>
              <a:srgbClr val="003368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00">
              <a:solidFill>
                <a:srgbClr val="0033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38" name="Line 24"/>
          <p:cNvSpPr>
            <a:spLocks noChangeShapeType="1"/>
          </p:cNvSpPr>
          <p:nvPr/>
        </p:nvSpPr>
        <p:spPr bwMode="auto">
          <a:xfrm>
            <a:off x="7724775" y="2060575"/>
            <a:ext cx="0" cy="1905000"/>
          </a:xfrm>
          <a:prstGeom prst="line">
            <a:avLst/>
          </a:prstGeom>
          <a:noFill/>
          <a:ln w="9525">
            <a:solidFill>
              <a:srgbClr val="003368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 sz="1600">
              <a:solidFill>
                <a:srgbClr val="0033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39" name="Line 25"/>
          <p:cNvSpPr>
            <a:spLocks noChangeShapeType="1"/>
          </p:cNvSpPr>
          <p:nvPr/>
        </p:nvSpPr>
        <p:spPr bwMode="auto">
          <a:xfrm>
            <a:off x="5335588" y="3262313"/>
            <a:ext cx="2389187" cy="0"/>
          </a:xfrm>
          <a:prstGeom prst="line">
            <a:avLst/>
          </a:prstGeom>
          <a:noFill/>
          <a:ln w="9525">
            <a:solidFill>
              <a:srgbClr val="003368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00">
              <a:solidFill>
                <a:srgbClr val="0033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40" name="Rectangle 26"/>
          <p:cNvSpPr>
            <a:spLocks noChangeArrowheads="1"/>
          </p:cNvSpPr>
          <p:nvPr/>
        </p:nvSpPr>
        <p:spPr bwMode="auto">
          <a:xfrm>
            <a:off x="7058025" y="3952875"/>
            <a:ext cx="1501775" cy="430213"/>
          </a:xfrm>
          <a:prstGeom prst="rect">
            <a:avLst/>
          </a:prstGeom>
          <a:noFill/>
          <a:ln w="9525">
            <a:solidFill>
              <a:srgbClr val="00336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1600" b="1">
                <a:solidFill>
                  <a:srgbClr val="003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rien faire</a:t>
            </a:r>
          </a:p>
        </p:txBody>
      </p:sp>
      <p:sp>
        <p:nvSpPr>
          <p:cNvPr id="9241" name="Line 27"/>
          <p:cNvSpPr>
            <a:spLocks noChangeShapeType="1"/>
          </p:cNvSpPr>
          <p:nvPr/>
        </p:nvSpPr>
        <p:spPr bwMode="auto">
          <a:xfrm flipH="1">
            <a:off x="4892675" y="3408218"/>
            <a:ext cx="11834" cy="1066945"/>
          </a:xfrm>
          <a:prstGeom prst="line">
            <a:avLst/>
          </a:prstGeom>
          <a:noFill/>
          <a:ln w="9525">
            <a:solidFill>
              <a:srgbClr val="003368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 sz="1600">
              <a:solidFill>
                <a:srgbClr val="0033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42" name="Line 28"/>
          <p:cNvSpPr>
            <a:spLocks noChangeShapeType="1"/>
          </p:cNvSpPr>
          <p:nvPr/>
        </p:nvSpPr>
        <p:spPr bwMode="auto">
          <a:xfrm>
            <a:off x="4879975" y="2387600"/>
            <a:ext cx="0" cy="652463"/>
          </a:xfrm>
          <a:prstGeom prst="line">
            <a:avLst/>
          </a:prstGeom>
          <a:noFill/>
          <a:ln w="9525">
            <a:solidFill>
              <a:srgbClr val="003368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 sz="1600">
              <a:solidFill>
                <a:srgbClr val="0033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43" name="Text Box 29"/>
          <p:cNvSpPr txBox="1">
            <a:spLocks noChangeArrowheads="1"/>
          </p:cNvSpPr>
          <p:nvPr/>
        </p:nvSpPr>
        <p:spPr bwMode="auto">
          <a:xfrm>
            <a:off x="6687850" y="2909953"/>
            <a:ext cx="556098" cy="338554"/>
          </a:xfrm>
          <a:prstGeom prst="rect">
            <a:avLst/>
          </a:prstGeom>
          <a:noFill/>
          <a:ln w="9525">
            <a:solidFill>
              <a:srgbClr val="00336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fr-FR" sz="1600" b="1" dirty="0">
                <a:solidFill>
                  <a:srgbClr val="003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oui</a:t>
            </a:r>
          </a:p>
        </p:txBody>
      </p:sp>
      <p:sp>
        <p:nvSpPr>
          <p:cNvPr id="9244" name="Text Box 30"/>
          <p:cNvSpPr txBox="1">
            <a:spLocks noChangeArrowheads="1"/>
          </p:cNvSpPr>
          <p:nvPr/>
        </p:nvSpPr>
        <p:spPr bwMode="auto">
          <a:xfrm>
            <a:off x="4935538" y="2552700"/>
            <a:ext cx="458780" cy="338554"/>
          </a:xfrm>
          <a:prstGeom prst="rect">
            <a:avLst/>
          </a:prstGeom>
          <a:noFill/>
          <a:ln w="9525">
            <a:solidFill>
              <a:srgbClr val="003368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 b="1">
                <a:solidFill>
                  <a:srgbClr val="003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oui</a:t>
            </a:r>
          </a:p>
        </p:txBody>
      </p:sp>
      <p:sp>
        <p:nvSpPr>
          <p:cNvPr id="9245" name="Text Box 31"/>
          <p:cNvSpPr txBox="1">
            <a:spLocks noChangeArrowheads="1"/>
          </p:cNvSpPr>
          <p:nvPr/>
        </p:nvSpPr>
        <p:spPr bwMode="auto">
          <a:xfrm>
            <a:off x="4948938" y="3730625"/>
            <a:ext cx="514885" cy="338554"/>
          </a:xfrm>
          <a:prstGeom prst="rect">
            <a:avLst/>
          </a:prstGeom>
          <a:noFill/>
          <a:ln w="9525">
            <a:solidFill>
              <a:srgbClr val="003368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 b="1">
                <a:solidFill>
                  <a:srgbClr val="003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</a:p>
        </p:txBody>
      </p:sp>
      <p:sp>
        <p:nvSpPr>
          <p:cNvPr id="9246" name="Text Box 32"/>
          <p:cNvSpPr txBox="1">
            <a:spLocks noChangeArrowheads="1"/>
          </p:cNvSpPr>
          <p:nvPr/>
        </p:nvSpPr>
        <p:spPr bwMode="auto">
          <a:xfrm>
            <a:off x="3503938" y="1743200"/>
            <a:ext cx="514885" cy="338554"/>
          </a:xfrm>
          <a:prstGeom prst="rect">
            <a:avLst/>
          </a:prstGeom>
          <a:noFill/>
          <a:ln w="9525">
            <a:solidFill>
              <a:srgbClr val="003368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 b="1">
                <a:solidFill>
                  <a:srgbClr val="003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</a:p>
        </p:txBody>
      </p:sp>
      <p:sp>
        <p:nvSpPr>
          <p:cNvPr id="9247" name="Text Box 33"/>
          <p:cNvSpPr txBox="1">
            <a:spLocks noChangeArrowheads="1"/>
          </p:cNvSpPr>
          <p:nvPr/>
        </p:nvSpPr>
        <p:spPr bwMode="auto">
          <a:xfrm>
            <a:off x="3505200" y="2849750"/>
            <a:ext cx="514885" cy="338554"/>
          </a:xfrm>
          <a:prstGeom prst="rect">
            <a:avLst/>
          </a:prstGeom>
          <a:noFill/>
          <a:ln w="9525">
            <a:solidFill>
              <a:srgbClr val="003368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 b="1" dirty="0">
                <a:solidFill>
                  <a:srgbClr val="003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</a:p>
        </p:txBody>
      </p:sp>
      <p:sp>
        <p:nvSpPr>
          <p:cNvPr id="9248" name="Text Box 34"/>
          <p:cNvSpPr txBox="1">
            <a:spLocks noChangeArrowheads="1"/>
          </p:cNvSpPr>
          <p:nvPr/>
        </p:nvSpPr>
        <p:spPr bwMode="auto">
          <a:xfrm>
            <a:off x="3525838" y="3835525"/>
            <a:ext cx="514885" cy="338554"/>
          </a:xfrm>
          <a:prstGeom prst="rect">
            <a:avLst/>
          </a:prstGeom>
          <a:noFill/>
          <a:ln w="9525">
            <a:solidFill>
              <a:srgbClr val="003368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 b="1" dirty="0">
                <a:solidFill>
                  <a:srgbClr val="003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</a:p>
        </p:txBody>
      </p:sp>
      <p:sp>
        <p:nvSpPr>
          <p:cNvPr id="9249" name="Text Box 35"/>
          <p:cNvSpPr txBox="1">
            <a:spLocks noChangeArrowheads="1"/>
          </p:cNvSpPr>
          <p:nvPr/>
        </p:nvSpPr>
        <p:spPr bwMode="auto">
          <a:xfrm>
            <a:off x="2852163" y="2519300"/>
            <a:ext cx="458780" cy="338554"/>
          </a:xfrm>
          <a:prstGeom prst="rect">
            <a:avLst/>
          </a:prstGeom>
          <a:noFill/>
          <a:ln w="9525">
            <a:solidFill>
              <a:srgbClr val="003368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 b="1">
                <a:solidFill>
                  <a:srgbClr val="003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oui</a:t>
            </a:r>
          </a:p>
        </p:txBody>
      </p:sp>
      <p:sp>
        <p:nvSpPr>
          <p:cNvPr id="9250" name="Text Box 36"/>
          <p:cNvSpPr txBox="1">
            <a:spLocks noChangeArrowheads="1"/>
          </p:cNvSpPr>
          <p:nvPr/>
        </p:nvSpPr>
        <p:spPr bwMode="auto">
          <a:xfrm>
            <a:off x="2875088" y="3550413"/>
            <a:ext cx="458780" cy="338554"/>
          </a:xfrm>
          <a:prstGeom prst="rect">
            <a:avLst/>
          </a:prstGeom>
          <a:noFill/>
          <a:ln w="9525">
            <a:solidFill>
              <a:srgbClr val="003368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 b="1">
                <a:solidFill>
                  <a:srgbClr val="003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oui</a:t>
            </a:r>
          </a:p>
        </p:txBody>
      </p:sp>
      <p:sp>
        <p:nvSpPr>
          <p:cNvPr id="9251" name="Text Box 37"/>
          <p:cNvSpPr txBox="1">
            <a:spLocks noChangeArrowheads="1"/>
          </p:cNvSpPr>
          <p:nvPr/>
        </p:nvSpPr>
        <p:spPr bwMode="auto">
          <a:xfrm>
            <a:off x="2881375" y="4589400"/>
            <a:ext cx="458780" cy="338554"/>
          </a:xfrm>
          <a:prstGeom prst="rect">
            <a:avLst/>
          </a:prstGeom>
          <a:noFill/>
          <a:ln w="9525">
            <a:solidFill>
              <a:srgbClr val="003368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 b="1">
                <a:solidFill>
                  <a:srgbClr val="003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oui</a:t>
            </a:r>
          </a:p>
        </p:txBody>
      </p:sp>
      <p:sp>
        <p:nvSpPr>
          <p:cNvPr id="37" name="Titre 1"/>
          <p:cNvSpPr txBox="1">
            <a:spLocks/>
          </p:cNvSpPr>
          <p:nvPr/>
        </p:nvSpPr>
        <p:spPr>
          <a:xfrm>
            <a:off x="617538" y="44624"/>
            <a:ext cx="7848600" cy="965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0" i="0" u="none" strike="noStrike" kern="0" cap="none" spc="0" normalizeH="0" baseline="0" noProof="0" dirty="0">
                <a:ln>
                  <a:noFill/>
                </a:ln>
                <a:solidFill>
                  <a:srgbClr val="0033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Provision ou passif</a:t>
            </a:r>
            <a:r>
              <a:rPr kumimoji="0" lang="fr-FR" sz="3800" b="0" i="0" u="none" strike="noStrike" kern="0" cap="none" spc="0" normalizeH="0" noProof="0" dirty="0">
                <a:ln>
                  <a:noFill/>
                </a:ln>
                <a:solidFill>
                  <a:srgbClr val="0033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éventuel ?</a:t>
            </a:r>
            <a:endParaRPr kumimoji="0" lang="fr-FR" sz="3800" b="0" i="0" u="none" strike="noStrike" kern="0" cap="none" spc="0" normalizeH="0" baseline="0" noProof="0" dirty="0">
              <a:ln>
                <a:noFill/>
              </a:ln>
              <a:solidFill>
                <a:srgbClr val="00336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60087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0"/>
            <a:ext cx="8207375" cy="965200"/>
          </a:xfrm>
        </p:spPr>
        <p:txBody>
          <a:bodyPr/>
          <a:lstStyle/>
          <a:p>
            <a:pPr eaLnBrk="1" hangingPunct="1"/>
            <a:r>
              <a:rPr lang="fr-FR" dirty="0"/>
              <a:t>Provisions (IAS 37)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4991" y="907252"/>
            <a:ext cx="8438828" cy="5417173"/>
          </a:xfrm>
        </p:spPr>
        <p:txBody>
          <a:bodyPr/>
          <a:lstStyle/>
          <a:p>
            <a:pPr eaLnBrk="1" hangingPunct="1"/>
            <a:r>
              <a:rPr lang="fr-FR" sz="2400" b="1" dirty="0">
                <a:latin typeface="Times New Roman"/>
                <a:cs typeface="Times New Roman"/>
              </a:rPr>
              <a:t>Evaluation</a:t>
            </a:r>
            <a:r>
              <a:rPr lang="fr-FR" sz="2400" b="1" dirty="0">
                <a:solidFill>
                  <a:srgbClr val="003368"/>
                </a:solidFill>
                <a:latin typeface="Times New Roman"/>
                <a:cs typeface="Times New Roman"/>
              </a:rPr>
              <a:t> et </a:t>
            </a:r>
            <a:r>
              <a:rPr lang="fr-FR" sz="2400" b="1" dirty="0">
                <a:latin typeface="Times New Roman"/>
                <a:cs typeface="Times New Roman"/>
              </a:rPr>
              <a:t>suivi</a:t>
            </a:r>
            <a:r>
              <a:rPr lang="fr-FR" sz="2400" b="1" dirty="0">
                <a:solidFill>
                  <a:srgbClr val="003368"/>
                </a:solidFill>
                <a:latin typeface="Times New Roman"/>
                <a:cs typeface="Times New Roman"/>
              </a:rPr>
              <a:t> des provisions</a:t>
            </a:r>
          </a:p>
          <a:p>
            <a:pPr marL="0" indent="0" eaLnBrk="1" hangingPunct="1">
              <a:buNone/>
            </a:pPr>
            <a:r>
              <a:rPr lang="fr-FR" sz="2400" dirty="0">
                <a:solidFill>
                  <a:srgbClr val="003368"/>
                </a:solidFill>
                <a:latin typeface="Times New Roman"/>
                <a:cs typeface="Times New Roman"/>
              </a:rPr>
              <a:t>Estimation fiable de l’obligation par l’entreprise</a:t>
            </a:r>
          </a:p>
          <a:p>
            <a:pPr eaLnBrk="1" hangingPunct="1">
              <a:buFont typeface="Symbol" charset="0"/>
              <a:buChar char=""/>
            </a:pPr>
            <a:r>
              <a:rPr lang="fr-FR" sz="2400" dirty="0">
                <a:solidFill>
                  <a:srgbClr val="003368"/>
                </a:solidFill>
                <a:latin typeface="Times New Roman"/>
                <a:cs typeface="Times New Roman"/>
              </a:rPr>
              <a:t> Rapports d’experts, transactions similaires</a:t>
            </a:r>
          </a:p>
          <a:p>
            <a:pPr eaLnBrk="1" hangingPunct="1">
              <a:buFont typeface="Symbol" charset="0"/>
              <a:buChar char=""/>
            </a:pPr>
            <a:r>
              <a:rPr lang="fr-FR" sz="2400" dirty="0">
                <a:solidFill>
                  <a:srgbClr val="003368"/>
                </a:solidFill>
                <a:latin typeface="Times New Roman"/>
                <a:cs typeface="Times New Roman"/>
              </a:rPr>
              <a:t> Jugement de la direction</a:t>
            </a:r>
            <a:endParaRPr lang="fr-FR" sz="2400" dirty="0">
              <a:latin typeface="Times New Roman"/>
              <a:cs typeface="Times New Roman"/>
            </a:endParaRPr>
          </a:p>
          <a:p>
            <a:pPr marL="0" indent="0" eaLnBrk="1" hangingPunct="1">
              <a:buNone/>
            </a:pPr>
            <a:endParaRPr lang="fr-FR" sz="2400" b="1" dirty="0">
              <a:solidFill>
                <a:srgbClr val="003368"/>
              </a:solidFill>
              <a:latin typeface="Times New Roman"/>
              <a:cs typeface="Times New Roman"/>
            </a:endParaRPr>
          </a:p>
          <a:p>
            <a:pPr eaLnBrk="1" hangingPunct="1"/>
            <a:r>
              <a:rPr lang="fr-FR" sz="2400" b="1" dirty="0">
                <a:latin typeface="Times New Roman"/>
                <a:cs typeface="Times New Roman"/>
              </a:rPr>
              <a:t>Si le règlement porte sur plusieurs années</a:t>
            </a:r>
            <a:r>
              <a:rPr lang="fr-FR" sz="2400" b="1" dirty="0">
                <a:solidFill>
                  <a:srgbClr val="003368"/>
                </a:solidFill>
                <a:latin typeface="Times New Roman"/>
                <a:cs typeface="Times New Roman"/>
              </a:rPr>
              <a:t> </a:t>
            </a:r>
          </a:p>
          <a:p>
            <a:pPr eaLnBrk="1" hangingPunct="1">
              <a:buFont typeface="Symbol" charset="0"/>
              <a:buChar char=""/>
            </a:pPr>
            <a:r>
              <a:rPr lang="fr-FR" sz="2400" b="1" dirty="0">
                <a:solidFill>
                  <a:srgbClr val="003368"/>
                </a:solidFill>
                <a:latin typeface="Times New Roman"/>
                <a:cs typeface="Times New Roman"/>
              </a:rPr>
              <a:t>Actualisation </a:t>
            </a:r>
            <a:r>
              <a:rPr lang="fr-FR" sz="2400" dirty="0">
                <a:solidFill>
                  <a:srgbClr val="003368"/>
                </a:solidFill>
                <a:latin typeface="Times New Roman"/>
                <a:cs typeface="Times New Roman"/>
              </a:rPr>
              <a:t>de la provision </a:t>
            </a:r>
            <a:r>
              <a:rPr lang="fr-FR" sz="2400" b="1" dirty="0">
                <a:solidFill>
                  <a:srgbClr val="003368"/>
                </a:solidFill>
                <a:latin typeface="Times New Roman"/>
                <a:cs typeface="Times New Roman"/>
              </a:rPr>
              <a:t>au taux sans risque, </a:t>
            </a:r>
            <a:r>
              <a:rPr lang="fr-FR" sz="2400" dirty="0">
                <a:solidFill>
                  <a:srgbClr val="003368"/>
                </a:solidFill>
                <a:latin typeface="Times New Roman"/>
                <a:cs typeface="Times New Roman"/>
              </a:rPr>
              <a:t>majoré du risque spécifique à la provision</a:t>
            </a:r>
          </a:p>
          <a:p>
            <a:pPr eaLnBrk="1" hangingPunct="1">
              <a:buFont typeface="Symbol" charset="0"/>
              <a:buChar char=""/>
            </a:pPr>
            <a:endParaRPr lang="fr-FR" sz="2400" b="1" dirty="0">
              <a:solidFill>
                <a:srgbClr val="003368"/>
              </a:solidFill>
              <a:latin typeface="Times New Roman"/>
              <a:cs typeface="Times New Roman"/>
            </a:endParaRPr>
          </a:p>
          <a:p>
            <a:pPr eaLnBrk="1" hangingPunct="1"/>
            <a:r>
              <a:rPr lang="fr-FR" sz="2400" b="1" dirty="0">
                <a:solidFill>
                  <a:srgbClr val="003368"/>
                </a:solidFill>
                <a:latin typeface="Times New Roman"/>
                <a:cs typeface="Times New Roman"/>
              </a:rPr>
              <a:t>Prise en compte des évènements futurs sur la provision</a:t>
            </a:r>
          </a:p>
          <a:p>
            <a:pPr marL="0" indent="0" algn="ctr" eaLnBrk="1" hangingPunct="1">
              <a:buNone/>
            </a:pPr>
            <a:r>
              <a:rPr lang="fr-FR" sz="2400" i="1" dirty="0">
                <a:solidFill>
                  <a:srgbClr val="003368"/>
                </a:solidFill>
                <a:latin typeface="Times New Roman"/>
                <a:cs typeface="Times New Roman"/>
              </a:rPr>
              <a:t>Ex : changement technologique, législatif</a:t>
            </a:r>
          </a:p>
          <a:p>
            <a:pPr eaLnBrk="1" hangingPunct="1"/>
            <a:r>
              <a:rPr lang="fr-FR" sz="2400" b="1" dirty="0">
                <a:solidFill>
                  <a:srgbClr val="003368"/>
                </a:solidFill>
                <a:latin typeface="Times New Roman"/>
                <a:cs typeface="Times New Roman"/>
              </a:rPr>
              <a:t>Révision et ajustement à chaque clôture</a:t>
            </a:r>
          </a:p>
        </p:txBody>
      </p:sp>
    </p:spTree>
    <p:extLst>
      <p:ext uri="{BB962C8B-B14F-4D97-AF65-F5344CB8AC3E}">
        <p14:creationId xmlns:p14="http://schemas.microsoft.com/office/powerpoint/2010/main" val="71000087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65200"/>
          </a:xfrm>
        </p:spPr>
        <p:txBody>
          <a:bodyPr/>
          <a:lstStyle/>
          <a:p>
            <a:pPr eaLnBrk="1" hangingPunct="1"/>
            <a:r>
              <a:rPr lang="fr-FR" sz="3400" dirty="0"/>
              <a:t>Provisions (IAS 37) : provision pour restructuration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4991" y="907252"/>
            <a:ext cx="8438828" cy="5417173"/>
          </a:xfrm>
        </p:spPr>
        <p:txBody>
          <a:bodyPr/>
          <a:lstStyle/>
          <a:p>
            <a:pPr eaLnBrk="1" hangingPunct="1"/>
            <a:r>
              <a:rPr lang="fr-FR" sz="2500" b="1" dirty="0">
                <a:latin typeface="Times New Roman"/>
                <a:cs typeface="Times New Roman"/>
              </a:rPr>
              <a:t>Définition d’une restructuration</a:t>
            </a:r>
            <a:endParaRPr lang="fr-FR" sz="2500" b="1" dirty="0">
              <a:solidFill>
                <a:srgbClr val="003368"/>
              </a:solidFill>
              <a:latin typeface="Times New Roman"/>
              <a:cs typeface="Times New Roman"/>
            </a:endParaRPr>
          </a:p>
          <a:p>
            <a:pPr marL="0" indent="0" eaLnBrk="1" hangingPunct="1">
              <a:buNone/>
            </a:pPr>
            <a:r>
              <a:rPr lang="fr-FR" sz="2500" dirty="0">
                <a:solidFill>
                  <a:srgbClr val="003368"/>
                </a:solidFill>
                <a:latin typeface="Times New Roman"/>
                <a:cs typeface="Times New Roman"/>
              </a:rPr>
              <a:t>Programme planifié et contrôlé par la direction qui modifie de façon significative:</a:t>
            </a:r>
          </a:p>
          <a:p>
            <a:pPr marL="0" indent="0" eaLnBrk="1" hangingPunct="1">
              <a:buNone/>
            </a:pPr>
            <a:endParaRPr lang="fr-FR" sz="2500" dirty="0">
              <a:solidFill>
                <a:srgbClr val="003368"/>
              </a:solidFill>
              <a:latin typeface="Times New Roman"/>
              <a:cs typeface="Times New Roman"/>
            </a:endParaRPr>
          </a:p>
          <a:p>
            <a:pPr eaLnBrk="1" hangingPunct="1">
              <a:buFontTx/>
              <a:buChar char="-"/>
            </a:pPr>
            <a:r>
              <a:rPr lang="fr-FR" sz="2500" dirty="0">
                <a:solidFill>
                  <a:srgbClr val="003368"/>
                </a:solidFill>
                <a:latin typeface="Times New Roman"/>
                <a:cs typeface="Times New Roman"/>
              </a:rPr>
              <a:t>Soit le champ d’activité d’une entreprise</a:t>
            </a:r>
          </a:p>
          <a:p>
            <a:pPr eaLnBrk="1" hangingPunct="1">
              <a:buFontTx/>
              <a:buChar char="-"/>
            </a:pPr>
            <a:r>
              <a:rPr lang="fr-FR" sz="2500" dirty="0">
                <a:solidFill>
                  <a:srgbClr val="003368"/>
                </a:solidFill>
                <a:latin typeface="Times New Roman"/>
                <a:cs typeface="Times New Roman"/>
              </a:rPr>
              <a:t>Soit la manière dont cette activité est gérée</a:t>
            </a:r>
          </a:p>
          <a:p>
            <a:pPr eaLnBrk="1" hangingPunct="1">
              <a:buFontTx/>
              <a:buChar char="-"/>
            </a:pPr>
            <a:endParaRPr lang="fr-FR" sz="2500" dirty="0">
              <a:solidFill>
                <a:srgbClr val="003368"/>
              </a:solidFill>
              <a:latin typeface="Times New Roman"/>
              <a:cs typeface="Times New Roman"/>
            </a:endParaRPr>
          </a:p>
          <a:p>
            <a:pPr marL="0" indent="0" eaLnBrk="1" hangingPunct="1">
              <a:buNone/>
            </a:pPr>
            <a:r>
              <a:rPr lang="fr-FR" sz="2500" i="1" dirty="0">
                <a:solidFill>
                  <a:srgbClr val="003368"/>
                </a:solidFill>
                <a:latin typeface="Times New Roman"/>
                <a:cs typeface="Times New Roman"/>
              </a:rPr>
              <a:t>Ex : arrêt ou vente d’une branche d’activité, réorganisation fondamentale, recentrage d’une activité</a:t>
            </a:r>
          </a:p>
          <a:p>
            <a:pPr marL="0" indent="0" eaLnBrk="1" hangingPunct="1">
              <a:buNone/>
            </a:pPr>
            <a:endParaRPr lang="fr-FR" sz="2500" dirty="0">
              <a:solidFill>
                <a:srgbClr val="003368"/>
              </a:solidFill>
              <a:latin typeface="Times New Roman"/>
              <a:cs typeface="Times New Roman"/>
            </a:endParaRPr>
          </a:p>
          <a:p>
            <a:pPr marL="0" indent="0" eaLnBrk="1" hangingPunct="1">
              <a:buNone/>
            </a:pPr>
            <a:r>
              <a:rPr lang="fr-FR"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Difficulté =&gt; à partir de quel moment l’obligation est née?</a:t>
            </a:r>
          </a:p>
          <a:p>
            <a:pPr marL="0" indent="0" eaLnBrk="1" hangingPunct="1">
              <a:buNone/>
            </a:pPr>
            <a:endParaRPr lang="fr-FR" sz="2500" dirty="0">
              <a:solidFill>
                <a:srgbClr val="003368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657642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2248</TotalTime>
  <Words>1829</Words>
  <Application>Microsoft Office PowerPoint</Application>
  <PresentationFormat>Affichage à l'écran (4:3)</PresentationFormat>
  <Paragraphs>289</Paragraphs>
  <Slides>31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31</vt:i4>
      </vt:variant>
    </vt:vector>
  </HeadingPairs>
  <TitlesOfParts>
    <vt:vector size="42" baseType="lpstr">
      <vt:lpstr>Arial</vt:lpstr>
      <vt:lpstr>Calibri</vt:lpstr>
      <vt:lpstr>Eurostile</vt:lpstr>
      <vt:lpstr>Franklin Gothic Book</vt:lpstr>
      <vt:lpstr>Franklin Gothic Demi</vt:lpstr>
      <vt:lpstr>Symbol</vt:lpstr>
      <vt:lpstr>Times</vt:lpstr>
      <vt:lpstr>Times New Roman</vt:lpstr>
      <vt:lpstr>Thème Office</vt:lpstr>
      <vt:lpstr>Conception personnalisée</vt:lpstr>
      <vt:lpstr>1_Conception personnalisée</vt:lpstr>
      <vt:lpstr>Présentation PowerPoint</vt:lpstr>
      <vt:lpstr>Plan de la séance</vt:lpstr>
      <vt:lpstr>Provisions (IAS 37)</vt:lpstr>
      <vt:lpstr>Provisions (IAS 37)</vt:lpstr>
      <vt:lpstr>Provisions (IAS 37)</vt:lpstr>
      <vt:lpstr>Provisions (IAS 37)</vt:lpstr>
      <vt:lpstr>Présentation PowerPoint</vt:lpstr>
      <vt:lpstr>Provisions (IAS 37)</vt:lpstr>
      <vt:lpstr>Provisions (IAS 37) : provision pour restructuration</vt:lpstr>
      <vt:lpstr>Provisions (IAS 37) : provision pour restructuration</vt:lpstr>
      <vt:lpstr>Provisions (IAS 37) : provision pour restructuration</vt:lpstr>
      <vt:lpstr>Provisions (IAS 37) : exemples</vt:lpstr>
      <vt:lpstr>Provisions (IAS 37) : exemples</vt:lpstr>
      <vt:lpstr>Provisions (IAS 37) pour contrats déficitaires</vt:lpstr>
      <vt:lpstr>Provisions (IAS 37) : exemples</vt:lpstr>
      <vt:lpstr>Provisions (IAS 37)</vt:lpstr>
      <vt:lpstr>Dépréciation d’actifs (Norme IAS 36)</vt:lpstr>
      <vt:lpstr>Dépréciation d’actifs (Norme IAS 36)</vt:lpstr>
      <vt:lpstr>Dépréciation d’actifs (Norme IAS 36)</vt:lpstr>
      <vt:lpstr>Dépréciation d’actifs (Norme IAS 36)</vt:lpstr>
      <vt:lpstr>Dépréciation d’actifs (Norme IAS 36)</vt:lpstr>
      <vt:lpstr>Dépréciation d’actifs (Norme IAS 36)</vt:lpstr>
      <vt:lpstr>Dépréciation d’actifs (Norme IAS 36)</vt:lpstr>
      <vt:lpstr>Dépréciation d’actifs (Norme IAS 36)</vt:lpstr>
      <vt:lpstr>Dépréciation d’actifs (Norme IAS 36)</vt:lpstr>
      <vt:lpstr>Enjeux dépréciation d’actifs (Normes IAS 36) </vt:lpstr>
      <vt:lpstr>Unités Génératrices de Trésorerie (UGT)</vt:lpstr>
      <vt:lpstr>Unités Génératrices de Trésorerie (UGT)</vt:lpstr>
      <vt:lpstr>Unités Génératrices de Trésorerie (UGT)</vt:lpstr>
      <vt:lpstr>Unités Génératrices de Trésorerie (UGT)</vt:lpstr>
      <vt:lpstr>Unités Génératrices de Trésorerie (UGT)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Laurent</dc:creator>
  <cp:lastModifiedBy>Elisabeth ALBERTINI Albertini</cp:lastModifiedBy>
  <cp:revision>57</cp:revision>
  <dcterms:created xsi:type="dcterms:W3CDTF">2017-03-28T10:02:06Z</dcterms:created>
  <dcterms:modified xsi:type="dcterms:W3CDTF">2025-07-24T17:05:32Z</dcterms:modified>
</cp:coreProperties>
</file>