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56" r:id="rId2"/>
    <p:sldId id="289" r:id="rId3"/>
    <p:sldId id="311" r:id="rId4"/>
    <p:sldId id="302" r:id="rId5"/>
    <p:sldId id="304" r:id="rId6"/>
    <p:sldId id="305" r:id="rId7"/>
    <p:sldId id="257" r:id="rId8"/>
    <p:sldId id="258" r:id="rId9"/>
    <p:sldId id="260" r:id="rId10"/>
    <p:sldId id="314" r:id="rId11"/>
    <p:sldId id="261" r:id="rId12"/>
    <p:sldId id="296" r:id="rId13"/>
    <p:sldId id="263" r:id="rId14"/>
    <p:sldId id="268" r:id="rId15"/>
    <p:sldId id="269" r:id="rId16"/>
    <p:sldId id="318" r:id="rId17"/>
    <p:sldId id="270" r:id="rId18"/>
    <p:sldId id="271" r:id="rId19"/>
    <p:sldId id="265" r:id="rId20"/>
    <p:sldId id="272" r:id="rId21"/>
    <p:sldId id="267" r:id="rId22"/>
    <p:sldId id="266" r:id="rId23"/>
    <p:sldId id="274" r:id="rId24"/>
    <p:sldId id="275" r:id="rId25"/>
    <p:sldId id="276" r:id="rId26"/>
    <p:sldId id="285" r:id="rId27"/>
    <p:sldId id="286" r:id="rId28"/>
    <p:sldId id="277" r:id="rId29"/>
    <p:sldId id="280" r:id="rId30"/>
    <p:sldId id="287" r:id="rId31"/>
    <p:sldId id="288" r:id="rId32"/>
    <p:sldId id="281" r:id="rId33"/>
    <p:sldId id="282" r:id="rId34"/>
    <p:sldId id="290" r:id="rId35"/>
    <p:sldId id="315" r:id="rId36"/>
    <p:sldId id="284" r:id="rId37"/>
    <p:sldId id="291" r:id="rId38"/>
    <p:sldId id="295" r:id="rId39"/>
    <p:sldId id="317" r:id="rId40"/>
    <p:sldId id="298" r:id="rId41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7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118" autoAdjust="0"/>
    <p:restoredTop sz="94673"/>
  </p:normalViewPr>
  <p:slideViewPr>
    <p:cSldViewPr snapToGrid="0" snapToObjects="1">
      <p:cViewPr varScale="1">
        <p:scale>
          <a:sx n="107" d="100"/>
          <a:sy n="107" d="100"/>
        </p:scale>
        <p:origin x="104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5" d="100"/>
          <a:sy n="85" d="100"/>
        </p:scale>
        <p:origin x="-3864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lemaux:Documents:Papers:Bank%20of%20England%20Operations:Graph%20BoE%20Rate%20LLM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3368110236220502E-2"/>
          <c:y val="6.0185185185185203E-2"/>
          <c:w val="0.86607152230971096"/>
          <c:h val="0.78364209682123098"/>
        </c:manualLayout>
      </c:layout>
      <c:lineChart>
        <c:grouping val="standard"/>
        <c:varyColors val="0"/>
        <c:ser>
          <c:idx val="0"/>
          <c:order val="0"/>
          <c:tx>
            <c:strRef>
              <c:f>'Bank rate'!$E$5</c:f>
              <c:strCache>
                <c:ptCount val="1"/>
                <c:pt idx="0">
                  <c:v>Bank of England rate</c:v>
                </c:pt>
              </c:strCache>
            </c:strRef>
          </c:tx>
          <c:spPr>
            <a:ln w="19050" cmpd="sng">
              <a:solidFill>
                <a:schemeClr val="tx1"/>
              </a:solidFill>
            </a:ln>
          </c:spPr>
          <c:marker>
            <c:symbol val="none"/>
          </c:marker>
          <c:cat>
            <c:numRef>
              <c:f>'Bank rate'!$D$162:$D$1253</c:f>
              <c:numCache>
                <c:formatCode>General</c:formatCode>
                <c:ptCount val="1092"/>
                <c:pt idx="0">
                  <c:v>1824</c:v>
                </c:pt>
                <c:pt idx="52">
                  <c:v>1825</c:v>
                </c:pt>
                <c:pt idx="104">
                  <c:v>1826</c:v>
                </c:pt>
                <c:pt idx="156">
                  <c:v>1827</c:v>
                </c:pt>
                <c:pt idx="208">
                  <c:v>1828</c:v>
                </c:pt>
                <c:pt idx="260">
                  <c:v>1829</c:v>
                </c:pt>
                <c:pt idx="312">
                  <c:v>1830</c:v>
                </c:pt>
                <c:pt idx="364">
                  <c:v>1831</c:v>
                </c:pt>
                <c:pt idx="416">
                  <c:v>1832</c:v>
                </c:pt>
                <c:pt idx="468">
                  <c:v>1833</c:v>
                </c:pt>
                <c:pt idx="520">
                  <c:v>1834</c:v>
                </c:pt>
                <c:pt idx="572">
                  <c:v>1835</c:v>
                </c:pt>
                <c:pt idx="624">
                  <c:v>1836</c:v>
                </c:pt>
                <c:pt idx="676">
                  <c:v>1837</c:v>
                </c:pt>
                <c:pt idx="728">
                  <c:v>1838</c:v>
                </c:pt>
                <c:pt idx="780">
                  <c:v>1839</c:v>
                </c:pt>
                <c:pt idx="832">
                  <c:v>1840</c:v>
                </c:pt>
                <c:pt idx="884">
                  <c:v>1841</c:v>
                </c:pt>
                <c:pt idx="936">
                  <c:v>1842</c:v>
                </c:pt>
                <c:pt idx="988">
                  <c:v>1843</c:v>
                </c:pt>
                <c:pt idx="1040">
                  <c:v>1844</c:v>
                </c:pt>
              </c:numCache>
            </c:numRef>
          </c:cat>
          <c:val>
            <c:numRef>
              <c:f>'Bank rate'!$E$162:$E$1253</c:f>
              <c:numCache>
                <c:formatCode>General</c:formatCode>
                <c:ptCount val="1092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4</c:v>
                </c:pt>
                <c:pt idx="27">
                  <c:v>4</c:v>
                </c:pt>
                <c:pt idx="28">
                  <c:v>4</c:v>
                </c:pt>
                <c:pt idx="29">
                  <c:v>4</c:v>
                </c:pt>
                <c:pt idx="30">
                  <c:v>4</c:v>
                </c:pt>
                <c:pt idx="31">
                  <c:v>4</c:v>
                </c:pt>
                <c:pt idx="32">
                  <c:v>4</c:v>
                </c:pt>
                <c:pt idx="33">
                  <c:v>4</c:v>
                </c:pt>
                <c:pt idx="34">
                  <c:v>4</c:v>
                </c:pt>
                <c:pt idx="35">
                  <c:v>4</c:v>
                </c:pt>
                <c:pt idx="36">
                  <c:v>4</c:v>
                </c:pt>
                <c:pt idx="37">
                  <c:v>4</c:v>
                </c:pt>
                <c:pt idx="38">
                  <c:v>4</c:v>
                </c:pt>
                <c:pt idx="39">
                  <c:v>4</c:v>
                </c:pt>
                <c:pt idx="40">
                  <c:v>4</c:v>
                </c:pt>
                <c:pt idx="41">
                  <c:v>4</c:v>
                </c:pt>
                <c:pt idx="42">
                  <c:v>4</c:v>
                </c:pt>
                <c:pt idx="43">
                  <c:v>4</c:v>
                </c:pt>
                <c:pt idx="44">
                  <c:v>4</c:v>
                </c:pt>
                <c:pt idx="45">
                  <c:v>4</c:v>
                </c:pt>
                <c:pt idx="46">
                  <c:v>4</c:v>
                </c:pt>
                <c:pt idx="47">
                  <c:v>4</c:v>
                </c:pt>
                <c:pt idx="48">
                  <c:v>4</c:v>
                </c:pt>
                <c:pt idx="49">
                  <c:v>4</c:v>
                </c:pt>
                <c:pt idx="50">
                  <c:v>4</c:v>
                </c:pt>
                <c:pt idx="51">
                  <c:v>4</c:v>
                </c:pt>
                <c:pt idx="52">
                  <c:v>4</c:v>
                </c:pt>
                <c:pt idx="53">
                  <c:v>4</c:v>
                </c:pt>
                <c:pt idx="54">
                  <c:v>4</c:v>
                </c:pt>
                <c:pt idx="55">
                  <c:v>4</c:v>
                </c:pt>
                <c:pt idx="56">
                  <c:v>4</c:v>
                </c:pt>
                <c:pt idx="57">
                  <c:v>4</c:v>
                </c:pt>
                <c:pt idx="58">
                  <c:v>4</c:v>
                </c:pt>
                <c:pt idx="59">
                  <c:v>4</c:v>
                </c:pt>
                <c:pt idx="60">
                  <c:v>4</c:v>
                </c:pt>
                <c:pt idx="61">
                  <c:v>4</c:v>
                </c:pt>
                <c:pt idx="62">
                  <c:v>4</c:v>
                </c:pt>
                <c:pt idx="63">
                  <c:v>4</c:v>
                </c:pt>
                <c:pt idx="64">
                  <c:v>4</c:v>
                </c:pt>
                <c:pt idx="65">
                  <c:v>4</c:v>
                </c:pt>
                <c:pt idx="66">
                  <c:v>4</c:v>
                </c:pt>
                <c:pt idx="67">
                  <c:v>4</c:v>
                </c:pt>
                <c:pt idx="68">
                  <c:v>4</c:v>
                </c:pt>
                <c:pt idx="69">
                  <c:v>4</c:v>
                </c:pt>
                <c:pt idx="70">
                  <c:v>4</c:v>
                </c:pt>
                <c:pt idx="71">
                  <c:v>4</c:v>
                </c:pt>
                <c:pt idx="72">
                  <c:v>4</c:v>
                </c:pt>
                <c:pt idx="73">
                  <c:v>4</c:v>
                </c:pt>
                <c:pt idx="74">
                  <c:v>4</c:v>
                </c:pt>
                <c:pt idx="75">
                  <c:v>4</c:v>
                </c:pt>
                <c:pt idx="76">
                  <c:v>4</c:v>
                </c:pt>
                <c:pt idx="77">
                  <c:v>4</c:v>
                </c:pt>
                <c:pt idx="78">
                  <c:v>4</c:v>
                </c:pt>
                <c:pt idx="79">
                  <c:v>4</c:v>
                </c:pt>
                <c:pt idx="80">
                  <c:v>4</c:v>
                </c:pt>
                <c:pt idx="81">
                  <c:v>4</c:v>
                </c:pt>
                <c:pt idx="82">
                  <c:v>4</c:v>
                </c:pt>
                <c:pt idx="83">
                  <c:v>4</c:v>
                </c:pt>
                <c:pt idx="84">
                  <c:v>4</c:v>
                </c:pt>
                <c:pt idx="85">
                  <c:v>4</c:v>
                </c:pt>
                <c:pt idx="86">
                  <c:v>4</c:v>
                </c:pt>
                <c:pt idx="87">
                  <c:v>4</c:v>
                </c:pt>
                <c:pt idx="88">
                  <c:v>4</c:v>
                </c:pt>
                <c:pt idx="89">
                  <c:v>4</c:v>
                </c:pt>
                <c:pt idx="90">
                  <c:v>4</c:v>
                </c:pt>
                <c:pt idx="91">
                  <c:v>4</c:v>
                </c:pt>
                <c:pt idx="92">
                  <c:v>4</c:v>
                </c:pt>
                <c:pt idx="93">
                  <c:v>4</c:v>
                </c:pt>
                <c:pt idx="94">
                  <c:v>4</c:v>
                </c:pt>
                <c:pt idx="95">
                  <c:v>4</c:v>
                </c:pt>
                <c:pt idx="96">
                  <c:v>4</c:v>
                </c:pt>
                <c:pt idx="97">
                  <c:v>4</c:v>
                </c:pt>
                <c:pt idx="98">
                  <c:v>4</c:v>
                </c:pt>
                <c:pt idx="99">
                  <c:v>4</c:v>
                </c:pt>
                <c:pt idx="100">
                  <c:v>4</c:v>
                </c:pt>
                <c:pt idx="101">
                  <c:v>5</c:v>
                </c:pt>
                <c:pt idx="102">
                  <c:v>5</c:v>
                </c:pt>
                <c:pt idx="103">
                  <c:v>5</c:v>
                </c:pt>
                <c:pt idx="104">
                  <c:v>5</c:v>
                </c:pt>
                <c:pt idx="105">
                  <c:v>5</c:v>
                </c:pt>
                <c:pt idx="106">
                  <c:v>5</c:v>
                </c:pt>
                <c:pt idx="107">
                  <c:v>5</c:v>
                </c:pt>
                <c:pt idx="108">
                  <c:v>5</c:v>
                </c:pt>
                <c:pt idx="109">
                  <c:v>5</c:v>
                </c:pt>
                <c:pt idx="110">
                  <c:v>5</c:v>
                </c:pt>
                <c:pt idx="111">
                  <c:v>5</c:v>
                </c:pt>
                <c:pt idx="112">
                  <c:v>5</c:v>
                </c:pt>
                <c:pt idx="113">
                  <c:v>5</c:v>
                </c:pt>
                <c:pt idx="114">
                  <c:v>5</c:v>
                </c:pt>
                <c:pt idx="115">
                  <c:v>5</c:v>
                </c:pt>
                <c:pt idx="116">
                  <c:v>5</c:v>
                </c:pt>
                <c:pt idx="117">
                  <c:v>5</c:v>
                </c:pt>
                <c:pt idx="118">
                  <c:v>5</c:v>
                </c:pt>
                <c:pt idx="119">
                  <c:v>5</c:v>
                </c:pt>
                <c:pt idx="120">
                  <c:v>5</c:v>
                </c:pt>
                <c:pt idx="121">
                  <c:v>5</c:v>
                </c:pt>
                <c:pt idx="122">
                  <c:v>5</c:v>
                </c:pt>
                <c:pt idx="123">
                  <c:v>5</c:v>
                </c:pt>
                <c:pt idx="124">
                  <c:v>5</c:v>
                </c:pt>
                <c:pt idx="125">
                  <c:v>5</c:v>
                </c:pt>
                <c:pt idx="126">
                  <c:v>5</c:v>
                </c:pt>
                <c:pt idx="127">
                  <c:v>5</c:v>
                </c:pt>
                <c:pt idx="128">
                  <c:v>5</c:v>
                </c:pt>
                <c:pt idx="129">
                  <c:v>5</c:v>
                </c:pt>
                <c:pt idx="130">
                  <c:v>5</c:v>
                </c:pt>
                <c:pt idx="131">
                  <c:v>5</c:v>
                </c:pt>
                <c:pt idx="132">
                  <c:v>5</c:v>
                </c:pt>
                <c:pt idx="133">
                  <c:v>5</c:v>
                </c:pt>
                <c:pt idx="134">
                  <c:v>5</c:v>
                </c:pt>
                <c:pt idx="135">
                  <c:v>5</c:v>
                </c:pt>
                <c:pt idx="136">
                  <c:v>5</c:v>
                </c:pt>
                <c:pt idx="137">
                  <c:v>5</c:v>
                </c:pt>
                <c:pt idx="138">
                  <c:v>5</c:v>
                </c:pt>
                <c:pt idx="139">
                  <c:v>5</c:v>
                </c:pt>
                <c:pt idx="140">
                  <c:v>5</c:v>
                </c:pt>
                <c:pt idx="141">
                  <c:v>5</c:v>
                </c:pt>
                <c:pt idx="142">
                  <c:v>5</c:v>
                </c:pt>
                <c:pt idx="143">
                  <c:v>5</c:v>
                </c:pt>
                <c:pt idx="144">
                  <c:v>5</c:v>
                </c:pt>
                <c:pt idx="145">
                  <c:v>5</c:v>
                </c:pt>
                <c:pt idx="146">
                  <c:v>5</c:v>
                </c:pt>
                <c:pt idx="147">
                  <c:v>5</c:v>
                </c:pt>
                <c:pt idx="148">
                  <c:v>5</c:v>
                </c:pt>
                <c:pt idx="149">
                  <c:v>5</c:v>
                </c:pt>
                <c:pt idx="150">
                  <c:v>5</c:v>
                </c:pt>
                <c:pt idx="151">
                  <c:v>5</c:v>
                </c:pt>
                <c:pt idx="152">
                  <c:v>5</c:v>
                </c:pt>
                <c:pt idx="153">
                  <c:v>5</c:v>
                </c:pt>
                <c:pt idx="154">
                  <c:v>5</c:v>
                </c:pt>
                <c:pt idx="155">
                  <c:v>5</c:v>
                </c:pt>
                <c:pt idx="156">
                  <c:v>5</c:v>
                </c:pt>
                <c:pt idx="157">
                  <c:v>5</c:v>
                </c:pt>
                <c:pt idx="158">
                  <c:v>5</c:v>
                </c:pt>
                <c:pt idx="159">
                  <c:v>5</c:v>
                </c:pt>
                <c:pt idx="160">
                  <c:v>5</c:v>
                </c:pt>
                <c:pt idx="161">
                  <c:v>5</c:v>
                </c:pt>
                <c:pt idx="162">
                  <c:v>5</c:v>
                </c:pt>
                <c:pt idx="163">
                  <c:v>5</c:v>
                </c:pt>
                <c:pt idx="164">
                  <c:v>5</c:v>
                </c:pt>
                <c:pt idx="165">
                  <c:v>5</c:v>
                </c:pt>
                <c:pt idx="166">
                  <c:v>5</c:v>
                </c:pt>
                <c:pt idx="167">
                  <c:v>5</c:v>
                </c:pt>
                <c:pt idx="168">
                  <c:v>5</c:v>
                </c:pt>
                <c:pt idx="169">
                  <c:v>5</c:v>
                </c:pt>
                <c:pt idx="170">
                  <c:v>5</c:v>
                </c:pt>
                <c:pt idx="171">
                  <c:v>5</c:v>
                </c:pt>
                <c:pt idx="172">
                  <c:v>5</c:v>
                </c:pt>
                <c:pt idx="173">
                  <c:v>5</c:v>
                </c:pt>
                <c:pt idx="174">
                  <c:v>5</c:v>
                </c:pt>
                <c:pt idx="175">
                  <c:v>5</c:v>
                </c:pt>
                <c:pt idx="176">
                  <c:v>5</c:v>
                </c:pt>
                <c:pt idx="177">
                  <c:v>5</c:v>
                </c:pt>
                <c:pt idx="178">
                  <c:v>5</c:v>
                </c:pt>
                <c:pt idx="179">
                  <c:v>5</c:v>
                </c:pt>
                <c:pt idx="180">
                  <c:v>5</c:v>
                </c:pt>
                <c:pt idx="181">
                  <c:v>5</c:v>
                </c:pt>
                <c:pt idx="182">
                  <c:v>4</c:v>
                </c:pt>
                <c:pt idx="183">
                  <c:v>4</c:v>
                </c:pt>
                <c:pt idx="184">
                  <c:v>4</c:v>
                </c:pt>
                <c:pt idx="185">
                  <c:v>4</c:v>
                </c:pt>
                <c:pt idx="186">
                  <c:v>4</c:v>
                </c:pt>
                <c:pt idx="187">
                  <c:v>4</c:v>
                </c:pt>
                <c:pt idx="188">
                  <c:v>4</c:v>
                </c:pt>
                <c:pt idx="189">
                  <c:v>4</c:v>
                </c:pt>
                <c:pt idx="190">
                  <c:v>4</c:v>
                </c:pt>
                <c:pt idx="191">
                  <c:v>4</c:v>
                </c:pt>
                <c:pt idx="192">
                  <c:v>4</c:v>
                </c:pt>
                <c:pt idx="193">
                  <c:v>4</c:v>
                </c:pt>
                <c:pt idx="194">
                  <c:v>4</c:v>
                </c:pt>
                <c:pt idx="195">
                  <c:v>4</c:v>
                </c:pt>
                <c:pt idx="196">
                  <c:v>4</c:v>
                </c:pt>
                <c:pt idx="197">
                  <c:v>4</c:v>
                </c:pt>
                <c:pt idx="198">
                  <c:v>4</c:v>
                </c:pt>
                <c:pt idx="199">
                  <c:v>4</c:v>
                </c:pt>
                <c:pt idx="200">
                  <c:v>4</c:v>
                </c:pt>
                <c:pt idx="201">
                  <c:v>4</c:v>
                </c:pt>
                <c:pt idx="202">
                  <c:v>4</c:v>
                </c:pt>
                <c:pt idx="203">
                  <c:v>4</c:v>
                </c:pt>
                <c:pt idx="204">
                  <c:v>4</c:v>
                </c:pt>
                <c:pt idx="205">
                  <c:v>4</c:v>
                </c:pt>
                <c:pt idx="206">
                  <c:v>4</c:v>
                </c:pt>
                <c:pt idx="207">
                  <c:v>4</c:v>
                </c:pt>
                <c:pt idx="208">
                  <c:v>4</c:v>
                </c:pt>
                <c:pt idx="209">
                  <c:v>4</c:v>
                </c:pt>
                <c:pt idx="210">
                  <c:v>4</c:v>
                </c:pt>
                <c:pt idx="211">
                  <c:v>4</c:v>
                </c:pt>
                <c:pt idx="212">
                  <c:v>4</c:v>
                </c:pt>
                <c:pt idx="213">
                  <c:v>4</c:v>
                </c:pt>
                <c:pt idx="214">
                  <c:v>4</c:v>
                </c:pt>
                <c:pt idx="215">
                  <c:v>4</c:v>
                </c:pt>
                <c:pt idx="216">
                  <c:v>4</c:v>
                </c:pt>
                <c:pt idx="217">
                  <c:v>4</c:v>
                </c:pt>
                <c:pt idx="218">
                  <c:v>4</c:v>
                </c:pt>
                <c:pt idx="219">
                  <c:v>4</c:v>
                </c:pt>
                <c:pt idx="220">
                  <c:v>4</c:v>
                </c:pt>
                <c:pt idx="221">
                  <c:v>4</c:v>
                </c:pt>
                <c:pt idx="222">
                  <c:v>4</c:v>
                </c:pt>
                <c:pt idx="223">
                  <c:v>4</c:v>
                </c:pt>
                <c:pt idx="224">
                  <c:v>4</c:v>
                </c:pt>
                <c:pt idx="225">
                  <c:v>4</c:v>
                </c:pt>
                <c:pt idx="226">
                  <c:v>4</c:v>
                </c:pt>
                <c:pt idx="227">
                  <c:v>4</c:v>
                </c:pt>
                <c:pt idx="228">
                  <c:v>4</c:v>
                </c:pt>
                <c:pt idx="229">
                  <c:v>4</c:v>
                </c:pt>
                <c:pt idx="230">
                  <c:v>4</c:v>
                </c:pt>
                <c:pt idx="231">
                  <c:v>4</c:v>
                </c:pt>
                <c:pt idx="232">
                  <c:v>4</c:v>
                </c:pt>
                <c:pt idx="233">
                  <c:v>4</c:v>
                </c:pt>
                <c:pt idx="234">
                  <c:v>4</c:v>
                </c:pt>
                <c:pt idx="235">
                  <c:v>4</c:v>
                </c:pt>
                <c:pt idx="236">
                  <c:v>4</c:v>
                </c:pt>
                <c:pt idx="237">
                  <c:v>4</c:v>
                </c:pt>
                <c:pt idx="238">
                  <c:v>4</c:v>
                </c:pt>
                <c:pt idx="239">
                  <c:v>4</c:v>
                </c:pt>
                <c:pt idx="240">
                  <c:v>4</c:v>
                </c:pt>
                <c:pt idx="241">
                  <c:v>4</c:v>
                </c:pt>
                <c:pt idx="242">
                  <c:v>4</c:v>
                </c:pt>
                <c:pt idx="243">
                  <c:v>4</c:v>
                </c:pt>
                <c:pt idx="244">
                  <c:v>4</c:v>
                </c:pt>
                <c:pt idx="245">
                  <c:v>4</c:v>
                </c:pt>
                <c:pt idx="246">
                  <c:v>4</c:v>
                </c:pt>
                <c:pt idx="247">
                  <c:v>4</c:v>
                </c:pt>
                <c:pt idx="248">
                  <c:v>4</c:v>
                </c:pt>
                <c:pt idx="249">
                  <c:v>4</c:v>
                </c:pt>
                <c:pt idx="250">
                  <c:v>4</c:v>
                </c:pt>
                <c:pt idx="251">
                  <c:v>4</c:v>
                </c:pt>
                <c:pt idx="252">
                  <c:v>4</c:v>
                </c:pt>
                <c:pt idx="253">
                  <c:v>4</c:v>
                </c:pt>
                <c:pt idx="254">
                  <c:v>4</c:v>
                </c:pt>
                <c:pt idx="255">
                  <c:v>4</c:v>
                </c:pt>
                <c:pt idx="256">
                  <c:v>4</c:v>
                </c:pt>
                <c:pt idx="257">
                  <c:v>4</c:v>
                </c:pt>
                <c:pt idx="258">
                  <c:v>4</c:v>
                </c:pt>
                <c:pt idx="259">
                  <c:v>4</c:v>
                </c:pt>
                <c:pt idx="260">
                  <c:v>4</c:v>
                </c:pt>
                <c:pt idx="261">
                  <c:v>4</c:v>
                </c:pt>
                <c:pt idx="262">
                  <c:v>4</c:v>
                </c:pt>
                <c:pt idx="263">
                  <c:v>4</c:v>
                </c:pt>
                <c:pt idx="264">
                  <c:v>4</c:v>
                </c:pt>
                <c:pt idx="265">
                  <c:v>4</c:v>
                </c:pt>
                <c:pt idx="266">
                  <c:v>4</c:v>
                </c:pt>
                <c:pt idx="267">
                  <c:v>4</c:v>
                </c:pt>
                <c:pt idx="268">
                  <c:v>4</c:v>
                </c:pt>
                <c:pt idx="269">
                  <c:v>4</c:v>
                </c:pt>
                <c:pt idx="270">
                  <c:v>4</c:v>
                </c:pt>
                <c:pt idx="271">
                  <c:v>4</c:v>
                </c:pt>
                <c:pt idx="272">
                  <c:v>4</c:v>
                </c:pt>
                <c:pt idx="273">
                  <c:v>4</c:v>
                </c:pt>
                <c:pt idx="274">
                  <c:v>4</c:v>
                </c:pt>
                <c:pt idx="275">
                  <c:v>4</c:v>
                </c:pt>
                <c:pt idx="276">
                  <c:v>4</c:v>
                </c:pt>
                <c:pt idx="277">
                  <c:v>4</c:v>
                </c:pt>
                <c:pt idx="278">
                  <c:v>4</c:v>
                </c:pt>
                <c:pt idx="279">
                  <c:v>4</c:v>
                </c:pt>
                <c:pt idx="280">
                  <c:v>4</c:v>
                </c:pt>
                <c:pt idx="281">
                  <c:v>4</c:v>
                </c:pt>
                <c:pt idx="282">
                  <c:v>4</c:v>
                </c:pt>
                <c:pt idx="283">
                  <c:v>4</c:v>
                </c:pt>
                <c:pt idx="284">
                  <c:v>4</c:v>
                </c:pt>
                <c:pt idx="285">
                  <c:v>4</c:v>
                </c:pt>
                <c:pt idx="286">
                  <c:v>4</c:v>
                </c:pt>
                <c:pt idx="287">
                  <c:v>4</c:v>
                </c:pt>
                <c:pt idx="288">
                  <c:v>4</c:v>
                </c:pt>
                <c:pt idx="289">
                  <c:v>4</c:v>
                </c:pt>
                <c:pt idx="290">
                  <c:v>4</c:v>
                </c:pt>
                <c:pt idx="291">
                  <c:v>4</c:v>
                </c:pt>
                <c:pt idx="292">
                  <c:v>4</c:v>
                </c:pt>
                <c:pt idx="293">
                  <c:v>4</c:v>
                </c:pt>
                <c:pt idx="294">
                  <c:v>4</c:v>
                </c:pt>
                <c:pt idx="295">
                  <c:v>4</c:v>
                </c:pt>
                <c:pt idx="296">
                  <c:v>4</c:v>
                </c:pt>
                <c:pt idx="297">
                  <c:v>4</c:v>
                </c:pt>
                <c:pt idx="298">
                  <c:v>4</c:v>
                </c:pt>
                <c:pt idx="299">
                  <c:v>4</c:v>
                </c:pt>
                <c:pt idx="300">
                  <c:v>4</c:v>
                </c:pt>
                <c:pt idx="301">
                  <c:v>4</c:v>
                </c:pt>
                <c:pt idx="302">
                  <c:v>4</c:v>
                </c:pt>
                <c:pt idx="303">
                  <c:v>4</c:v>
                </c:pt>
                <c:pt idx="304">
                  <c:v>4</c:v>
                </c:pt>
                <c:pt idx="305">
                  <c:v>4</c:v>
                </c:pt>
                <c:pt idx="306">
                  <c:v>4</c:v>
                </c:pt>
                <c:pt idx="307">
                  <c:v>4</c:v>
                </c:pt>
                <c:pt idx="308">
                  <c:v>4</c:v>
                </c:pt>
                <c:pt idx="309">
                  <c:v>4</c:v>
                </c:pt>
                <c:pt idx="310">
                  <c:v>4</c:v>
                </c:pt>
                <c:pt idx="311">
                  <c:v>4</c:v>
                </c:pt>
                <c:pt idx="312">
                  <c:v>4</c:v>
                </c:pt>
                <c:pt idx="313">
                  <c:v>4</c:v>
                </c:pt>
                <c:pt idx="314">
                  <c:v>4</c:v>
                </c:pt>
                <c:pt idx="315">
                  <c:v>4</c:v>
                </c:pt>
                <c:pt idx="316">
                  <c:v>4</c:v>
                </c:pt>
                <c:pt idx="317">
                  <c:v>4</c:v>
                </c:pt>
                <c:pt idx="318">
                  <c:v>4</c:v>
                </c:pt>
                <c:pt idx="319">
                  <c:v>4</c:v>
                </c:pt>
                <c:pt idx="320">
                  <c:v>4</c:v>
                </c:pt>
                <c:pt idx="321">
                  <c:v>4</c:v>
                </c:pt>
                <c:pt idx="322">
                  <c:v>4</c:v>
                </c:pt>
                <c:pt idx="323">
                  <c:v>4</c:v>
                </c:pt>
                <c:pt idx="324">
                  <c:v>4</c:v>
                </c:pt>
                <c:pt idx="325">
                  <c:v>4</c:v>
                </c:pt>
                <c:pt idx="326">
                  <c:v>4</c:v>
                </c:pt>
                <c:pt idx="327">
                  <c:v>4</c:v>
                </c:pt>
                <c:pt idx="328">
                  <c:v>4</c:v>
                </c:pt>
                <c:pt idx="329">
                  <c:v>4</c:v>
                </c:pt>
                <c:pt idx="330">
                  <c:v>4</c:v>
                </c:pt>
                <c:pt idx="331">
                  <c:v>4</c:v>
                </c:pt>
                <c:pt idx="332">
                  <c:v>4</c:v>
                </c:pt>
                <c:pt idx="333">
                  <c:v>4</c:v>
                </c:pt>
                <c:pt idx="334">
                  <c:v>4</c:v>
                </c:pt>
                <c:pt idx="335">
                  <c:v>4</c:v>
                </c:pt>
                <c:pt idx="336">
                  <c:v>4</c:v>
                </c:pt>
                <c:pt idx="337">
                  <c:v>4</c:v>
                </c:pt>
                <c:pt idx="338">
                  <c:v>4</c:v>
                </c:pt>
                <c:pt idx="339">
                  <c:v>4</c:v>
                </c:pt>
                <c:pt idx="340">
                  <c:v>4</c:v>
                </c:pt>
                <c:pt idx="341">
                  <c:v>4</c:v>
                </c:pt>
                <c:pt idx="342">
                  <c:v>4</c:v>
                </c:pt>
                <c:pt idx="343">
                  <c:v>4</c:v>
                </c:pt>
                <c:pt idx="344">
                  <c:v>4</c:v>
                </c:pt>
                <c:pt idx="345">
                  <c:v>4</c:v>
                </c:pt>
                <c:pt idx="346">
                  <c:v>4</c:v>
                </c:pt>
                <c:pt idx="347">
                  <c:v>4</c:v>
                </c:pt>
                <c:pt idx="348">
                  <c:v>4</c:v>
                </c:pt>
                <c:pt idx="349">
                  <c:v>4</c:v>
                </c:pt>
                <c:pt idx="350">
                  <c:v>4</c:v>
                </c:pt>
                <c:pt idx="351">
                  <c:v>4</c:v>
                </c:pt>
                <c:pt idx="352">
                  <c:v>4</c:v>
                </c:pt>
                <c:pt idx="353">
                  <c:v>4</c:v>
                </c:pt>
                <c:pt idx="354">
                  <c:v>4</c:v>
                </c:pt>
                <c:pt idx="355">
                  <c:v>4</c:v>
                </c:pt>
                <c:pt idx="356">
                  <c:v>4</c:v>
                </c:pt>
                <c:pt idx="357">
                  <c:v>4</c:v>
                </c:pt>
                <c:pt idx="358">
                  <c:v>4</c:v>
                </c:pt>
                <c:pt idx="359">
                  <c:v>4</c:v>
                </c:pt>
                <c:pt idx="360">
                  <c:v>4</c:v>
                </c:pt>
                <c:pt idx="361">
                  <c:v>4</c:v>
                </c:pt>
                <c:pt idx="362">
                  <c:v>4</c:v>
                </c:pt>
                <c:pt idx="363">
                  <c:v>4</c:v>
                </c:pt>
                <c:pt idx="364">
                  <c:v>4</c:v>
                </c:pt>
                <c:pt idx="365">
                  <c:v>4</c:v>
                </c:pt>
                <c:pt idx="366">
                  <c:v>4</c:v>
                </c:pt>
                <c:pt idx="367">
                  <c:v>4</c:v>
                </c:pt>
                <c:pt idx="368">
                  <c:v>4</c:v>
                </c:pt>
                <c:pt idx="369">
                  <c:v>4</c:v>
                </c:pt>
                <c:pt idx="370">
                  <c:v>4</c:v>
                </c:pt>
                <c:pt idx="371">
                  <c:v>4</c:v>
                </c:pt>
                <c:pt idx="372">
                  <c:v>4</c:v>
                </c:pt>
                <c:pt idx="373">
                  <c:v>4</c:v>
                </c:pt>
                <c:pt idx="374">
                  <c:v>4</c:v>
                </c:pt>
                <c:pt idx="375">
                  <c:v>4</c:v>
                </c:pt>
                <c:pt idx="376">
                  <c:v>4</c:v>
                </c:pt>
                <c:pt idx="377">
                  <c:v>4</c:v>
                </c:pt>
                <c:pt idx="378">
                  <c:v>4</c:v>
                </c:pt>
                <c:pt idx="379">
                  <c:v>4</c:v>
                </c:pt>
                <c:pt idx="380">
                  <c:v>4</c:v>
                </c:pt>
                <c:pt idx="381">
                  <c:v>4</c:v>
                </c:pt>
                <c:pt idx="382">
                  <c:v>4</c:v>
                </c:pt>
                <c:pt idx="383">
                  <c:v>4</c:v>
                </c:pt>
                <c:pt idx="384">
                  <c:v>4</c:v>
                </c:pt>
                <c:pt idx="385">
                  <c:v>4</c:v>
                </c:pt>
                <c:pt idx="386">
                  <c:v>4</c:v>
                </c:pt>
                <c:pt idx="387">
                  <c:v>4</c:v>
                </c:pt>
                <c:pt idx="388">
                  <c:v>4</c:v>
                </c:pt>
                <c:pt idx="389">
                  <c:v>4</c:v>
                </c:pt>
                <c:pt idx="390">
                  <c:v>4</c:v>
                </c:pt>
                <c:pt idx="391">
                  <c:v>4</c:v>
                </c:pt>
                <c:pt idx="392">
                  <c:v>4</c:v>
                </c:pt>
                <c:pt idx="393">
                  <c:v>4</c:v>
                </c:pt>
                <c:pt idx="394">
                  <c:v>4</c:v>
                </c:pt>
                <c:pt idx="395">
                  <c:v>4</c:v>
                </c:pt>
                <c:pt idx="396">
                  <c:v>4</c:v>
                </c:pt>
                <c:pt idx="397">
                  <c:v>4</c:v>
                </c:pt>
                <c:pt idx="398">
                  <c:v>4</c:v>
                </c:pt>
                <c:pt idx="399">
                  <c:v>4</c:v>
                </c:pt>
                <c:pt idx="400">
                  <c:v>4</c:v>
                </c:pt>
                <c:pt idx="401">
                  <c:v>4</c:v>
                </c:pt>
                <c:pt idx="402">
                  <c:v>4</c:v>
                </c:pt>
                <c:pt idx="403">
                  <c:v>4</c:v>
                </c:pt>
                <c:pt idx="404">
                  <c:v>4</c:v>
                </c:pt>
                <c:pt idx="405">
                  <c:v>4</c:v>
                </c:pt>
                <c:pt idx="406">
                  <c:v>4</c:v>
                </c:pt>
                <c:pt idx="407">
                  <c:v>4</c:v>
                </c:pt>
                <c:pt idx="408">
                  <c:v>4</c:v>
                </c:pt>
                <c:pt idx="409">
                  <c:v>4</c:v>
                </c:pt>
                <c:pt idx="410">
                  <c:v>4</c:v>
                </c:pt>
                <c:pt idx="411">
                  <c:v>4</c:v>
                </c:pt>
                <c:pt idx="412">
                  <c:v>4</c:v>
                </c:pt>
                <c:pt idx="413">
                  <c:v>4</c:v>
                </c:pt>
                <c:pt idx="414">
                  <c:v>4</c:v>
                </c:pt>
                <c:pt idx="415">
                  <c:v>4</c:v>
                </c:pt>
                <c:pt idx="416">
                  <c:v>4</c:v>
                </c:pt>
                <c:pt idx="417">
                  <c:v>4</c:v>
                </c:pt>
                <c:pt idx="418">
                  <c:v>4</c:v>
                </c:pt>
                <c:pt idx="419">
                  <c:v>4</c:v>
                </c:pt>
                <c:pt idx="420">
                  <c:v>4</c:v>
                </c:pt>
                <c:pt idx="421">
                  <c:v>4</c:v>
                </c:pt>
                <c:pt idx="422">
                  <c:v>4</c:v>
                </c:pt>
                <c:pt idx="423">
                  <c:v>4</c:v>
                </c:pt>
                <c:pt idx="424">
                  <c:v>4</c:v>
                </c:pt>
                <c:pt idx="425">
                  <c:v>4</c:v>
                </c:pt>
                <c:pt idx="426">
                  <c:v>4</c:v>
                </c:pt>
                <c:pt idx="427">
                  <c:v>4</c:v>
                </c:pt>
                <c:pt idx="428">
                  <c:v>4</c:v>
                </c:pt>
                <c:pt idx="429">
                  <c:v>4</c:v>
                </c:pt>
                <c:pt idx="430">
                  <c:v>4</c:v>
                </c:pt>
                <c:pt idx="431">
                  <c:v>4</c:v>
                </c:pt>
                <c:pt idx="432">
                  <c:v>4</c:v>
                </c:pt>
                <c:pt idx="433">
                  <c:v>4</c:v>
                </c:pt>
                <c:pt idx="434">
                  <c:v>4</c:v>
                </c:pt>
                <c:pt idx="435">
                  <c:v>4</c:v>
                </c:pt>
                <c:pt idx="436">
                  <c:v>4</c:v>
                </c:pt>
                <c:pt idx="437">
                  <c:v>4</c:v>
                </c:pt>
                <c:pt idx="438">
                  <c:v>4</c:v>
                </c:pt>
                <c:pt idx="439">
                  <c:v>4</c:v>
                </c:pt>
                <c:pt idx="440">
                  <c:v>4</c:v>
                </c:pt>
                <c:pt idx="441">
                  <c:v>4</c:v>
                </c:pt>
                <c:pt idx="442">
                  <c:v>4</c:v>
                </c:pt>
                <c:pt idx="443">
                  <c:v>4</c:v>
                </c:pt>
                <c:pt idx="444">
                  <c:v>4</c:v>
                </c:pt>
                <c:pt idx="445">
                  <c:v>4</c:v>
                </c:pt>
                <c:pt idx="446">
                  <c:v>4</c:v>
                </c:pt>
                <c:pt idx="447">
                  <c:v>4</c:v>
                </c:pt>
                <c:pt idx="448">
                  <c:v>4</c:v>
                </c:pt>
                <c:pt idx="449">
                  <c:v>4</c:v>
                </c:pt>
                <c:pt idx="450">
                  <c:v>4</c:v>
                </c:pt>
                <c:pt idx="451">
                  <c:v>4</c:v>
                </c:pt>
                <c:pt idx="452">
                  <c:v>4</c:v>
                </c:pt>
                <c:pt idx="453">
                  <c:v>4</c:v>
                </c:pt>
                <c:pt idx="454">
                  <c:v>4</c:v>
                </c:pt>
                <c:pt idx="455">
                  <c:v>4</c:v>
                </c:pt>
                <c:pt idx="456">
                  <c:v>4</c:v>
                </c:pt>
                <c:pt idx="457">
                  <c:v>4</c:v>
                </c:pt>
                <c:pt idx="458">
                  <c:v>4</c:v>
                </c:pt>
                <c:pt idx="459">
                  <c:v>4</c:v>
                </c:pt>
                <c:pt idx="460">
                  <c:v>4</c:v>
                </c:pt>
                <c:pt idx="461">
                  <c:v>4</c:v>
                </c:pt>
                <c:pt idx="462">
                  <c:v>4</c:v>
                </c:pt>
                <c:pt idx="463">
                  <c:v>4</c:v>
                </c:pt>
                <c:pt idx="464">
                  <c:v>4</c:v>
                </c:pt>
                <c:pt idx="465">
                  <c:v>4</c:v>
                </c:pt>
                <c:pt idx="466">
                  <c:v>4</c:v>
                </c:pt>
                <c:pt idx="467">
                  <c:v>4</c:v>
                </c:pt>
                <c:pt idx="468">
                  <c:v>4</c:v>
                </c:pt>
                <c:pt idx="469">
                  <c:v>4</c:v>
                </c:pt>
                <c:pt idx="470">
                  <c:v>4</c:v>
                </c:pt>
                <c:pt idx="471">
                  <c:v>4</c:v>
                </c:pt>
                <c:pt idx="472">
                  <c:v>4</c:v>
                </c:pt>
                <c:pt idx="473">
                  <c:v>4</c:v>
                </c:pt>
                <c:pt idx="474">
                  <c:v>4</c:v>
                </c:pt>
                <c:pt idx="475">
                  <c:v>4</c:v>
                </c:pt>
                <c:pt idx="476">
                  <c:v>4</c:v>
                </c:pt>
                <c:pt idx="477">
                  <c:v>4</c:v>
                </c:pt>
                <c:pt idx="478">
                  <c:v>4</c:v>
                </c:pt>
                <c:pt idx="479">
                  <c:v>4</c:v>
                </c:pt>
                <c:pt idx="480">
                  <c:v>4</c:v>
                </c:pt>
                <c:pt idx="481">
                  <c:v>4</c:v>
                </c:pt>
                <c:pt idx="482">
                  <c:v>4</c:v>
                </c:pt>
                <c:pt idx="483">
                  <c:v>4</c:v>
                </c:pt>
                <c:pt idx="484">
                  <c:v>4</c:v>
                </c:pt>
                <c:pt idx="485">
                  <c:v>4</c:v>
                </c:pt>
                <c:pt idx="486">
                  <c:v>4</c:v>
                </c:pt>
                <c:pt idx="487">
                  <c:v>4</c:v>
                </c:pt>
                <c:pt idx="488">
                  <c:v>4</c:v>
                </c:pt>
                <c:pt idx="489">
                  <c:v>4</c:v>
                </c:pt>
                <c:pt idx="490">
                  <c:v>4</c:v>
                </c:pt>
                <c:pt idx="491">
                  <c:v>4</c:v>
                </c:pt>
                <c:pt idx="492">
                  <c:v>4</c:v>
                </c:pt>
                <c:pt idx="493">
                  <c:v>4</c:v>
                </c:pt>
                <c:pt idx="494">
                  <c:v>4</c:v>
                </c:pt>
                <c:pt idx="495">
                  <c:v>4</c:v>
                </c:pt>
                <c:pt idx="496">
                  <c:v>4</c:v>
                </c:pt>
                <c:pt idx="497">
                  <c:v>4</c:v>
                </c:pt>
                <c:pt idx="498">
                  <c:v>4</c:v>
                </c:pt>
                <c:pt idx="499">
                  <c:v>4</c:v>
                </c:pt>
                <c:pt idx="500">
                  <c:v>4</c:v>
                </c:pt>
                <c:pt idx="501">
                  <c:v>4</c:v>
                </c:pt>
                <c:pt idx="502">
                  <c:v>4</c:v>
                </c:pt>
                <c:pt idx="503">
                  <c:v>4</c:v>
                </c:pt>
                <c:pt idx="504">
                  <c:v>4</c:v>
                </c:pt>
                <c:pt idx="505">
                  <c:v>4</c:v>
                </c:pt>
                <c:pt idx="506">
                  <c:v>4</c:v>
                </c:pt>
                <c:pt idx="507">
                  <c:v>4</c:v>
                </c:pt>
                <c:pt idx="508">
                  <c:v>4</c:v>
                </c:pt>
                <c:pt idx="509">
                  <c:v>4</c:v>
                </c:pt>
                <c:pt idx="510">
                  <c:v>4</c:v>
                </c:pt>
                <c:pt idx="511">
                  <c:v>4</c:v>
                </c:pt>
                <c:pt idx="512">
                  <c:v>4</c:v>
                </c:pt>
                <c:pt idx="513">
                  <c:v>4</c:v>
                </c:pt>
                <c:pt idx="514">
                  <c:v>4</c:v>
                </c:pt>
                <c:pt idx="515">
                  <c:v>4</c:v>
                </c:pt>
                <c:pt idx="516">
                  <c:v>4</c:v>
                </c:pt>
                <c:pt idx="517">
                  <c:v>4</c:v>
                </c:pt>
                <c:pt idx="518">
                  <c:v>4</c:v>
                </c:pt>
                <c:pt idx="519">
                  <c:v>4</c:v>
                </c:pt>
                <c:pt idx="520">
                  <c:v>4</c:v>
                </c:pt>
                <c:pt idx="521">
                  <c:v>4</c:v>
                </c:pt>
                <c:pt idx="522">
                  <c:v>4</c:v>
                </c:pt>
                <c:pt idx="523">
                  <c:v>4</c:v>
                </c:pt>
                <c:pt idx="524">
                  <c:v>4</c:v>
                </c:pt>
                <c:pt idx="525">
                  <c:v>4</c:v>
                </c:pt>
                <c:pt idx="526">
                  <c:v>4</c:v>
                </c:pt>
                <c:pt idx="527">
                  <c:v>4</c:v>
                </c:pt>
                <c:pt idx="528">
                  <c:v>4</c:v>
                </c:pt>
                <c:pt idx="529">
                  <c:v>4</c:v>
                </c:pt>
                <c:pt idx="530">
                  <c:v>4</c:v>
                </c:pt>
                <c:pt idx="531">
                  <c:v>4</c:v>
                </c:pt>
                <c:pt idx="532">
                  <c:v>4</c:v>
                </c:pt>
                <c:pt idx="533">
                  <c:v>4</c:v>
                </c:pt>
                <c:pt idx="534">
                  <c:v>4</c:v>
                </c:pt>
                <c:pt idx="535">
                  <c:v>4</c:v>
                </c:pt>
                <c:pt idx="536">
                  <c:v>4</c:v>
                </c:pt>
                <c:pt idx="537">
                  <c:v>4</c:v>
                </c:pt>
                <c:pt idx="538">
                  <c:v>4</c:v>
                </c:pt>
                <c:pt idx="539">
                  <c:v>4</c:v>
                </c:pt>
                <c:pt idx="540">
                  <c:v>4</c:v>
                </c:pt>
                <c:pt idx="541">
                  <c:v>4</c:v>
                </c:pt>
                <c:pt idx="542">
                  <c:v>4</c:v>
                </c:pt>
                <c:pt idx="543">
                  <c:v>4</c:v>
                </c:pt>
                <c:pt idx="544">
                  <c:v>4</c:v>
                </c:pt>
                <c:pt idx="545">
                  <c:v>4</c:v>
                </c:pt>
                <c:pt idx="546">
                  <c:v>4</c:v>
                </c:pt>
                <c:pt idx="547">
                  <c:v>4</c:v>
                </c:pt>
                <c:pt idx="548">
                  <c:v>4</c:v>
                </c:pt>
                <c:pt idx="549">
                  <c:v>4</c:v>
                </c:pt>
                <c:pt idx="550">
                  <c:v>4</c:v>
                </c:pt>
                <c:pt idx="551">
                  <c:v>4</c:v>
                </c:pt>
                <c:pt idx="552">
                  <c:v>4</c:v>
                </c:pt>
                <c:pt idx="553">
                  <c:v>4</c:v>
                </c:pt>
                <c:pt idx="554">
                  <c:v>4</c:v>
                </c:pt>
                <c:pt idx="555">
                  <c:v>4</c:v>
                </c:pt>
                <c:pt idx="556">
                  <c:v>4</c:v>
                </c:pt>
                <c:pt idx="557">
                  <c:v>4</c:v>
                </c:pt>
                <c:pt idx="558">
                  <c:v>4</c:v>
                </c:pt>
                <c:pt idx="559">
                  <c:v>4</c:v>
                </c:pt>
                <c:pt idx="560">
                  <c:v>4</c:v>
                </c:pt>
                <c:pt idx="561">
                  <c:v>4</c:v>
                </c:pt>
                <c:pt idx="562">
                  <c:v>4</c:v>
                </c:pt>
                <c:pt idx="563">
                  <c:v>4</c:v>
                </c:pt>
                <c:pt idx="564">
                  <c:v>4</c:v>
                </c:pt>
                <c:pt idx="565">
                  <c:v>4</c:v>
                </c:pt>
                <c:pt idx="566">
                  <c:v>4</c:v>
                </c:pt>
                <c:pt idx="567">
                  <c:v>4</c:v>
                </c:pt>
                <c:pt idx="568">
                  <c:v>4</c:v>
                </c:pt>
                <c:pt idx="569">
                  <c:v>4</c:v>
                </c:pt>
                <c:pt idx="570">
                  <c:v>4</c:v>
                </c:pt>
                <c:pt idx="571">
                  <c:v>4</c:v>
                </c:pt>
                <c:pt idx="572">
                  <c:v>4</c:v>
                </c:pt>
                <c:pt idx="573">
                  <c:v>4</c:v>
                </c:pt>
                <c:pt idx="574">
                  <c:v>4</c:v>
                </c:pt>
                <c:pt idx="575">
                  <c:v>4</c:v>
                </c:pt>
                <c:pt idx="576">
                  <c:v>4</c:v>
                </c:pt>
                <c:pt idx="577">
                  <c:v>4</c:v>
                </c:pt>
                <c:pt idx="578">
                  <c:v>4</c:v>
                </c:pt>
                <c:pt idx="579">
                  <c:v>4</c:v>
                </c:pt>
                <c:pt idx="580">
                  <c:v>4</c:v>
                </c:pt>
                <c:pt idx="581">
                  <c:v>4</c:v>
                </c:pt>
                <c:pt idx="582">
                  <c:v>4</c:v>
                </c:pt>
                <c:pt idx="583">
                  <c:v>4</c:v>
                </c:pt>
                <c:pt idx="584">
                  <c:v>4</c:v>
                </c:pt>
                <c:pt idx="585">
                  <c:v>4</c:v>
                </c:pt>
                <c:pt idx="586">
                  <c:v>4</c:v>
                </c:pt>
                <c:pt idx="587">
                  <c:v>4</c:v>
                </c:pt>
                <c:pt idx="588">
                  <c:v>4</c:v>
                </c:pt>
                <c:pt idx="589">
                  <c:v>4</c:v>
                </c:pt>
                <c:pt idx="590">
                  <c:v>4</c:v>
                </c:pt>
                <c:pt idx="591">
                  <c:v>4</c:v>
                </c:pt>
                <c:pt idx="592">
                  <c:v>4</c:v>
                </c:pt>
                <c:pt idx="593">
                  <c:v>4</c:v>
                </c:pt>
                <c:pt idx="594">
                  <c:v>4</c:v>
                </c:pt>
                <c:pt idx="595">
                  <c:v>4</c:v>
                </c:pt>
                <c:pt idx="596">
                  <c:v>4</c:v>
                </c:pt>
                <c:pt idx="597">
                  <c:v>4</c:v>
                </c:pt>
                <c:pt idx="598">
                  <c:v>4</c:v>
                </c:pt>
                <c:pt idx="599">
                  <c:v>4</c:v>
                </c:pt>
                <c:pt idx="600">
                  <c:v>4</c:v>
                </c:pt>
                <c:pt idx="601">
                  <c:v>4</c:v>
                </c:pt>
                <c:pt idx="602">
                  <c:v>4</c:v>
                </c:pt>
                <c:pt idx="603">
                  <c:v>4</c:v>
                </c:pt>
                <c:pt idx="604">
                  <c:v>4</c:v>
                </c:pt>
                <c:pt idx="605">
                  <c:v>4</c:v>
                </c:pt>
                <c:pt idx="606">
                  <c:v>4</c:v>
                </c:pt>
                <c:pt idx="607">
                  <c:v>4</c:v>
                </c:pt>
                <c:pt idx="608">
                  <c:v>4</c:v>
                </c:pt>
                <c:pt idx="609">
                  <c:v>4</c:v>
                </c:pt>
                <c:pt idx="610">
                  <c:v>4</c:v>
                </c:pt>
                <c:pt idx="611">
                  <c:v>4</c:v>
                </c:pt>
                <c:pt idx="612">
                  <c:v>4</c:v>
                </c:pt>
                <c:pt idx="613">
                  <c:v>4</c:v>
                </c:pt>
                <c:pt idx="614">
                  <c:v>4</c:v>
                </c:pt>
                <c:pt idx="615">
                  <c:v>4</c:v>
                </c:pt>
                <c:pt idx="616">
                  <c:v>4</c:v>
                </c:pt>
                <c:pt idx="617">
                  <c:v>4</c:v>
                </c:pt>
                <c:pt idx="618">
                  <c:v>4</c:v>
                </c:pt>
                <c:pt idx="619">
                  <c:v>4</c:v>
                </c:pt>
                <c:pt idx="620">
                  <c:v>4</c:v>
                </c:pt>
                <c:pt idx="621">
                  <c:v>4</c:v>
                </c:pt>
                <c:pt idx="622">
                  <c:v>4</c:v>
                </c:pt>
                <c:pt idx="623">
                  <c:v>4</c:v>
                </c:pt>
                <c:pt idx="624">
                  <c:v>4</c:v>
                </c:pt>
                <c:pt idx="625">
                  <c:v>4</c:v>
                </c:pt>
                <c:pt idx="626">
                  <c:v>4</c:v>
                </c:pt>
                <c:pt idx="627">
                  <c:v>4</c:v>
                </c:pt>
                <c:pt idx="628">
                  <c:v>4</c:v>
                </c:pt>
                <c:pt idx="629">
                  <c:v>4</c:v>
                </c:pt>
                <c:pt idx="630">
                  <c:v>4</c:v>
                </c:pt>
                <c:pt idx="631">
                  <c:v>4</c:v>
                </c:pt>
                <c:pt idx="632">
                  <c:v>4</c:v>
                </c:pt>
                <c:pt idx="633">
                  <c:v>4</c:v>
                </c:pt>
                <c:pt idx="634">
                  <c:v>4</c:v>
                </c:pt>
                <c:pt idx="635">
                  <c:v>4</c:v>
                </c:pt>
                <c:pt idx="636">
                  <c:v>4</c:v>
                </c:pt>
                <c:pt idx="637">
                  <c:v>4</c:v>
                </c:pt>
                <c:pt idx="638">
                  <c:v>4</c:v>
                </c:pt>
                <c:pt idx="639">
                  <c:v>4</c:v>
                </c:pt>
                <c:pt idx="640">
                  <c:v>4</c:v>
                </c:pt>
                <c:pt idx="641">
                  <c:v>4</c:v>
                </c:pt>
                <c:pt idx="642">
                  <c:v>4</c:v>
                </c:pt>
                <c:pt idx="643">
                  <c:v>4</c:v>
                </c:pt>
                <c:pt idx="644">
                  <c:v>4</c:v>
                </c:pt>
                <c:pt idx="645">
                  <c:v>4</c:v>
                </c:pt>
                <c:pt idx="646">
                  <c:v>4</c:v>
                </c:pt>
                <c:pt idx="647">
                  <c:v>4</c:v>
                </c:pt>
                <c:pt idx="648">
                  <c:v>4</c:v>
                </c:pt>
                <c:pt idx="649">
                  <c:v>4</c:v>
                </c:pt>
                <c:pt idx="650">
                  <c:v>4</c:v>
                </c:pt>
                <c:pt idx="651">
                  <c:v>4</c:v>
                </c:pt>
                <c:pt idx="652">
                  <c:v>4.5</c:v>
                </c:pt>
                <c:pt idx="653">
                  <c:v>4.5</c:v>
                </c:pt>
                <c:pt idx="654">
                  <c:v>4.5</c:v>
                </c:pt>
                <c:pt idx="655">
                  <c:v>4.5</c:v>
                </c:pt>
                <c:pt idx="656">
                  <c:v>4.5</c:v>
                </c:pt>
                <c:pt idx="657">
                  <c:v>4.5</c:v>
                </c:pt>
                <c:pt idx="658">
                  <c:v>5</c:v>
                </c:pt>
                <c:pt idx="659">
                  <c:v>5</c:v>
                </c:pt>
                <c:pt idx="660">
                  <c:v>5</c:v>
                </c:pt>
                <c:pt idx="661">
                  <c:v>5</c:v>
                </c:pt>
                <c:pt idx="662">
                  <c:v>5</c:v>
                </c:pt>
                <c:pt idx="663">
                  <c:v>5</c:v>
                </c:pt>
                <c:pt idx="664">
                  <c:v>5</c:v>
                </c:pt>
                <c:pt idx="665">
                  <c:v>5</c:v>
                </c:pt>
                <c:pt idx="666">
                  <c:v>5</c:v>
                </c:pt>
                <c:pt idx="667">
                  <c:v>5</c:v>
                </c:pt>
                <c:pt idx="668">
                  <c:v>5</c:v>
                </c:pt>
                <c:pt idx="669">
                  <c:v>5</c:v>
                </c:pt>
                <c:pt idx="670">
                  <c:v>5</c:v>
                </c:pt>
                <c:pt idx="671">
                  <c:v>5</c:v>
                </c:pt>
                <c:pt idx="672">
                  <c:v>5</c:v>
                </c:pt>
                <c:pt idx="673">
                  <c:v>5</c:v>
                </c:pt>
                <c:pt idx="674">
                  <c:v>5</c:v>
                </c:pt>
                <c:pt idx="675">
                  <c:v>5</c:v>
                </c:pt>
                <c:pt idx="676">
                  <c:v>5</c:v>
                </c:pt>
                <c:pt idx="677">
                  <c:v>5</c:v>
                </c:pt>
                <c:pt idx="678">
                  <c:v>5</c:v>
                </c:pt>
                <c:pt idx="679">
                  <c:v>5</c:v>
                </c:pt>
                <c:pt idx="680">
                  <c:v>5</c:v>
                </c:pt>
                <c:pt idx="681">
                  <c:v>5</c:v>
                </c:pt>
                <c:pt idx="682">
                  <c:v>5</c:v>
                </c:pt>
                <c:pt idx="683">
                  <c:v>5</c:v>
                </c:pt>
                <c:pt idx="684">
                  <c:v>5</c:v>
                </c:pt>
                <c:pt idx="685">
                  <c:v>5</c:v>
                </c:pt>
                <c:pt idx="686">
                  <c:v>5</c:v>
                </c:pt>
                <c:pt idx="687">
                  <c:v>5</c:v>
                </c:pt>
                <c:pt idx="688">
                  <c:v>5</c:v>
                </c:pt>
                <c:pt idx="689">
                  <c:v>5</c:v>
                </c:pt>
                <c:pt idx="690">
                  <c:v>5</c:v>
                </c:pt>
                <c:pt idx="691">
                  <c:v>5</c:v>
                </c:pt>
                <c:pt idx="692">
                  <c:v>5</c:v>
                </c:pt>
                <c:pt idx="693">
                  <c:v>5</c:v>
                </c:pt>
                <c:pt idx="694">
                  <c:v>5</c:v>
                </c:pt>
                <c:pt idx="695">
                  <c:v>5</c:v>
                </c:pt>
                <c:pt idx="696">
                  <c:v>5</c:v>
                </c:pt>
                <c:pt idx="697">
                  <c:v>5</c:v>
                </c:pt>
                <c:pt idx="698">
                  <c:v>5</c:v>
                </c:pt>
                <c:pt idx="699">
                  <c:v>5</c:v>
                </c:pt>
                <c:pt idx="700">
                  <c:v>5</c:v>
                </c:pt>
                <c:pt idx="701">
                  <c:v>5</c:v>
                </c:pt>
                <c:pt idx="702">
                  <c:v>5</c:v>
                </c:pt>
                <c:pt idx="703">
                  <c:v>5</c:v>
                </c:pt>
                <c:pt idx="704">
                  <c:v>5</c:v>
                </c:pt>
                <c:pt idx="705">
                  <c:v>5</c:v>
                </c:pt>
                <c:pt idx="706">
                  <c:v>5</c:v>
                </c:pt>
                <c:pt idx="707">
                  <c:v>5</c:v>
                </c:pt>
                <c:pt idx="708">
                  <c:v>5</c:v>
                </c:pt>
                <c:pt idx="709">
                  <c:v>5</c:v>
                </c:pt>
                <c:pt idx="710">
                  <c:v>5</c:v>
                </c:pt>
                <c:pt idx="711">
                  <c:v>5</c:v>
                </c:pt>
                <c:pt idx="712">
                  <c:v>5</c:v>
                </c:pt>
                <c:pt idx="713">
                  <c:v>5</c:v>
                </c:pt>
                <c:pt idx="714">
                  <c:v>5</c:v>
                </c:pt>
                <c:pt idx="715">
                  <c:v>5</c:v>
                </c:pt>
                <c:pt idx="716">
                  <c:v>5</c:v>
                </c:pt>
                <c:pt idx="717">
                  <c:v>5</c:v>
                </c:pt>
                <c:pt idx="718">
                  <c:v>5</c:v>
                </c:pt>
                <c:pt idx="719">
                  <c:v>5</c:v>
                </c:pt>
                <c:pt idx="720">
                  <c:v>5</c:v>
                </c:pt>
                <c:pt idx="721">
                  <c:v>5</c:v>
                </c:pt>
                <c:pt idx="722">
                  <c:v>5</c:v>
                </c:pt>
                <c:pt idx="723">
                  <c:v>5</c:v>
                </c:pt>
                <c:pt idx="724">
                  <c:v>5</c:v>
                </c:pt>
                <c:pt idx="725">
                  <c:v>5</c:v>
                </c:pt>
                <c:pt idx="726">
                  <c:v>5</c:v>
                </c:pt>
                <c:pt idx="727">
                  <c:v>5</c:v>
                </c:pt>
                <c:pt idx="728">
                  <c:v>5</c:v>
                </c:pt>
                <c:pt idx="729">
                  <c:v>5</c:v>
                </c:pt>
                <c:pt idx="730">
                  <c:v>5</c:v>
                </c:pt>
                <c:pt idx="731">
                  <c:v>5</c:v>
                </c:pt>
                <c:pt idx="732">
                  <c:v>5</c:v>
                </c:pt>
                <c:pt idx="733">
                  <c:v>5</c:v>
                </c:pt>
                <c:pt idx="734">
                  <c:v>4</c:v>
                </c:pt>
                <c:pt idx="735">
                  <c:v>4</c:v>
                </c:pt>
                <c:pt idx="736">
                  <c:v>4</c:v>
                </c:pt>
                <c:pt idx="737">
                  <c:v>4</c:v>
                </c:pt>
                <c:pt idx="738">
                  <c:v>4</c:v>
                </c:pt>
                <c:pt idx="739">
                  <c:v>4</c:v>
                </c:pt>
                <c:pt idx="740">
                  <c:v>4</c:v>
                </c:pt>
                <c:pt idx="741">
                  <c:v>4</c:v>
                </c:pt>
                <c:pt idx="742">
                  <c:v>4</c:v>
                </c:pt>
                <c:pt idx="743">
                  <c:v>4</c:v>
                </c:pt>
                <c:pt idx="744">
                  <c:v>4</c:v>
                </c:pt>
                <c:pt idx="745">
                  <c:v>4</c:v>
                </c:pt>
                <c:pt idx="746">
                  <c:v>4</c:v>
                </c:pt>
                <c:pt idx="747">
                  <c:v>4</c:v>
                </c:pt>
                <c:pt idx="748">
                  <c:v>4</c:v>
                </c:pt>
                <c:pt idx="749">
                  <c:v>4</c:v>
                </c:pt>
                <c:pt idx="750">
                  <c:v>4</c:v>
                </c:pt>
                <c:pt idx="751">
                  <c:v>4</c:v>
                </c:pt>
                <c:pt idx="752">
                  <c:v>4</c:v>
                </c:pt>
                <c:pt idx="753">
                  <c:v>4</c:v>
                </c:pt>
                <c:pt idx="754">
                  <c:v>4</c:v>
                </c:pt>
                <c:pt idx="755">
                  <c:v>4</c:v>
                </c:pt>
                <c:pt idx="756">
                  <c:v>4</c:v>
                </c:pt>
                <c:pt idx="757">
                  <c:v>4</c:v>
                </c:pt>
                <c:pt idx="758">
                  <c:v>4</c:v>
                </c:pt>
                <c:pt idx="759">
                  <c:v>4</c:v>
                </c:pt>
                <c:pt idx="760">
                  <c:v>4</c:v>
                </c:pt>
                <c:pt idx="761">
                  <c:v>4</c:v>
                </c:pt>
                <c:pt idx="762">
                  <c:v>4</c:v>
                </c:pt>
                <c:pt idx="763">
                  <c:v>4</c:v>
                </c:pt>
                <c:pt idx="764">
                  <c:v>4</c:v>
                </c:pt>
                <c:pt idx="765">
                  <c:v>4</c:v>
                </c:pt>
                <c:pt idx="766">
                  <c:v>4</c:v>
                </c:pt>
                <c:pt idx="767">
                  <c:v>4</c:v>
                </c:pt>
                <c:pt idx="768">
                  <c:v>4</c:v>
                </c:pt>
                <c:pt idx="769">
                  <c:v>4</c:v>
                </c:pt>
                <c:pt idx="770">
                  <c:v>4</c:v>
                </c:pt>
                <c:pt idx="771">
                  <c:v>4</c:v>
                </c:pt>
                <c:pt idx="772">
                  <c:v>4</c:v>
                </c:pt>
                <c:pt idx="773">
                  <c:v>4</c:v>
                </c:pt>
                <c:pt idx="774">
                  <c:v>4</c:v>
                </c:pt>
                <c:pt idx="775">
                  <c:v>4</c:v>
                </c:pt>
                <c:pt idx="776">
                  <c:v>4</c:v>
                </c:pt>
                <c:pt idx="777">
                  <c:v>4</c:v>
                </c:pt>
                <c:pt idx="778">
                  <c:v>4</c:v>
                </c:pt>
                <c:pt idx="779">
                  <c:v>4</c:v>
                </c:pt>
                <c:pt idx="780">
                  <c:v>4</c:v>
                </c:pt>
                <c:pt idx="781">
                  <c:v>4</c:v>
                </c:pt>
                <c:pt idx="782">
                  <c:v>4</c:v>
                </c:pt>
                <c:pt idx="783">
                  <c:v>4</c:v>
                </c:pt>
                <c:pt idx="784">
                  <c:v>4</c:v>
                </c:pt>
                <c:pt idx="785">
                  <c:v>4</c:v>
                </c:pt>
                <c:pt idx="786">
                  <c:v>4</c:v>
                </c:pt>
                <c:pt idx="787">
                  <c:v>4</c:v>
                </c:pt>
                <c:pt idx="788">
                  <c:v>4</c:v>
                </c:pt>
                <c:pt idx="789">
                  <c:v>4</c:v>
                </c:pt>
                <c:pt idx="790">
                  <c:v>4</c:v>
                </c:pt>
                <c:pt idx="791">
                  <c:v>4</c:v>
                </c:pt>
                <c:pt idx="792">
                  <c:v>4</c:v>
                </c:pt>
                <c:pt idx="793">
                  <c:v>4</c:v>
                </c:pt>
                <c:pt idx="794">
                  <c:v>4</c:v>
                </c:pt>
                <c:pt idx="795">
                  <c:v>4</c:v>
                </c:pt>
                <c:pt idx="796">
                  <c:v>4</c:v>
                </c:pt>
                <c:pt idx="797">
                  <c:v>4</c:v>
                </c:pt>
                <c:pt idx="798">
                  <c:v>4</c:v>
                </c:pt>
                <c:pt idx="799">
                  <c:v>5</c:v>
                </c:pt>
                <c:pt idx="800">
                  <c:v>5</c:v>
                </c:pt>
                <c:pt idx="801">
                  <c:v>5</c:v>
                </c:pt>
                <c:pt idx="802">
                  <c:v>5</c:v>
                </c:pt>
                <c:pt idx="803">
                  <c:v>5</c:v>
                </c:pt>
                <c:pt idx="804">
                  <c:v>5.5</c:v>
                </c:pt>
                <c:pt idx="805">
                  <c:v>5.5</c:v>
                </c:pt>
                <c:pt idx="806">
                  <c:v>5.5</c:v>
                </c:pt>
                <c:pt idx="807">
                  <c:v>5.5</c:v>
                </c:pt>
                <c:pt idx="808">
                  <c:v>5.5</c:v>
                </c:pt>
                <c:pt idx="809">
                  <c:v>5.5</c:v>
                </c:pt>
                <c:pt idx="810">
                  <c:v>6</c:v>
                </c:pt>
                <c:pt idx="811">
                  <c:v>6</c:v>
                </c:pt>
                <c:pt idx="812">
                  <c:v>6</c:v>
                </c:pt>
                <c:pt idx="813">
                  <c:v>6</c:v>
                </c:pt>
                <c:pt idx="814">
                  <c:v>6</c:v>
                </c:pt>
                <c:pt idx="815">
                  <c:v>6</c:v>
                </c:pt>
                <c:pt idx="816">
                  <c:v>6</c:v>
                </c:pt>
                <c:pt idx="817">
                  <c:v>6</c:v>
                </c:pt>
                <c:pt idx="818">
                  <c:v>6</c:v>
                </c:pt>
                <c:pt idx="819">
                  <c:v>6</c:v>
                </c:pt>
                <c:pt idx="820">
                  <c:v>6</c:v>
                </c:pt>
                <c:pt idx="821">
                  <c:v>6</c:v>
                </c:pt>
                <c:pt idx="822">
                  <c:v>6</c:v>
                </c:pt>
                <c:pt idx="823">
                  <c:v>6</c:v>
                </c:pt>
                <c:pt idx="824">
                  <c:v>6</c:v>
                </c:pt>
                <c:pt idx="825">
                  <c:v>6</c:v>
                </c:pt>
                <c:pt idx="826">
                  <c:v>6</c:v>
                </c:pt>
                <c:pt idx="827">
                  <c:v>6</c:v>
                </c:pt>
                <c:pt idx="828">
                  <c:v>6</c:v>
                </c:pt>
                <c:pt idx="829">
                  <c:v>6</c:v>
                </c:pt>
                <c:pt idx="830">
                  <c:v>6</c:v>
                </c:pt>
                <c:pt idx="831">
                  <c:v>6</c:v>
                </c:pt>
                <c:pt idx="832">
                  <c:v>6</c:v>
                </c:pt>
                <c:pt idx="833">
                  <c:v>6</c:v>
                </c:pt>
                <c:pt idx="834">
                  <c:v>6</c:v>
                </c:pt>
                <c:pt idx="835">
                  <c:v>5</c:v>
                </c:pt>
                <c:pt idx="836">
                  <c:v>5</c:v>
                </c:pt>
                <c:pt idx="837">
                  <c:v>5</c:v>
                </c:pt>
                <c:pt idx="838">
                  <c:v>5</c:v>
                </c:pt>
                <c:pt idx="839">
                  <c:v>5</c:v>
                </c:pt>
                <c:pt idx="840">
                  <c:v>5</c:v>
                </c:pt>
                <c:pt idx="841">
                  <c:v>5</c:v>
                </c:pt>
                <c:pt idx="842">
                  <c:v>5</c:v>
                </c:pt>
                <c:pt idx="843">
                  <c:v>5</c:v>
                </c:pt>
                <c:pt idx="844">
                  <c:v>5</c:v>
                </c:pt>
                <c:pt idx="845">
                  <c:v>5</c:v>
                </c:pt>
                <c:pt idx="846">
                  <c:v>5</c:v>
                </c:pt>
                <c:pt idx="847">
                  <c:v>5</c:v>
                </c:pt>
                <c:pt idx="848">
                  <c:v>5</c:v>
                </c:pt>
                <c:pt idx="849">
                  <c:v>5</c:v>
                </c:pt>
                <c:pt idx="850">
                  <c:v>5</c:v>
                </c:pt>
                <c:pt idx="851">
                  <c:v>5</c:v>
                </c:pt>
                <c:pt idx="852">
                  <c:v>5</c:v>
                </c:pt>
                <c:pt idx="853">
                  <c:v>5</c:v>
                </c:pt>
                <c:pt idx="854">
                  <c:v>5</c:v>
                </c:pt>
                <c:pt idx="855">
                  <c:v>5</c:v>
                </c:pt>
                <c:pt idx="856">
                  <c:v>5</c:v>
                </c:pt>
                <c:pt idx="857">
                  <c:v>5</c:v>
                </c:pt>
                <c:pt idx="858">
                  <c:v>5</c:v>
                </c:pt>
                <c:pt idx="859">
                  <c:v>5</c:v>
                </c:pt>
                <c:pt idx="860">
                  <c:v>5</c:v>
                </c:pt>
                <c:pt idx="861">
                  <c:v>5</c:v>
                </c:pt>
                <c:pt idx="862">
                  <c:v>5</c:v>
                </c:pt>
                <c:pt idx="863">
                  <c:v>5</c:v>
                </c:pt>
                <c:pt idx="864">
                  <c:v>5</c:v>
                </c:pt>
                <c:pt idx="865">
                  <c:v>5</c:v>
                </c:pt>
                <c:pt idx="866">
                  <c:v>5</c:v>
                </c:pt>
                <c:pt idx="867">
                  <c:v>5</c:v>
                </c:pt>
                <c:pt idx="868">
                  <c:v>5</c:v>
                </c:pt>
                <c:pt idx="869">
                  <c:v>5</c:v>
                </c:pt>
                <c:pt idx="870">
                  <c:v>5</c:v>
                </c:pt>
                <c:pt idx="871">
                  <c:v>5</c:v>
                </c:pt>
                <c:pt idx="872">
                  <c:v>5</c:v>
                </c:pt>
                <c:pt idx="873">
                  <c:v>5</c:v>
                </c:pt>
                <c:pt idx="874">
                  <c:v>5</c:v>
                </c:pt>
                <c:pt idx="875">
                  <c:v>5</c:v>
                </c:pt>
                <c:pt idx="876">
                  <c:v>5</c:v>
                </c:pt>
                <c:pt idx="877">
                  <c:v>5</c:v>
                </c:pt>
                <c:pt idx="878">
                  <c:v>5</c:v>
                </c:pt>
                <c:pt idx="879">
                  <c:v>5</c:v>
                </c:pt>
                <c:pt idx="880">
                  <c:v>5</c:v>
                </c:pt>
                <c:pt idx="881">
                  <c:v>5</c:v>
                </c:pt>
                <c:pt idx="882">
                  <c:v>5</c:v>
                </c:pt>
                <c:pt idx="883">
                  <c:v>5</c:v>
                </c:pt>
                <c:pt idx="884">
                  <c:v>5</c:v>
                </c:pt>
                <c:pt idx="885">
                  <c:v>5</c:v>
                </c:pt>
                <c:pt idx="886">
                  <c:v>5</c:v>
                </c:pt>
                <c:pt idx="887">
                  <c:v>5</c:v>
                </c:pt>
                <c:pt idx="888">
                  <c:v>5</c:v>
                </c:pt>
                <c:pt idx="889">
                  <c:v>5</c:v>
                </c:pt>
                <c:pt idx="890">
                  <c:v>5</c:v>
                </c:pt>
                <c:pt idx="891">
                  <c:v>5</c:v>
                </c:pt>
                <c:pt idx="892">
                  <c:v>5</c:v>
                </c:pt>
                <c:pt idx="893">
                  <c:v>5</c:v>
                </c:pt>
                <c:pt idx="894">
                  <c:v>5</c:v>
                </c:pt>
                <c:pt idx="895">
                  <c:v>5</c:v>
                </c:pt>
                <c:pt idx="896">
                  <c:v>5</c:v>
                </c:pt>
                <c:pt idx="897">
                  <c:v>5</c:v>
                </c:pt>
                <c:pt idx="898">
                  <c:v>5</c:v>
                </c:pt>
                <c:pt idx="899">
                  <c:v>5</c:v>
                </c:pt>
                <c:pt idx="900">
                  <c:v>5</c:v>
                </c:pt>
                <c:pt idx="901">
                  <c:v>5</c:v>
                </c:pt>
                <c:pt idx="902">
                  <c:v>5</c:v>
                </c:pt>
                <c:pt idx="903">
                  <c:v>5</c:v>
                </c:pt>
                <c:pt idx="904">
                  <c:v>5</c:v>
                </c:pt>
                <c:pt idx="905">
                  <c:v>5</c:v>
                </c:pt>
                <c:pt idx="906">
                  <c:v>5</c:v>
                </c:pt>
                <c:pt idx="907">
                  <c:v>5</c:v>
                </c:pt>
                <c:pt idx="908">
                  <c:v>5</c:v>
                </c:pt>
                <c:pt idx="909">
                  <c:v>5</c:v>
                </c:pt>
                <c:pt idx="910">
                  <c:v>5</c:v>
                </c:pt>
                <c:pt idx="911">
                  <c:v>5</c:v>
                </c:pt>
                <c:pt idx="912">
                  <c:v>5</c:v>
                </c:pt>
                <c:pt idx="913">
                  <c:v>5</c:v>
                </c:pt>
                <c:pt idx="914">
                  <c:v>5</c:v>
                </c:pt>
                <c:pt idx="915">
                  <c:v>5</c:v>
                </c:pt>
                <c:pt idx="916">
                  <c:v>5</c:v>
                </c:pt>
                <c:pt idx="917">
                  <c:v>5</c:v>
                </c:pt>
                <c:pt idx="918">
                  <c:v>5</c:v>
                </c:pt>
                <c:pt idx="919">
                  <c:v>5</c:v>
                </c:pt>
                <c:pt idx="920">
                  <c:v>5</c:v>
                </c:pt>
                <c:pt idx="921">
                  <c:v>5</c:v>
                </c:pt>
                <c:pt idx="922">
                  <c:v>5</c:v>
                </c:pt>
                <c:pt idx="923">
                  <c:v>5</c:v>
                </c:pt>
                <c:pt idx="924">
                  <c:v>5</c:v>
                </c:pt>
                <c:pt idx="925">
                  <c:v>5</c:v>
                </c:pt>
                <c:pt idx="926">
                  <c:v>5</c:v>
                </c:pt>
                <c:pt idx="927">
                  <c:v>5</c:v>
                </c:pt>
                <c:pt idx="928">
                  <c:v>5</c:v>
                </c:pt>
                <c:pt idx="929">
                  <c:v>5</c:v>
                </c:pt>
                <c:pt idx="930">
                  <c:v>5</c:v>
                </c:pt>
                <c:pt idx="931">
                  <c:v>5</c:v>
                </c:pt>
                <c:pt idx="932">
                  <c:v>5</c:v>
                </c:pt>
                <c:pt idx="933">
                  <c:v>5</c:v>
                </c:pt>
                <c:pt idx="934">
                  <c:v>5</c:v>
                </c:pt>
                <c:pt idx="935">
                  <c:v>5</c:v>
                </c:pt>
                <c:pt idx="936">
                  <c:v>5</c:v>
                </c:pt>
                <c:pt idx="937">
                  <c:v>5</c:v>
                </c:pt>
                <c:pt idx="938">
                  <c:v>5</c:v>
                </c:pt>
                <c:pt idx="939">
                  <c:v>5</c:v>
                </c:pt>
                <c:pt idx="940">
                  <c:v>5</c:v>
                </c:pt>
                <c:pt idx="941">
                  <c:v>5</c:v>
                </c:pt>
                <c:pt idx="942">
                  <c:v>5</c:v>
                </c:pt>
                <c:pt idx="943">
                  <c:v>5</c:v>
                </c:pt>
                <c:pt idx="944">
                  <c:v>5</c:v>
                </c:pt>
                <c:pt idx="945">
                  <c:v>5</c:v>
                </c:pt>
                <c:pt idx="946">
                  <c:v>5</c:v>
                </c:pt>
                <c:pt idx="947">
                  <c:v>5</c:v>
                </c:pt>
                <c:pt idx="948">
                  <c:v>5</c:v>
                </c:pt>
                <c:pt idx="949">
                  <c:v>4</c:v>
                </c:pt>
                <c:pt idx="950">
                  <c:v>4</c:v>
                </c:pt>
                <c:pt idx="951">
                  <c:v>4</c:v>
                </c:pt>
                <c:pt idx="952">
                  <c:v>4</c:v>
                </c:pt>
                <c:pt idx="953">
                  <c:v>4</c:v>
                </c:pt>
                <c:pt idx="954">
                  <c:v>4</c:v>
                </c:pt>
                <c:pt idx="955">
                  <c:v>4</c:v>
                </c:pt>
                <c:pt idx="956">
                  <c:v>4</c:v>
                </c:pt>
                <c:pt idx="957">
                  <c:v>4</c:v>
                </c:pt>
                <c:pt idx="958">
                  <c:v>4</c:v>
                </c:pt>
                <c:pt idx="959">
                  <c:v>4</c:v>
                </c:pt>
                <c:pt idx="960">
                  <c:v>4</c:v>
                </c:pt>
                <c:pt idx="961">
                  <c:v>4</c:v>
                </c:pt>
                <c:pt idx="962">
                  <c:v>4</c:v>
                </c:pt>
                <c:pt idx="963">
                  <c:v>4</c:v>
                </c:pt>
                <c:pt idx="964">
                  <c:v>4</c:v>
                </c:pt>
                <c:pt idx="965">
                  <c:v>4</c:v>
                </c:pt>
                <c:pt idx="966">
                  <c:v>4</c:v>
                </c:pt>
                <c:pt idx="967">
                  <c:v>4</c:v>
                </c:pt>
                <c:pt idx="968">
                  <c:v>4</c:v>
                </c:pt>
                <c:pt idx="969">
                  <c:v>4</c:v>
                </c:pt>
                <c:pt idx="970">
                  <c:v>4</c:v>
                </c:pt>
                <c:pt idx="971">
                  <c:v>4</c:v>
                </c:pt>
                <c:pt idx="972">
                  <c:v>4</c:v>
                </c:pt>
                <c:pt idx="973">
                  <c:v>4</c:v>
                </c:pt>
                <c:pt idx="974">
                  <c:v>4</c:v>
                </c:pt>
                <c:pt idx="975">
                  <c:v>4</c:v>
                </c:pt>
                <c:pt idx="976">
                  <c:v>4</c:v>
                </c:pt>
                <c:pt idx="977">
                  <c:v>4</c:v>
                </c:pt>
                <c:pt idx="978">
                  <c:v>4</c:v>
                </c:pt>
                <c:pt idx="979">
                  <c:v>4</c:v>
                </c:pt>
                <c:pt idx="980">
                  <c:v>4</c:v>
                </c:pt>
                <c:pt idx="981">
                  <c:v>4</c:v>
                </c:pt>
                <c:pt idx="982">
                  <c:v>4</c:v>
                </c:pt>
                <c:pt idx="983">
                  <c:v>4</c:v>
                </c:pt>
                <c:pt idx="984">
                  <c:v>4</c:v>
                </c:pt>
                <c:pt idx="985">
                  <c:v>4</c:v>
                </c:pt>
                <c:pt idx="986">
                  <c:v>4</c:v>
                </c:pt>
                <c:pt idx="987">
                  <c:v>4</c:v>
                </c:pt>
                <c:pt idx="988">
                  <c:v>4</c:v>
                </c:pt>
                <c:pt idx="989">
                  <c:v>4</c:v>
                </c:pt>
                <c:pt idx="990">
                  <c:v>4</c:v>
                </c:pt>
                <c:pt idx="991">
                  <c:v>4</c:v>
                </c:pt>
                <c:pt idx="992">
                  <c:v>4</c:v>
                </c:pt>
                <c:pt idx="993">
                  <c:v>4</c:v>
                </c:pt>
                <c:pt idx="994">
                  <c:v>4</c:v>
                </c:pt>
                <c:pt idx="995">
                  <c:v>4</c:v>
                </c:pt>
                <c:pt idx="996">
                  <c:v>4</c:v>
                </c:pt>
                <c:pt idx="997">
                  <c:v>4</c:v>
                </c:pt>
                <c:pt idx="998">
                  <c:v>4</c:v>
                </c:pt>
                <c:pt idx="999">
                  <c:v>4</c:v>
                </c:pt>
                <c:pt idx="1000">
                  <c:v>4</c:v>
                </c:pt>
                <c:pt idx="1001">
                  <c:v>4</c:v>
                </c:pt>
                <c:pt idx="1002">
                  <c:v>4</c:v>
                </c:pt>
                <c:pt idx="1003">
                  <c:v>4</c:v>
                </c:pt>
                <c:pt idx="1004">
                  <c:v>4</c:v>
                </c:pt>
                <c:pt idx="1005">
                  <c:v>4</c:v>
                </c:pt>
                <c:pt idx="1006">
                  <c:v>4</c:v>
                </c:pt>
                <c:pt idx="1007">
                  <c:v>4</c:v>
                </c:pt>
                <c:pt idx="1008">
                  <c:v>4</c:v>
                </c:pt>
                <c:pt idx="1009">
                  <c:v>4</c:v>
                </c:pt>
                <c:pt idx="1010">
                  <c:v>4</c:v>
                </c:pt>
                <c:pt idx="1011">
                  <c:v>4</c:v>
                </c:pt>
                <c:pt idx="1012">
                  <c:v>4</c:v>
                </c:pt>
                <c:pt idx="1013">
                  <c:v>4</c:v>
                </c:pt>
                <c:pt idx="1014">
                  <c:v>4</c:v>
                </c:pt>
                <c:pt idx="1015">
                  <c:v>4</c:v>
                </c:pt>
                <c:pt idx="1016">
                  <c:v>4</c:v>
                </c:pt>
                <c:pt idx="1017">
                  <c:v>4</c:v>
                </c:pt>
                <c:pt idx="1018">
                  <c:v>4</c:v>
                </c:pt>
                <c:pt idx="1019">
                  <c:v>4</c:v>
                </c:pt>
                <c:pt idx="1020">
                  <c:v>4</c:v>
                </c:pt>
                <c:pt idx="1021">
                  <c:v>4</c:v>
                </c:pt>
                <c:pt idx="1022">
                  <c:v>4</c:v>
                </c:pt>
                <c:pt idx="1023">
                  <c:v>4</c:v>
                </c:pt>
                <c:pt idx="1024">
                  <c:v>4</c:v>
                </c:pt>
                <c:pt idx="1025">
                  <c:v>4</c:v>
                </c:pt>
                <c:pt idx="1026">
                  <c:v>4</c:v>
                </c:pt>
                <c:pt idx="1027">
                  <c:v>4</c:v>
                </c:pt>
                <c:pt idx="1028">
                  <c:v>4</c:v>
                </c:pt>
                <c:pt idx="1029">
                  <c:v>4</c:v>
                </c:pt>
                <c:pt idx="1030">
                  <c:v>4</c:v>
                </c:pt>
                <c:pt idx="1031">
                  <c:v>4</c:v>
                </c:pt>
                <c:pt idx="1032">
                  <c:v>4</c:v>
                </c:pt>
                <c:pt idx="1033">
                  <c:v>4</c:v>
                </c:pt>
                <c:pt idx="1034">
                  <c:v>4</c:v>
                </c:pt>
                <c:pt idx="1035">
                  <c:v>4</c:v>
                </c:pt>
                <c:pt idx="1036">
                  <c:v>4</c:v>
                </c:pt>
                <c:pt idx="1037">
                  <c:v>4</c:v>
                </c:pt>
                <c:pt idx="1038">
                  <c:v>4</c:v>
                </c:pt>
                <c:pt idx="1039">
                  <c:v>4</c:v>
                </c:pt>
                <c:pt idx="1040">
                  <c:v>4</c:v>
                </c:pt>
                <c:pt idx="1041">
                  <c:v>4</c:v>
                </c:pt>
                <c:pt idx="1042">
                  <c:v>4</c:v>
                </c:pt>
                <c:pt idx="1043">
                  <c:v>4</c:v>
                </c:pt>
                <c:pt idx="1044">
                  <c:v>4</c:v>
                </c:pt>
                <c:pt idx="1045">
                  <c:v>4</c:v>
                </c:pt>
                <c:pt idx="1046">
                  <c:v>4</c:v>
                </c:pt>
                <c:pt idx="1047">
                  <c:v>4</c:v>
                </c:pt>
                <c:pt idx="1048">
                  <c:v>4</c:v>
                </c:pt>
                <c:pt idx="1049">
                  <c:v>4</c:v>
                </c:pt>
                <c:pt idx="1050">
                  <c:v>4</c:v>
                </c:pt>
                <c:pt idx="1051">
                  <c:v>4</c:v>
                </c:pt>
                <c:pt idx="1052">
                  <c:v>4</c:v>
                </c:pt>
                <c:pt idx="1053">
                  <c:v>4</c:v>
                </c:pt>
                <c:pt idx="1054">
                  <c:v>4</c:v>
                </c:pt>
                <c:pt idx="1055">
                  <c:v>4</c:v>
                </c:pt>
                <c:pt idx="1056">
                  <c:v>4</c:v>
                </c:pt>
                <c:pt idx="1057">
                  <c:v>4</c:v>
                </c:pt>
                <c:pt idx="1058">
                  <c:v>4</c:v>
                </c:pt>
                <c:pt idx="1059">
                  <c:v>4</c:v>
                </c:pt>
                <c:pt idx="1060">
                  <c:v>4</c:v>
                </c:pt>
                <c:pt idx="1061">
                  <c:v>4</c:v>
                </c:pt>
                <c:pt idx="1062">
                  <c:v>4</c:v>
                </c:pt>
                <c:pt idx="1063">
                  <c:v>4</c:v>
                </c:pt>
                <c:pt idx="1064">
                  <c:v>4</c:v>
                </c:pt>
                <c:pt idx="1065">
                  <c:v>4</c:v>
                </c:pt>
                <c:pt idx="1066">
                  <c:v>4</c:v>
                </c:pt>
                <c:pt idx="1067">
                  <c:v>4</c:v>
                </c:pt>
                <c:pt idx="1068">
                  <c:v>4</c:v>
                </c:pt>
                <c:pt idx="1069">
                  <c:v>4</c:v>
                </c:pt>
                <c:pt idx="1070">
                  <c:v>4</c:v>
                </c:pt>
                <c:pt idx="1071">
                  <c:v>4</c:v>
                </c:pt>
                <c:pt idx="1072">
                  <c:v>4</c:v>
                </c:pt>
                <c:pt idx="1073">
                  <c:v>4</c:v>
                </c:pt>
                <c:pt idx="1074">
                  <c:v>4</c:v>
                </c:pt>
                <c:pt idx="1075">
                  <c:v>2.5</c:v>
                </c:pt>
                <c:pt idx="1076">
                  <c:v>2.5</c:v>
                </c:pt>
                <c:pt idx="1077">
                  <c:v>2.5</c:v>
                </c:pt>
                <c:pt idx="1078">
                  <c:v>2.5</c:v>
                </c:pt>
                <c:pt idx="1079">
                  <c:v>2.5</c:v>
                </c:pt>
                <c:pt idx="1080">
                  <c:v>2.5</c:v>
                </c:pt>
                <c:pt idx="1081">
                  <c:v>2.5</c:v>
                </c:pt>
                <c:pt idx="1082">
                  <c:v>2.5</c:v>
                </c:pt>
                <c:pt idx="1083">
                  <c:v>2.5</c:v>
                </c:pt>
                <c:pt idx="1084">
                  <c:v>2.5</c:v>
                </c:pt>
                <c:pt idx="1085">
                  <c:v>2.5</c:v>
                </c:pt>
                <c:pt idx="1086">
                  <c:v>2.5</c:v>
                </c:pt>
                <c:pt idx="1087">
                  <c:v>2.5</c:v>
                </c:pt>
                <c:pt idx="1088">
                  <c:v>2.5</c:v>
                </c:pt>
                <c:pt idx="1089">
                  <c:v>2.5</c:v>
                </c:pt>
                <c:pt idx="1090">
                  <c:v>2.5</c:v>
                </c:pt>
                <c:pt idx="1091">
                  <c:v>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B3B-40B0-AA5D-972FBA642BD7}"/>
            </c:ext>
          </c:extLst>
        </c:ser>
        <c:ser>
          <c:idx val="1"/>
          <c:order val="1"/>
          <c:tx>
            <c:strRef>
              <c:f>'Bank rate'!$F$5</c:f>
              <c:strCache>
                <c:ptCount val="1"/>
                <c:pt idx="0">
                  <c:v>Market rate (London)</c:v>
                </c:pt>
              </c:strCache>
            </c:strRef>
          </c:tx>
          <c:spPr>
            <a:ln w="25400">
              <a:solidFill>
                <a:schemeClr val="tx1"/>
              </a:solidFill>
              <a:prstDash val="sysDot"/>
            </a:ln>
          </c:spPr>
          <c:marker>
            <c:symbol val="none"/>
          </c:marker>
          <c:cat>
            <c:numRef>
              <c:f>'Bank rate'!$D$162:$D$1253</c:f>
              <c:numCache>
                <c:formatCode>General</c:formatCode>
                <c:ptCount val="1092"/>
                <c:pt idx="0">
                  <c:v>1824</c:v>
                </c:pt>
                <c:pt idx="52">
                  <c:v>1825</c:v>
                </c:pt>
                <c:pt idx="104">
                  <c:v>1826</c:v>
                </c:pt>
                <c:pt idx="156">
                  <c:v>1827</c:v>
                </c:pt>
                <c:pt idx="208">
                  <c:v>1828</c:v>
                </c:pt>
                <c:pt idx="260">
                  <c:v>1829</c:v>
                </c:pt>
                <c:pt idx="312">
                  <c:v>1830</c:v>
                </c:pt>
                <c:pt idx="364">
                  <c:v>1831</c:v>
                </c:pt>
                <c:pt idx="416">
                  <c:v>1832</c:v>
                </c:pt>
                <c:pt idx="468">
                  <c:v>1833</c:v>
                </c:pt>
                <c:pt idx="520">
                  <c:v>1834</c:v>
                </c:pt>
                <c:pt idx="572">
                  <c:v>1835</c:v>
                </c:pt>
                <c:pt idx="624">
                  <c:v>1836</c:v>
                </c:pt>
                <c:pt idx="676">
                  <c:v>1837</c:v>
                </c:pt>
                <c:pt idx="728">
                  <c:v>1838</c:v>
                </c:pt>
                <c:pt idx="780">
                  <c:v>1839</c:v>
                </c:pt>
                <c:pt idx="832">
                  <c:v>1840</c:v>
                </c:pt>
                <c:pt idx="884">
                  <c:v>1841</c:v>
                </c:pt>
                <c:pt idx="936">
                  <c:v>1842</c:v>
                </c:pt>
                <c:pt idx="988">
                  <c:v>1843</c:v>
                </c:pt>
                <c:pt idx="1040">
                  <c:v>1844</c:v>
                </c:pt>
              </c:numCache>
            </c:numRef>
          </c:cat>
          <c:val>
            <c:numRef>
              <c:f>'Bank rate'!$F$162:$F$1253</c:f>
              <c:numCache>
                <c:formatCode>General</c:formatCode>
                <c:ptCount val="1092"/>
                <c:pt idx="0">
                  <c:v>3.5</c:v>
                </c:pt>
                <c:pt idx="1">
                  <c:v>3.5</c:v>
                </c:pt>
                <c:pt idx="2">
                  <c:v>3.5</c:v>
                </c:pt>
                <c:pt idx="3">
                  <c:v>3.5</c:v>
                </c:pt>
                <c:pt idx="4">
                  <c:v>3.5</c:v>
                </c:pt>
                <c:pt idx="5">
                  <c:v>3.5</c:v>
                </c:pt>
                <c:pt idx="6">
                  <c:v>3.5</c:v>
                </c:pt>
                <c:pt idx="7">
                  <c:v>3.5</c:v>
                </c:pt>
                <c:pt idx="8">
                  <c:v>3.5</c:v>
                </c:pt>
                <c:pt idx="9">
                  <c:v>3.5</c:v>
                </c:pt>
                <c:pt idx="10">
                  <c:v>3.5</c:v>
                </c:pt>
                <c:pt idx="11">
                  <c:v>3.5</c:v>
                </c:pt>
                <c:pt idx="12">
                  <c:v>3.5</c:v>
                </c:pt>
                <c:pt idx="13">
                  <c:v>3.5</c:v>
                </c:pt>
                <c:pt idx="14">
                  <c:v>3.5</c:v>
                </c:pt>
                <c:pt idx="15">
                  <c:v>3.5</c:v>
                </c:pt>
                <c:pt idx="16">
                  <c:v>3.5</c:v>
                </c:pt>
                <c:pt idx="17">
                  <c:v>3.5</c:v>
                </c:pt>
                <c:pt idx="18">
                  <c:v>3.5</c:v>
                </c:pt>
                <c:pt idx="19">
                  <c:v>3.5</c:v>
                </c:pt>
                <c:pt idx="20">
                  <c:v>3.5</c:v>
                </c:pt>
                <c:pt idx="21">
                  <c:v>3.5</c:v>
                </c:pt>
                <c:pt idx="22">
                  <c:v>3.5</c:v>
                </c:pt>
                <c:pt idx="23">
                  <c:v>3.5</c:v>
                </c:pt>
                <c:pt idx="24">
                  <c:v>3.5</c:v>
                </c:pt>
                <c:pt idx="25">
                  <c:v>3.5</c:v>
                </c:pt>
                <c:pt idx="26">
                  <c:v>3.5</c:v>
                </c:pt>
                <c:pt idx="27">
                  <c:v>3.5</c:v>
                </c:pt>
                <c:pt idx="28">
                  <c:v>3.5</c:v>
                </c:pt>
                <c:pt idx="29">
                  <c:v>3.5</c:v>
                </c:pt>
                <c:pt idx="30">
                  <c:v>3.5</c:v>
                </c:pt>
                <c:pt idx="31">
                  <c:v>3.5</c:v>
                </c:pt>
                <c:pt idx="32">
                  <c:v>3.5</c:v>
                </c:pt>
                <c:pt idx="33">
                  <c:v>3.5</c:v>
                </c:pt>
                <c:pt idx="34">
                  <c:v>3.5</c:v>
                </c:pt>
                <c:pt idx="35">
                  <c:v>3.5</c:v>
                </c:pt>
                <c:pt idx="36">
                  <c:v>3.5</c:v>
                </c:pt>
                <c:pt idx="37">
                  <c:v>3.5</c:v>
                </c:pt>
                <c:pt idx="38">
                  <c:v>3.5</c:v>
                </c:pt>
                <c:pt idx="39">
                  <c:v>3.5</c:v>
                </c:pt>
                <c:pt idx="40">
                  <c:v>3.5</c:v>
                </c:pt>
                <c:pt idx="41">
                  <c:v>3.5</c:v>
                </c:pt>
                <c:pt idx="42">
                  <c:v>3.5</c:v>
                </c:pt>
                <c:pt idx="43">
                  <c:v>3.5</c:v>
                </c:pt>
                <c:pt idx="44">
                  <c:v>3.5</c:v>
                </c:pt>
                <c:pt idx="45">
                  <c:v>3.5</c:v>
                </c:pt>
                <c:pt idx="46">
                  <c:v>3.5</c:v>
                </c:pt>
                <c:pt idx="47">
                  <c:v>3.5</c:v>
                </c:pt>
                <c:pt idx="48">
                  <c:v>3.5</c:v>
                </c:pt>
                <c:pt idx="49">
                  <c:v>3.5</c:v>
                </c:pt>
                <c:pt idx="50">
                  <c:v>3.5</c:v>
                </c:pt>
                <c:pt idx="51">
                  <c:v>3.5</c:v>
                </c:pt>
                <c:pt idx="52">
                  <c:v>3.5</c:v>
                </c:pt>
                <c:pt idx="53">
                  <c:v>3.5</c:v>
                </c:pt>
                <c:pt idx="54">
                  <c:v>3.5</c:v>
                </c:pt>
                <c:pt idx="55">
                  <c:v>3.5</c:v>
                </c:pt>
                <c:pt idx="56">
                  <c:v>3.5</c:v>
                </c:pt>
                <c:pt idx="57">
                  <c:v>3.5</c:v>
                </c:pt>
                <c:pt idx="58">
                  <c:v>3.5</c:v>
                </c:pt>
                <c:pt idx="59">
                  <c:v>3.5</c:v>
                </c:pt>
                <c:pt idx="60">
                  <c:v>3.5</c:v>
                </c:pt>
                <c:pt idx="61">
                  <c:v>3.5</c:v>
                </c:pt>
                <c:pt idx="62">
                  <c:v>3.5</c:v>
                </c:pt>
                <c:pt idx="63">
                  <c:v>3.5</c:v>
                </c:pt>
                <c:pt idx="64">
                  <c:v>3.5</c:v>
                </c:pt>
                <c:pt idx="65">
                  <c:v>3.5</c:v>
                </c:pt>
                <c:pt idx="66">
                  <c:v>3.5</c:v>
                </c:pt>
                <c:pt idx="67">
                  <c:v>3.5</c:v>
                </c:pt>
                <c:pt idx="68">
                  <c:v>3.5</c:v>
                </c:pt>
                <c:pt idx="69">
                  <c:v>3.5</c:v>
                </c:pt>
                <c:pt idx="70">
                  <c:v>3.5</c:v>
                </c:pt>
                <c:pt idx="71">
                  <c:v>3.5</c:v>
                </c:pt>
                <c:pt idx="72">
                  <c:v>3.5</c:v>
                </c:pt>
                <c:pt idx="73">
                  <c:v>3.5</c:v>
                </c:pt>
                <c:pt idx="74">
                  <c:v>4</c:v>
                </c:pt>
                <c:pt idx="75">
                  <c:v>4</c:v>
                </c:pt>
                <c:pt idx="76">
                  <c:v>4</c:v>
                </c:pt>
                <c:pt idx="77">
                  <c:v>4</c:v>
                </c:pt>
                <c:pt idx="78">
                  <c:v>4</c:v>
                </c:pt>
                <c:pt idx="79">
                  <c:v>4</c:v>
                </c:pt>
                <c:pt idx="80">
                  <c:v>4</c:v>
                </c:pt>
                <c:pt idx="81">
                  <c:v>4</c:v>
                </c:pt>
                <c:pt idx="82">
                  <c:v>4</c:v>
                </c:pt>
                <c:pt idx="83">
                  <c:v>4</c:v>
                </c:pt>
                <c:pt idx="84">
                  <c:v>4</c:v>
                </c:pt>
                <c:pt idx="85">
                  <c:v>4</c:v>
                </c:pt>
                <c:pt idx="86">
                  <c:v>4</c:v>
                </c:pt>
                <c:pt idx="87">
                  <c:v>4</c:v>
                </c:pt>
                <c:pt idx="88">
                  <c:v>4</c:v>
                </c:pt>
                <c:pt idx="89">
                  <c:v>4</c:v>
                </c:pt>
                <c:pt idx="90">
                  <c:v>4</c:v>
                </c:pt>
                <c:pt idx="91">
                  <c:v>4</c:v>
                </c:pt>
                <c:pt idx="92">
                  <c:v>4</c:v>
                </c:pt>
                <c:pt idx="93">
                  <c:v>4</c:v>
                </c:pt>
                <c:pt idx="94">
                  <c:v>4</c:v>
                </c:pt>
                <c:pt idx="95">
                  <c:v>4</c:v>
                </c:pt>
                <c:pt idx="96">
                  <c:v>4.5</c:v>
                </c:pt>
                <c:pt idx="97">
                  <c:v>4.5</c:v>
                </c:pt>
                <c:pt idx="98">
                  <c:v>4.5</c:v>
                </c:pt>
                <c:pt idx="99">
                  <c:v>4.5</c:v>
                </c:pt>
                <c:pt idx="100">
                  <c:v>4.5</c:v>
                </c:pt>
                <c:pt idx="101">
                  <c:v>4.5</c:v>
                </c:pt>
                <c:pt idx="102">
                  <c:v>4.5</c:v>
                </c:pt>
                <c:pt idx="103">
                  <c:v>4.5</c:v>
                </c:pt>
                <c:pt idx="104">
                  <c:v>5</c:v>
                </c:pt>
                <c:pt idx="105">
                  <c:v>5</c:v>
                </c:pt>
                <c:pt idx="106">
                  <c:v>5</c:v>
                </c:pt>
                <c:pt idx="107">
                  <c:v>5</c:v>
                </c:pt>
                <c:pt idx="108">
                  <c:v>5</c:v>
                </c:pt>
                <c:pt idx="109">
                  <c:v>5</c:v>
                </c:pt>
                <c:pt idx="110">
                  <c:v>5</c:v>
                </c:pt>
                <c:pt idx="111">
                  <c:v>5</c:v>
                </c:pt>
                <c:pt idx="112">
                  <c:v>5</c:v>
                </c:pt>
                <c:pt idx="113">
                  <c:v>5</c:v>
                </c:pt>
                <c:pt idx="114">
                  <c:v>5</c:v>
                </c:pt>
                <c:pt idx="115">
                  <c:v>5</c:v>
                </c:pt>
                <c:pt idx="116">
                  <c:v>5</c:v>
                </c:pt>
                <c:pt idx="117">
                  <c:v>5</c:v>
                </c:pt>
                <c:pt idx="118">
                  <c:v>5</c:v>
                </c:pt>
                <c:pt idx="119">
                  <c:v>5</c:v>
                </c:pt>
                <c:pt idx="120">
                  <c:v>5</c:v>
                </c:pt>
                <c:pt idx="121">
                  <c:v>5</c:v>
                </c:pt>
                <c:pt idx="122">
                  <c:v>5</c:v>
                </c:pt>
                <c:pt idx="123">
                  <c:v>5</c:v>
                </c:pt>
                <c:pt idx="124">
                  <c:v>5</c:v>
                </c:pt>
                <c:pt idx="125">
                  <c:v>5</c:v>
                </c:pt>
                <c:pt idx="126">
                  <c:v>4.5</c:v>
                </c:pt>
                <c:pt idx="127">
                  <c:v>4.5</c:v>
                </c:pt>
                <c:pt idx="128">
                  <c:v>4.5</c:v>
                </c:pt>
                <c:pt idx="129">
                  <c:v>4.5</c:v>
                </c:pt>
                <c:pt idx="130">
                  <c:v>4.5</c:v>
                </c:pt>
                <c:pt idx="131">
                  <c:v>4.5</c:v>
                </c:pt>
                <c:pt idx="132">
                  <c:v>4.5</c:v>
                </c:pt>
                <c:pt idx="133">
                  <c:v>4.5</c:v>
                </c:pt>
                <c:pt idx="134">
                  <c:v>4.5</c:v>
                </c:pt>
                <c:pt idx="135">
                  <c:v>4</c:v>
                </c:pt>
                <c:pt idx="136">
                  <c:v>4</c:v>
                </c:pt>
                <c:pt idx="137">
                  <c:v>4</c:v>
                </c:pt>
                <c:pt idx="138">
                  <c:v>4</c:v>
                </c:pt>
                <c:pt idx="139">
                  <c:v>4</c:v>
                </c:pt>
                <c:pt idx="140">
                  <c:v>4</c:v>
                </c:pt>
                <c:pt idx="141">
                  <c:v>4</c:v>
                </c:pt>
                <c:pt idx="142">
                  <c:v>4</c:v>
                </c:pt>
                <c:pt idx="143">
                  <c:v>4</c:v>
                </c:pt>
                <c:pt idx="144">
                  <c:v>4</c:v>
                </c:pt>
                <c:pt idx="145">
                  <c:v>4</c:v>
                </c:pt>
                <c:pt idx="146">
                  <c:v>4</c:v>
                </c:pt>
                <c:pt idx="147">
                  <c:v>4</c:v>
                </c:pt>
                <c:pt idx="148">
                  <c:v>4</c:v>
                </c:pt>
                <c:pt idx="149">
                  <c:v>4</c:v>
                </c:pt>
                <c:pt idx="150">
                  <c:v>4</c:v>
                </c:pt>
                <c:pt idx="151">
                  <c:v>4</c:v>
                </c:pt>
                <c:pt idx="152">
                  <c:v>4</c:v>
                </c:pt>
                <c:pt idx="153">
                  <c:v>4</c:v>
                </c:pt>
                <c:pt idx="154">
                  <c:v>4</c:v>
                </c:pt>
                <c:pt idx="155">
                  <c:v>4</c:v>
                </c:pt>
                <c:pt idx="156">
                  <c:v>4</c:v>
                </c:pt>
                <c:pt idx="157">
                  <c:v>4</c:v>
                </c:pt>
                <c:pt idx="158">
                  <c:v>4</c:v>
                </c:pt>
                <c:pt idx="159">
                  <c:v>4</c:v>
                </c:pt>
                <c:pt idx="160">
                  <c:v>4</c:v>
                </c:pt>
                <c:pt idx="161">
                  <c:v>3.5</c:v>
                </c:pt>
                <c:pt idx="162">
                  <c:v>3.5</c:v>
                </c:pt>
                <c:pt idx="163">
                  <c:v>3.5</c:v>
                </c:pt>
                <c:pt idx="164">
                  <c:v>3.5</c:v>
                </c:pt>
                <c:pt idx="165">
                  <c:v>3.5</c:v>
                </c:pt>
                <c:pt idx="166">
                  <c:v>3.5</c:v>
                </c:pt>
                <c:pt idx="167">
                  <c:v>3.5</c:v>
                </c:pt>
                <c:pt idx="168">
                  <c:v>3.5</c:v>
                </c:pt>
                <c:pt idx="169">
                  <c:v>3.5</c:v>
                </c:pt>
                <c:pt idx="170">
                  <c:v>3.5</c:v>
                </c:pt>
                <c:pt idx="171">
                  <c:v>3.5</c:v>
                </c:pt>
                <c:pt idx="172">
                  <c:v>3.5</c:v>
                </c:pt>
                <c:pt idx="173">
                  <c:v>3.5</c:v>
                </c:pt>
                <c:pt idx="174">
                  <c:v>3.5</c:v>
                </c:pt>
                <c:pt idx="175">
                  <c:v>3.5</c:v>
                </c:pt>
                <c:pt idx="176">
                  <c:v>3.5</c:v>
                </c:pt>
                <c:pt idx="177">
                  <c:v>3.5</c:v>
                </c:pt>
                <c:pt idx="178">
                  <c:v>3</c:v>
                </c:pt>
                <c:pt idx="179">
                  <c:v>3</c:v>
                </c:pt>
                <c:pt idx="180">
                  <c:v>3</c:v>
                </c:pt>
                <c:pt idx="181">
                  <c:v>3</c:v>
                </c:pt>
                <c:pt idx="182">
                  <c:v>3</c:v>
                </c:pt>
                <c:pt idx="183">
                  <c:v>3</c:v>
                </c:pt>
                <c:pt idx="184">
                  <c:v>3</c:v>
                </c:pt>
                <c:pt idx="185">
                  <c:v>3</c:v>
                </c:pt>
                <c:pt idx="186">
                  <c:v>3</c:v>
                </c:pt>
                <c:pt idx="187">
                  <c:v>3</c:v>
                </c:pt>
                <c:pt idx="188">
                  <c:v>3</c:v>
                </c:pt>
                <c:pt idx="189">
                  <c:v>3</c:v>
                </c:pt>
                <c:pt idx="190">
                  <c:v>3</c:v>
                </c:pt>
                <c:pt idx="191">
                  <c:v>3</c:v>
                </c:pt>
                <c:pt idx="192">
                  <c:v>3</c:v>
                </c:pt>
                <c:pt idx="193">
                  <c:v>3</c:v>
                </c:pt>
                <c:pt idx="194">
                  <c:v>3</c:v>
                </c:pt>
                <c:pt idx="195">
                  <c:v>3</c:v>
                </c:pt>
                <c:pt idx="196">
                  <c:v>3</c:v>
                </c:pt>
                <c:pt idx="197">
                  <c:v>3</c:v>
                </c:pt>
                <c:pt idx="198">
                  <c:v>3</c:v>
                </c:pt>
                <c:pt idx="199">
                  <c:v>3</c:v>
                </c:pt>
                <c:pt idx="200">
                  <c:v>3</c:v>
                </c:pt>
                <c:pt idx="201">
                  <c:v>3</c:v>
                </c:pt>
                <c:pt idx="202">
                  <c:v>3</c:v>
                </c:pt>
                <c:pt idx="203">
                  <c:v>3</c:v>
                </c:pt>
                <c:pt idx="204">
                  <c:v>3</c:v>
                </c:pt>
                <c:pt idx="205">
                  <c:v>3</c:v>
                </c:pt>
                <c:pt idx="206">
                  <c:v>3</c:v>
                </c:pt>
                <c:pt idx="207">
                  <c:v>3</c:v>
                </c:pt>
                <c:pt idx="208">
                  <c:v>3</c:v>
                </c:pt>
                <c:pt idx="209">
                  <c:v>3</c:v>
                </c:pt>
                <c:pt idx="210">
                  <c:v>3</c:v>
                </c:pt>
                <c:pt idx="211">
                  <c:v>3</c:v>
                </c:pt>
                <c:pt idx="212">
                  <c:v>3</c:v>
                </c:pt>
                <c:pt idx="213">
                  <c:v>3</c:v>
                </c:pt>
                <c:pt idx="214">
                  <c:v>3</c:v>
                </c:pt>
                <c:pt idx="215">
                  <c:v>3</c:v>
                </c:pt>
                <c:pt idx="216">
                  <c:v>3</c:v>
                </c:pt>
                <c:pt idx="217">
                  <c:v>3</c:v>
                </c:pt>
                <c:pt idx="218">
                  <c:v>3</c:v>
                </c:pt>
                <c:pt idx="219">
                  <c:v>3</c:v>
                </c:pt>
                <c:pt idx="220">
                  <c:v>3</c:v>
                </c:pt>
                <c:pt idx="221">
                  <c:v>3</c:v>
                </c:pt>
                <c:pt idx="222">
                  <c:v>3</c:v>
                </c:pt>
                <c:pt idx="223">
                  <c:v>3</c:v>
                </c:pt>
                <c:pt idx="224">
                  <c:v>3</c:v>
                </c:pt>
                <c:pt idx="225">
                  <c:v>3</c:v>
                </c:pt>
                <c:pt idx="226">
                  <c:v>3</c:v>
                </c:pt>
                <c:pt idx="227">
                  <c:v>3</c:v>
                </c:pt>
                <c:pt idx="228">
                  <c:v>3</c:v>
                </c:pt>
                <c:pt idx="229">
                  <c:v>3</c:v>
                </c:pt>
                <c:pt idx="230">
                  <c:v>3</c:v>
                </c:pt>
                <c:pt idx="231">
                  <c:v>3</c:v>
                </c:pt>
                <c:pt idx="232">
                  <c:v>3</c:v>
                </c:pt>
                <c:pt idx="233">
                  <c:v>3</c:v>
                </c:pt>
                <c:pt idx="234">
                  <c:v>3</c:v>
                </c:pt>
                <c:pt idx="235">
                  <c:v>3</c:v>
                </c:pt>
                <c:pt idx="236">
                  <c:v>3</c:v>
                </c:pt>
                <c:pt idx="237">
                  <c:v>3</c:v>
                </c:pt>
                <c:pt idx="238">
                  <c:v>3</c:v>
                </c:pt>
                <c:pt idx="239">
                  <c:v>3</c:v>
                </c:pt>
                <c:pt idx="240">
                  <c:v>3</c:v>
                </c:pt>
                <c:pt idx="241">
                  <c:v>3</c:v>
                </c:pt>
                <c:pt idx="242">
                  <c:v>3</c:v>
                </c:pt>
                <c:pt idx="243">
                  <c:v>3</c:v>
                </c:pt>
                <c:pt idx="244">
                  <c:v>3</c:v>
                </c:pt>
                <c:pt idx="245">
                  <c:v>3</c:v>
                </c:pt>
                <c:pt idx="246">
                  <c:v>3</c:v>
                </c:pt>
                <c:pt idx="247">
                  <c:v>3</c:v>
                </c:pt>
                <c:pt idx="248">
                  <c:v>3</c:v>
                </c:pt>
                <c:pt idx="249">
                  <c:v>3</c:v>
                </c:pt>
                <c:pt idx="250">
                  <c:v>3</c:v>
                </c:pt>
                <c:pt idx="251">
                  <c:v>3</c:v>
                </c:pt>
                <c:pt idx="252">
                  <c:v>3</c:v>
                </c:pt>
                <c:pt idx="253">
                  <c:v>3</c:v>
                </c:pt>
                <c:pt idx="254">
                  <c:v>3</c:v>
                </c:pt>
                <c:pt idx="255">
                  <c:v>3</c:v>
                </c:pt>
                <c:pt idx="256">
                  <c:v>3.5</c:v>
                </c:pt>
                <c:pt idx="257">
                  <c:v>3.5</c:v>
                </c:pt>
                <c:pt idx="258">
                  <c:v>3.5</c:v>
                </c:pt>
                <c:pt idx="259">
                  <c:v>3.5</c:v>
                </c:pt>
                <c:pt idx="260">
                  <c:v>4</c:v>
                </c:pt>
                <c:pt idx="261">
                  <c:v>4</c:v>
                </c:pt>
                <c:pt idx="262">
                  <c:v>4</c:v>
                </c:pt>
                <c:pt idx="263">
                  <c:v>4</c:v>
                </c:pt>
                <c:pt idx="264">
                  <c:v>4</c:v>
                </c:pt>
                <c:pt idx="265">
                  <c:v>3.5</c:v>
                </c:pt>
                <c:pt idx="266">
                  <c:v>3.5</c:v>
                </c:pt>
                <c:pt idx="267">
                  <c:v>3.5</c:v>
                </c:pt>
                <c:pt idx="268">
                  <c:v>3.5</c:v>
                </c:pt>
                <c:pt idx="269">
                  <c:v>3.5</c:v>
                </c:pt>
                <c:pt idx="270">
                  <c:v>3.5</c:v>
                </c:pt>
                <c:pt idx="271">
                  <c:v>3.5</c:v>
                </c:pt>
                <c:pt idx="272">
                  <c:v>3.5</c:v>
                </c:pt>
                <c:pt idx="273">
                  <c:v>4</c:v>
                </c:pt>
                <c:pt idx="274">
                  <c:v>4</c:v>
                </c:pt>
                <c:pt idx="275">
                  <c:v>4</c:v>
                </c:pt>
                <c:pt idx="276">
                  <c:v>4</c:v>
                </c:pt>
                <c:pt idx="277">
                  <c:v>4</c:v>
                </c:pt>
                <c:pt idx="278">
                  <c:v>3.5</c:v>
                </c:pt>
                <c:pt idx="279">
                  <c:v>3.5</c:v>
                </c:pt>
                <c:pt idx="280">
                  <c:v>3.5</c:v>
                </c:pt>
                <c:pt idx="281">
                  <c:v>3.5</c:v>
                </c:pt>
                <c:pt idx="282">
                  <c:v>3.5</c:v>
                </c:pt>
                <c:pt idx="283">
                  <c:v>3.5</c:v>
                </c:pt>
                <c:pt idx="284">
                  <c:v>3.5</c:v>
                </c:pt>
                <c:pt idx="285">
                  <c:v>3.5</c:v>
                </c:pt>
                <c:pt idx="286">
                  <c:v>3.5</c:v>
                </c:pt>
                <c:pt idx="287">
                  <c:v>3.5</c:v>
                </c:pt>
                <c:pt idx="288">
                  <c:v>3.5</c:v>
                </c:pt>
                <c:pt idx="289">
                  <c:v>3.5</c:v>
                </c:pt>
                <c:pt idx="290">
                  <c:v>3.5</c:v>
                </c:pt>
                <c:pt idx="291">
                  <c:v>3</c:v>
                </c:pt>
                <c:pt idx="292">
                  <c:v>3</c:v>
                </c:pt>
                <c:pt idx="293">
                  <c:v>3</c:v>
                </c:pt>
                <c:pt idx="294">
                  <c:v>3</c:v>
                </c:pt>
                <c:pt idx="295">
                  <c:v>3</c:v>
                </c:pt>
                <c:pt idx="296">
                  <c:v>3</c:v>
                </c:pt>
                <c:pt idx="297">
                  <c:v>3</c:v>
                </c:pt>
                <c:pt idx="298">
                  <c:v>3</c:v>
                </c:pt>
                <c:pt idx="299">
                  <c:v>3</c:v>
                </c:pt>
                <c:pt idx="300">
                  <c:v>3</c:v>
                </c:pt>
                <c:pt idx="301">
                  <c:v>3</c:v>
                </c:pt>
                <c:pt idx="302">
                  <c:v>3</c:v>
                </c:pt>
                <c:pt idx="303">
                  <c:v>3</c:v>
                </c:pt>
                <c:pt idx="304">
                  <c:v>3</c:v>
                </c:pt>
                <c:pt idx="305">
                  <c:v>3</c:v>
                </c:pt>
                <c:pt idx="306">
                  <c:v>3</c:v>
                </c:pt>
                <c:pt idx="307">
                  <c:v>3</c:v>
                </c:pt>
                <c:pt idx="308">
                  <c:v>3</c:v>
                </c:pt>
                <c:pt idx="309">
                  <c:v>3</c:v>
                </c:pt>
                <c:pt idx="310">
                  <c:v>3</c:v>
                </c:pt>
                <c:pt idx="311">
                  <c:v>3</c:v>
                </c:pt>
                <c:pt idx="312">
                  <c:v>3</c:v>
                </c:pt>
                <c:pt idx="313">
                  <c:v>3</c:v>
                </c:pt>
                <c:pt idx="314">
                  <c:v>3</c:v>
                </c:pt>
                <c:pt idx="315">
                  <c:v>3</c:v>
                </c:pt>
                <c:pt idx="316">
                  <c:v>3</c:v>
                </c:pt>
                <c:pt idx="317">
                  <c:v>3</c:v>
                </c:pt>
                <c:pt idx="318">
                  <c:v>3</c:v>
                </c:pt>
                <c:pt idx="319">
                  <c:v>3</c:v>
                </c:pt>
                <c:pt idx="320">
                  <c:v>3</c:v>
                </c:pt>
                <c:pt idx="321">
                  <c:v>2.75</c:v>
                </c:pt>
                <c:pt idx="322">
                  <c:v>2.75</c:v>
                </c:pt>
                <c:pt idx="323">
                  <c:v>2.75</c:v>
                </c:pt>
                <c:pt idx="324">
                  <c:v>2.75</c:v>
                </c:pt>
                <c:pt idx="325">
                  <c:v>2.75</c:v>
                </c:pt>
                <c:pt idx="326">
                  <c:v>2.75</c:v>
                </c:pt>
                <c:pt idx="327">
                  <c:v>2.75</c:v>
                </c:pt>
                <c:pt idx="328">
                  <c:v>2.75</c:v>
                </c:pt>
                <c:pt idx="329">
                  <c:v>2.75</c:v>
                </c:pt>
                <c:pt idx="330">
                  <c:v>2.5</c:v>
                </c:pt>
                <c:pt idx="331">
                  <c:v>2.5</c:v>
                </c:pt>
                <c:pt idx="332">
                  <c:v>2.5</c:v>
                </c:pt>
                <c:pt idx="333">
                  <c:v>2.5</c:v>
                </c:pt>
                <c:pt idx="334">
                  <c:v>2.5</c:v>
                </c:pt>
                <c:pt idx="335">
                  <c:v>2.5</c:v>
                </c:pt>
                <c:pt idx="336">
                  <c:v>2.5</c:v>
                </c:pt>
                <c:pt idx="337">
                  <c:v>2.5</c:v>
                </c:pt>
                <c:pt idx="338">
                  <c:v>2.5</c:v>
                </c:pt>
                <c:pt idx="339">
                  <c:v>2.5</c:v>
                </c:pt>
                <c:pt idx="340">
                  <c:v>2.5</c:v>
                </c:pt>
                <c:pt idx="341">
                  <c:v>2.5</c:v>
                </c:pt>
                <c:pt idx="342">
                  <c:v>2.5</c:v>
                </c:pt>
                <c:pt idx="343">
                  <c:v>2.5</c:v>
                </c:pt>
                <c:pt idx="344">
                  <c:v>2.5</c:v>
                </c:pt>
                <c:pt idx="345">
                  <c:v>2.5</c:v>
                </c:pt>
                <c:pt idx="346">
                  <c:v>2.5</c:v>
                </c:pt>
                <c:pt idx="347">
                  <c:v>2.5</c:v>
                </c:pt>
                <c:pt idx="348">
                  <c:v>2.5</c:v>
                </c:pt>
                <c:pt idx="349">
                  <c:v>2.5</c:v>
                </c:pt>
                <c:pt idx="350">
                  <c:v>2.5</c:v>
                </c:pt>
                <c:pt idx="351">
                  <c:v>2.75</c:v>
                </c:pt>
                <c:pt idx="352">
                  <c:v>2.75</c:v>
                </c:pt>
                <c:pt idx="353">
                  <c:v>2.75</c:v>
                </c:pt>
                <c:pt idx="354">
                  <c:v>2.75</c:v>
                </c:pt>
                <c:pt idx="355">
                  <c:v>2.75</c:v>
                </c:pt>
                <c:pt idx="356">
                  <c:v>3</c:v>
                </c:pt>
                <c:pt idx="357">
                  <c:v>3</c:v>
                </c:pt>
                <c:pt idx="358">
                  <c:v>3</c:v>
                </c:pt>
                <c:pt idx="359">
                  <c:v>3</c:v>
                </c:pt>
                <c:pt idx="360">
                  <c:v>4</c:v>
                </c:pt>
                <c:pt idx="361">
                  <c:v>4</c:v>
                </c:pt>
                <c:pt idx="362">
                  <c:v>4</c:v>
                </c:pt>
                <c:pt idx="363">
                  <c:v>4</c:v>
                </c:pt>
                <c:pt idx="364">
                  <c:v>3.25</c:v>
                </c:pt>
                <c:pt idx="365">
                  <c:v>3.25</c:v>
                </c:pt>
                <c:pt idx="366">
                  <c:v>3.25</c:v>
                </c:pt>
                <c:pt idx="367">
                  <c:v>3.25</c:v>
                </c:pt>
                <c:pt idx="368">
                  <c:v>3.25</c:v>
                </c:pt>
                <c:pt idx="369">
                  <c:v>3</c:v>
                </c:pt>
                <c:pt idx="370">
                  <c:v>3</c:v>
                </c:pt>
                <c:pt idx="371">
                  <c:v>3</c:v>
                </c:pt>
                <c:pt idx="372">
                  <c:v>3</c:v>
                </c:pt>
                <c:pt idx="373">
                  <c:v>3.5</c:v>
                </c:pt>
                <c:pt idx="374">
                  <c:v>3.5</c:v>
                </c:pt>
                <c:pt idx="375">
                  <c:v>3.5</c:v>
                </c:pt>
                <c:pt idx="376">
                  <c:v>3.5</c:v>
                </c:pt>
                <c:pt idx="377">
                  <c:v>3.5</c:v>
                </c:pt>
                <c:pt idx="378">
                  <c:v>3.5</c:v>
                </c:pt>
                <c:pt idx="379">
                  <c:v>3.5</c:v>
                </c:pt>
                <c:pt idx="380">
                  <c:v>3.5</c:v>
                </c:pt>
                <c:pt idx="381">
                  <c:v>3.5</c:v>
                </c:pt>
                <c:pt idx="382">
                  <c:v>4</c:v>
                </c:pt>
                <c:pt idx="383">
                  <c:v>4</c:v>
                </c:pt>
                <c:pt idx="384">
                  <c:v>4</c:v>
                </c:pt>
                <c:pt idx="385">
                  <c:v>4</c:v>
                </c:pt>
                <c:pt idx="386">
                  <c:v>4</c:v>
                </c:pt>
                <c:pt idx="387">
                  <c:v>4</c:v>
                </c:pt>
                <c:pt idx="388">
                  <c:v>4</c:v>
                </c:pt>
                <c:pt idx="389">
                  <c:v>4</c:v>
                </c:pt>
                <c:pt idx="390">
                  <c:v>4</c:v>
                </c:pt>
                <c:pt idx="391">
                  <c:v>4</c:v>
                </c:pt>
                <c:pt idx="392">
                  <c:v>4</c:v>
                </c:pt>
                <c:pt idx="393">
                  <c:v>4</c:v>
                </c:pt>
                <c:pt idx="394">
                  <c:v>4</c:v>
                </c:pt>
                <c:pt idx="395">
                  <c:v>3.5</c:v>
                </c:pt>
                <c:pt idx="396">
                  <c:v>3.5</c:v>
                </c:pt>
                <c:pt idx="397">
                  <c:v>3.5</c:v>
                </c:pt>
                <c:pt idx="398">
                  <c:v>3.5</c:v>
                </c:pt>
                <c:pt idx="399">
                  <c:v>3.5</c:v>
                </c:pt>
                <c:pt idx="400">
                  <c:v>3.5</c:v>
                </c:pt>
                <c:pt idx="401">
                  <c:v>3.5</c:v>
                </c:pt>
                <c:pt idx="402">
                  <c:v>3.5</c:v>
                </c:pt>
                <c:pt idx="403">
                  <c:v>4</c:v>
                </c:pt>
                <c:pt idx="404">
                  <c:v>4</c:v>
                </c:pt>
                <c:pt idx="405">
                  <c:v>4</c:v>
                </c:pt>
                <c:pt idx="406">
                  <c:v>4</c:v>
                </c:pt>
                <c:pt idx="407">
                  <c:v>4</c:v>
                </c:pt>
                <c:pt idx="408">
                  <c:v>4</c:v>
                </c:pt>
                <c:pt idx="409">
                  <c:v>4</c:v>
                </c:pt>
                <c:pt idx="410">
                  <c:v>4</c:v>
                </c:pt>
                <c:pt idx="411">
                  <c:v>4</c:v>
                </c:pt>
                <c:pt idx="412">
                  <c:v>4</c:v>
                </c:pt>
                <c:pt idx="413">
                  <c:v>4</c:v>
                </c:pt>
                <c:pt idx="414">
                  <c:v>4</c:v>
                </c:pt>
                <c:pt idx="415">
                  <c:v>4</c:v>
                </c:pt>
                <c:pt idx="416">
                  <c:v>4</c:v>
                </c:pt>
                <c:pt idx="417">
                  <c:v>4</c:v>
                </c:pt>
                <c:pt idx="418">
                  <c:v>4</c:v>
                </c:pt>
                <c:pt idx="419">
                  <c:v>4</c:v>
                </c:pt>
                <c:pt idx="420">
                  <c:v>4</c:v>
                </c:pt>
                <c:pt idx="421">
                  <c:v>3.5</c:v>
                </c:pt>
                <c:pt idx="422">
                  <c:v>3.5</c:v>
                </c:pt>
                <c:pt idx="423">
                  <c:v>3.5</c:v>
                </c:pt>
                <c:pt idx="424">
                  <c:v>3.5</c:v>
                </c:pt>
                <c:pt idx="425">
                  <c:v>3.25</c:v>
                </c:pt>
                <c:pt idx="426">
                  <c:v>3.25</c:v>
                </c:pt>
                <c:pt idx="427">
                  <c:v>3.25</c:v>
                </c:pt>
                <c:pt idx="428">
                  <c:v>3.25</c:v>
                </c:pt>
                <c:pt idx="429">
                  <c:v>3.25</c:v>
                </c:pt>
                <c:pt idx="430">
                  <c:v>3.25</c:v>
                </c:pt>
                <c:pt idx="431">
                  <c:v>3.25</c:v>
                </c:pt>
                <c:pt idx="432">
                  <c:v>3.25</c:v>
                </c:pt>
                <c:pt idx="433">
                  <c:v>3.25</c:v>
                </c:pt>
                <c:pt idx="434">
                  <c:v>3.25</c:v>
                </c:pt>
                <c:pt idx="435">
                  <c:v>3.25</c:v>
                </c:pt>
                <c:pt idx="436">
                  <c:v>3.25</c:v>
                </c:pt>
                <c:pt idx="437">
                  <c:v>3.25</c:v>
                </c:pt>
                <c:pt idx="438">
                  <c:v>3.25</c:v>
                </c:pt>
                <c:pt idx="439">
                  <c:v>3.25</c:v>
                </c:pt>
                <c:pt idx="440">
                  <c:v>3.25</c:v>
                </c:pt>
                <c:pt idx="441">
                  <c:v>3.25</c:v>
                </c:pt>
                <c:pt idx="442">
                  <c:v>3</c:v>
                </c:pt>
                <c:pt idx="443">
                  <c:v>3</c:v>
                </c:pt>
                <c:pt idx="444">
                  <c:v>3</c:v>
                </c:pt>
                <c:pt idx="445">
                  <c:v>3</c:v>
                </c:pt>
                <c:pt idx="446">
                  <c:v>3</c:v>
                </c:pt>
                <c:pt idx="447">
                  <c:v>3</c:v>
                </c:pt>
                <c:pt idx="448">
                  <c:v>3</c:v>
                </c:pt>
                <c:pt idx="449">
                  <c:v>3</c:v>
                </c:pt>
                <c:pt idx="450">
                  <c:v>3</c:v>
                </c:pt>
                <c:pt idx="451">
                  <c:v>3</c:v>
                </c:pt>
                <c:pt idx="452">
                  <c:v>3</c:v>
                </c:pt>
                <c:pt idx="453">
                  <c:v>3</c:v>
                </c:pt>
                <c:pt idx="454">
                  <c:v>3</c:v>
                </c:pt>
                <c:pt idx="455">
                  <c:v>2.75</c:v>
                </c:pt>
                <c:pt idx="456">
                  <c:v>2.75</c:v>
                </c:pt>
                <c:pt idx="457">
                  <c:v>2.75</c:v>
                </c:pt>
                <c:pt idx="458">
                  <c:v>2.75</c:v>
                </c:pt>
                <c:pt idx="459">
                  <c:v>2.75</c:v>
                </c:pt>
                <c:pt idx="460">
                  <c:v>2.75</c:v>
                </c:pt>
                <c:pt idx="461">
                  <c:v>2.75</c:v>
                </c:pt>
                <c:pt idx="462">
                  <c:v>2.75</c:v>
                </c:pt>
                <c:pt idx="463">
                  <c:v>2.75</c:v>
                </c:pt>
                <c:pt idx="464">
                  <c:v>2.75</c:v>
                </c:pt>
                <c:pt idx="465">
                  <c:v>2.75</c:v>
                </c:pt>
                <c:pt idx="466">
                  <c:v>2.75</c:v>
                </c:pt>
                <c:pt idx="467">
                  <c:v>2.75</c:v>
                </c:pt>
                <c:pt idx="468">
                  <c:v>2.75</c:v>
                </c:pt>
                <c:pt idx="469">
                  <c:v>2.75</c:v>
                </c:pt>
                <c:pt idx="470">
                  <c:v>2.75</c:v>
                </c:pt>
                <c:pt idx="471">
                  <c:v>2.75</c:v>
                </c:pt>
                <c:pt idx="472">
                  <c:v>2.75</c:v>
                </c:pt>
                <c:pt idx="473">
                  <c:v>2.5</c:v>
                </c:pt>
                <c:pt idx="474">
                  <c:v>2.5</c:v>
                </c:pt>
                <c:pt idx="475">
                  <c:v>2.5</c:v>
                </c:pt>
                <c:pt idx="476">
                  <c:v>2.5</c:v>
                </c:pt>
                <c:pt idx="477">
                  <c:v>2.25</c:v>
                </c:pt>
                <c:pt idx="478">
                  <c:v>2.25</c:v>
                </c:pt>
                <c:pt idx="479">
                  <c:v>2.25</c:v>
                </c:pt>
                <c:pt idx="480">
                  <c:v>2.25</c:v>
                </c:pt>
                <c:pt idx="481">
                  <c:v>2.25</c:v>
                </c:pt>
                <c:pt idx="482">
                  <c:v>2.25</c:v>
                </c:pt>
                <c:pt idx="483">
                  <c:v>2.25</c:v>
                </c:pt>
                <c:pt idx="484">
                  <c:v>2.25</c:v>
                </c:pt>
                <c:pt idx="485">
                  <c:v>2.25</c:v>
                </c:pt>
                <c:pt idx="486">
                  <c:v>2.5</c:v>
                </c:pt>
                <c:pt idx="487">
                  <c:v>2.5</c:v>
                </c:pt>
                <c:pt idx="488">
                  <c:v>2.5</c:v>
                </c:pt>
                <c:pt idx="489">
                  <c:v>2.5</c:v>
                </c:pt>
                <c:pt idx="490">
                  <c:v>2.5</c:v>
                </c:pt>
                <c:pt idx="491">
                  <c:v>2.5</c:v>
                </c:pt>
                <c:pt idx="492">
                  <c:v>2.5</c:v>
                </c:pt>
                <c:pt idx="493">
                  <c:v>2.5</c:v>
                </c:pt>
                <c:pt idx="494">
                  <c:v>2.5</c:v>
                </c:pt>
                <c:pt idx="495">
                  <c:v>2.5</c:v>
                </c:pt>
                <c:pt idx="496">
                  <c:v>2.5</c:v>
                </c:pt>
                <c:pt idx="497">
                  <c:v>2.5</c:v>
                </c:pt>
                <c:pt idx="498">
                  <c:v>2.5</c:v>
                </c:pt>
                <c:pt idx="499">
                  <c:v>2.5</c:v>
                </c:pt>
                <c:pt idx="500">
                  <c:v>2.5</c:v>
                </c:pt>
                <c:pt idx="501">
                  <c:v>2.5</c:v>
                </c:pt>
                <c:pt idx="502">
                  <c:v>2.5</c:v>
                </c:pt>
                <c:pt idx="503">
                  <c:v>3</c:v>
                </c:pt>
                <c:pt idx="504">
                  <c:v>3</c:v>
                </c:pt>
                <c:pt idx="505">
                  <c:v>3</c:v>
                </c:pt>
                <c:pt idx="506">
                  <c:v>3</c:v>
                </c:pt>
                <c:pt idx="507">
                  <c:v>3</c:v>
                </c:pt>
                <c:pt idx="508">
                  <c:v>3</c:v>
                </c:pt>
                <c:pt idx="509">
                  <c:v>3</c:v>
                </c:pt>
                <c:pt idx="510">
                  <c:v>3</c:v>
                </c:pt>
                <c:pt idx="511">
                  <c:v>3</c:v>
                </c:pt>
                <c:pt idx="512">
                  <c:v>3.5</c:v>
                </c:pt>
                <c:pt idx="513">
                  <c:v>3.5</c:v>
                </c:pt>
                <c:pt idx="514">
                  <c:v>3.5</c:v>
                </c:pt>
                <c:pt idx="515">
                  <c:v>3.5</c:v>
                </c:pt>
                <c:pt idx="516">
                  <c:v>3.5</c:v>
                </c:pt>
                <c:pt idx="517">
                  <c:v>3.5</c:v>
                </c:pt>
                <c:pt idx="518">
                  <c:v>3.5</c:v>
                </c:pt>
                <c:pt idx="519">
                  <c:v>3.5</c:v>
                </c:pt>
                <c:pt idx="520">
                  <c:v>3.5</c:v>
                </c:pt>
                <c:pt idx="521">
                  <c:v>3.5</c:v>
                </c:pt>
                <c:pt idx="522">
                  <c:v>3.5</c:v>
                </c:pt>
                <c:pt idx="523">
                  <c:v>3.5</c:v>
                </c:pt>
                <c:pt idx="524">
                  <c:v>3.5</c:v>
                </c:pt>
                <c:pt idx="525">
                  <c:v>3</c:v>
                </c:pt>
                <c:pt idx="526">
                  <c:v>3</c:v>
                </c:pt>
                <c:pt idx="527">
                  <c:v>3</c:v>
                </c:pt>
                <c:pt idx="528">
                  <c:v>3</c:v>
                </c:pt>
                <c:pt idx="529">
                  <c:v>2.75</c:v>
                </c:pt>
                <c:pt idx="530">
                  <c:v>2.75</c:v>
                </c:pt>
                <c:pt idx="531">
                  <c:v>2.75</c:v>
                </c:pt>
                <c:pt idx="532">
                  <c:v>2.75</c:v>
                </c:pt>
                <c:pt idx="533">
                  <c:v>3</c:v>
                </c:pt>
                <c:pt idx="534">
                  <c:v>3</c:v>
                </c:pt>
                <c:pt idx="535">
                  <c:v>3</c:v>
                </c:pt>
                <c:pt idx="536">
                  <c:v>3</c:v>
                </c:pt>
                <c:pt idx="537">
                  <c:v>3</c:v>
                </c:pt>
                <c:pt idx="538">
                  <c:v>3.25</c:v>
                </c:pt>
                <c:pt idx="539">
                  <c:v>3.25</c:v>
                </c:pt>
                <c:pt idx="540">
                  <c:v>3.25</c:v>
                </c:pt>
                <c:pt idx="541">
                  <c:v>3.25</c:v>
                </c:pt>
                <c:pt idx="542">
                  <c:v>3.25</c:v>
                </c:pt>
                <c:pt idx="543">
                  <c:v>3.25</c:v>
                </c:pt>
                <c:pt idx="544">
                  <c:v>3.25</c:v>
                </c:pt>
                <c:pt idx="545">
                  <c:v>3.25</c:v>
                </c:pt>
                <c:pt idx="546">
                  <c:v>3.25</c:v>
                </c:pt>
                <c:pt idx="547">
                  <c:v>3.25</c:v>
                </c:pt>
                <c:pt idx="548">
                  <c:v>3.25</c:v>
                </c:pt>
                <c:pt idx="549">
                  <c:v>3.25</c:v>
                </c:pt>
                <c:pt idx="550">
                  <c:v>3.25</c:v>
                </c:pt>
                <c:pt idx="551">
                  <c:v>3.25</c:v>
                </c:pt>
                <c:pt idx="552">
                  <c:v>3.25</c:v>
                </c:pt>
                <c:pt idx="553">
                  <c:v>3.25</c:v>
                </c:pt>
                <c:pt idx="554">
                  <c:v>3.25</c:v>
                </c:pt>
                <c:pt idx="555">
                  <c:v>4</c:v>
                </c:pt>
                <c:pt idx="556">
                  <c:v>4</c:v>
                </c:pt>
                <c:pt idx="557">
                  <c:v>4</c:v>
                </c:pt>
                <c:pt idx="558">
                  <c:v>4</c:v>
                </c:pt>
                <c:pt idx="559">
                  <c:v>4</c:v>
                </c:pt>
                <c:pt idx="560">
                  <c:v>4</c:v>
                </c:pt>
                <c:pt idx="561">
                  <c:v>4</c:v>
                </c:pt>
                <c:pt idx="562">
                  <c:v>4</c:v>
                </c:pt>
                <c:pt idx="563">
                  <c:v>3.75</c:v>
                </c:pt>
                <c:pt idx="564">
                  <c:v>3.75</c:v>
                </c:pt>
                <c:pt idx="565">
                  <c:v>3.75</c:v>
                </c:pt>
                <c:pt idx="566">
                  <c:v>3.75</c:v>
                </c:pt>
                <c:pt idx="567">
                  <c:v>3.75</c:v>
                </c:pt>
                <c:pt idx="568">
                  <c:v>3.75</c:v>
                </c:pt>
                <c:pt idx="569">
                  <c:v>3.75</c:v>
                </c:pt>
                <c:pt idx="570">
                  <c:v>3.75</c:v>
                </c:pt>
                <c:pt idx="571">
                  <c:v>3.75</c:v>
                </c:pt>
                <c:pt idx="572">
                  <c:v>3.75</c:v>
                </c:pt>
                <c:pt idx="573">
                  <c:v>3.75</c:v>
                </c:pt>
                <c:pt idx="574">
                  <c:v>3.75</c:v>
                </c:pt>
                <c:pt idx="575">
                  <c:v>3.75</c:v>
                </c:pt>
                <c:pt idx="576">
                  <c:v>3.75</c:v>
                </c:pt>
                <c:pt idx="577">
                  <c:v>3.25</c:v>
                </c:pt>
                <c:pt idx="578">
                  <c:v>3.25</c:v>
                </c:pt>
                <c:pt idx="579">
                  <c:v>3.25</c:v>
                </c:pt>
                <c:pt idx="580">
                  <c:v>3.25</c:v>
                </c:pt>
                <c:pt idx="581">
                  <c:v>3.5</c:v>
                </c:pt>
                <c:pt idx="582">
                  <c:v>3.5</c:v>
                </c:pt>
                <c:pt idx="583">
                  <c:v>3.5</c:v>
                </c:pt>
                <c:pt idx="584">
                  <c:v>3.5</c:v>
                </c:pt>
                <c:pt idx="585">
                  <c:v>3.75</c:v>
                </c:pt>
                <c:pt idx="586">
                  <c:v>3.75</c:v>
                </c:pt>
                <c:pt idx="587">
                  <c:v>3.75</c:v>
                </c:pt>
                <c:pt idx="588">
                  <c:v>3.75</c:v>
                </c:pt>
                <c:pt idx="589">
                  <c:v>3.75</c:v>
                </c:pt>
                <c:pt idx="590">
                  <c:v>3.75</c:v>
                </c:pt>
                <c:pt idx="591">
                  <c:v>3.75</c:v>
                </c:pt>
                <c:pt idx="592">
                  <c:v>3.75</c:v>
                </c:pt>
                <c:pt idx="593">
                  <c:v>3.75</c:v>
                </c:pt>
                <c:pt idx="594">
                  <c:v>4</c:v>
                </c:pt>
                <c:pt idx="595">
                  <c:v>4</c:v>
                </c:pt>
                <c:pt idx="596">
                  <c:v>4</c:v>
                </c:pt>
                <c:pt idx="597">
                  <c:v>4</c:v>
                </c:pt>
                <c:pt idx="598">
                  <c:v>4</c:v>
                </c:pt>
                <c:pt idx="599">
                  <c:v>4</c:v>
                </c:pt>
                <c:pt idx="600">
                  <c:v>4</c:v>
                </c:pt>
                <c:pt idx="601">
                  <c:v>4</c:v>
                </c:pt>
                <c:pt idx="602">
                  <c:v>4</c:v>
                </c:pt>
                <c:pt idx="603">
                  <c:v>3.5</c:v>
                </c:pt>
                <c:pt idx="604">
                  <c:v>3.5</c:v>
                </c:pt>
                <c:pt idx="605">
                  <c:v>3.5</c:v>
                </c:pt>
                <c:pt idx="606">
                  <c:v>3.5</c:v>
                </c:pt>
                <c:pt idx="607">
                  <c:v>3.75</c:v>
                </c:pt>
                <c:pt idx="608">
                  <c:v>3.75</c:v>
                </c:pt>
                <c:pt idx="609">
                  <c:v>3.75</c:v>
                </c:pt>
                <c:pt idx="610">
                  <c:v>3.75</c:v>
                </c:pt>
                <c:pt idx="611">
                  <c:v>3.75</c:v>
                </c:pt>
                <c:pt idx="612">
                  <c:v>3.75</c:v>
                </c:pt>
                <c:pt idx="613">
                  <c:v>3.75</c:v>
                </c:pt>
                <c:pt idx="614">
                  <c:v>3.75</c:v>
                </c:pt>
                <c:pt idx="615">
                  <c:v>3.75</c:v>
                </c:pt>
                <c:pt idx="616">
                  <c:v>3.75</c:v>
                </c:pt>
                <c:pt idx="617">
                  <c:v>3.75</c:v>
                </c:pt>
                <c:pt idx="618">
                  <c:v>3.75</c:v>
                </c:pt>
                <c:pt idx="619">
                  <c:v>3.75</c:v>
                </c:pt>
                <c:pt idx="620">
                  <c:v>3.75</c:v>
                </c:pt>
                <c:pt idx="621">
                  <c:v>3.75</c:v>
                </c:pt>
                <c:pt idx="622">
                  <c:v>3.75</c:v>
                </c:pt>
                <c:pt idx="623">
                  <c:v>3.75</c:v>
                </c:pt>
                <c:pt idx="624">
                  <c:v>3.75</c:v>
                </c:pt>
                <c:pt idx="625">
                  <c:v>3.75</c:v>
                </c:pt>
                <c:pt idx="626">
                  <c:v>3.75</c:v>
                </c:pt>
                <c:pt idx="627">
                  <c:v>3.75</c:v>
                </c:pt>
                <c:pt idx="628">
                  <c:v>3.75</c:v>
                </c:pt>
                <c:pt idx="629">
                  <c:v>3.75</c:v>
                </c:pt>
                <c:pt idx="630">
                  <c:v>3.75</c:v>
                </c:pt>
                <c:pt idx="631">
                  <c:v>3.75</c:v>
                </c:pt>
                <c:pt idx="632">
                  <c:v>3.75</c:v>
                </c:pt>
                <c:pt idx="633">
                  <c:v>3.5</c:v>
                </c:pt>
                <c:pt idx="634">
                  <c:v>3.5</c:v>
                </c:pt>
                <c:pt idx="635">
                  <c:v>3.5</c:v>
                </c:pt>
                <c:pt idx="636">
                  <c:v>3.5</c:v>
                </c:pt>
                <c:pt idx="637">
                  <c:v>3.25</c:v>
                </c:pt>
                <c:pt idx="638">
                  <c:v>3.25</c:v>
                </c:pt>
                <c:pt idx="639">
                  <c:v>3.25</c:v>
                </c:pt>
                <c:pt idx="640">
                  <c:v>3.25</c:v>
                </c:pt>
                <c:pt idx="641">
                  <c:v>3.25</c:v>
                </c:pt>
                <c:pt idx="642">
                  <c:v>3.25</c:v>
                </c:pt>
                <c:pt idx="643">
                  <c:v>3.25</c:v>
                </c:pt>
                <c:pt idx="644">
                  <c:v>3.25</c:v>
                </c:pt>
                <c:pt idx="645">
                  <c:v>3.25</c:v>
                </c:pt>
                <c:pt idx="646">
                  <c:v>4</c:v>
                </c:pt>
                <c:pt idx="647">
                  <c:v>4</c:v>
                </c:pt>
                <c:pt idx="648">
                  <c:v>4</c:v>
                </c:pt>
                <c:pt idx="649">
                  <c:v>4</c:v>
                </c:pt>
                <c:pt idx="650">
                  <c:v>4</c:v>
                </c:pt>
                <c:pt idx="651">
                  <c:v>4</c:v>
                </c:pt>
                <c:pt idx="652">
                  <c:v>4</c:v>
                </c:pt>
                <c:pt idx="653">
                  <c:v>4</c:v>
                </c:pt>
                <c:pt idx="654">
                  <c:v>4</c:v>
                </c:pt>
                <c:pt idx="655">
                  <c:v>4.25</c:v>
                </c:pt>
                <c:pt idx="656">
                  <c:v>4.25</c:v>
                </c:pt>
                <c:pt idx="657">
                  <c:v>4.25</c:v>
                </c:pt>
                <c:pt idx="658">
                  <c:v>4.25</c:v>
                </c:pt>
                <c:pt idx="659">
                  <c:v>5</c:v>
                </c:pt>
                <c:pt idx="660">
                  <c:v>5</c:v>
                </c:pt>
                <c:pt idx="661">
                  <c:v>5</c:v>
                </c:pt>
                <c:pt idx="662">
                  <c:v>5</c:v>
                </c:pt>
                <c:pt idx="663">
                  <c:v>5</c:v>
                </c:pt>
                <c:pt idx="664">
                  <c:v>5</c:v>
                </c:pt>
                <c:pt idx="665">
                  <c:v>5</c:v>
                </c:pt>
                <c:pt idx="666">
                  <c:v>5</c:v>
                </c:pt>
                <c:pt idx="667">
                  <c:v>5</c:v>
                </c:pt>
                <c:pt idx="668">
                  <c:v>5.25</c:v>
                </c:pt>
                <c:pt idx="669">
                  <c:v>5.25</c:v>
                </c:pt>
                <c:pt idx="670">
                  <c:v>5.25</c:v>
                </c:pt>
                <c:pt idx="671">
                  <c:v>5.25</c:v>
                </c:pt>
                <c:pt idx="672">
                  <c:v>5.25</c:v>
                </c:pt>
                <c:pt idx="673">
                  <c:v>5.25</c:v>
                </c:pt>
                <c:pt idx="674">
                  <c:v>5.25</c:v>
                </c:pt>
                <c:pt idx="675">
                  <c:v>5.25</c:v>
                </c:pt>
                <c:pt idx="676">
                  <c:v>5.25</c:v>
                </c:pt>
                <c:pt idx="677">
                  <c:v>5.25</c:v>
                </c:pt>
                <c:pt idx="678">
                  <c:v>5.25</c:v>
                </c:pt>
                <c:pt idx="679">
                  <c:v>5.25</c:v>
                </c:pt>
                <c:pt idx="680">
                  <c:v>5.25</c:v>
                </c:pt>
                <c:pt idx="681">
                  <c:v>5.25</c:v>
                </c:pt>
                <c:pt idx="682">
                  <c:v>5.25</c:v>
                </c:pt>
                <c:pt idx="683">
                  <c:v>5.25</c:v>
                </c:pt>
                <c:pt idx="684">
                  <c:v>5.25</c:v>
                </c:pt>
                <c:pt idx="685">
                  <c:v>5.25</c:v>
                </c:pt>
                <c:pt idx="686">
                  <c:v>5.25</c:v>
                </c:pt>
                <c:pt idx="687">
                  <c:v>5.25</c:v>
                </c:pt>
                <c:pt idx="688">
                  <c:v>5.25</c:v>
                </c:pt>
                <c:pt idx="689">
                  <c:v>5.25</c:v>
                </c:pt>
                <c:pt idx="690">
                  <c:v>5.25</c:v>
                </c:pt>
                <c:pt idx="691">
                  <c:v>5.25</c:v>
                </c:pt>
                <c:pt idx="692">
                  <c:v>5.25</c:v>
                </c:pt>
                <c:pt idx="693">
                  <c:v>5.25</c:v>
                </c:pt>
                <c:pt idx="694">
                  <c:v>4.25</c:v>
                </c:pt>
                <c:pt idx="695">
                  <c:v>4.25</c:v>
                </c:pt>
                <c:pt idx="696">
                  <c:v>4.25</c:v>
                </c:pt>
                <c:pt idx="697">
                  <c:v>4.25</c:v>
                </c:pt>
                <c:pt idx="698">
                  <c:v>4.25</c:v>
                </c:pt>
                <c:pt idx="699">
                  <c:v>4.25</c:v>
                </c:pt>
                <c:pt idx="700">
                  <c:v>4.25</c:v>
                </c:pt>
                <c:pt idx="701">
                  <c:v>4.25</c:v>
                </c:pt>
                <c:pt idx="702">
                  <c:v>4.25</c:v>
                </c:pt>
                <c:pt idx="703">
                  <c:v>4.25</c:v>
                </c:pt>
                <c:pt idx="704">
                  <c:v>4.25</c:v>
                </c:pt>
                <c:pt idx="705">
                  <c:v>4.25</c:v>
                </c:pt>
                <c:pt idx="706">
                  <c:v>4.25</c:v>
                </c:pt>
                <c:pt idx="707">
                  <c:v>4</c:v>
                </c:pt>
                <c:pt idx="708">
                  <c:v>4</c:v>
                </c:pt>
                <c:pt idx="709">
                  <c:v>4</c:v>
                </c:pt>
                <c:pt idx="710">
                  <c:v>4</c:v>
                </c:pt>
                <c:pt idx="711">
                  <c:v>3.5</c:v>
                </c:pt>
                <c:pt idx="712">
                  <c:v>3.5</c:v>
                </c:pt>
                <c:pt idx="713">
                  <c:v>3.5</c:v>
                </c:pt>
                <c:pt idx="714">
                  <c:v>3.5</c:v>
                </c:pt>
                <c:pt idx="715">
                  <c:v>3.5</c:v>
                </c:pt>
                <c:pt idx="716">
                  <c:v>3.5</c:v>
                </c:pt>
                <c:pt idx="717">
                  <c:v>3.5</c:v>
                </c:pt>
                <c:pt idx="718">
                  <c:v>3.5</c:v>
                </c:pt>
                <c:pt idx="719">
                  <c:v>3.5</c:v>
                </c:pt>
                <c:pt idx="720">
                  <c:v>3.25</c:v>
                </c:pt>
                <c:pt idx="721">
                  <c:v>3.25</c:v>
                </c:pt>
                <c:pt idx="722">
                  <c:v>3.25</c:v>
                </c:pt>
                <c:pt idx="723">
                  <c:v>3.25</c:v>
                </c:pt>
                <c:pt idx="724">
                  <c:v>3.5</c:v>
                </c:pt>
                <c:pt idx="725">
                  <c:v>3.5</c:v>
                </c:pt>
                <c:pt idx="726">
                  <c:v>3.5</c:v>
                </c:pt>
                <c:pt idx="727">
                  <c:v>3.5</c:v>
                </c:pt>
                <c:pt idx="728">
                  <c:v>3.5</c:v>
                </c:pt>
                <c:pt idx="729">
                  <c:v>3.5</c:v>
                </c:pt>
                <c:pt idx="730">
                  <c:v>3.5</c:v>
                </c:pt>
                <c:pt idx="731">
                  <c:v>3.5</c:v>
                </c:pt>
                <c:pt idx="732">
                  <c:v>3.5</c:v>
                </c:pt>
                <c:pt idx="733">
                  <c:v>3</c:v>
                </c:pt>
                <c:pt idx="734">
                  <c:v>3</c:v>
                </c:pt>
                <c:pt idx="735">
                  <c:v>3</c:v>
                </c:pt>
                <c:pt idx="736">
                  <c:v>3</c:v>
                </c:pt>
                <c:pt idx="737">
                  <c:v>3</c:v>
                </c:pt>
                <c:pt idx="738">
                  <c:v>3</c:v>
                </c:pt>
                <c:pt idx="739">
                  <c:v>3</c:v>
                </c:pt>
                <c:pt idx="740">
                  <c:v>3</c:v>
                </c:pt>
                <c:pt idx="741">
                  <c:v>2.75</c:v>
                </c:pt>
                <c:pt idx="742">
                  <c:v>2.75</c:v>
                </c:pt>
                <c:pt idx="743">
                  <c:v>2.75</c:v>
                </c:pt>
                <c:pt idx="744">
                  <c:v>2.75</c:v>
                </c:pt>
                <c:pt idx="745">
                  <c:v>2.75</c:v>
                </c:pt>
                <c:pt idx="746">
                  <c:v>2.5</c:v>
                </c:pt>
                <c:pt idx="747">
                  <c:v>2.5</c:v>
                </c:pt>
                <c:pt idx="748">
                  <c:v>2.5</c:v>
                </c:pt>
                <c:pt idx="749">
                  <c:v>2.5</c:v>
                </c:pt>
                <c:pt idx="750">
                  <c:v>2.75</c:v>
                </c:pt>
                <c:pt idx="751">
                  <c:v>2.75</c:v>
                </c:pt>
                <c:pt idx="752">
                  <c:v>2.75</c:v>
                </c:pt>
                <c:pt idx="753">
                  <c:v>2.75</c:v>
                </c:pt>
                <c:pt idx="754">
                  <c:v>3</c:v>
                </c:pt>
                <c:pt idx="755">
                  <c:v>3</c:v>
                </c:pt>
                <c:pt idx="756">
                  <c:v>3</c:v>
                </c:pt>
                <c:pt idx="757">
                  <c:v>3</c:v>
                </c:pt>
                <c:pt idx="758">
                  <c:v>3</c:v>
                </c:pt>
                <c:pt idx="759">
                  <c:v>2.75</c:v>
                </c:pt>
                <c:pt idx="760">
                  <c:v>2.75</c:v>
                </c:pt>
                <c:pt idx="761">
                  <c:v>2.75</c:v>
                </c:pt>
                <c:pt idx="762">
                  <c:v>2.75</c:v>
                </c:pt>
                <c:pt idx="763">
                  <c:v>3</c:v>
                </c:pt>
                <c:pt idx="764">
                  <c:v>3</c:v>
                </c:pt>
                <c:pt idx="765">
                  <c:v>3</c:v>
                </c:pt>
                <c:pt idx="766">
                  <c:v>3</c:v>
                </c:pt>
                <c:pt idx="767">
                  <c:v>3</c:v>
                </c:pt>
                <c:pt idx="768">
                  <c:v>3</c:v>
                </c:pt>
                <c:pt idx="769">
                  <c:v>3</c:v>
                </c:pt>
                <c:pt idx="770">
                  <c:v>3</c:v>
                </c:pt>
                <c:pt idx="771">
                  <c:v>3</c:v>
                </c:pt>
                <c:pt idx="772">
                  <c:v>3.25</c:v>
                </c:pt>
                <c:pt idx="773">
                  <c:v>3.25</c:v>
                </c:pt>
                <c:pt idx="774">
                  <c:v>3.25</c:v>
                </c:pt>
                <c:pt idx="775">
                  <c:v>3.25</c:v>
                </c:pt>
                <c:pt idx="776">
                  <c:v>3.5</c:v>
                </c:pt>
                <c:pt idx="777">
                  <c:v>3.5</c:v>
                </c:pt>
                <c:pt idx="778">
                  <c:v>3.5</c:v>
                </c:pt>
                <c:pt idx="779">
                  <c:v>3.5</c:v>
                </c:pt>
                <c:pt idx="780">
                  <c:v>3.75</c:v>
                </c:pt>
                <c:pt idx="781">
                  <c:v>3.75</c:v>
                </c:pt>
                <c:pt idx="782">
                  <c:v>3.75</c:v>
                </c:pt>
                <c:pt idx="783">
                  <c:v>3.75</c:v>
                </c:pt>
                <c:pt idx="784">
                  <c:v>3.75</c:v>
                </c:pt>
                <c:pt idx="785">
                  <c:v>3.75</c:v>
                </c:pt>
                <c:pt idx="786">
                  <c:v>3.75</c:v>
                </c:pt>
                <c:pt idx="787">
                  <c:v>3.75</c:v>
                </c:pt>
                <c:pt idx="788">
                  <c:v>3.75</c:v>
                </c:pt>
                <c:pt idx="789">
                  <c:v>3.75</c:v>
                </c:pt>
                <c:pt idx="790">
                  <c:v>3.75</c:v>
                </c:pt>
                <c:pt idx="791">
                  <c:v>3.75</c:v>
                </c:pt>
                <c:pt idx="792">
                  <c:v>3.75</c:v>
                </c:pt>
                <c:pt idx="793">
                  <c:v>3.75</c:v>
                </c:pt>
                <c:pt idx="794">
                  <c:v>3.75</c:v>
                </c:pt>
                <c:pt idx="795">
                  <c:v>3.75</c:v>
                </c:pt>
                <c:pt idx="796">
                  <c:v>3.75</c:v>
                </c:pt>
                <c:pt idx="797">
                  <c:v>3.75</c:v>
                </c:pt>
                <c:pt idx="798">
                  <c:v>4</c:v>
                </c:pt>
                <c:pt idx="799">
                  <c:v>4</c:v>
                </c:pt>
                <c:pt idx="800">
                  <c:v>4</c:v>
                </c:pt>
                <c:pt idx="801">
                  <c:v>4</c:v>
                </c:pt>
                <c:pt idx="802">
                  <c:v>5</c:v>
                </c:pt>
                <c:pt idx="803">
                  <c:v>5</c:v>
                </c:pt>
                <c:pt idx="804">
                  <c:v>5</c:v>
                </c:pt>
                <c:pt idx="805">
                  <c:v>5</c:v>
                </c:pt>
                <c:pt idx="806">
                  <c:v>5.5</c:v>
                </c:pt>
                <c:pt idx="807">
                  <c:v>5.5</c:v>
                </c:pt>
                <c:pt idx="808">
                  <c:v>5.5</c:v>
                </c:pt>
                <c:pt idx="809">
                  <c:v>5.5</c:v>
                </c:pt>
                <c:pt idx="810">
                  <c:v>5.5</c:v>
                </c:pt>
                <c:pt idx="811">
                  <c:v>6</c:v>
                </c:pt>
                <c:pt idx="812">
                  <c:v>6</c:v>
                </c:pt>
                <c:pt idx="813">
                  <c:v>6</c:v>
                </c:pt>
                <c:pt idx="814">
                  <c:v>6</c:v>
                </c:pt>
                <c:pt idx="815">
                  <c:v>6.5</c:v>
                </c:pt>
                <c:pt idx="816">
                  <c:v>6.5</c:v>
                </c:pt>
                <c:pt idx="817">
                  <c:v>6.5</c:v>
                </c:pt>
                <c:pt idx="818">
                  <c:v>6.5</c:v>
                </c:pt>
                <c:pt idx="819">
                  <c:v>6.5</c:v>
                </c:pt>
                <c:pt idx="820">
                  <c:v>6.5</c:v>
                </c:pt>
                <c:pt idx="821">
                  <c:v>6.5</c:v>
                </c:pt>
                <c:pt idx="822">
                  <c:v>6.5</c:v>
                </c:pt>
                <c:pt idx="823">
                  <c:v>6.5</c:v>
                </c:pt>
                <c:pt idx="824">
                  <c:v>6.5</c:v>
                </c:pt>
                <c:pt idx="825">
                  <c:v>6.5</c:v>
                </c:pt>
                <c:pt idx="826">
                  <c:v>6.5</c:v>
                </c:pt>
                <c:pt idx="827">
                  <c:v>6.5</c:v>
                </c:pt>
                <c:pt idx="828">
                  <c:v>6.5</c:v>
                </c:pt>
                <c:pt idx="829">
                  <c:v>6.5</c:v>
                </c:pt>
                <c:pt idx="830">
                  <c:v>6.5</c:v>
                </c:pt>
                <c:pt idx="831">
                  <c:v>6.5</c:v>
                </c:pt>
                <c:pt idx="832">
                  <c:v>6</c:v>
                </c:pt>
                <c:pt idx="833">
                  <c:v>6</c:v>
                </c:pt>
                <c:pt idx="834">
                  <c:v>6</c:v>
                </c:pt>
                <c:pt idx="835">
                  <c:v>6</c:v>
                </c:pt>
                <c:pt idx="836">
                  <c:v>6</c:v>
                </c:pt>
                <c:pt idx="837">
                  <c:v>4.75</c:v>
                </c:pt>
                <c:pt idx="838">
                  <c:v>4.75</c:v>
                </c:pt>
                <c:pt idx="839">
                  <c:v>4.75</c:v>
                </c:pt>
                <c:pt idx="840">
                  <c:v>4.75</c:v>
                </c:pt>
                <c:pt idx="841">
                  <c:v>4.75</c:v>
                </c:pt>
                <c:pt idx="842">
                  <c:v>4.75</c:v>
                </c:pt>
                <c:pt idx="843">
                  <c:v>4.75</c:v>
                </c:pt>
                <c:pt idx="844">
                  <c:v>4.75</c:v>
                </c:pt>
                <c:pt idx="845">
                  <c:v>4.75</c:v>
                </c:pt>
                <c:pt idx="846">
                  <c:v>4.75</c:v>
                </c:pt>
                <c:pt idx="847">
                  <c:v>4.75</c:v>
                </c:pt>
                <c:pt idx="848">
                  <c:v>4.75</c:v>
                </c:pt>
                <c:pt idx="849">
                  <c:v>4.75</c:v>
                </c:pt>
                <c:pt idx="850">
                  <c:v>4.25</c:v>
                </c:pt>
                <c:pt idx="851">
                  <c:v>4.25</c:v>
                </c:pt>
                <c:pt idx="852">
                  <c:v>4.25</c:v>
                </c:pt>
                <c:pt idx="853">
                  <c:v>4.25</c:v>
                </c:pt>
                <c:pt idx="854">
                  <c:v>4.25</c:v>
                </c:pt>
                <c:pt idx="855">
                  <c:v>4.25</c:v>
                </c:pt>
                <c:pt idx="856">
                  <c:v>4.25</c:v>
                </c:pt>
                <c:pt idx="857">
                  <c:v>4.25</c:v>
                </c:pt>
                <c:pt idx="858">
                  <c:v>4.75</c:v>
                </c:pt>
                <c:pt idx="859">
                  <c:v>4.75</c:v>
                </c:pt>
                <c:pt idx="860">
                  <c:v>4.75</c:v>
                </c:pt>
                <c:pt idx="861">
                  <c:v>4.75</c:v>
                </c:pt>
                <c:pt idx="862">
                  <c:v>4.75</c:v>
                </c:pt>
                <c:pt idx="863">
                  <c:v>4.5</c:v>
                </c:pt>
                <c:pt idx="864">
                  <c:v>4.5</c:v>
                </c:pt>
                <c:pt idx="865">
                  <c:v>4.5</c:v>
                </c:pt>
                <c:pt idx="866">
                  <c:v>4.5</c:v>
                </c:pt>
                <c:pt idx="867">
                  <c:v>4.75</c:v>
                </c:pt>
                <c:pt idx="868">
                  <c:v>4.75</c:v>
                </c:pt>
                <c:pt idx="869">
                  <c:v>4.75</c:v>
                </c:pt>
                <c:pt idx="870">
                  <c:v>4.75</c:v>
                </c:pt>
                <c:pt idx="871">
                  <c:v>5</c:v>
                </c:pt>
                <c:pt idx="872">
                  <c:v>5</c:v>
                </c:pt>
                <c:pt idx="873">
                  <c:v>5</c:v>
                </c:pt>
                <c:pt idx="874">
                  <c:v>5</c:v>
                </c:pt>
                <c:pt idx="875">
                  <c:v>5</c:v>
                </c:pt>
                <c:pt idx="876">
                  <c:v>6</c:v>
                </c:pt>
                <c:pt idx="877">
                  <c:v>6</c:v>
                </c:pt>
                <c:pt idx="878">
                  <c:v>6</c:v>
                </c:pt>
                <c:pt idx="879">
                  <c:v>6</c:v>
                </c:pt>
                <c:pt idx="880">
                  <c:v>5.75</c:v>
                </c:pt>
                <c:pt idx="881">
                  <c:v>5.75</c:v>
                </c:pt>
                <c:pt idx="882">
                  <c:v>5.75</c:v>
                </c:pt>
                <c:pt idx="883">
                  <c:v>5.75</c:v>
                </c:pt>
                <c:pt idx="884">
                  <c:v>5.5</c:v>
                </c:pt>
                <c:pt idx="885">
                  <c:v>5.5</c:v>
                </c:pt>
                <c:pt idx="886">
                  <c:v>5.5</c:v>
                </c:pt>
                <c:pt idx="887">
                  <c:v>5.5</c:v>
                </c:pt>
                <c:pt idx="888">
                  <c:v>5.5</c:v>
                </c:pt>
                <c:pt idx="889">
                  <c:v>5</c:v>
                </c:pt>
                <c:pt idx="890">
                  <c:v>5</c:v>
                </c:pt>
                <c:pt idx="891">
                  <c:v>5</c:v>
                </c:pt>
                <c:pt idx="892">
                  <c:v>5</c:v>
                </c:pt>
                <c:pt idx="893">
                  <c:v>5</c:v>
                </c:pt>
                <c:pt idx="894">
                  <c:v>5</c:v>
                </c:pt>
                <c:pt idx="895">
                  <c:v>5</c:v>
                </c:pt>
                <c:pt idx="896">
                  <c:v>5</c:v>
                </c:pt>
                <c:pt idx="897">
                  <c:v>4.5</c:v>
                </c:pt>
                <c:pt idx="898">
                  <c:v>4.5</c:v>
                </c:pt>
                <c:pt idx="899">
                  <c:v>4.5</c:v>
                </c:pt>
                <c:pt idx="900">
                  <c:v>4.5</c:v>
                </c:pt>
                <c:pt idx="901">
                  <c:v>4.5</c:v>
                </c:pt>
                <c:pt idx="902">
                  <c:v>4.5</c:v>
                </c:pt>
                <c:pt idx="903">
                  <c:v>4.5</c:v>
                </c:pt>
                <c:pt idx="904">
                  <c:v>4.5</c:v>
                </c:pt>
                <c:pt idx="905">
                  <c:v>4.5</c:v>
                </c:pt>
                <c:pt idx="906">
                  <c:v>5</c:v>
                </c:pt>
                <c:pt idx="907">
                  <c:v>5</c:v>
                </c:pt>
                <c:pt idx="908">
                  <c:v>5</c:v>
                </c:pt>
                <c:pt idx="909">
                  <c:v>5</c:v>
                </c:pt>
                <c:pt idx="910">
                  <c:v>4.5</c:v>
                </c:pt>
                <c:pt idx="911">
                  <c:v>4.5</c:v>
                </c:pt>
                <c:pt idx="912">
                  <c:v>4.5</c:v>
                </c:pt>
                <c:pt idx="913">
                  <c:v>4.5</c:v>
                </c:pt>
                <c:pt idx="914">
                  <c:v>4.5</c:v>
                </c:pt>
                <c:pt idx="915">
                  <c:v>4.5</c:v>
                </c:pt>
                <c:pt idx="916">
                  <c:v>4.5</c:v>
                </c:pt>
                <c:pt idx="917">
                  <c:v>4.5</c:v>
                </c:pt>
                <c:pt idx="918">
                  <c:v>4.5</c:v>
                </c:pt>
                <c:pt idx="919">
                  <c:v>4.75</c:v>
                </c:pt>
                <c:pt idx="920">
                  <c:v>4.75</c:v>
                </c:pt>
                <c:pt idx="921">
                  <c:v>4.75</c:v>
                </c:pt>
                <c:pt idx="922">
                  <c:v>4.75</c:v>
                </c:pt>
                <c:pt idx="923">
                  <c:v>5</c:v>
                </c:pt>
                <c:pt idx="924">
                  <c:v>5</c:v>
                </c:pt>
                <c:pt idx="925">
                  <c:v>5</c:v>
                </c:pt>
                <c:pt idx="926">
                  <c:v>5</c:v>
                </c:pt>
                <c:pt idx="927">
                  <c:v>5</c:v>
                </c:pt>
                <c:pt idx="928">
                  <c:v>5.5</c:v>
                </c:pt>
                <c:pt idx="929">
                  <c:v>5.5</c:v>
                </c:pt>
                <c:pt idx="930">
                  <c:v>5.5</c:v>
                </c:pt>
                <c:pt idx="931">
                  <c:v>5.5</c:v>
                </c:pt>
                <c:pt idx="932">
                  <c:v>5</c:v>
                </c:pt>
                <c:pt idx="933">
                  <c:v>5</c:v>
                </c:pt>
                <c:pt idx="934">
                  <c:v>5</c:v>
                </c:pt>
                <c:pt idx="935">
                  <c:v>5</c:v>
                </c:pt>
                <c:pt idx="936">
                  <c:v>4.75</c:v>
                </c:pt>
                <c:pt idx="937">
                  <c:v>4.75</c:v>
                </c:pt>
                <c:pt idx="938">
                  <c:v>4.75</c:v>
                </c:pt>
                <c:pt idx="939">
                  <c:v>4.75</c:v>
                </c:pt>
                <c:pt idx="940">
                  <c:v>4.75</c:v>
                </c:pt>
                <c:pt idx="941">
                  <c:v>4.5</c:v>
                </c:pt>
                <c:pt idx="942">
                  <c:v>4.5</c:v>
                </c:pt>
                <c:pt idx="943">
                  <c:v>4.5</c:v>
                </c:pt>
                <c:pt idx="944">
                  <c:v>4.5</c:v>
                </c:pt>
                <c:pt idx="945">
                  <c:v>3.75</c:v>
                </c:pt>
                <c:pt idx="946">
                  <c:v>3.75</c:v>
                </c:pt>
                <c:pt idx="947">
                  <c:v>3.75</c:v>
                </c:pt>
                <c:pt idx="948">
                  <c:v>3.75</c:v>
                </c:pt>
                <c:pt idx="949">
                  <c:v>3.75</c:v>
                </c:pt>
                <c:pt idx="950">
                  <c:v>3.75</c:v>
                </c:pt>
                <c:pt idx="951">
                  <c:v>3.75</c:v>
                </c:pt>
                <c:pt idx="952">
                  <c:v>3.75</c:v>
                </c:pt>
                <c:pt idx="953">
                  <c:v>3.75</c:v>
                </c:pt>
                <c:pt idx="954">
                  <c:v>3.25</c:v>
                </c:pt>
                <c:pt idx="955">
                  <c:v>3.25</c:v>
                </c:pt>
                <c:pt idx="956">
                  <c:v>3.25</c:v>
                </c:pt>
                <c:pt idx="957">
                  <c:v>3.25</c:v>
                </c:pt>
                <c:pt idx="958">
                  <c:v>3.5</c:v>
                </c:pt>
                <c:pt idx="959">
                  <c:v>3.5</c:v>
                </c:pt>
                <c:pt idx="960">
                  <c:v>3.5</c:v>
                </c:pt>
                <c:pt idx="961">
                  <c:v>3.5</c:v>
                </c:pt>
                <c:pt idx="962">
                  <c:v>3.25</c:v>
                </c:pt>
                <c:pt idx="963">
                  <c:v>3.25</c:v>
                </c:pt>
                <c:pt idx="964">
                  <c:v>3.25</c:v>
                </c:pt>
                <c:pt idx="965">
                  <c:v>3.25</c:v>
                </c:pt>
                <c:pt idx="966">
                  <c:v>3.25</c:v>
                </c:pt>
                <c:pt idx="967">
                  <c:v>3</c:v>
                </c:pt>
                <c:pt idx="968">
                  <c:v>3</c:v>
                </c:pt>
                <c:pt idx="969">
                  <c:v>3</c:v>
                </c:pt>
                <c:pt idx="970">
                  <c:v>3</c:v>
                </c:pt>
                <c:pt idx="971">
                  <c:v>2.5</c:v>
                </c:pt>
                <c:pt idx="972">
                  <c:v>2.5</c:v>
                </c:pt>
                <c:pt idx="973">
                  <c:v>2.5</c:v>
                </c:pt>
                <c:pt idx="974">
                  <c:v>2.5</c:v>
                </c:pt>
                <c:pt idx="975">
                  <c:v>2.75</c:v>
                </c:pt>
                <c:pt idx="976">
                  <c:v>2.75</c:v>
                </c:pt>
                <c:pt idx="977">
                  <c:v>2.75</c:v>
                </c:pt>
                <c:pt idx="978">
                  <c:v>2.75</c:v>
                </c:pt>
                <c:pt idx="979">
                  <c:v>2.75</c:v>
                </c:pt>
                <c:pt idx="980">
                  <c:v>2.5</c:v>
                </c:pt>
                <c:pt idx="981">
                  <c:v>2.5</c:v>
                </c:pt>
                <c:pt idx="982">
                  <c:v>2.5</c:v>
                </c:pt>
                <c:pt idx="983">
                  <c:v>2.5</c:v>
                </c:pt>
                <c:pt idx="984">
                  <c:v>2.5</c:v>
                </c:pt>
                <c:pt idx="985">
                  <c:v>2.5</c:v>
                </c:pt>
                <c:pt idx="986">
                  <c:v>2.5</c:v>
                </c:pt>
                <c:pt idx="987">
                  <c:v>2.5</c:v>
                </c:pt>
                <c:pt idx="988">
                  <c:v>2.5</c:v>
                </c:pt>
                <c:pt idx="989">
                  <c:v>2.5</c:v>
                </c:pt>
                <c:pt idx="990">
                  <c:v>2.5</c:v>
                </c:pt>
                <c:pt idx="991">
                  <c:v>2.5</c:v>
                </c:pt>
                <c:pt idx="992">
                  <c:v>2.5</c:v>
                </c:pt>
                <c:pt idx="993">
                  <c:v>2.25</c:v>
                </c:pt>
                <c:pt idx="994">
                  <c:v>2.25</c:v>
                </c:pt>
                <c:pt idx="995">
                  <c:v>2.25</c:v>
                </c:pt>
                <c:pt idx="996">
                  <c:v>2.25</c:v>
                </c:pt>
                <c:pt idx="997">
                  <c:v>2</c:v>
                </c:pt>
                <c:pt idx="998">
                  <c:v>2</c:v>
                </c:pt>
                <c:pt idx="999">
                  <c:v>2</c:v>
                </c:pt>
                <c:pt idx="1000">
                  <c:v>2</c:v>
                </c:pt>
                <c:pt idx="1001">
                  <c:v>2</c:v>
                </c:pt>
                <c:pt idx="1002">
                  <c:v>2</c:v>
                </c:pt>
                <c:pt idx="1003">
                  <c:v>2</c:v>
                </c:pt>
                <c:pt idx="1004">
                  <c:v>2</c:v>
                </c:pt>
                <c:pt idx="1005">
                  <c:v>2</c:v>
                </c:pt>
                <c:pt idx="1006">
                  <c:v>2</c:v>
                </c:pt>
                <c:pt idx="1007">
                  <c:v>2</c:v>
                </c:pt>
                <c:pt idx="1008">
                  <c:v>2</c:v>
                </c:pt>
                <c:pt idx="1009">
                  <c:v>2</c:v>
                </c:pt>
                <c:pt idx="1010">
                  <c:v>2.25</c:v>
                </c:pt>
                <c:pt idx="1011">
                  <c:v>2.25</c:v>
                </c:pt>
                <c:pt idx="1012">
                  <c:v>2.25</c:v>
                </c:pt>
                <c:pt idx="1013">
                  <c:v>2.25</c:v>
                </c:pt>
                <c:pt idx="1014">
                  <c:v>2.25</c:v>
                </c:pt>
                <c:pt idx="1015">
                  <c:v>2.25</c:v>
                </c:pt>
                <c:pt idx="1016">
                  <c:v>2.25</c:v>
                </c:pt>
                <c:pt idx="1017">
                  <c:v>2.25</c:v>
                </c:pt>
                <c:pt idx="1018">
                  <c:v>2.25</c:v>
                </c:pt>
                <c:pt idx="1019">
                  <c:v>2</c:v>
                </c:pt>
                <c:pt idx="1020">
                  <c:v>2</c:v>
                </c:pt>
                <c:pt idx="1021">
                  <c:v>2</c:v>
                </c:pt>
                <c:pt idx="1022">
                  <c:v>2</c:v>
                </c:pt>
                <c:pt idx="1023">
                  <c:v>2</c:v>
                </c:pt>
                <c:pt idx="1024">
                  <c:v>2</c:v>
                </c:pt>
                <c:pt idx="1025">
                  <c:v>2</c:v>
                </c:pt>
                <c:pt idx="1026">
                  <c:v>2</c:v>
                </c:pt>
                <c:pt idx="1027">
                  <c:v>2.25</c:v>
                </c:pt>
                <c:pt idx="1028">
                  <c:v>2.25</c:v>
                </c:pt>
                <c:pt idx="1029">
                  <c:v>2.25</c:v>
                </c:pt>
                <c:pt idx="1030">
                  <c:v>2.25</c:v>
                </c:pt>
                <c:pt idx="1031">
                  <c:v>2.25</c:v>
                </c:pt>
                <c:pt idx="1032">
                  <c:v>2</c:v>
                </c:pt>
                <c:pt idx="1033">
                  <c:v>2</c:v>
                </c:pt>
                <c:pt idx="1034">
                  <c:v>2</c:v>
                </c:pt>
                <c:pt idx="1035">
                  <c:v>2</c:v>
                </c:pt>
                <c:pt idx="1036">
                  <c:v>2.5</c:v>
                </c:pt>
                <c:pt idx="1037">
                  <c:v>2.5</c:v>
                </c:pt>
                <c:pt idx="1038">
                  <c:v>2.5</c:v>
                </c:pt>
                <c:pt idx="1039">
                  <c:v>2.5</c:v>
                </c:pt>
                <c:pt idx="1040">
                  <c:v>2.25</c:v>
                </c:pt>
                <c:pt idx="1041">
                  <c:v>2.25</c:v>
                </c:pt>
                <c:pt idx="1042">
                  <c:v>2.25</c:v>
                </c:pt>
                <c:pt idx="1043">
                  <c:v>2.25</c:v>
                </c:pt>
                <c:pt idx="1044">
                  <c:v>2.25</c:v>
                </c:pt>
                <c:pt idx="1045">
                  <c:v>2</c:v>
                </c:pt>
                <c:pt idx="1046">
                  <c:v>2</c:v>
                </c:pt>
                <c:pt idx="1047">
                  <c:v>2</c:v>
                </c:pt>
                <c:pt idx="1048">
                  <c:v>2</c:v>
                </c:pt>
                <c:pt idx="1049">
                  <c:v>2</c:v>
                </c:pt>
                <c:pt idx="1050">
                  <c:v>2</c:v>
                </c:pt>
                <c:pt idx="1051">
                  <c:v>2</c:v>
                </c:pt>
                <c:pt idx="1052">
                  <c:v>2</c:v>
                </c:pt>
                <c:pt idx="1053">
                  <c:v>2</c:v>
                </c:pt>
                <c:pt idx="1054">
                  <c:v>2</c:v>
                </c:pt>
                <c:pt idx="1055">
                  <c:v>2</c:v>
                </c:pt>
                <c:pt idx="1056">
                  <c:v>2</c:v>
                </c:pt>
                <c:pt idx="1057">
                  <c:v>2</c:v>
                </c:pt>
                <c:pt idx="1058">
                  <c:v>1.75</c:v>
                </c:pt>
                <c:pt idx="1059">
                  <c:v>1.75</c:v>
                </c:pt>
                <c:pt idx="1060">
                  <c:v>1.75</c:v>
                </c:pt>
                <c:pt idx="1061">
                  <c:v>1.75</c:v>
                </c:pt>
                <c:pt idx="1062">
                  <c:v>2</c:v>
                </c:pt>
                <c:pt idx="1063">
                  <c:v>2</c:v>
                </c:pt>
                <c:pt idx="1064">
                  <c:v>2</c:v>
                </c:pt>
                <c:pt idx="1065">
                  <c:v>2</c:v>
                </c:pt>
                <c:pt idx="1066">
                  <c:v>2</c:v>
                </c:pt>
                <c:pt idx="1067">
                  <c:v>2</c:v>
                </c:pt>
                <c:pt idx="1068">
                  <c:v>2</c:v>
                </c:pt>
                <c:pt idx="1069">
                  <c:v>2</c:v>
                </c:pt>
                <c:pt idx="1070">
                  <c:v>2</c:v>
                </c:pt>
                <c:pt idx="1071">
                  <c:v>1.75</c:v>
                </c:pt>
                <c:pt idx="1072">
                  <c:v>1.75</c:v>
                </c:pt>
                <c:pt idx="1073">
                  <c:v>1.75</c:v>
                </c:pt>
                <c:pt idx="1074">
                  <c:v>1.75</c:v>
                </c:pt>
                <c:pt idx="1075">
                  <c:v>2</c:v>
                </c:pt>
                <c:pt idx="1076">
                  <c:v>2</c:v>
                </c:pt>
                <c:pt idx="1077">
                  <c:v>2</c:v>
                </c:pt>
                <c:pt idx="1078">
                  <c:v>2</c:v>
                </c:pt>
                <c:pt idx="1079">
                  <c:v>2.25</c:v>
                </c:pt>
                <c:pt idx="1080">
                  <c:v>2.25</c:v>
                </c:pt>
                <c:pt idx="1081">
                  <c:v>2.25</c:v>
                </c:pt>
                <c:pt idx="1082">
                  <c:v>2.25</c:v>
                </c:pt>
                <c:pt idx="1083">
                  <c:v>2.25</c:v>
                </c:pt>
                <c:pt idx="1084">
                  <c:v>2.75</c:v>
                </c:pt>
                <c:pt idx="1085">
                  <c:v>2.75</c:v>
                </c:pt>
                <c:pt idx="1086">
                  <c:v>2.75</c:v>
                </c:pt>
                <c:pt idx="1087">
                  <c:v>2.75</c:v>
                </c:pt>
                <c:pt idx="1088">
                  <c:v>2.75</c:v>
                </c:pt>
                <c:pt idx="1089">
                  <c:v>2.75</c:v>
                </c:pt>
                <c:pt idx="1090">
                  <c:v>2.75</c:v>
                </c:pt>
                <c:pt idx="1091">
                  <c:v>2.75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B3B-40B0-AA5D-972FBA642B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46566808"/>
        <c:axId val="2146549688"/>
      </c:lineChart>
      <c:catAx>
        <c:axId val="2146566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200"/>
            </a:pPr>
            <a:endParaRPr lang="fr-FR"/>
          </a:p>
        </c:txPr>
        <c:crossAx val="2146549688"/>
        <c:crosses val="autoZero"/>
        <c:auto val="1"/>
        <c:lblAlgn val="ctr"/>
        <c:lblOffset val="100"/>
        <c:tickMarkSkip val="52"/>
        <c:noMultiLvlLbl val="0"/>
      </c:catAx>
      <c:valAx>
        <c:axId val="2146549688"/>
        <c:scaling>
          <c:orientation val="minMax"/>
          <c:max val="8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fr-FR"/>
          </a:p>
        </c:txPr>
        <c:crossAx val="21465668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04205307669875"/>
          <c:y val="5.91828803657607E-2"/>
          <c:w val="0.36564681865747201"/>
          <c:h val="0.14092549766780799"/>
        </c:manualLayout>
      </c:layout>
      <c:overlay val="0"/>
      <c:txPr>
        <a:bodyPr/>
        <a:lstStyle/>
        <a:p>
          <a:pPr>
            <a:defRPr sz="1400">
              <a:latin typeface="Avenir"/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08DAE2-03FA-9E47-89A6-0684C59754C6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358C19-D008-EF47-AA6B-FF71BD1B20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4623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248AE3-8A1C-E843-AA98-8E7DCA3690D3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F67418-F631-AB49-9099-2C283CAD87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2640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67418-F631-AB49-9099-2C283CAD878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9821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67418-F631-AB49-9099-2C283CAD8787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28236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67418-F631-AB49-9099-2C283CAD8787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5761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67418-F631-AB49-9099-2C283CAD8787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47580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67418-F631-AB49-9099-2C283CAD8787}" type="slidenum">
              <a:rPr lang="fr-FR" smtClean="0"/>
              <a:t>35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7220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Let start with the Old or classical system. As you can see in the Graph, it was featured by the fixed rate policy. The Bank discounted bills at a “fixed” rate. The Bank rate was equal to 4% and never felt below 4% in normal times.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when external drains of bullion became critical, the Bank raised its rate to 5%, and to 6%. So the Bank’s reaction function was asymmetrical.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a result of the fixed rate policy, the Bank rate remained </a:t>
            </a:r>
            <a:r>
              <a:rPr lang="en-GB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above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market rate in normal times and </a:t>
            </a:r>
            <a:r>
              <a:rPr lang="en-GB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below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market rate during crisis times. So the Bank remained out of the money market.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DDB36-DFAD-A744-8014-78CD464EC43D}" type="slidenum">
              <a:rPr lang="fr-FR" smtClean="0"/>
              <a:t>40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525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3937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0281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8499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712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772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1469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016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409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1047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485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29E-8D52-914A-ADA0-3A586DAF4BC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2080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C329E-8D52-914A-ADA0-3A586DAF4BCA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176F7-7884-9045-960D-E2B008367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4840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76250" y="1127126"/>
            <a:ext cx="8286750" cy="155575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fr-FR" sz="27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r>
              <a:rPr lang="fr-FR" sz="27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  <a:t>Séminaire Master 2 Recherche HPE</a:t>
            </a:r>
            <a:br>
              <a:rPr lang="fr-FR" sz="27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r>
              <a:rPr lang="fr-FR" sz="27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  <a:t>Laurent Le Maux</a:t>
            </a:r>
            <a:br>
              <a:rPr lang="fr-FR" sz="36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br>
              <a:rPr lang="fr-FR" sz="36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endParaRPr lang="fr-FR" dirty="0">
              <a:latin typeface="Palatino Linotype"/>
              <a:cs typeface="Palatino Linotype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2624" y="3111501"/>
            <a:ext cx="7762875" cy="3222624"/>
          </a:xfrm>
        </p:spPr>
        <p:txBody>
          <a:bodyPr>
            <a:normAutofit/>
          </a:bodyPr>
          <a:lstStyle/>
          <a:p>
            <a:r>
              <a:rPr lang="fr-FR" sz="3600">
                <a:solidFill>
                  <a:schemeClr val="tx1"/>
                </a:solidFill>
                <a:latin typeface="Palatino Linotype"/>
                <a:cs typeface="Palatino Linotype"/>
              </a:rPr>
              <a:t>II</a:t>
            </a:r>
            <a:br>
              <a:rPr lang="fr-FR" sz="3600" dirty="0">
                <a:solidFill>
                  <a:schemeClr val="tx1"/>
                </a:solidFill>
                <a:latin typeface="Palatino Linotype"/>
                <a:cs typeface="Palatino Linotype"/>
              </a:rPr>
            </a:br>
            <a:r>
              <a:rPr lang="fr-FR" sz="3600" dirty="0">
                <a:solidFill>
                  <a:schemeClr val="tx1"/>
                </a:solidFill>
                <a:latin typeface="Palatino Linotype"/>
                <a:cs typeface="Palatino Linotype"/>
              </a:rPr>
              <a:t>La théorie classique de la monnaie</a:t>
            </a:r>
            <a:endParaRPr lang="fr-FR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119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76250" y="1127126"/>
            <a:ext cx="8286750" cy="155575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fr-FR" sz="27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br>
              <a:rPr lang="fr-FR" sz="36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br>
              <a:rPr lang="fr-FR" sz="36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endParaRPr lang="fr-FR" dirty="0">
              <a:latin typeface="Palatino Linotype"/>
              <a:cs typeface="Palatino Linotype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2624" y="2232561"/>
            <a:ext cx="7762875" cy="4101564"/>
          </a:xfrm>
        </p:spPr>
        <p:txBody>
          <a:bodyPr>
            <a:normAutofit/>
          </a:bodyPr>
          <a:lstStyle/>
          <a:p>
            <a:r>
              <a:rPr lang="fr-FR" sz="3600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  <a:t>I</a:t>
            </a:r>
            <a:br>
              <a:rPr lang="fr-FR" sz="3600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r>
              <a:rPr lang="fr-FR" sz="3600" dirty="0">
                <a:solidFill>
                  <a:schemeClr val="bg1">
                    <a:lumMod val="50000"/>
                  </a:schemeClr>
                </a:solidFill>
                <a:latin typeface="Palatino Linotype" panose="02040502050505030304" pitchFamily="18" charset="0"/>
              </a:rPr>
              <a:t>Théorie des coûts de production et de la valeur de la monnaie</a:t>
            </a:r>
          </a:p>
          <a:p>
            <a:endParaRPr lang="fr-FR" sz="3600" dirty="0">
              <a:solidFill>
                <a:schemeClr val="bg1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endParaRPr lang="fr-FR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07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dirty="0"/>
              <a:t>I. Théorie des coûts de production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778000"/>
            <a:ext cx="8401793" cy="4919170"/>
          </a:xfrm>
        </p:spPr>
        <p:txBody>
          <a:bodyPr>
            <a:normAutofit fontScale="92500"/>
          </a:bodyPr>
          <a:lstStyle/>
          <a:p>
            <a:r>
              <a:rPr lang="fr-FR" sz="2800" b="1" dirty="0"/>
              <a:t>C</a:t>
            </a:r>
            <a:r>
              <a:rPr lang="fr-FR" sz="2800" dirty="0"/>
              <a:t> la quantité de biens (</a:t>
            </a:r>
            <a:r>
              <a:rPr lang="fr-FR" sz="2800" b="1" i="1" dirty="0" err="1"/>
              <a:t>commodities</a:t>
            </a:r>
            <a:r>
              <a:rPr lang="fr-FR" sz="2800" dirty="0"/>
              <a:t>) au prix </a:t>
            </a:r>
            <a:r>
              <a:rPr lang="fr-FR" sz="2800" b="1" dirty="0" err="1"/>
              <a:t>p</a:t>
            </a:r>
            <a:r>
              <a:rPr lang="fr-FR" sz="2800" b="1" baseline="-25000" dirty="0" err="1"/>
              <a:t>C</a:t>
            </a:r>
            <a:r>
              <a:rPr lang="fr-FR" sz="2800" dirty="0"/>
              <a:t> qui dépend des coûts de production et de la demande.</a:t>
            </a:r>
            <a:endParaRPr lang="fr-FR" sz="2800" baseline="-25000" dirty="0"/>
          </a:p>
          <a:p>
            <a:r>
              <a:rPr lang="fr-FR" sz="2800" b="1" dirty="0"/>
              <a:t>G</a:t>
            </a:r>
            <a:r>
              <a:rPr lang="fr-FR" sz="2800" dirty="0"/>
              <a:t> la quantité d’or (</a:t>
            </a:r>
            <a:r>
              <a:rPr lang="fr-FR" sz="2800" b="1" i="1" dirty="0"/>
              <a:t>gold</a:t>
            </a:r>
            <a:r>
              <a:rPr lang="fr-FR" sz="2800" dirty="0"/>
              <a:t>) dont le prix qui est un prix de marché qui converge vers le prix officiel </a:t>
            </a:r>
            <a:r>
              <a:rPr lang="fr-FR" sz="2800" b="1" dirty="0" err="1"/>
              <a:t>p</a:t>
            </a:r>
            <a:r>
              <a:rPr lang="fr-FR" sz="2800" b="1" baseline="-25000" dirty="0" err="1"/>
              <a:t>G</a:t>
            </a:r>
            <a:r>
              <a:rPr lang="fr-FR" sz="2800" dirty="0"/>
              <a:t> </a:t>
            </a:r>
            <a:r>
              <a:rPr lang="fr-FR" sz="2800" b="1" dirty="0"/>
              <a:t>—&gt; 1</a:t>
            </a:r>
          </a:p>
          <a:p>
            <a:pPr marL="800100" lvl="2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r>
              <a:rPr lang="fr-FR" dirty="0">
                <a:solidFill>
                  <a:schemeClr val="accent2"/>
                </a:solidFill>
              </a:rPr>
              <a:t>Le prix de marché de l’or (</a:t>
            </a:r>
            <a:r>
              <a:rPr lang="fr-FR" b="1" dirty="0" err="1">
                <a:solidFill>
                  <a:schemeClr val="accent2"/>
                </a:solidFill>
              </a:rPr>
              <a:t>p</a:t>
            </a:r>
            <a:r>
              <a:rPr lang="fr-FR" b="1" baseline="-25000" dirty="0" err="1">
                <a:solidFill>
                  <a:schemeClr val="accent2"/>
                </a:solidFill>
              </a:rPr>
              <a:t>G</a:t>
            </a:r>
            <a:r>
              <a:rPr lang="fr-FR" dirty="0">
                <a:solidFill>
                  <a:schemeClr val="accent2"/>
                </a:solidFill>
              </a:rPr>
              <a:t>) s’aligne sur le prix officiel (1) du fait des arbitrages à l’Hôtel de la Monnaie:</a:t>
            </a:r>
          </a:p>
          <a:p>
            <a:pPr marL="857250" lvl="1" indent="-457200">
              <a:buFont typeface="Wingdings" charset="2"/>
              <a:buChar char="Ø"/>
            </a:pPr>
            <a:r>
              <a:rPr lang="fr-FR" dirty="0">
                <a:solidFill>
                  <a:schemeClr val="accent2"/>
                </a:solidFill>
              </a:rPr>
              <a:t>Prix de marché </a:t>
            </a:r>
            <a:r>
              <a:rPr lang="fr-FR" b="1" dirty="0">
                <a:solidFill>
                  <a:schemeClr val="accent2"/>
                </a:solidFill>
              </a:rPr>
              <a:t>&gt;</a:t>
            </a:r>
            <a:r>
              <a:rPr lang="fr-FR" dirty="0">
                <a:solidFill>
                  <a:schemeClr val="accent2"/>
                </a:solidFill>
              </a:rPr>
              <a:t> prix officiel =&gt; fonte des pièces =&gt; hausse de </a:t>
            </a:r>
            <a:r>
              <a:rPr lang="fr-FR" b="1" dirty="0"/>
              <a:t>G</a:t>
            </a:r>
            <a:r>
              <a:rPr lang="fr-FR" dirty="0">
                <a:solidFill>
                  <a:schemeClr val="accent2"/>
                </a:solidFill>
              </a:rPr>
              <a:t>  =&gt; baisse du prix de marché</a:t>
            </a:r>
          </a:p>
          <a:p>
            <a:pPr marL="857250" lvl="1" indent="-457200">
              <a:buFont typeface="Wingdings" charset="2"/>
              <a:buChar char="Ø"/>
            </a:pPr>
            <a:r>
              <a:rPr lang="fr-FR" dirty="0">
                <a:solidFill>
                  <a:schemeClr val="accent2"/>
                </a:solidFill>
              </a:rPr>
              <a:t>Prix de marché </a:t>
            </a:r>
            <a:r>
              <a:rPr lang="fr-FR" b="1" dirty="0">
                <a:solidFill>
                  <a:schemeClr val="accent2"/>
                </a:solidFill>
              </a:rPr>
              <a:t>&lt;</a:t>
            </a:r>
            <a:r>
              <a:rPr lang="fr-FR" dirty="0">
                <a:solidFill>
                  <a:schemeClr val="accent2"/>
                </a:solidFill>
              </a:rPr>
              <a:t> prix officiel =&gt; frappe des pièces =&gt; Hausse de </a:t>
            </a:r>
            <a:r>
              <a:rPr lang="fr-FR" b="1" dirty="0"/>
              <a:t>M</a:t>
            </a:r>
            <a:r>
              <a:rPr lang="fr-FR" b="1" baseline="30000" dirty="0"/>
              <a:t>D</a:t>
            </a:r>
            <a:r>
              <a:rPr lang="fr-FR" b="1" dirty="0">
                <a:solidFill>
                  <a:schemeClr val="accent2"/>
                </a:solidFill>
              </a:rPr>
              <a:t> </a:t>
            </a:r>
            <a:r>
              <a:rPr lang="fr-FR" dirty="0">
                <a:solidFill>
                  <a:schemeClr val="accent2"/>
                </a:solidFill>
              </a:rPr>
              <a:t>=&gt; hausse du prix de marché</a:t>
            </a:r>
          </a:p>
          <a:p>
            <a:pPr marL="400050" lvl="1" indent="0">
              <a:buNone/>
            </a:pP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7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dirty="0"/>
              <a:t>I.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778000"/>
            <a:ext cx="8416708" cy="4919170"/>
          </a:xfrm>
        </p:spPr>
        <p:txBody>
          <a:bodyPr>
            <a:normAutofit/>
          </a:bodyPr>
          <a:lstStyle/>
          <a:p>
            <a:r>
              <a:rPr lang="fr-FR" sz="2800" b="1" dirty="0"/>
              <a:t>M</a:t>
            </a:r>
            <a:r>
              <a:rPr lang="fr-FR" sz="2800" b="1" baseline="30000" dirty="0"/>
              <a:t>D</a:t>
            </a:r>
            <a:r>
              <a:rPr lang="fr-FR" sz="2800" dirty="0"/>
              <a:t> la demande monétaire d’or (l’or monnayé) </a:t>
            </a:r>
          </a:p>
          <a:p>
            <a:r>
              <a:rPr lang="fr-FR" sz="2800" b="1" dirty="0"/>
              <a:t>G</a:t>
            </a:r>
            <a:r>
              <a:rPr lang="fr-FR" sz="2800" b="1" baseline="30000" dirty="0"/>
              <a:t>D</a:t>
            </a:r>
            <a:r>
              <a:rPr lang="fr-FR" sz="2800" b="1" baseline="-25000" dirty="0"/>
              <a:t>NM</a:t>
            </a:r>
            <a:r>
              <a:rPr lang="fr-FR" sz="2800" dirty="0"/>
              <a:t> la demande non monétaire d’or (industrie)</a:t>
            </a:r>
          </a:p>
          <a:p>
            <a:r>
              <a:rPr lang="fr-FR" sz="2800" b="1" dirty="0"/>
              <a:t>M</a:t>
            </a:r>
            <a:r>
              <a:rPr lang="fr-FR" sz="2800" b="1" baseline="30000" dirty="0"/>
              <a:t>D </a:t>
            </a:r>
            <a:r>
              <a:rPr lang="fr-FR" sz="2800" dirty="0"/>
              <a:t>la demande d’encaisses réelles </a:t>
            </a:r>
            <a:r>
              <a:rPr lang="fr-FR" sz="2800" b="1" dirty="0"/>
              <a:t>(M/P</a:t>
            </a:r>
            <a:r>
              <a:rPr lang="fr-FR" sz="2800" b="1" baseline="-25000" dirty="0"/>
              <a:t>G</a:t>
            </a:r>
            <a:r>
              <a:rPr lang="fr-FR" sz="2800" dirty="0"/>
              <a:t> ou </a:t>
            </a:r>
            <a:r>
              <a:rPr lang="fr-FR" sz="2800" b="1" dirty="0"/>
              <a:t>M/1)</a:t>
            </a:r>
            <a:endParaRPr lang="fr-FR" sz="2800" dirty="0"/>
          </a:p>
          <a:p>
            <a:endParaRPr lang="fr-FR" sz="2800" dirty="0"/>
          </a:p>
          <a:p>
            <a:pPr marL="400050" lvl="1" indent="0">
              <a:buNone/>
            </a:pPr>
            <a:endParaRPr lang="fr-FR" sz="1400" dirty="0">
              <a:solidFill>
                <a:srgbClr val="C00000"/>
              </a:solidFill>
            </a:endParaRPr>
          </a:p>
          <a:p>
            <a:pPr marL="400050" lvl="1" indent="0">
              <a:buNone/>
            </a:pPr>
            <a:r>
              <a:rPr lang="fr-FR" dirty="0">
                <a:solidFill>
                  <a:srgbClr val="C00000"/>
                </a:solidFill>
              </a:rPr>
              <a:t>Si le prix de l’or (</a:t>
            </a:r>
            <a:r>
              <a:rPr lang="fr-FR" b="1" dirty="0" err="1">
                <a:solidFill>
                  <a:srgbClr val="C00000"/>
                </a:solidFill>
              </a:rPr>
              <a:t>p</a:t>
            </a:r>
            <a:r>
              <a:rPr lang="fr-FR" b="1" baseline="-25000" dirty="0" err="1">
                <a:solidFill>
                  <a:srgbClr val="C00000"/>
                </a:solidFill>
              </a:rPr>
              <a:t>G</a:t>
            </a:r>
            <a:r>
              <a:rPr lang="fr-FR" dirty="0">
                <a:solidFill>
                  <a:srgbClr val="C00000"/>
                </a:solidFill>
              </a:rPr>
              <a:t>) augmente par rapport au prix des biens, alors </a:t>
            </a:r>
            <a:r>
              <a:rPr lang="fr-FR" b="1" dirty="0">
                <a:solidFill>
                  <a:srgbClr val="C00000"/>
                </a:solidFill>
              </a:rPr>
              <a:t>p</a:t>
            </a:r>
            <a:r>
              <a:rPr lang="fr-FR" b="1" baseline="-25000" dirty="0">
                <a:solidFill>
                  <a:srgbClr val="C00000"/>
                </a:solidFill>
              </a:rPr>
              <a:t>c</a:t>
            </a:r>
            <a:r>
              <a:rPr lang="fr-FR" dirty="0">
                <a:solidFill>
                  <a:srgbClr val="C00000"/>
                </a:solidFill>
              </a:rPr>
              <a:t>/</a:t>
            </a:r>
            <a:r>
              <a:rPr lang="fr-FR" b="1" dirty="0">
                <a:solidFill>
                  <a:srgbClr val="C00000"/>
                </a:solidFill>
              </a:rPr>
              <a:t> </a:t>
            </a:r>
            <a:r>
              <a:rPr lang="fr-FR" b="1" dirty="0" err="1">
                <a:solidFill>
                  <a:srgbClr val="C00000"/>
                </a:solidFill>
              </a:rPr>
              <a:t>p</a:t>
            </a:r>
            <a:r>
              <a:rPr lang="fr-FR" b="1" baseline="-25000" dirty="0" err="1">
                <a:solidFill>
                  <a:srgbClr val="C00000"/>
                </a:solidFill>
              </a:rPr>
              <a:t>G</a:t>
            </a:r>
            <a:r>
              <a:rPr lang="fr-FR" dirty="0">
                <a:solidFill>
                  <a:srgbClr val="C00000"/>
                </a:solidFill>
              </a:rPr>
              <a:t> diminue =&gt; il y a « déflation ».</a:t>
            </a:r>
          </a:p>
          <a:p>
            <a:pPr marL="400050" lvl="1" indent="0">
              <a:buNone/>
            </a:pPr>
            <a:endParaRPr lang="fr-FR" sz="1400" dirty="0">
              <a:solidFill>
                <a:srgbClr val="C00000"/>
              </a:solidFill>
            </a:endParaRPr>
          </a:p>
          <a:p>
            <a:pPr marL="400050" lvl="1" indent="0">
              <a:buNone/>
            </a:pPr>
            <a:r>
              <a:rPr lang="fr-FR" dirty="0">
                <a:solidFill>
                  <a:srgbClr val="C00000"/>
                </a:solidFill>
              </a:rPr>
              <a:t>Si le prix de l’or (</a:t>
            </a:r>
            <a:r>
              <a:rPr lang="fr-FR" b="1" dirty="0" err="1">
                <a:solidFill>
                  <a:srgbClr val="C00000"/>
                </a:solidFill>
              </a:rPr>
              <a:t>p</a:t>
            </a:r>
            <a:r>
              <a:rPr lang="fr-FR" b="1" baseline="-25000" dirty="0" err="1">
                <a:solidFill>
                  <a:srgbClr val="C00000"/>
                </a:solidFill>
              </a:rPr>
              <a:t>G</a:t>
            </a:r>
            <a:r>
              <a:rPr lang="fr-FR" dirty="0">
                <a:solidFill>
                  <a:srgbClr val="C00000"/>
                </a:solidFill>
              </a:rPr>
              <a:t>) baisse par rapport au prix des biens (</a:t>
            </a:r>
            <a:r>
              <a:rPr lang="fr-FR" b="1" dirty="0">
                <a:solidFill>
                  <a:srgbClr val="C00000"/>
                </a:solidFill>
              </a:rPr>
              <a:t>p</a:t>
            </a:r>
            <a:r>
              <a:rPr lang="fr-FR" b="1" baseline="-25000" dirty="0">
                <a:solidFill>
                  <a:srgbClr val="C00000"/>
                </a:solidFill>
              </a:rPr>
              <a:t>c</a:t>
            </a:r>
            <a:r>
              <a:rPr lang="fr-FR" dirty="0">
                <a:solidFill>
                  <a:srgbClr val="C00000"/>
                </a:solidFill>
              </a:rPr>
              <a:t>), alors </a:t>
            </a:r>
            <a:r>
              <a:rPr lang="fr-FR" b="1" dirty="0">
                <a:solidFill>
                  <a:srgbClr val="C00000"/>
                </a:solidFill>
              </a:rPr>
              <a:t>p</a:t>
            </a:r>
            <a:r>
              <a:rPr lang="fr-FR" b="1" baseline="-25000" dirty="0">
                <a:solidFill>
                  <a:srgbClr val="C00000"/>
                </a:solidFill>
              </a:rPr>
              <a:t>c</a:t>
            </a:r>
            <a:r>
              <a:rPr lang="fr-FR" dirty="0">
                <a:solidFill>
                  <a:srgbClr val="C00000"/>
                </a:solidFill>
              </a:rPr>
              <a:t>/</a:t>
            </a:r>
            <a:r>
              <a:rPr lang="fr-FR" b="1" dirty="0">
                <a:solidFill>
                  <a:srgbClr val="C00000"/>
                </a:solidFill>
              </a:rPr>
              <a:t> </a:t>
            </a:r>
            <a:r>
              <a:rPr lang="fr-FR" b="1" dirty="0" err="1">
                <a:solidFill>
                  <a:srgbClr val="C00000"/>
                </a:solidFill>
              </a:rPr>
              <a:t>p</a:t>
            </a:r>
            <a:r>
              <a:rPr lang="fr-FR" b="1" baseline="-25000" dirty="0" err="1">
                <a:solidFill>
                  <a:srgbClr val="C00000"/>
                </a:solidFill>
              </a:rPr>
              <a:t>G</a:t>
            </a:r>
            <a:r>
              <a:rPr lang="fr-FR" dirty="0">
                <a:solidFill>
                  <a:srgbClr val="C00000"/>
                </a:solidFill>
              </a:rPr>
              <a:t> augmente =&gt; il y a « inflation ».</a:t>
            </a:r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455344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/>
              <a:t>I.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20050" cy="5047483"/>
          </a:xfrm>
        </p:spPr>
        <p:txBody>
          <a:bodyPr>
            <a:normAutofit/>
          </a:bodyPr>
          <a:lstStyle/>
          <a:p>
            <a:r>
              <a:rPr lang="fr-FR" sz="3000" dirty="0"/>
              <a:t>On a:		</a:t>
            </a:r>
            <a:r>
              <a:rPr lang="fr-FR" sz="3000" b="1" dirty="0" err="1"/>
              <a:t>p</a:t>
            </a:r>
            <a:r>
              <a:rPr lang="fr-FR" sz="3000" b="1" baseline="-25000" dirty="0" err="1"/>
              <a:t>G</a:t>
            </a:r>
            <a:r>
              <a:rPr lang="fr-FR" sz="3000" b="1" dirty="0" err="1"/>
              <a:t>.G</a:t>
            </a:r>
            <a:r>
              <a:rPr lang="fr-FR" sz="3000" b="1" dirty="0"/>
              <a:t> = 1.M</a:t>
            </a:r>
            <a:r>
              <a:rPr lang="fr-FR" sz="3000" b="1" baseline="30000" dirty="0"/>
              <a:t>D</a:t>
            </a:r>
            <a:r>
              <a:rPr lang="fr-FR" sz="3000" b="1" dirty="0"/>
              <a:t> + </a:t>
            </a:r>
            <a:r>
              <a:rPr lang="fr-FR" sz="3000" b="1" dirty="0" err="1"/>
              <a:t>p</a:t>
            </a:r>
            <a:r>
              <a:rPr lang="fr-FR" sz="3000" b="1" baseline="-25000" dirty="0" err="1"/>
              <a:t>G</a:t>
            </a:r>
            <a:r>
              <a:rPr lang="fr-FR" sz="3000" b="1" dirty="0" err="1"/>
              <a:t>.G</a:t>
            </a:r>
            <a:r>
              <a:rPr lang="fr-FR" sz="3000" b="1" baseline="30000" dirty="0" err="1"/>
              <a:t>D</a:t>
            </a:r>
            <a:r>
              <a:rPr lang="fr-FR" sz="3000" b="1" baseline="-25000" dirty="0" err="1"/>
              <a:t>NM</a:t>
            </a:r>
            <a:endParaRPr lang="fr-FR" sz="3000" b="1" baseline="-25000" dirty="0"/>
          </a:p>
          <a:p>
            <a:pPr marL="0" indent="0">
              <a:buNone/>
            </a:pPr>
            <a:endParaRPr lang="fr-FR" sz="3000" dirty="0"/>
          </a:p>
          <a:p>
            <a:r>
              <a:rPr lang="fr-FR" sz="3000" dirty="0"/>
              <a:t>Soit: 		</a:t>
            </a:r>
            <a:r>
              <a:rPr lang="fr-FR" sz="3000" b="1" dirty="0"/>
              <a:t>G = (M/P</a:t>
            </a:r>
            <a:r>
              <a:rPr lang="fr-FR" sz="3000" b="1" baseline="-25000" dirty="0"/>
              <a:t>G</a:t>
            </a:r>
            <a:r>
              <a:rPr lang="fr-FR" sz="3000" b="1" dirty="0"/>
              <a:t>) + G</a:t>
            </a:r>
            <a:r>
              <a:rPr lang="fr-FR" sz="3000" b="1" baseline="30000" dirty="0"/>
              <a:t>D</a:t>
            </a:r>
            <a:r>
              <a:rPr lang="fr-FR" sz="3000" b="1" baseline="-25000" dirty="0"/>
              <a:t>NM</a:t>
            </a:r>
            <a:endParaRPr lang="fr-FR" sz="3000" b="1" dirty="0"/>
          </a:p>
          <a:p>
            <a:pPr marL="0" indent="0">
              <a:buNone/>
            </a:pPr>
            <a:endParaRPr lang="fr-FR" sz="3000" dirty="0"/>
          </a:p>
          <a:p>
            <a:pPr marL="0" indent="0">
              <a:buNone/>
            </a:pPr>
            <a:r>
              <a:rPr lang="fr-FR" sz="3000" dirty="0"/>
              <a:t>G: offre réelle d’or</a:t>
            </a:r>
          </a:p>
          <a:p>
            <a:pPr marL="0" indent="0">
              <a:buNone/>
            </a:pPr>
            <a:r>
              <a:rPr lang="fr-FR" sz="3000" dirty="0"/>
              <a:t>M/P</a:t>
            </a:r>
            <a:r>
              <a:rPr lang="fr-FR" sz="3000" baseline="-25000" dirty="0"/>
              <a:t>G</a:t>
            </a:r>
            <a:r>
              <a:rPr lang="fr-FR" sz="3000" dirty="0"/>
              <a:t>=M</a:t>
            </a:r>
            <a:r>
              <a:rPr lang="fr-FR" sz="3000" baseline="30000" dirty="0"/>
              <a:t>D</a:t>
            </a:r>
            <a:r>
              <a:rPr lang="fr-FR" sz="3000" dirty="0"/>
              <a:t>: demande d’encaisses réelles</a:t>
            </a:r>
          </a:p>
          <a:p>
            <a:pPr marL="0" indent="0">
              <a:buNone/>
            </a:pPr>
            <a:r>
              <a:rPr lang="fr-FR" sz="3000" dirty="0"/>
              <a:t>G</a:t>
            </a:r>
            <a:r>
              <a:rPr lang="fr-FR" sz="3000" baseline="30000" dirty="0"/>
              <a:t>D</a:t>
            </a:r>
            <a:r>
              <a:rPr lang="fr-FR" sz="3000" baseline="-25000" dirty="0"/>
              <a:t>NM</a:t>
            </a:r>
            <a:r>
              <a:rPr lang="fr-FR" sz="3000" dirty="0"/>
              <a:t>: demande non-monétaire réelle</a:t>
            </a:r>
          </a:p>
          <a:p>
            <a:pPr marL="0" indent="0">
              <a:buNone/>
            </a:pPr>
            <a:r>
              <a:rPr lang="fr-FR" sz="3000" b="1" dirty="0" err="1"/>
              <a:t>p</a:t>
            </a:r>
            <a:r>
              <a:rPr lang="fr-FR" sz="3000" b="1" baseline="-25000" dirty="0" err="1"/>
              <a:t>G</a:t>
            </a:r>
            <a:r>
              <a:rPr lang="fr-FR" sz="3000" b="1" dirty="0"/>
              <a:t>: prix de marché de l’or</a:t>
            </a:r>
          </a:p>
          <a:p>
            <a:pPr marL="0" indent="0">
              <a:buNone/>
            </a:pPr>
            <a:r>
              <a:rPr lang="fr-FR" sz="3000" b="1" dirty="0"/>
              <a:t>1: prix officiel de l’or de sorte que </a:t>
            </a:r>
            <a:r>
              <a:rPr lang="fr-FR" sz="3000" b="1" dirty="0" err="1"/>
              <a:t>p</a:t>
            </a:r>
            <a:r>
              <a:rPr lang="fr-FR" sz="3000" b="1" baseline="-25000" dirty="0" err="1"/>
              <a:t>G</a:t>
            </a:r>
            <a:r>
              <a:rPr lang="fr-FR" sz="3000" b="1" dirty="0"/>
              <a:t> –&gt; 1</a:t>
            </a:r>
            <a:endParaRPr lang="fr-FR" sz="3000" dirty="0"/>
          </a:p>
          <a:p>
            <a:pPr marL="0" indent="0">
              <a:buNone/>
            </a:pPr>
            <a:endParaRPr lang="fr-FR" sz="30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04458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/>
              <a:t>I.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0"/>
            <a:ext cx="8559801" cy="4829175"/>
          </a:xfrm>
        </p:spPr>
        <p:txBody>
          <a:bodyPr>
            <a:normAutofit/>
          </a:bodyPr>
          <a:lstStyle/>
          <a:p>
            <a:r>
              <a:rPr lang="fr-FR" dirty="0"/>
              <a:t>L’or est produit avec un coût de production:</a:t>
            </a:r>
          </a:p>
          <a:p>
            <a:pPr marL="0" indent="0">
              <a:buNone/>
            </a:pPr>
            <a:r>
              <a:rPr lang="fr-FR" dirty="0"/>
              <a:t>- Quantité de travail (théorie classique)</a:t>
            </a:r>
          </a:p>
          <a:p>
            <a:pPr marL="0" indent="0">
              <a:buNone/>
            </a:pPr>
            <a:r>
              <a:rPr lang="fr-FR" dirty="0"/>
              <a:t>- Productivité marginale du travail (marginalisme): le coût de production est alors (</a:t>
            </a:r>
            <a:r>
              <a:rPr lang="fr-FR" i="1" dirty="0" err="1">
                <a:latin typeface="Baskerville"/>
                <a:cs typeface="Baskerville"/>
              </a:rPr>
              <a:t>d</a:t>
            </a:r>
            <a:r>
              <a:rPr lang="fr-FR" dirty="0" err="1"/>
              <a:t>G</a:t>
            </a:r>
            <a:r>
              <a:rPr lang="fr-FR" dirty="0"/>
              <a:t>/</a:t>
            </a:r>
            <a:r>
              <a:rPr lang="fr-FR" i="1" dirty="0" err="1">
                <a:latin typeface="Baskerville"/>
                <a:cs typeface="Baskerville"/>
              </a:rPr>
              <a:t>d</a:t>
            </a:r>
            <a:r>
              <a:rPr lang="fr-FR" dirty="0" err="1"/>
              <a:t>L</a:t>
            </a:r>
            <a:r>
              <a:rPr lang="fr-FR" dirty="0"/>
              <a:t> = w/</a:t>
            </a:r>
            <a:r>
              <a:rPr lang="fr-FR" dirty="0" err="1"/>
              <a:t>p</a:t>
            </a:r>
            <a:r>
              <a:rPr lang="fr-FR" baseline="-25000" dirty="0" err="1"/>
              <a:t>G</a:t>
            </a:r>
            <a:r>
              <a:rPr lang="fr-FR" dirty="0"/>
              <a:t>)</a:t>
            </a:r>
          </a:p>
          <a:p>
            <a:r>
              <a:rPr lang="fr-FR" dirty="0"/>
              <a:t>Par conséquent:</a:t>
            </a:r>
          </a:p>
          <a:p>
            <a:pPr marL="514350" indent="-514350">
              <a:buAutoNum type="arabicParenR"/>
            </a:pPr>
            <a:r>
              <a:rPr lang="fr-FR" dirty="0"/>
              <a:t>G arrive sur le marché avec une valeur</a:t>
            </a:r>
          </a:p>
          <a:p>
            <a:pPr marL="514350" indent="-514350">
              <a:buAutoNum type="arabicParenR"/>
            </a:pPr>
            <a:r>
              <a:rPr lang="fr-FR" dirty="0"/>
              <a:t>G endogène (production des mines d’or, balance du commerce excédentaire)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18524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/>
              <a:t>I.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0"/>
            <a:ext cx="8559801" cy="482917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fr-FR" sz="3000" dirty="0"/>
              <a:t>Sens de la causalité: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i="1" dirty="0"/>
              <a:t>Cm</a:t>
            </a:r>
            <a:r>
              <a:rPr lang="fr-FR" sz="3000" dirty="0"/>
              <a:t> &lt; </a:t>
            </a:r>
            <a:r>
              <a:rPr lang="fr-FR" sz="3000" dirty="0" err="1"/>
              <a:t>p</a:t>
            </a:r>
            <a:r>
              <a:rPr lang="fr-FR" sz="3000" baseline="-25000" dirty="0" err="1"/>
              <a:t>G</a:t>
            </a:r>
            <a:r>
              <a:rPr lang="fr-FR" sz="3000" dirty="0"/>
              <a:t> =&gt; la mine d’or augmente la production G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i="1" dirty="0"/>
              <a:t>Cm</a:t>
            </a:r>
            <a:r>
              <a:rPr lang="fr-FR" sz="3000" dirty="0"/>
              <a:t> &gt; </a:t>
            </a:r>
            <a:r>
              <a:rPr lang="fr-FR" sz="3000" dirty="0" err="1"/>
              <a:t>p</a:t>
            </a:r>
            <a:r>
              <a:rPr lang="fr-FR" sz="3000" baseline="-25000" dirty="0" err="1"/>
              <a:t>G</a:t>
            </a:r>
            <a:r>
              <a:rPr lang="fr-FR" sz="3000" dirty="0"/>
              <a:t> =&gt; la mine d’or réduit la production G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b="1" dirty="0"/>
              <a:t>Causalité</a:t>
            </a:r>
            <a:r>
              <a:rPr lang="fr-FR" sz="3000" dirty="0"/>
              <a:t>: </a:t>
            </a:r>
            <a:r>
              <a:rPr lang="fr-FR" sz="3000" b="1" i="1" dirty="0"/>
              <a:t>Cm </a:t>
            </a:r>
            <a:r>
              <a:rPr lang="fr-FR" sz="3000" dirty="0"/>
              <a:t>(la valeur) </a:t>
            </a:r>
            <a:r>
              <a:rPr lang="fr-FR" sz="2800" b="1" dirty="0"/>
              <a:t>—&gt;</a:t>
            </a:r>
            <a:r>
              <a:rPr lang="fr-FR" sz="3000" dirty="0"/>
              <a:t> </a:t>
            </a:r>
            <a:r>
              <a:rPr lang="fr-FR" sz="3000" b="1" dirty="0"/>
              <a:t>G</a:t>
            </a:r>
            <a:r>
              <a:rPr lang="fr-FR" sz="3000" dirty="0"/>
              <a:t> (la quantité) </a:t>
            </a:r>
          </a:p>
          <a:p>
            <a:pPr marL="0" indent="0">
              <a:lnSpc>
                <a:spcPct val="110000"/>
              </a:lnSpc>
              <a:buNone/>
            </a:pPr>
            <a:endParaRPr lang="fr-FR" sz="3000" dirty="0"/>
          </a:p>
          <a:p>
            <a:pPr>
              <a:lnSpc>
                <a:spcPct val="110000"/>
              </a:lnSpc>
            </a:pPr>
            <a:r>
              <a:rPr lang="fr-FR" sz="3000" dirty="0"/>
              <a:t>Théorie quantitative: M (quantité) </a:t>
            </a:r>
            <a:r>
              <a:rPr lang="fr-FR" sz="3200" dirty="0"/>
              <a:t>—&gt; P (prix)</a:t>
            </a:r>
            <a:r>
              <a:rPr lang="fr-FR" sz="3000" dirty="0"/>
              <a:t> </a:t>
            </a:r>
          </a:p>
          <a:p>
            <a:pPr>
              <a:lnSpc>
                <a:spcPct val="110000"/>
              </a:lnSpc>
            </a:pPr>
            <a:r>
              <a:rPr lang="fr-FR" sz="3000" dirty="0"/>
              <a:t>Conséquence sur le prix relatif des biens?</a:t>
            </a:r>
          </a:p>
          <a:p>
            <a:pPr marL="0" indent="0">
              <a:lnSpc>
                <a:spcPct val="11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37662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76250" y="1127126"/>
            <a:ext cx="8286750" cy="155575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fr-FR" sz="27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br>
              <a:rPr lang="fr-FR" sz="36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br>
              <a:rPr lang="fr-FR" sz="36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endParaRPr lang="fr-FR" dirty="0">
              <a:latin typeface="Palatino Linotype"/>
              <a:cs typeface="Palatino Linotype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23803" y="2232561"/>
            <a:ext cx="5474524" cy="4101564"/>
          </a:xfrm>
        </p:spPr>
        <p:txBody>
          <a:bodyPr>
            <a:normAutofit/>
          </a:bodyPr>
          <a:lstStyle/>
          <a:p>
            <a:r>
              <a:rPr lang="fr-FR" sz="3600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  <a:t>II</a:t>
            </a:r>
            <a:br>
              <a:rPr lang="fr-FR" sz="3600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r>
              <a:rPr lang="fr-FR" sz="3600" dirty="0">
                <a:solidFill>
                  <a:schemeClr val="bg1">
                    <a:lumMod val="50000"/>
                  </a:schemeClr>
                </a:solidFill>
                <a:latin typeface="Palatino Linotype" panose="02040502050505030304" pitchFamily="18" charset="0"/>
                <a:cs typeface="Palatino Linotype"/>
              </a:rPr>
              <a:t>Offre d’or, demande d’or et production de biens</a:t>
            </a:r>
            <a:endParaRPr lang="fr-FR" sz="3600" dirty="0">
              <a:solidFill>
                <a:schemeClr val="bg1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endParaRPr lang="fr-FR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5819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/>
              <a:t>II – 1) Supposons une hausse de G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48676" cy="4829175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fr-FR" i="1" dirty="0"/>
              <a:t>Hypothèse</a:t>
            </a:r>
            <a:r>
              <a:rPr lang="fr-FR" dirty="0"/>
              <a:t>: hausse de la productivité des mines (</a:t>
            </a:r>
            <a:r>
              <a:rPr lang="fr-FR" i="1" dirty="0" err="1">
                <a:latin typeface="Baskerville"/>
                <a:cs typeface="Baskerville"/>
              </a:rPr>
              <a:t>d</a:t>
            </a:r>
            <a:r>
              <a:rPr lang="fr-FR" dirty="0" err="1"/>
              <a:t>G</a:t>
            </a:r>
            <a:r>
              <a:rPr lang="fr-FR" dirty="0"/>
              <a:t>/</a:t>
            </a:r>
            <a:r>
              <a:rPr lang="fr-FR" i="1" dirty="0" err="1">
                <a:latin typeface="Baskerville"/>
                <a:cs typeface="Baskerville"/>
              </a:rPr>
              <a:t>d</a:t>
            </a:r>
            <a:r>
              <a:rPr lang="fr-FR" dirty="0" err="1"/>
              <a:t>L</a:t>
            </a:r>
            <a:r>
              <a:rPr lang="fr-FR" dirty="0"/>
              <a:t>) de sorte que G augmente et </a:t>
            </a:r>
            <a:r>
              <a:rPr lang="fr-FR" dirty="0" err="1"/>
              <a:t>p</a:t>
            </a:r>
            <a:r>
              <a:rPr lang="fr-FR" baseline="-25000" dirty="0" err="1"/>
              <a:t>G</a:t>
            </a:r>
            <a:r>
              <a:rPr lang="fr-FR" dirty="0"/>
              <a:t>/</a:t>
            </a:r>
            <a:r>
              <a:rPr lang="fr-FR" dirty="0" err="1"/>
              <a:t>p</a:t>
            </a:r>
            <a:r>
              <a:rPr lang="fr-FR" baseline="-25000" dirty="0" err="1"/>
              <a:t>C</a:t>
            </a:r>
            <a:r>
              <a:rPr lang="fr-FR" dirty="0"/>
              <a:t> diminue: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dirty="0"/>
              <a:t>	Hausse de </a:t>
            </a:r>
            <a:r>
              <a:rPr lang="fr-FR" i="1" dirty="0" err="1">
                <a:latin typeface="Baskerville"/>
                <a:cs typeface="Baskerville"/>
              </a:rPr>
              <a:t>d</a:t>
            </a:r>
            <a:r>
              <a:rPr lang="fr-FR" dirty="0" err="1"/>
              <a:t>G</a:t>
            </a:r>
            <a:r>
              <a:rPr lang="fr-FR" dirty="0"/>
              <a:t>/</a:t>
            </a:r>
            <a:r>
              <a:rPr lang="fr-FR" i="1" dirty="0" err="1">
                <a:latin typeface="Baskerville"/>
                <a:cs typeface="Baskerville"/>
              </a:rPr>
              <a:t>d</a:t>
            </a:r>
            <a:r>
              <a:rPr lang="fr-FR" dirty="0" err="1"/>
              <a:t>L</a:t>
            </a:r>
            <a:r>
              <a:rPr lang="fr-FR" dirty="0"/>
              <a:t>	=&gt; Baisse de </a:t>
            </a:r>
            <a:r>
              <a:rPr lang="fr-FR" dirty="0" err="1"/>
              <a:t>p</a:t>
            </a:r>
            <a:r>
              <a:rPr lang="fr-FR" baseline="-25000" dirty="0" err="1"/>
              <a:t>G</a:t>
            </a:r>
            <a:r>
              <a:rPr lang="fr-FR" dirty="0"/>
              <a:t>/</a:t>
            </a:r>
            <a:r>
              <a:rPr lang="fr-FR" dirty="0" err="1"/>
              <a:t>p</a:t>
            </a:r>
            <a:r>
              <a:rPr lang="fr-FR" baseline="-25000" dirty="0" err="1"/>
              <a:t>C</a:t>
            </a:r>
            <a:r>
              <a:rPr lang="fr-FR" dirty="0"/>
              <a:t>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dirty="0"/>
              <a:t>						=&gt; Hausse de </a:t>
            </a:r>
            <a:r>
              <a:rPr lang="fr-FR" dirty="0" err="1"/>
              <a:t>p</a:t>
            </a:r>
            <a:r>
              <a:rPr lang="fr-FR" baseline="-25000" dirty="0" err="1"/>
              <a:t>C</a:t>
            </a:r>
            <a:r>
              <a:rPr lang="fr-FR" dirty="0"/>
              <a:t>/</a:t>
            </a:r>
            <a:r>
              <a:rPr lang="fr-FR" dirty="0" err="1"/>
              <a:t>p</a:t>
            </a:r>
            <a:r>
              <a:rPr lang="fr-FR" baseline="-25000" dirty="0" err="1"/>
              <a:t>G</a:t>
            </a:r>
            <a:endParaRPr lang="fr-FR" baseline="-25000" dirty="0"/>
          </a:p>
          <a:p>
            <a:pPr marL="0" indent="0">
              <a:lnSpc>
                <a:spcPct val="110000"/>
              </a:lnSpc>
              <a:buNone/>
            </a:pPr>
            <a:r>
              <a:rPr lang="fr-FR" dirty="0"/>
              <a:t>						=&gt; Hausse du prix relatif des biens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dirty="0"/>
              <a:t>						=&gt; « Inflation »</a:t>
            </a:r>
          </a:p>
          <a:p>
            <a:pPr>
              <a:lnSpc>
                <a:spcPct val="110000"/>
              </a:lnSpc>
            </a:pPr>
            <a:r>
              <a:rPr lang="fr-FR" dirty="0"/>
              <a:t>Différence avec la TQM? La causalité…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dirty="0"/>
              <a:t>Valeur </a:t>
            </a:r>
            <a:r>
              <a:rPr lang="fr-FR" sz="3200" b="1" dirty="0"/>
              <a:t>—&gt; </a:t>
            </a:r>
            <a:r>
              <a:rPr lang="fr-FR" dirty="0"/>
              <a:t>Quantité et… absence de proportionnalité</a:t>
            </a:r>
          </a:p>
        </p:txBody>
      </p:sp>
    </p:spTree>
    <p:extLst>
      <p:ext uri="{BB962C8B-B14F-4D97-AF65-F5344CB8AC3E}">
        <p14:creationId xmlns:p14="http://schemas.microsoft.com/office/powerpoint/2010/main" val="31451336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/>
              <a:t>II – 1)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0"/>
            <a:ext cx="8559801" cy="482917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fr-FR" sz="3000" spc="-120" dirty="0"/>
              <a:t>La courbe des possibilités de production donne les différentes combinaisons des quantités G et C produites</a:t>
            </a:r>
            <a:r>
              <a:rPr lang="fr-FR" sz="3000" dirty="0"/>
              <a:t>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		</a:t>
            </a:r>
            <a:r>
              <a:rPr lang="fr-FR" sz="3000" b="1" dirty="0"/>
              <a:t>TMT = – </a:t>
            </a:r>
            <a:r>
              <a:rPr lang="fr-FR" sz="3000" b="1" i="1" dirty="0" err="1">
                <a:latin typeface="Baskerville"/>
                <a:cs typeface="Baskerville"/>
              </a:rPr>
              <a:t>d</a:t>
            </a:r>
            <a:r>
              <a:rPr lang="fr-FR" sz="3000" b="1" dirty="0" err="1"/>
              <a:t>C</a:t>
            </a:r>
            <a:r>
              <a:rPr lang="fr-FR" sz="3000" b="1" dirty="0"/>
              <a:t>/</a:t>
            </a:r>
            <a:r>
              <a:rPr lang="fr-FR" sz="3000" b="1" i="1" dirty="0" err="1">
                <a:latin typeface="Baskerville"/>
                <a:cs typeface="Baskerville"/>
              </a:rPr>
              <a:t>d</a:t>
            </a:r>
            <a:r>
              <a:rPr lang="fr-FR" sz="3000" b="1" dirty="0" err="1"/>
              <a:t>G</a:t>
            </a:r>
            <a:r>
              <a:rPr lang="fr-FR" sz="3000" b="1" dirty="0"/>
              <a:t> = </a:t>
            </a:r>
            <a:r>
              <a:rPr lang="fr-FR" sz="3000" b="1" dirty="0" err="1"/>
              <a:t>p</a:t>
            </a:r>
            <a:r>
              <a:rPr lang="fr-FR" sz="3000" b="1" baseline="-25000" dirty="0" err="1"/>
              <a:t>G</a:t>
            </a:r>
            <a:r>
              <a:rPr lang="fr-FR" sz="3000" b="1" dirty="0"/>
              <a:t>/</a:t>
            </a:r>
            <a:r>
              <a:rPr lang="fr-FR" sz="3000" b="1" dirty="0" err="1"/>
              <a:t>p</a:t>
            </a:r>
            <a:r>
              <a:rPr lang="fr-FR" sz="3000" b="1" baseline="-25000" dirty="0" err="1"/>
              <a:t>C</a:t>
            </a:r>
            <a:endParaRPr lang="fr-FR" sz="3000" b="1" dirty="0"/>
          </a:p>
          <a:p>
            <a:pPr>
              <a:lnSpc>
                <a:spcPct val="110000"/>
              </a:lnSpc>
            </a:pPr>
            <a:endParaRPr lang="fr-FR" sz="3000" dirty="0"/>
          </a:p>
          <a:p>
            <a:pPr>
              <a:lnSpc>
                <a:spcPct val="110000"/>
              </a:lnSpc>
            </a:pPr>
            <a:r>
              <a:rPr lang="fr-FR" sz="3000" dirty="0"/>
              <a:t>La courbe d’indifférence donne les différentes combinaisons de paniers de biens (G; C)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fr-FR" sz="3000" dirty="0"/>
              <a:t>		</a:t>
            </a:r>
            <a:r>
              <a:rPr lang="fr-FR" sz="3000" b="1" dirty="0"/>
              <a:t>TMS = – </a:t>
            </a:r>
            <a:r>
              <a:rPr lang="fr-FR" sz="3000" b="1" i="1" dirty="0" err="1">
                <a:latin typeface="Baskerville"/>
                <a:cs typeface="Baskerville"/>
              </a:rPr>
              <a:t>d</a:t>
            </a:r>
            <a:r>
              <a:rPr lang="fr-FR" sz="3000" b="1" dirty="0" err="1"/>
              <a:t>C</a:t>
            </a:r>
            <a:r>
              <a:rPr lang="fr-FR" sz="3000" b="1" dirty="0"/>
              <a:t>/</a:t>
            </a:r>
            <a:r>
              <a:rPr lang="fr-FR" sz="3000" b="1" i="1" dirty="0" err="1">
                <a:latin typeface="Baskerville"/>
                <a:cs typeface="Baskerville"/>
              </a:rPr>
              <a:t>d</a:t>
            </a:r>
            <a:r>
              <a:rPr lang="fr-FR" sz="3000" b="1" dirty="0" err="1"/>
              <a:t>G</a:t>
            </a:r>
            <a:r>
              <a:rPr lang="fr-FR" sz="3000" b="1" dirty="0"/>
              <a:t> = </a:t>
            </a:r>
            <a:r>
              <a:rPr lang="fr-FR" sz="3000" b="1" dirty="0" err="1"/>
              <a:t>p</a:t>
            </a:r>
            <a:r>
              <a:rPr lang="fr-FR" sz="3000" b="1" baseline="-25000" dirty="0" err="1"/>
              <a:t>G</a:t>
            </a:r>
            <a:r>
              <a:rPr lang="fr-FR" sz="3000" b="1" dirty="0"/>
              <a:t>/</a:t>
            </a:r>
            <a:r>
              <a:rPr lang="fr-FR" sz="3000" b="1" dirty="0" err="1"/>
              <a:t>p</a:t>
            </a:r>
            <a:r>
              <a:rPr lang="fr-FR" sz="3000" b="1" baseline="-25000" dirty="0" err="1"/>
              <a:t>C</a:t>
            </a:r>
            <a:endParaRPr lang="fr-FR" sz="3000" b="1" dirty="0"/>
          </a:p>
          <a:p>
            <a:pPr>
              <a:lnSpc>
                <a:spcPct val="11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20872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i="1" dirty="0"/>
              <a:t>Courbe des possibilités</a:t>
            </a:r>
            <a:endParaRPr lang="fr-FR" sz="3600" i="1" baseline="-25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20050" cy="4829175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fr-FR" dirty="0"/>
              <a:t>  </a:t>
            </a:r>
            <a:r>
              <a:rPr lang="fr-FR" sz="2400" dirty="0"/>
              <a:t>C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841375" y="6032500"/>
            <a:ext cx="7845425" cy="0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841375" y="1809750"/>
            <a:ext cx="0" cy="4222750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orme libre 15"/>
          <p:cNvSpPr/>
          <p:nvPr/>
        </p:nvSpPr>
        <p:spPr>
          <a:xfrm>
            <a:off x="841375" y="3222625"/>
            <a:ext cx="4778375" cy="2809875"/>
          </a:xfrm>
          <a:custGeom>
            <a:avLst/>
            <a:gdLst>
              <a:gd name="connsiteX0" fmla="*/ 0 w 2873375"/>
              <a:gd name="connsiteY0" fmla="*/ 0 h 714375"/>
              <a:gd name="connsiteX1" fmla="*/ 2873375 w 2873375"/>
              <a:gd name="connsiteY1" fmla="*/ 714375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73375" h="714375">
                <a:moveTo>
                  <a:pt x="0" y="0"/>
                </a:moveTo>
                <a:cubicBezTo>
                  <a:pt x="1082146" y="116416"/>
                  <a:pt x="2164292" y="232833"/>
                  <a:pt x="2873375" y="714375"/>
                </a:cubicBezTo>
              </a:path>
            </a:pathLst>
          </a:custGeom>
          <a:ln w="952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>
            <a:off x="1301750" y="3048000"/>
            <a:ext cx="4318000" cy="2047875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8286750" y="530225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G</a:t>
            </a:r>
          </a:p>
        </p:txBody>
      </p:sp>
      <p:cxnSp>
        <p:nvCxnSpPr>
          <p:cNvPr id="36" name="Connecteur droit 35"/>
          <p:cNvCxnSpPr/>
          <p:nvPr/>
        </p:nvCxnSpPr>
        <p:spPr>
          <a:xfrm>
            <a:off x="3286125" y="3984625"/>
            <a:ext cx="0" cy="2047874"/>
          </a:xfrm>
          <a:prstGeom prst="line">
            <a:avLst/>
          </a:prstGeom>
          <a:ln w="12700" cmpd="sng">
            <a:solidFill>
              <a:schemeClr val="accent2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H="1">
            <a:off x="841375" y="3984625"/>
            <a:ext cx="2444752" cy="0"/>
          </a:xfrm>
          <a:prstGeom prst="line">
            <a:avLst/>
          </a:prstGeom>
          <a:ln w="12700" cmpd="sng">
            <a:solidFill>
              <a:schemeClr val="accent2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3889375" y="2745571"/>
            <a:ext cx="22066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rgbClr val="800000"/>
                </a:solidFill>
              </a:rPr>
              <a:t>Pente = TMT = (</a:t>
            </a:r>
            <a:r>
              <a:rPr lang="fr-FR" sz="2800" dirty="0" err="1">
                <a:solidFill>
                  <a:srgbClr val="800000"/>
                </a:solidFill>
              </a:rPr>
              <a:t>p</a:t>
            </a:r>
            <a:r>
              <a:rPr lang="fr-FR" sz="2800" baseline="-25000" dirty="0" err="1">
                <a:solidFill>
                  <a:srgbClr val="800000"/>
                </a:solidFill>
              </a:rPr>
              <a:t>G</a:t>
            </a:r>
            <a:r>
              <a:rPr lang="fr-FR" sz="2800" dirty="0">
                <a:solidFill>
                  <a:srgbClr val="800000"/>
                </a:solidFill>
              </a:rPr>
              <a:t>/</a:t>
            </a:r>
            <a:r>
              <a:rPr lang="fr-FR" sz="2800" dirty="0" err="1">
                <a:solidFill>
                  <a:srgbClr val="800000"/>
                </a:solidFill>
              </a:rPr>
              <a:t>p</a:t>
            </a:r>
            <a:r>
              <a:rPr lang="fr-FR" sz="2800" baseline="-25000" dirty="0" err="1">
                <a:solidFill>
                  <a:srgbClr val="800000"/>
                </a:solidFill>
              </a:rPr>
              <a:t>C</a:t>
            </a:r>
            <a:r>
              <a:rPr lang="fr-FR" sz="2800" dirty="0">
                <a:solidFill>
                  <a:srgbClr val="8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5720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76250" y="1127126"/>
            <a:ext cx="8286750" cy="155575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fr-FR" sz="36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br>
              <a:rPr lang="fr-FR" sz="36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endParaRPr lang="fr-FR" dirty="0">
              <a:latin typeface="Palatino Linotype"/>
              <a:cs typeface="Palatino Linotype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73125" y="1888177"/>
            <a:ext cx="7071467" cy="3842699"/>
          </a:xfrm>
        </p:spPr>
        <p:txBody>
          <a:bodyPr>
            <a:normAutofit fontScale="92500" lnSpcReduction="20000"/>
          </a:bodyPr>
          <a:lstStyle/>
          <a:p>
            <a:pPr lvl="1" algn="l"/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Introduction: Distinction entre théorie quantitative et théorie classique de la monnaie</a:t>
            </a:r>
          </a:p>
          <a:p>
            <a:pPr lvl="1" algn="l"/>
            <a:endParaRPr lang="fr-FR" dirty="0">
              <a:solidFill>
                <a:schemeClr val="bg1">
                  <a:lumMod val="50000"/>
                </a:schemeClr>
              </a:solidFill>
            </a:endParaRPr>
          </a:p>
          <a:p>
            <a:pPr marL="571500" indent="-571500" algn="l">
              <a:buAutoNum type="romanUcPeriod"/>
            </a:pPr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Théorie des coûts de production et de la valeur de la monnaie</a:t>
            </a:r>
          </a:p>
          <a:p>
            <a:pPr marL="571500" indent="-571500" algn="l">
              <a:buAutoNum type="romanUcPeriod"/>
            </a:pPr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L’offre d’or, la demande d’or et la production de biens</a:t>
            </a:r>
          </a:p>
          <a:p>
            <a:pPr marL="571500" indent="-571500" algn="l">
              <a:buAutoNum type="romanUcPeriod"/>
            </a:pPr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Système bancaire, loi du reflux et compensations interbancaires</a:t>
            </a:r>
          </a:p>
          <a:p>
            <a:pPr marL="514350" indent="-514350">
              <a:buAutoNum type="arabicParenR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78113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i="1" dirty="0"/>
              <a:t>Courbe d’indifférence</a:t>
            </a:r>
            <a:endParaRPr lang="fr-FR" sz="3600" i="1" baseline="-25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20050" cy="4829175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fr-FR" dirty="0"/>
              <a:t>  </a:t>
            </a:r>
            <a:r>
              <a:rPr lang="fr-FR" sz="2400" dirty="0"/>
              <a:t>C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841375" y="6032500"/>
            <a:ext cx="7845425" cy="0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841375" y="1809750"/>
            <a:ext cx="0" cy="4222750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orme libre 15"/>
          <p:cNvSpPr/>
          <p:nvPr/>
        </p:nvSpPr>
        <p:spPr>
          <a:xfrm>
            <a:off x="841375" y="3222625"/>
            <a:ext cx="4778375" cy="2809875"/>
          </a:xfrm>
          <a:custGeom>
            <a:avLst/>
            <a:gdLst>
              <a:gd name="connsiteX0" fmla="*/ 0 w 2873375"/>
              <a:gd name="connsiteY0" fmla="*/ 0 h 714375"/>
              <a:gd name="connsiteX1" fmla="*/ 2873375 w 2873375"/>
              <a:gd name="connsiteY1" fmla="*/ 714375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73375" h="714375">
                <a:moveTo>
                  <a:pt x="0" y="0"/>
                </a:moveTo>
                <a:cubicBezTo>
                  <a:pt x="1082146" y="116416"/>
                  <a:pt x="2164292" y="232833"/>
                  <a:pt x="2873375" y="714375"/>
                </a:cubicBezTo>
              </a:path>
            </a:pathLst>
          </a:custGeom>
          <a:ln w="952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>
            <a:off x="1301750" y="3048000"/>
            <a:ext cx="4318000" cy="2047875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8286750" y="530225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G</a:t>
            </a:r>
          </a:p>
        </p:txBody>
      </p:sp>
      <p:cxnSp>
        <p:nvCxnSpPr>
          <p:cNvPr id="36" name="Connecteur droit 35"/>
          <p:cNvCxnSpPr/>
          <p:nvPr/>
        </p:nvCxnSpPr>
        <p:spPr>
          <a:xfrm>
            <a:off x="3286125" y="3984625"/>
            <a:ext cx="0" cy="2047874"/>
          </a:xfrm>
          <a:prstGeom prst="line">
            <a:avLst/>
          </a:prstGeom>
          <a:ln w="12700" cmpd="sng">
            <a:solidFill>
              <a:schemeClr val="accent2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H="1">
            <a:off x="841375" y="3984625"/>
            <a:ext cx="2444752" cy="0"/>
          </a:xfrm>
          <a:prstGeom prst="line">
            <a:avLst/>
          </a:prstGeom>
          <a:ln w="12700" cmpd="sng">
            <a:solidFill>
              <a:schemeClr val="accent2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Forme libre 47"/>
          <p:cNvSpPr/>
          <p:nvPr/>
        </p:nvSpPr>
        <p:spPr>
          <a:xfrm>
            <a:off x="2047875" y="1968500"/>
            <a:ext cx="4476749" cy="2397125"/>
          </a:xfrm>
          <a:custGeom>
            <a:avLst/>
            <a:gdLst>
              <a:gd name="connsiteX0" fmla="*/ 0 w 3476625"/>
              <a:gd name="connsiteY0" fmla="*/ 0 h 2206625"/>
              <a:gd name="connsiteX1" fmla="*/ 1000125 w 3476625"/>
              <a:gd name="connsiteY1" fmla="*/ 1873250 h 2206625"/>
              <a:gd name="connsiteX2" fmla="*/ 3476625 w 3476625"/>
              <a:gd name="connsiteY2" fmla="*/ 2206625 h 2206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76625" h="2206625">
                <a:moveTo>
                  <a:pt x="0" y="0"/>
                </a:moveTo>
                <a:cubicBezTo>
                  <a:pt x="210344" y="752739"/>
                  <a:pt x="420688" y="1505479"/>
                  <a:pt x="1000125" y="1873250"/>
                </a:cubicBezTo>
                <a:cubicBezTo>
                  <a:pt x="1579562" y="2241021"/>
                  <a:pt x="2987146" y="2159000"/>
                  <a:pt x="3476625" y="2206625"/>
                </a:cubicBezTo>
              </a:path>
            </a:pathLst>
          </a:custGeom>
          <a:ln w="12700" cmpd="sng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889375" y="2745571"/>
            <a:ext cx="304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rgbClr val="800000"/>
                </a:solidFill>
              </a:rPr>
              <a:t>Pente = TMT = TMS = (</a:t>
            </a:r>
            <a:r>
              <a:rPr lang="fr-FR" sz="2800" dirty="0" err="1">
                <a:solidFill>
                  <a:srgbClr val="800000"/>
                </a:solidFill>
              </a:rPr>
              <a:t>p</a:t>
            </a:r>
            <a:r>
              <a:rPr lang="fr-FR" sz="2800" baseline="-25000" dirty="0" err="1">
                <a:solidFill>
                  <a:srgbClr val="800000"/>
                </a:solidFill>
              </a:rPr>
              <a:t>G</a:t>
            </a:r>
            <a:r>
              <a:rPr lang="fr-FR" sz="2800" dirty="0">
                <a:solidFill>
                  <a:srgbClr val="800000"/>
                </a:solidFill>
              </a:rPr>
              <a:t>/</a:t>
            </a:r>
            <a:r>
              <a:rPr lang="fr-FR" sz="2800" dirty="0" err="1">
                <a:solidFill>
                  <a:srgbClr val="800000"/>
                </a:solidFill>
              </a:rPr>
              <a:t>p</a:t>
            </a:r>
            <a:r>
              <a:rPr lang="fr-FR" sz="2800" baseline="-25000" dirty="0" err="1">
                <a:solidFill>
                  <a:srgbClr val="800000"/>
                </a:solidFill>
              </a:rPr>
              <a:t>C</a:t>
            </a:r>
            <a:r>
              <a:rPr lang="fr-FR" sz="2800" dirty="0">
                <a:solidFill>
                  <a:srgbClr val="8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802167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6375" y="274638"/>
            <a:ext cx="8699500" cy="1143000"/>
          </a:xfrm>
        </p:spPr>
        <p:txBody>
          <a:bodyPr>
            <a:normAutofit/>
          </a:bodyPr>
          <a:lstStyle/>
          <a:p>
            <a:r>
              <a:rPr lang="fr-FR" sz="3600" i="1" spc="-70" dirty="0">
                <a:solidFill>
                  <a:srgbClr val="800000"/>
                </a:solidFill>
              </a:rPr>
              <a:t>Equilibre avant le choc de productivité (t</a:t>
            </a:r>
            <a:r>
              <a:rPr lang="fr-FR" sz="3600" i="1" spc="-70" baseline="-25000" dirty="0">
                <a:solidFill>
                  <a:srgbClr val="800000"/>
                </a:solidFill>
              </a:rPr>
              <a:t>0</a:t>
            </a:r>
            <a:r>
              <a:rPr lang="fr-FR" sz="3600" i="1" spc="-70" dirty="0">
                <a:solidFill>
                  <a:srgbClr val="800000"/>
                </a:solidFill>
              </a:rPr>
              <a:t>)</a:t>
            </a:r>
            <a:endParaRPr lang="fr-FR" sz="3600" i="1" spc="-70" baseline="-25000" dirty="0">
              <a:solidFill>
                <a:srgbClr val="8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20050" cy="4829175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fr-FR" dirty="0"/>
              <a:t>  </a:t>
            </a:r>
            <a:r>
              <a:rPr lang="fr-FR" sz="2400" dirty="0"/>
              <a:t>C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841375" y="6032500"/>
            <a:ext cx="7845425" cy="0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841375" y="1809750"/>
            <a:ext cx="0" cy="4222750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orme libre 15"/>
          <p:cNvSpPr/>
          <p:nvPr/>
        </p:nvSpPr>
        <p:spPr>
          <a:xfrm>
            <a:off x="841375" y="3222625"/>
            <a:ext cx="4778375" cy="2809875"/>
          </a:xfrm>
          <a:custGeom>
            <a:avLst/>
            <a:gdLst>
              <a:gd name="connsiteX0" fmla="*/ 0 w 2873375"/>
              <a:gd name="connsiteY0" fmla="*/ 0 h 714375"/>
              <a:gd name="connsiteX1" fmla="*/ 2873375 w 2873375"/>
              <a:gd name="connsiteY1" fmla="*/ 714375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73375" h="714375">
                <a:moveTo>
                  <a:pt x="0" y="0"/>
                </a:moveTo>
                <a:cubicBezTo>
                  <a:pt x="1082146" y="116416"/>
                  <a:pt x="2164292" y="232833"/>
                  <a:pt x="2873375" y="714375"/>
                </a:cubicBezTo>
              </a:path>
            </a:pathLst>
          </a:custGeom>
          <a:ln w="952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>
            <a:off x="1301750" y="3048000"/>
            <a:ext cx="4318000" cy="2047875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8286750" y="530225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G</a:t>
            </a:r>
          </a:p>
        </p:txBody>
      </p:sp>
      <p:cxnSp>
        <p:nvCxnSpPr>
          <p:cNvPr id="36" name="Connecteur droit 35"/>
          <p:cNvCxnSpPr/>
          <p:nvPr/>
        </p:nvCxnSpPr>
        <p:spPr>
          <a:xfrm>
            <a:off x="3286125" y="3984625"/>
            <a:ext cx="0" cy="2047874"/>
          </a:xfrm>
          <a:prstGeom prst="line">
            <a:avLst/>
          </a:prstGeom>
          <a:ln w="12700" cmpd="sng">
            <a:solidFill>
              <a:schemeClr val="accent2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H="1">
            <a:off x="841375" y="3984625"/>
            <a:ext cx="2444752" cy="0"/>
          </a:xfrm>
          <a:prstGeom prst="line">
            <a:avLst/>
          </a:prstGeom>
          <a:ln w="12700" cmpd="sng">
            <a:solidFill>
              <a:schemeClr val="accent2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43094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6375" y="274638"/>
            <a:ext cx="8699499" cy="1143000"/>
          </a:xfrm>
        </p:spPr>
        <p:txBody>
          <a:bodyPr>
            <a:normAutofit/>
          </a:bodyPr>
          <a:lstStyle/>
          <a:p>
            <a:r>
              <a:rPr lang="fr-FR" sz="3600" i="1" spc="-70" dirty="0">
                <a:solidFill>
                  <a:schemeClr val="accent1"/>
                </a:solidFill>
              </a:rPr>
              <a:t>Equilibre après le choc de productivité (t</a:t>
            </a:r>
            <a:r>
              <a:rPr lang="fr-FR" sz="3600" i="1" spc="-70" baseline="-25000" dirty="0">
                <a:solidFill>
                  <a:schemeClr val="accent1"/>
                </a:solidFill>
              </a:rPr>
              <a:t>1</a:t>
            </a:r>
            <a:r>
              <a:rPr lang="fr-FR" sz="3600" i="1" spc="-70" dirty="0">
                <a:solidFill>
                  <a:schemeClr val="accent1"/>
                </a:solidFill>
              </a:rPr>
              <a:t>)</a:t>
            </a:r>
            <a:endParaRPr lang="fr-FR" sz="3600" i="1" spc="-70" baseline="-25000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20050" cy="4829175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fr-FR" dirty="0"/>
              <a:t>  </a:t>
            </a:r>
            <a:r>
              <a:rPr lang="fr-FR" sz="2400" dirty="0"/>
              <a:t>C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841375" y="6032500"/>
            <a:ext cx="7845425" cy="0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841375" y="1809750"/>
            <a:ext cx="0" cy="4222750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orme libre 15"/>
          <p:cNvSpPr/>
          <p:nvPr/>
        </p:nvSpPr>
        <p:spPr>
          <a:xfrm>
            <a:off x="841375" y="3222625"/>
            <a:ext cx="4778375" cy="2809875"/>
          </a:xfrm>
          <a:custGeom>
            <a:avLst/>
            <a:gdLst>
              <a:gd name="connsiteX0" fmla="*/ 0 w 2873375"/>
              <a:gd name="connsiteY0" fmla="*/ 0 h 714375"/>
              <a:gd name="connsiteX1" fmla="*/ 2873375 w 2873375"/>
              <a:gd name="connsiteY1" fmla="*/ 714375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73375" h="714375">
                <a:moveTo>
                  <a:pt x="0" y="0"/>
                </a:moveTo>
                <a:cubicBezTo>
                  <a:pt x="1082146" y="116416"/>
                  <a:pt x="2164292" y="232833"/>
                  <a:pt x="2873375" y="714375"/>
                </a:cubicBezTo>
              </a:path>
            </a:pathLst>
          </a:custGeom>
          <a:ln w="952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>
            <a:off x="1301750" y="3048000"/>
            <a:ext cx="4318000" cy="2047875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Forme libre 8"/>
          <p:cNvSpPr/>
          <p:nvPr/>
        </p:nvSpPr>
        <p:spPr>
          <a:xfrm>
            <a:off x="841375" y="3190874"/>
            <a:ext cx="6731000" cy="2841625"/>
          </a:xfrm>
          <a:custGeom>
            <a:avLst/>
            <a:gdLst>
              <a:gd name="connsiteX0" fmla="*/ 0 w 2873375"/>
              <a:gd name="connsiteY0" fmla="*/ 0 h 714375"/>
              <a:gd name="connsiteX1" fmla="*/ 2873375 w 2873375"/>
              <a:gd name="connsiteY1" fmla="*/ 714375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73375" h="714375">
                <a:moveTo>
                  <a:pt x="0" y="0"/>
                </a:moveTo>
                <a:cubicBezTo>
                  <a:pt x="1082146" y="116416"/>
                  <a:pt x="2164292" y="232833"/>
                  <a:pt x="2873375" y="714375"/>
                </a:cubicBezTo>
              </a:path>
            </a:pathLst>
          </a:custGeom>
          <a:ln w="952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428750" y="3048000"/>
            <a:ext cx="6492875" cy="2047875"/>
          </a:xfrm>
          <a:prstGeom prst="line">
            <a:avLst/>
          </a:prstGeom>
          <a:ln w="38100" cmpd="sng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8286750" y="530225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G</a:t>
            </a:r>
          </a:p>
        </p:txBody>
      </p:sp>
      <p:cxnSp>
        <p:nvCxnSpPr>
          <p:cNvPr id="36" name="Connecteur droit 35"/>
          <p:cNvCxnSpPr/>
          <p:nvPr/>
        </p:nvCxnSpPr>
        <p:spPr>
          <a:xfrm>
            <a:off x="3286125" y="3984625"/>
            <a:ext cx="0" cy="2047874"/>
          </a:xfrm>
          <a:prstGeom prst="line">
            <a:avLst/>
          </a:prstGeom>
          <a:ln w="12700" cmpd="sng">
            <a:solidFill>
              <a:schemeClr val="accent2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4556125" y="4079875"/>
            <a:ext cx="0" cy="1952625"/>
          </a:xfrm>
          <a:prstGeom prst="line">
            <a:avLst/>
          </a:prstGeom>
          <a:ln w="12700" cmpd="sng">
            <a:solidFill>
              <a:srgbClr val="4F81BD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H="1">
            <a:off x="841375" y="3984625"/>
            <a:ext cx="2444752" cy="0"/>
          </a:xfrm>
          <a:prstGeom prst="line">
            <a:avLst/>
          </a:prstGeom>
          <a:ln w="12700" cmpd="sng">
            <a:solidFill>
              <a:schemeClr val="accent2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H="1">
            <a:off x="841376" y="4079875"/>
            <a:ext cx="3714749" cy="0"/>
          </a:xfrm>
          <a:prstGeom prst="line">
            <a:avLst/>
          </a:prstGeom>
          <a:ln w="12700" cmpd="sng">
            <a:solidFill>
              <a:srgbClr val="4F81BD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5D4720EC-0872-03A7-88A2-EA1D87577656}"/>
              </a:ext>
            </a:extLst>
          </p:cNvPr>
          <p:cNvSpPr txBox="1"/>
          <p:nvPr/>
        </p:nvSpPr>
        <p:spPr>
          <a:xfrm>
            <a:off x="7014606" y="3707319"/>
            <a:ext cx="1840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1"/>
                </a:solidFill>
              </a:rPr>
              <a:t>Baisse de la pente (</a:t>
            </a:r>
            <a:r>
              <a:rPr lang="fr-FR" sz="2000" dirty="0" err="1">
                <a:solidFill>
                  <a:schemeClr val="accent1"/>
                </a:solidFill>
              </a:rPr>
              <a:t>p</a:t>
            </a:r>
            <a:r>
              <a:rPr lang="fr-FR" sz="2000" baseline="-25000" dirty="0" err="1">
                <a:solidFill>
                  <a:schemeClr val="accent1"/>
                </a:solidFill>
              </a:rPr>
              <a:t>G</a:t>
            </a:r>
            <a:r>
              <a:rPr lang="fr-FR" sz="2000" dirty="0">
                <a:solidFill>
                  <a:schemeClr val="accent1"/>
                </a:solidFill>
              </a:rPr>
              <a:t>/</a:t>
            </a:r>
            <a:r>
              <a:rPr lang="fr-FR" sz="2000" dirty="0" err="1">
                <a:solidFill>
                  <a:schemeClr val="accent1"/>
                </a:solidFill>
              </a:rPr>
              <a:t>p</a:t>
            </a:r>
            <a:r>
              <a:rPr lang="fr-FR" sz="2000" baseline="-25000" dirty="0" err="1">
                <a:solidFill>
                  <a:schemeClr val="accent1"/>
                </a:solidFill>
              </a:rPr>
              <a:t>C</a:t>
            </a:r>
            <a:r>
              <a:rPr lang="fr-FR" sz="2000" dirty="0">
                <a:solidFill>
                  <a:schemeClr val="accent1"/>
                </a:solidFill>
              </a:rPr>
              <a:t>)</a:t>
            </a:r>
          </a:p>
          <a:p>
            <a:r>
              <a:rPr lang="fr-FR" sz="2000" dirty="0">
                <a:solidFill>
                  <a:schemeClr val="accent1"/>
                </a:solidFill>
              </a:rPr>
              <a:t>=&gt; ‘‘inflation’’</a:t>
            </a:r>
          </a:p>
        </p:txBody>
      </p:sp>
    </p:spTree>
    <p:extLst>
      <p:ext uri="{BB962C8B-B14F-4D97-AF65-F5344CB8AC3E}">
        <p14:creationId xmlns:p14="http://schemas.microsoft.com/office/powerpoint/2010/main" val="27931463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/>
              <a:t>II – 1)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0"/>
            <a:ext cx="8401051" cy="482917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Première conséquence: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On a: Hausse de la production de G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Donc: Hausse de (G/</a:t>
            </a:r>
            <a:r>
              <a:rPr lang="fr-FR" sz="3000" dirty="0" err="1"/>
              <a:t>p</a:t>
            </a:r>
            <a:r>
              <a:rPr lang="fr-FR" sz="3000" baseline="-25000" dirty="0" err="1"/>
              <a:t>G</a:t>
            </a:r>
            <a:r>
              <a:rPr lang="fr-FR" sz="3000" dirty="0"/>
              <a:t>) et de (M/</a:t>
            </a:r>
            <a:r>
              <a:rPr lang="fr-FR" sz="3000" dirty="0" err="1"/>
              <a:t>p</a:t>
            </a:r>
            <a:r>
              <a:rPr lang="fr-FR" sz="3000" baseline="-25000" dirty="0" err="1"/>
              <a:t>G</a:t>
            </a:r>
            <a:r>
              <a:rPr lang="fr-FR" sz="3000" dirty="0"/>
              <a:t>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De plus, baisse de </a:t>
            </a:r>
            <a:r>
              <a:rPr lang="fr-FR" sz="3000" dirty="0" err="1"/>
              <a:t>p</a:t>
            </a:r>
            <a:r>
              <a:rPr lang="fr-FR" sz="3000" baseline="-25000" dirty="0" err="1"/>
              <a:t>G</a:t>
            </a:r>
            <a:r>
              <a:rPr lang="fr-FR" sz="3000" dirty="0"/>
              <a:t>/</a:t>
            </a:r>
            <a:r>
              <a:rPr lang="fr-FR" sz="3000" dirty="0" err="1"/>
              <a:t>p</a:t>
            </a:r>
            <a:r>
              <a:rPr lang="fr-FR" sz="3000" baseline="-25000" dirty="0" err="1"/>
              <a:t>C</a:t>
            </a:r>
            <a:r>
              <a:rPr lang="fr-FR" sz="3000" dirty="0"/>
              <a:t> et hausse de </a:t>
            </a:r>
            <a:r>
              <a:rPr lang="fr-FR" sz="3000" dirty="0" err="1"/>
              <a:t>p</a:t>
            </a:r>
            <a:r>
              <a:rPr lang="fr-FR" sz="3000" baseline="-25000" dirty="0" err="1"/>
              <a:t>C</a:t>
            </a:r>
            <a:r>
              <a:rPr lang="fr-FR" sz="3000" dirty="0"/>
              <a:t>/</a:t>
            </a:r>
            <a:r>
              <a:rPr lang="fr-FR" sz="3000" dirty="0" err="1"/>
              <a:t>p</a:t>
            </a:r>
            <a:r>
              <a:rPr lang="fr-FR" sz="3000" baseline="-25000" dirty="0" err="1"/>
              <a:t>G</a:t>
            </a:r>
            <a:endParaRPr lang="fr-FR" sz="3000" dirty="0"/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=&gt; Hausse des prix et « inflation »</a:t>
            </a:r>
          </a:p>
          <a:p>
            <a:pPr marL="0" indent="0">
              <a:lnSpc>
                <a:spcPct val="110000"/>
              </a:lnSpc>
              <a:buNone/>
            </a:pPr>
            <a:endParaRPr lang="fr-FR" sz="3000" dirty="0"/>
          </a:p>
          <a:p>
            <a:pPr marL="0" indent="0">
              <a:lnSpc>
                <a:spcPct val="110000"/>
              </a:lnSpc>
              <a:buNone/>
            </a:pPr>
            <a:r>
              <a:rPr lang="fr-FR" sz="3000" spc="-100" dirty="0"/>
              <a:t>La hausse des prix des biens ne résulte pas de la hausse de la quantité de monnaie mais du changement du prix relatif induit par choc de productivité.</a:t>
            </a:r>
          </a:p>
        </p:txBody>
      </p:sp>
    </p:spTree>
    <p:extLst>
      <p:ext uri="{BB962C8B-B14F-4D97-AF65-F5344CB8AC3E}">
        <p14:creationId xmlns:p14="http://schemas.microsoft.com/office/powerpoint/2010/main" val="36341667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/>
              <a:t>II – 1)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0"/>
            <a:ext cx="8559801" cy="482917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fr-FR" dirty="0"/>
              <a:t>Seconde conséquence: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dirty="0"/>
              <a:t>	On a: Hausse de G, soit </a:t>
            </a:r>
            <a:r>
              <a:rPr lang="fr-FR" dirty="0">
                <a:ea typeface="Lucida Grande"/>
                <a:cs typeface="Lucida Grande"/>
              </a:rPr>
              <a:t>ΔG</a:t>
            </a:r>
            <a:r>
              <a:rPr lang="fr-FR" dirty="0">
                <a:latin typeface="Lucida Grande"/>
                <a:ea typeface="Lucida Grande"/>
                <a:cs typeface="Lucida Grande"/>
              </a:rPr>
              <a:t>&gt;0</a:t>
            </a:r>
            <a:endParaRPr lang="fr-FR" dirty="0"/>
          </a:p>
          <a:p>
            <a:pPr marL="0" indent="0">
              <a:lnSpc>
                <a:spcPct val="110000"/>
              </a:lnSpc>
              <a:buNone/>
            </a:pPr>
            <a:r>
              <a:rPr lang="fr-FR" dirty="0"/>
              <a:t>	De plus: Hausse de </a:t>
            </a:r>
            <a:r>
              <a:rPr lang="fr-FR" dirty="0" err="1"/>
              <a:t>p</a:t>
            </a:r>
            <a:r>
              <a:rPr lang="fr-FR" baseline="-25000" dirty="0" err="1"/>
              <a:t>C</a:t>
            </a:r>
            <a:r>
              <a:rPr lang="fr-FR" dirty="0"/>
              <a:t>/</a:t>
            </a:r>
            <a:r>
              <a:rPr lang="fr-FR" dirty="0" err="1"/>
              <a:t>p</a:t>
            </a:r>
            <a:r>
              <a:rPr lang="fr-FR" baseline="-25000" dirty="0" err="1"/>
              <a:t>G</a:t>
            </a:r>
            <a:r>
              <a:rPr lang="fr-FR" dirty="0"/>
              <a:t>, soit </a:t>
            </a:r>
            <a:r>
              <a:rPr lang="fr-FR" dirty="0" err="1">
                <a:ea typeface="Lucida Grande"/>
                <a:cs typeface="Lucida Grande"/>
              </a:rPr>
              <a:t>Δ</a:t>
            </a:r>
            <a:r>
              <a:rPr lang="fr-FR" dirty="0">
                <a:ea typeface="Lucida Grande"/>
                <a:cs typeface="Lucida Grande"/>
              </a:rPr>
              <a:t>(</a:t>
            </a:r>
            <a:r>
              <a:rPr lang="fr-FR" dirty="0" err="1"/>
              <a:t>p</a:t>
            </a:r>
            <a:r>
              <a:rPr lang="fr-FR" baseline="-25000" dirty="0" err="1"/>
              <a:t>C</a:t>
            </a:r>
            <a:r>
              <a:rPr lang="fr-FR" dirty="0"/>
              <a:t>/</a:t>
            </a:r>
            <a:r>
              <a:rPr lang="fr-FR" dirty="0" err="1"/>
              <a:t>p</a:t>
            </a:r>
            <a:r>
              <a:rPr lang="fr-FR" baseline="-25000" dirty="0" err="1"/>
              <a:t>G</a:t>
            </a:r>
            <a:r>
              <a:rPr lang="fr-FR" dirty="0">
                <a:ea typeface="Lucida Grande"/>
                <a:cs typeface="Lucida Grande"/>
              </a:rPr>
              <a:t>) &gt; 0</a:t>
            </a:r>
            <a:endParaRPr lang="fr-FR" dirty="0"/>
          </a:p>
          <a:p>
            <a:pPr marL="0" indent="0">
              <a:lnSpc>
                <a:spcPct val="110000"/>
              </a:lnSpc>
              <a:buNone/>
            </a:pPr>
            <a:r>
              <a:rPr lang="fr-FR" dirty="0"/>
              <a:t>	Or: </a:t>
            </a:r>
            <a:r>
              <a:rPr lang="fr-FR" b="1" dirty="0">
                <a:ea typeface="Lucida Grande"/>
                <a:cs typeface="Lucida Grande"/>
              </a:rPr>
              <a:t>ΔG</a:t>
            </a:r>
            <a:r>
              <a:rPr lang="fr-FR" dirty="0">
                <a:ea typeface="Lucida Grande"/>
                <a:cs typeface="Lucida Grande"/>
              </a:rPr>
              <a:t> n’est pas nécessairement égal </a:t>
            </a:r>
            <a:r>
              <a:rPr lang="fr-FR" b="1" dirty="0" err="1">
                <a:ea typeface="Lucida Grande"/>
                <a:cs typeface="Lucida Grande"/>
              </a:rPr>
              <a:t>Δ</a:t>
            </a:r>
            <a:r>
              <a:rPr lang="fr-FR" b="1" dirty="0">
                <a:ea typeface="Lucida Grande"/>
                <a:cs typeface="Lucida Grande"/>
              </a:rPr>
              <a:t>(</a:t>
            </a:r>
            <a:r>
              <a:rPr lang="fr-FR" b="1" dirty="0" err="1"/>
              <a:t>p</a:t>
            </a:r>
            <a:r>
              <a:rPr lang="fr-FR" b="1" baseline="-25000" dirty="0" err="1"/>
              <a:t>C</a:t>
            </a:r>
            <a:r>
              <a:rPr lang="fr-FR" b="1" dirty="0"/>
              <a:t>/</a:t>
            </a:r>
            <a:r>
              <a:rPr lang="fr-FR" b="1" dirty="0" err="1"/>
              <a:t>p</a:t>
            </a:r>
            <a:r>
              <a:rPr lang="fr-FR" b="1" baseline="-25000" dirty="0" err="1"/>
              <a:t>G</a:t>
            </a:r>
            <a:r>
              <a:rPr lang="fr-FR" b="1" dirty="0">
                <a:ea typeface="Lucida Grande"/>
                <a:cs typeface="Lucida Grande"/>
              </a:rPr>
              <a:t>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dirty="0">
                <a:ea typeface="Lucida Grande"/>
                <a:cs typeface="Lucida Grande"/>
              </a:rPr>
              <a:t>	=&gt; La hausse des prix n’est pas proportionnelle à G </a:t>
            </a:r>
            <a:endParaRPr lang="fr-FR" dirty="0"/>
          </a:p>
          <a:p>
            <a:pPr marL="0" indent="0">
              <a:lnSpc>
                <a:spcPct val="110000"/>
              </a:lnSpc>
              <a:buNone/>
            </a:pPr>
            <a:r>
              <a:rPr lang="fr-FR" dirty="0"/>
              <a:t>	=&gt; Si </a:t>
            </a:r>
            <a:r>
              <a:rPr lang="fr-FR" dirty="0">
                <a:ea typeface="Lucida Grande"/>
                <a:cs typeface="Lucida Grande"/>
              </a:rPr>
              <a:t>ΔG = </a:t>
            </a:r>
            <a:r>
              <a:rPr lang="fr-FR" dirty="0" err="1">
                <a:ea typeface="Lucida Grande"/>
                <a:cs typeface="Lucida Grande"/>
              </a:rPr>
              <a:t>Δ</a:t>
            </a:r>
            <a:r>
              <a:rPr lang="fr-FR" dirty="0">
                <a:ea typeface="Lucida Grande"/>
                <a:cs typeface="Lucida Grande"/>
              </a:rPr>
              <a:t>(</a:t>
            </a:r>
            <a:r>
              <a:rPr lang="fr-FR" dirty="0" err="1"/>
              <a:t>p</a:t>
            </a:r>
            <a:r>
              <a:rPr lang="fr-FR" baseline="-25000" dirty="0" err="1"/>
              <a:t>C</a:t>
            </a:r>
            <a:r>
              <a:rPr lang="fr-FR" dirty="0"/>
              <a:t>/</a:t>
            </a:r>
            <a:r>
              <a:rPr lang="fr-FR" dirty="0" err="1"/>
              <a:t>p</a:t>
            </a:r>
            <a:r>
              <a:rPr lang="fr-FR" baseline="-25000" dirty="0" err="1"/>
              <a:t>G</a:t>
            </a:r>
            <a:r>
              <a:rPr lang="fr-FR" dirty="0">
                <a:ea typeface="Lucida Grande"/>
                <a:cs typeface="Lucida Grande"/>
              </a:rPr>
              <a:t>) c’est une pure coïncidence</a:t>
            </a:r>
            <a:endParaRPr lang="fr-FR" dirty="0"/>
          </a:p>
          <a:p>
            <a:pPr marL="0" indent="0">
              <a:lnSpc>
                <a:spcPct val="110000"/>
              </a:lnSpc>
              <a:buNone/>
            </a:pPr>
            <a:endParaRPr lang="fr-FR" dirty="0"/>
          </a:p>
          <a:p>
            <a:pPr marL="0" indent="0">
              <a:lnSpc>
                <a:spcPct val="110000"/>
              </a:lnSpc>
              <a:buNone/>
            </a:pPr>
            <a:r>
              <a:rPr lang="fr-FR" dirty="0"/>
              <a:t>Il n’y a pas de proportionnalité entre G (ou M) et la hausse des prix: la proportionnalité</a:t>
            </a:r>
            <a:r>
              <a:rPr lang="fr-FR" sz="3000" dirty="0"/>
              <a:t> est une pure coïncidence, elle est fortuite.</a:t>
            </a:r>
          </a:p>
        </p:txBody>
      </p:sp>
    </p:spTree>
    <p:extLst>
      <p:ext uri="{BB962C8B-B14F-4D97-AF65-F5344CB8AC3E}">
        <p14:creationId xmlns:p14="http://schemas.microsoft.com/office/powerpoint/2010/main" val="21830474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59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fr-FR" sz="4000" dirty="0"/>
              <a:t>II – 2) Hausse de M</a:t>
            </a:r>
            <a:r>
              <a:rPr lang="fr-FR" sz="4000" baseline="30000" dirty="0"/>
              <a:t>D</a:t>
            </a:r>
            <a:r>
              <a:rPr lang="fr-FR" sz="4000" dirty="0"/>
              <a:t> = (M/</a:t>
            </a:r>
            <a:r>
              <a:rPr lang="fr-FR" sz="4000" dirty="0" err="1"/>
              <a:t>p</a:t>
            </a:r>
            <a:r>
              <a:rPr lang="fr-FR" sz="4000" baseline="-25000" dirty="0" err="1"/>
              <a:t>G</a:t>
            </a:r>
            <a:r>
              <a:rPr lang="fr-FR" sz="4000" dirty="0"/>
              <a:t>)     	     </a:t>
            </a:r>
            <a:r>
              <a:rPr lang="fr-FR" sz="4000" i="1" dirty="0"/>
              <a:t>post-1870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0"/>
            <a:ext cx="8559801" cy="4829175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On a:	</a:t>
            </a:r>
            <a:r>
              <a:rPr lang="fr-FR" sz="3000" b="1" dirty="0"/>
              <a:t>Y (fixe) = C + G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Et:		</a:t>
            </a:r>
            <a:r>
              <a:rPr lang="fr-FR" sz="3000" b="1" dirty="0"/>
              <a:t>G (fixe) = M</a:t>
            </a:r>
            <a:r>
              <a:rPr lang="fr-FR" sz="3000" b="1" baseline="30000" dirty="0"/>
              <a:t>D</a:t>
            </a:r>
            <a:r>
              <a:rPr lang="fr-FR" sz="3000" b="1" dirty="0"/>
              <a:t> + G</a:t>
            </a:r>
            <a:r>
              <a:rPr lang="fr-FR" sz="3000" b="1" baseline="30000" dirty="0"/>
              <a:t>D</a:t>
            </a:r>
            <a:r>
              <a:rPr lang="fr-FR" sz="3000" b="1" baseline="-25000" dirty="0"/>
              <a:t>NM</a:t>
            </a:r>
            <a:r>
              <a:rPr lang="fr-FR" sz="3000" dirty="0"/>
              <a:t>          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Deux cas de figure:</a:t>
            </a:r>
          </a:p>
          <a:p>
            <a:pPr marL="0" indent="0">
              <a:lnSpc>
                <a:spcPct val="110000"/>
              </a:lnSpc>
              <a:buNone/>
            </a:pPr>
            <a:endParaRPr lang="fr-FR" sz="1000" dirty="0"/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</a:t>
            </a:r>
            <a:r>
              <a:rPr lang="fr-FR" sz="3000" i="1" dirty="0"/>
              <a:t>a)</a:t>
            </a:r>
            <a:r>
              <a:rPr lang="fr-FR" sz="3000" dirty="0"/>
              <a:t> Hausse de M</a:t>
            </a:r>
            <a:r>
              <a:rPr lang="fr-FR" sz="2800" baseline="30000" dirty="0"/>
              <a:t>D</a:t>
            </a:r>
            <a:r>
              <a:rPr lang="fr-FR" sz="3000" dirty="0"/>
              <a:t> avec baisse de G</a:t>
            </a:r>
            <a:r>
              <a:rPr lang="fr-FR" sz="2800" baseline="30000" dirty="0"/>
              <a:t>D</a:t>
            </a:r>
            <a:r>
              <a:rPr lang="fr-FR" sz="3000" baseline="-25000" dirty="0"/>
              <a:t>NM</a:t>
            </a:r>
            <a:r>
              <a:rPr lang="fr-FR" sz="3000" dirty="0"/>
              <a:t> </a:t>
            </a:r>
            <a:endParaRPr lang="fr-FR" sz="3000" dirty="0">
              <a:ea typeface="Lucida Grande"/>
              <a:cs typeface="Lucida Grande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>
                <a:ea typeface="Lucida Grande"/>
                <a:cs typeface="Lucida Grande"/>
              </a:rPr>
              <a:t>	=&gt; G et </a:t>
            </a:r>
            <a:r>
              <a:rPr lang="fr-FR" sz="3000" dirty="0" err="1">
                <a:ea typeface="Lucida Grande"/>
                <a:cs typeface="Lucida Grande"/>
              </a:rPr>
              <a:t>p</a:t>
            </a:r>
            <a:r>
              <a:rPr lang="fr-FR" sz="3000" baseline="-25000" dirty="0" err="1">
                <a:ea typeface="Lucida Grande"/>
                <a:cs typeface="Lucida Grande"/>
              </a:rPr>
              <a:t>G</a:t>
            </a:r>
            <a:r>
              <a:rPr lang="fr-FR" sz="3000" dirty="0">
                <a:ea typeface="Lucida Grande"/>
                <a:cs typeface="Lucida Grande"/>
              </a:rPr>
              <a:t>, C et </a:t>
            </a:r>
            <a:r>
              <a:rPr lang="fr-FR" sz="3000" dirty="0" err="1">
                <a:ea typeface="Lucida Grande"/>
                <a:cs typeface="Lucida Grande"/>
              </a:rPr>
              <a:t>p</a:t>
            </a:r>
            <a:r>
              <a:rPr lang="fr-FR" sz="3000" baseline="-25000" dirty="0" err="1">
                <a:ea typeface="Lucida Grande"/>
                <a:cs typeface="Lucida Grande"/>
              </a:rPr>
              <a:t>C</a:t>
            </a:r>
            <a:r>
              <a:rPr lang="fr-FR" sz="3000" dirty="0">
                <a:ea typeface="Lucida Grande"/>
                <a:cs typeface="Lucida Grande"/>
              </a:rPr>
              <a:t> restent identiques</a:t>
            </a:r>
            <a:endParaRPr lang="fr-FR" sz="3000" dirty="0"/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=&gt; </a:t>
            </a:r>
            <a:r>
              <a:rPr lang="fr-FR" sz="3000" dirty="0">
                <a:ea typeface="Lucida Grande"/>
                <a:cs typeface="Lucida Grande"/>
              </a:rPr>
              <a:t>(</a:t>
            </a:r>
            <a:r>
              <a:rPr lang="fr-FR" sz="3000" dirty="0" err="1"/>
              <a:t>p</a:t>
            </a:r>
            <a:r>
              <a:rPr lang="fr-FR" sz="3000" baseline="-25000" dirty="0" err="1"/>
              <a:t>C</a:t>
            </a:r>
            <a:r>
              <a:rPr lang="fr-FR" sz="3000" dirty="0"/>
              <a:t>/</a:t>
            </a:r>
            <a:r>
              <a:rPr lang="fr-FR" sz="3000" dirty="0" err="1"/>
              <a:t>p</a:t>
            </a:r>
            <a:r>
              <a:rPr lang="fr-FR" sz="3000" baseline="-25000" dirty="0" err="1"/>
              <a:t>G</a:t>
            </a:r>
            <a:r>
              <a:rPr lang="fr-FR" sz="3000" dirty="0">
                <a:ea typeface="Lucida Grande"/>
                <a:cs typeface="Lucida Grande"/>
              </a:rPr>
              <a:t>) stable (prix relatif des biens stable)</a:t>
            </a:r>
          </a:p>
          <a:p>
            <a:pPr marL="0" indent="0">
              <a:lnSpc>
                <a:spcPct val="110000"/>
              </a:lnSpc>
              <a:buNone/>
            </a:pPr>
            <a:endParaRPr lang="fr-FR" sz="1100" dirty="0"/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</a:t>
            </a:r>
            <a:r>
              <a:rPr lang="fr-FR" sz="3000" i="1" dirty="0"/>
              <a:t>b)</a:t>
            </a:r>
            <a:r>
              <a:rPr lang="fr-FR" sz="3000" dirty="0"/>
              <a:t> Hausse de M</a:t>
            </a:r>
            <a:r>
              <a:rPr lang="fr-FR" sz="2800" baseline="30000" dirty="0"/>
              <a:t>D</a:t>
            </a:r>
            <a:r>
              <a:rPr lang="fr-FR" sz="3000" dirty="0"/>
              <a:t> avec G</a:t>
            </a:r>
            <a:r>
              <a:rPr lang="fr-FR" sz="2800" baseline="30000" dirty="0"/>
              <a:t>D</a:t>
            </a:r>
            <a:r>
              <a:rPr lang="fr-FR" sz="3000" baseline="-25000" dirty="0"/>
              <a:t>NM</a:t>
            </a:r>
            <a:r>
              <a:rPr lang="fr-FR" sz="3000" dirty="0"/>
              <a:t> identique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=&gt; Hausse de la demande de G= M</a:t>
            </a:r>
            <a:r>
              <a:rPr lang="fr-FR" sz="2800" baseline="30000" dirty="0"/>
              <a:t>D</a:t>
            </a:r>
            <a:r>
              <a:rPr lang="fr-FR" sz="3000" dirty="0"/>
              <a:t>+G</a:t>
            </a:r>
            <a:r>
              <a:rPr lang="fr-FR" sz="2800" baseline="30000" dirty="0"/>
              <a:t>D</a:t>
            </a:r>
            <a:r>
              <a:rPr lang="fr-FR" sz="3000" baseline="-25000" dirty="0"/>
              <a:t>NM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baseline="-25000" dirty="0"/>
              <a:t>	</a:t>
            </a:r>
            <a:r>
              <a:rPr lang="fr-FR" sz="3000" dirty="0"/>
              <a:t>(et baisse de la demande de C)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=&gt; Baisse de (</a:t>
            </a:r>
            <a:r>
              <a:rPr lang="fr-FR" sz="3000" dirty="0" err="1"/>
              <a:t>p</a:t>
            </a:r>
            <a:r>
              <a:rPr lang="fr-FR" sz="3000" baseline="-25000" dirty="0" err="1"/>
              <a:t>C</a:t>
            </a:r>
            <a:r>
              <a:rPr lang="fr-FR" sz="3000" dirty="0"/>
              <a:t>/</a:t>
            </a:r>
            <a:r>
              <a:rPr lang="fr-FR" sz="3000" dirty="0" err="1"/>
              <a:t>p</a:t>
            </a:r>
            <a:r>
              <a:rPr lang="fr-FR" sz="3000" baseline="-25000" dirty="0" err="1"/>
              <a:t>G</a:t>
            </a:r>
            <a:r>
              <a:rPr lang="fr-FR" sz="3000" dirty="0"/>
              <a:t>) et « déflation »</a:t>
            </a:r>
          </a:p>
        </p:txBody>
      </p:sp>
    </p:spTree>
    <p:extLst>
      <p:ext uri="{BB962C8B-B14F-4D97-AF65-F5344CB8AC3E}">
        <p14:creationId xmlns:p14="http://schemas.microsoft.com/office/powerpoint/2010/main" val="39203548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FR" sz="3600" i="1" dirty="0">
                <a:solidFill>
                  <a:srgbClr val="800000"/>
                </a:solidFill>
              </a:rPr>
              <a:t>a) Effet de la hausse de M</a:t>
            </a:r>
            <a:r>
              <a:rPr lang="fr-FR" sz="3600" i="1" baseline="30000" dirty="0">
                <a:solidFill>
                  <a:srgbClr val="800000"/>
                </a:solidFill>
              </a:rPr>
              <a:t>D</a:t>
            </a:r>
            <a:r>
              <a:rPr lang="fr-FR" sz="3600" i="1" dirty="0">
                <a:solidFill>
                  <a:srgbClr val="800000"/>
                </a:solidFill>
              </a:rPr>
              <a:t> avec baisse de G</a:t>
            </a:r>
            <a:r>
              <a:rPr lang="fr-FR" sz="3600" i="1" baseline="30000" dirty="0">
                <a:solidFill>
                  <a:srgbClr val="800000"/>
                </a:solidFill>
              </a:rPr>
              <a:t>D</a:t>
            </a:r>
            <a:r>
              <a:rPr lang="fr-FR" sz="3600" i="1" baseline="-25000" dirty="0">
                <a:solidFill>
                  <a:srgbClr val="800000"/>
                </a:solidFill>
              </a:rPr>
              <a:t>NM </a:t>
            </a:r>
            <a:br>
              <a:rPr lang="fr-FR" sz="3600" i="1" dirty="0">
                <a:solidFill>
                  <a:srgbClr val="800000"/>
                </a:solidFill>
              </a:rPr>
            </a:br>
            <a:r>
              <a:rPr lang="fr-FR" sz="3600" i="1" dirty="0">
                <a:solidFill>
                  <a:srgbClr val="800000"/>
                </a:solidFill>
              </a:rPr>
              <a:t>=&gt; G</a:t>
            </a:r>
            <a:r>
              <a:rPr lang="fr-FR" sz="3600" i="1" baseline="30000" dirty="0">
                <a:solidFill>
                  <a:srgbClr val="800000"/>
                </a:solidFill>
              </a:rPr>
              <a:t>D</a:t>
            </a:r>
            <a:r>
              <a:rPr lang="fr-FR" sz="3600" i="1" dirty="0">
                <a:solidFill>
                  <a:srgbClr val="800000"/>
                </a:solidFill>
              </a:rPr>
              <a:t> stable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20050" cy="4829175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fr-FR" dirty="0"/>
              <a:t>  </a:t>
            </a:r>
            <a:r>
              <a:rPr lang="fr-FR" sz="2400" dirty="0"/>
              <a:t>C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841375" y="6032500"/>
            <a:ext cx="7845425" cy="0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841375" y="1809750"/>
            <a:ext cx="0" cy="4222750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orme libre 15"/>
          <p:cNvSpPr/>
          <p:nvPr/>
        </p:nvSpPr>
        <p:spPr>
          <a:xfrm>
            <a:off x="841375" y="3222625"/>
            <a:ext cx="4778375" cy="2809875"/>
          </a:xfrm>
          <a:custGeom>
            <a:avLst/>
            <a:gdLst>
              <a:gd name="connsiteX0" fmla="*/ 0 w 2873375"/>
              <a:gd name="connsiteY0" fmla="*/ 0 h 714375"/>
              <a:gd name="connsiteX1" fmla="*/ 2873375 w 2873375"/>
              <a:gd name="connsiteY1" fmla="*/ 714375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73375" h="714375">
                <a:moveTo>
                  <a:pt x="0" y="0"/>
                </a:moveTo>
                <a:cubicBezTo>
                  <a:pt x="1082146" y="116416"/>
                  <a:pt x="2164292" y="232833"/>
                  <a:pt x="2873375" y="714375"/>
                </a:cubicBezTo>
              </a:path>
            </a:pathLst>
          </a:custGeom>
          <a:ln w="952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>
            <a:off x="1301750" y="3048000"/>
            <a:ext cx="4318000" cy="2047875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8286750" y="530225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G</a:t>
            </a:r>
          </a:p>
        </p:txBody>
      </p:sp>
      <p:cxnSp>
        <p:nvCxnSpPr>
          <p:cNvPr id="36" name="Connecteur droit 35"/>
          <p:cNvCxnSpPr/>
          <p:nvPr/>
        </p:nvCxnSpPr>
        <p:spPr>
          <a:xfrm>
            <a:off x="3286125" y="3984625"/>
            <a:ext cx="0" cy="2047874"/>
          </a:xfrm>
          <a:prstGeom prst="line">
            <a:avLst/>
          </a:prstGeom>
          <a:ln w="12700" cmpd="sng">
            <a:solidFill>
              <a:schemeClr val="accent2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H="1">
            <a:off x="841375" y="3984625"/>
            <a:ext cx="2444752" cy="0"/>
          </a:xfrm>
          <a:prstGeom prst="line">
            <a:avLst/>
          </a:prstGeom>
          <a:ln w="12700" cmpd="sng">
            <a:solidFill>
              <a:schemeClr val="accent2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62211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FR" sz="3600" i="1" dirty="0">
                <a:solidFill>
                  <a:schemeClr val="accent1"/>
                </a:solidFill>
              </a:rPr>
              <a:t>b) Effet de la hausse de M</a:t>
            </a:r>
            <a:r>
              <a:rPr lang="fr-FR" sz="3600" i="1" baseline="30000" dirty="0">
                <a:solidFill>
                  <a:schemeClr val="accent1"/>
                </a:solidFill>
              </a:rPr>
              <a:t>D</a:t>
            </a:r>
            <a:r>
              <a:rPr lang="fr-FR" sz="3600" i="1" dirty="0">
                <a:solidFill>
                  <a:schemeClr val="accent1"/>
                </a:solidFill>
              </a:rPr>
              <a:t> avec G</a:t>
            </a:r>
            <a:r>
              <a:rPr lang="fr-FR" sz="3600" i="1" baseline="30000" dirty="0">
                <a:solidFill>
                  <a:schemeClr val="accent1"/>
                </a:solidFill>
              </a:rPr>
              <a:t>D</a:t>
            </a:r>
            <a:r>
              <a:rPr lang="fr-FR" sz="3600" i="1" baseline="-25000" dirty="0">
                <a:solidFill>
                  <a:schemeClr val="accent1"/>
                </a:solidFill>
              </a:rPr>
              <a:t>NM</a:t>
            </a:r>
            <a:r>
              <a:rPr lang="fr-FR" sz="3600" i="1" dirty="0">
                <a:solidFill>
                  <a:schemeClr val="accent1"/>
                </a:solidFill>
              </a:rPr>
              <a:t> stable</a:t>
            </a:r>
            <a:br>
              <a:rPr lang="fr-FR" sz="3600" i="1" dirty="0">
                <a:solidFill>
                  <a:schemeClr val="accent1"/>
                </a:solidFill>
              </a:rPr>
            </a:br>
            <a:r>
              <a:rPr lang="fr-FR" sz="3600" i="1" dirty="0">
                <a:solidFill>
                  <a:schemeClr val="accent1"/>
                </a:solidFill>
              </a:rPr>
              <a:t>=&gt; hausse de G</a:t>
            </a:r>
            <a:r>
              <a:rPr lang="fr-FR" sz="3600" i="1" baseline="30000" dirty="0">
                <a:solidFill>
                  <a:schemeClr val="accent1"/>
                </a:solidFill>
              </a:rPr>
              <a:t>D</a:t>
            </a:r>
            <a:endParaRPr lang="fr-FR" sz="3600" i="1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20050" cy="4829175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fr-FR" dirty="0"/>
              <a:t>  </a:t>
            </a:r>
            <a:r>
              <a:rPr lang="fr-FR" sz="2400" dirty="0"/>
              <a:t>C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841375" y="6032500"/>
            <a:ext cx="7845425" cy="0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841375" y="1809750"/>
            <a:ext cx="0" cy="4222750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orme libre 15"/>
          <p:cNvSpPr/>
          <p:nvPr/>
        </p:nvSpPr>
        <p:spPr>
          <a:xfrm>
            <a:off x="841375" y="3222625"/>
            <a:ext cx="4778375" cy="2809875"/>
          </a:xfrm>
          <a:custGeom>
            <a:avLst/>
            <a:gdLst>
              <a:gd name="connsiteX0" fmla="*/ 0 w 2873375"/>
              <a:gd name="connsiteY0" fmla="*/ 0 h 714375"/>
              <a:gd name="connsiteX1" fmla="*/ 2873375 w 2873375"/>
              <a:gd name="connsiteY1" fmla="*/ 714375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73375" h="714375">
                <a:moveTo>
                  <a:pt x="0" y="0"/>
                </a:moveTo>
                <a:cubicBezTo>
                  <a:pt x="1082146" y="116416"/>
                  <a:pt x="2164292" y="232833"/>
                  <a:pt x="2873375" y="714375"/>
                </a:cubicBezTo>
              </a:path>
            </a:pathLst>
          </a:custGeom>
          <a:ln w="952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>
            <a:off x="1301750" y="3048000"/>
            <a:ext cx="4318000" cy="2047875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8286750" y="530225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G</a:t>
            </a:r>
          </a:p>
        </p:txBody>
      </p:sp>
      <p:cxnSp>
        <p:nvCxnSpPr>
          <p:cNvPr id="36" name="Connecteur droit 35"/>
          <p:cNvCxnSpPr/>
          <p:nvPr/>
        </p:nvCxnSpPr>
        <p:spPr>
          <a:xfrm>
            <a:off x="3286125" y="3984625"/>
            <a:ext cx="0" cy="2047874"/>
          </a:xfrm>
          <a:prstGeom prst="line">
            <a:avLst/>
          </a:prstGeom>
          <a:ln w="12700" cmpd="sng">
            <a:solidFill>
              <a:schemeClr val="accent2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H="1">
            <a:off x="841375" y="3984625"/>
            <a:ext cx="2444752" cy="0"/>
          </a:xfrm>
          <a:prstGeom prst="line">
            <a:avLst/>
          </a:prstGeom>
          <a:ln w="12700" cmpd="sng">
            <a:solidFill>
              <a:schemeClr val="accent2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2746375" y="3048000"/>
            <a:ext cx="3175000" cy="2984500"/>
          </a:xfrm>
          <a:prstGeom prst="line">
            <a:avLst/>
          </a:prstGeom>
          <a:ln>
            <a:solidFill>
              <a:schemeClr val="accent1"/>
            </a:solidFill>
            <a:prstDash val="soli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4692650" y="4955848"/>
            <a:ext cx="0" cy="1076651"/>
          </a:xfrm>
          <a:prstGeom prst="line">
            <a:avLst/>
          </a:prstGeom>
          <a:ln w="12700" cmpd="sng">
            <a:solidFill>
              <a:srgbClr val="4F81BD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H="1">
            <a:off x="841375" y="4955848"/>
            <a:ext cx="3851276" cy="0"/>
          </a:xfrm>
          <a:prstGeom prst="line">
            <a:avLst/>
          </a:prstGeom>
          <a:ln w="12700" cmpd="sng">
            <a:solidFill>
              <a:schemeClr val="accent1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C1D06C09-E7F0-BFA5-3893-0B794B02F5BC}"/>
              </a:ext>
            </a:extLst>
          </p:cNvPr>
          <p:cNvSpPr txBox="1"/>
          <p:nvPr/>
        </p:nvSpPr>
        <p:spPr>
          <a:xfrm>
            <a:off x="2746375" y="1839734"/>
            <a:ext cx="16997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chemeClr val="accent1"/>
                </a:solidFill>
              </a:rPr>
              <a:t>Hausse de la pente (</a:t>
            </a:r>
            <a:r>
              <a:rPr lang="fr-FR" sz="1800" dirty="0" err="1">
                <a:solidFill>
                  <a:schemeClr val="accent1"/>
                </a:solidFill>
              </a:rPr>
              <a:t>p</a:t>
            </a:r>
            <a:r>
              <a:rPr lang="fr-FR" sz="1800" baseline="-25000" dirty="0" err="1">
                <a:solidFill>
                  <a:schemeClr val="accent1"/>
                </a:solidFill>
              </a:rPr>
              <a:t>G</a:t>
            </a:r>
            <a:r>
              <a:rPr lang="fr-FR" sz="1800" dirty="0">
                <a:solidFill>
                  <a:schemeClr val="accent1"/>
                </a:solidFill>
              </a:rPr>
              <a:t>/</a:t>
            </a:r>
            <a:r>
              <a:rPr lang="fr-FR" sz="1800" dirty="0" err="1">
                <a:solidFill>
                  <a:schemeClr val="accent1"/>
                </a:solidFill>
              </a:rPr>
              <a:t>p</a:t>
            </a:r>
            <a:r>
              <a:rPr lang="fr-FR" sz="1800" baseline="-25000" dirty="0" err="1">
                <a:solidFill>
                  <a:schemeClr val="accent1"/>
                </a:solidFill>
              </a:rPr>
              <a:t>C</a:t>
            </a:r>
            <a:r>
              <a:rPr lang="fr-FR" sz="1800" dirty="0">
                <a:solidFill>
                  <a:schemeClr val="accent1"/>
                </a:solidFill>
              </a:rPr>
              <a:t>)</a:t>
            </a:r>
          </a:p>
          <a:p>
            <a:r>
              <a:rPr lang="fr-FR" sz="1800" dirty="0">
                <a:solidFill>
                  <a:schemeClr val="accent1"/>
                </a:solidFill>
              </a:rPr>
              <a:t>=&gt; ‘‘déflation’’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523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/>
              <a:t>II – 2)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0"/>
            <a:ext cx="8559801" cy="482917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fr-FR" sz="3000" b="1" i="1" dirty="0"/>
              <a:t>Illustration du cas II – 2) b)</a:t>
            </a:r>
            <a:r>
              <a:rPr lang="fr-FR" sz="3000" dirty="0"/>
              <a:t>: Hausse de M</a:t>
            </a:r>
            <a:r>
              <a:rPr lang="fr-FR" sz="3000" baseline="30000" dirty="0"/>
              <a:t>D</a:t>
            </a:r>
            <a:r>
              <a:rPr lang="fr-FR" sz="3000" dirty="0"/>
              <a:t> après 1870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Raisonnement à plus long terme: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On a: Baisse de (</a:t>
            </a:r>
            <a:r>
              <a:rPr lang="fr-FR" sz="3000" dirty="0" err="1"/>
              <a:t>p</a:t>
            </a:r>
            <a:r>
              <a:rPr lang="fr-FR" sz="3000" baseline="-25000" dirty="0" err="1"/>
              <a:t>C</a:t>
            </a:r>
            <a:r>
              <a:rPr lang="fr-FR" sz="3000" dirty="0"/>
              <a:t>/</a:t>
            </a:r>
            <a:r>
              <a:rPr lang="fr-FR" sz="3000" dirty="0" err="1"/>
              <a:t>p</a:t>
            </a:r>
            <a:r>
              <a:rPr lang="fr-FR" sz="3000" baseline="-25000" dirty="0" err="1"/>
              <a:t>G</a:t>
            </a:r>
            <a:r>
              <a:rPr lang="fr-FR" sz="3000" dirty="0"/>
              <a:t>) et hausse de (</a:t>
            </a:r>
            <a:r>
              <a:rPr lang="fr-FR" sz="3000" dirty="0" err="1"/>
              <a:t>p</a:t>
            </a:r>
            <a:r>
              <a:rPr lang="fr-FR" sz="3000" baseline="-25000" dirty="0" err="1"/>
              <a:t>G</a:t>
            </a:r>
            <a:r>
              <a:rPr lang="fr-FR" sz="3000" dirty="0"/>
              <a:t>/</a:t>
            </a:r>
            <a:r>
              <a:rPr lang="fr-FR" sz="3000" dirty="0" err="1"/>
              <a:t>p</a:t>
            </a:r>
            <a:r>
              <a:rPr lang="fr-FR" sz="3000" baseline="-25000" dirty="0" err="1"/>
              <a:t>C</a:t>
            </a:r>
            <a:r>
              <a:rPr lang="fr-FR" sz="3000" dirty="0"/>
              <a:t>)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>
                <a:ea typeface="Lucida Grande"/>
                <a:cs typeface="Lucida Grande"/>
              </a:rPr>
              <a:t>	=&gt; La production d’or devient plus profitable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>
                <a:ea typeface="Lucida Grande"/>
                <a:cs typeface="Lucida Grande"/>
              </a:rPr>
              <a:t>	=&gt; Hausse des </a:t>
            </a:r>
            <a:r>
              <a:rPr lang="fr-FR" sz="3000" i="1" dirty="0">
                <a:ea typeface="Lucida Grande"/>
                <a:cs typeface="Lucida Grande"/>
              </a:rPr>
              <a:t>inputs</a:t>
            </a:r>
            <a:r>
              <a:rPr lang="fr-FR" sz="3000" dirty="0">
                <a:ea typeface="Lucida Grande"/>
                <a:cs typeface="Lucida Grande"/>
              </a:rPr>
              <a:t> dans la production d’or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>
                <a:ea typeface="Lucida Grande"/>
                <a:cs typeface="Lucida Grande"/>
              </a:rPr>
              <a:t>	=&gt; Hausse de G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>
                <a:ea typeface="Lucida Grande"/>
                <a:cs typeface="Lucida Grande"/>
              </a:rPr>
              <a:t>	=&gt; Baisse de </a:t>
            </a:r>
            <a:r>
              <a:rPr lang="fr-FR" sz="3000" dirty="0"/>
              <a:t> (</a:t>
            </a:r>
            <a:r>
              <a:rPr lang="fr-FR" sz="3000" dirty="0" err="1"/>
              <a:t>p</a:t>
            </a:r>
            <a:r>
              <a:rPr lang="fr-FR" sz="3000" baseline="-25000" dirty="0" err="1"/>
              <a:t>G</a:t>
            </a:r>
            <a:r>
              <a:rPr lang="fr-FR" sz="3000" dirty="0"/>
              <a:t>/</a:t>
            </a:r>
            <a:r>
              <a:rPr lang="fr-FR" sz="3000" dirty="0" err="1"/>
              <a:t>p</a:t>
            </a:r>
            <a:r>
              <a:rPr lang="fr-FR" sz="3000" baseline="-25000" dirty="0" err="1"/>
              <a:t>C</a:t>
            </a:r>
            <a:r>
              <a:rPr lang="fr-FR" sz="3000" dirty="0"/>
              <a:t>) et hausse de  (</a:t>
            </a:r>
            <a:r>
              <a:rPr lang="fr-FR" sz="3000" dirty="0" err="1"/>
              <a:t>p</a:t>
            </a:r>
            <a:r>
              <a:rPr lang="fr-FR" sz="3000" baseline="-25000" dirty="0" err="1"/>
              <a:t>C</a:t>
            </a:r>
            <a:r>
              <a:rPr lang="fr-FR" sz="3000" dirty="0"/>
              <a:t>/</a:t>
            </a:r>
            <a:r>
              <a:rPr lang="fr-FR" sz="3000" dirty="0" err="1"/>
              <a:t>p</a:t>
            </a:r>
            <a:r>
              <a:rPr lang="fr-FR" sz="3000" baseline="-25000" dirty="0" err="1"/>
              <a:t>G</a:t>
            </a:r>
            <a:r>
              <a:rPr lang="fr-FR" sz="3000" dirty="0"/>
              <a:t>)</a:t>
            </a:r>
            <a:endParaRPr lang="fr-FR" sz="3000" dirty="0">
              <a:ea typeface="Lucida Grande"/>
              <a:cs typeface="Lucida Grande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fr-FR" sz="3000" b="1" i="1" dirty="0"/>
              <a:t>Illustration</a:t>
            </a:r>
            <a:r>
              <a:rPr lang="fr-FR" sz="3000" dirty="0"/>
              <a:t>: Hausse de G vers 1900.</a:t>
            </a:r>
          </a:p>
        </p:txBody>
      </p:sp>
    </p:spTree>
    <p:extLst>
      <p:ext uri="{BB962C8B-B14F-4D97-AF65-F5344CB8AC3E}">
        <p14:creationId xmlns:p14="http://schemas.microsoft.com/office/powerpoint/2010/main" val="39203548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/>
              <a:t>II – 3) Hausse de Y et M</a:t>
            </a:r>
            <a:r>
              <a:rPr lang="fr-FR" baseline="30000" dirty="0"/>
              <a:t>D</a:t>
            </a:r>
            <a:r>
              <a:rPr lang="fr-FR" dirty="0"/>
              <a:t> = (M/</a:t>
            </a:r>
            <a:r>
              <a:rPr lang="fr-FR" dirty="0" err="1"/>
              <a:t>p</a:t>
            </a:r>
            <a:r>
              <a:rPr lang="fr-FR" baseline="-25000" dirty="0" err="1"/>
              <a:t>G</a:t>
            </a:r>
            <a:r>
              <a:rPr lang="fr-FR" dirty="0"/>
              <a:t>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0"/>
            <a:ext cx="8686801" cy="482917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On a: </a:t>
            </a:r>
            <a:r>
              <a:rPr lang="fr-FR" sz="3000" dirty="0">
                <a:ea typeface="Lucida Grande"/>
                <a:cs typeface="Lucida Grande"/>
              </a:rPr>
              <a:t>Δ</a:t>
            </a:r>
            <a:r>
              <a:rPr lang="fr-FR" sz="3000" dirty="0"/>
              <a:t>Y&gt;0 et </a:t>
            </a:r>
            <a:r>
              <a:rPr lang="fr-FR" sz="3000" dirty="0">
                <a:ea typeface="Lucida Grande"/>
                <a:cs typeface="Lucida Grande"/>
              </a:rPr>
              <a:t>Δ</a:t>
            </a:r>
            <a:r>
              <a:rPr lang="fr-FR" sz="3000" dirty="0"/>
              <a:t>M</a:t>
            </a:r>
            <a:r>
              <a:rPr lang="fr-FR" sz="3000" baseline="30000" dirty="0"/>
              <a:t>D</a:t>
            </a:r>
            <a:r>
              <a:rPr lang="fr-FR" sz="3000" dirty="0"/>
              <a:t>&gt;0 et deux cas de figure:</a:t>
            </a:r>
          </a:p>
          <a:p>
            <a:pPr marL="0" indent="0">
              <a:lnSpc>
                <a:spcPct val="110000"/>
              </a:lnSpc>
              <a:buNone/>
            </a:pPr>
            <a:endParaRPr lang="fr-FR" sz="1000" dirty="0"/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</a:t>
            </a:r>
            <a:r>
              <a:rPr lang="fr-FR" sz="3000" i="1" dirty="0"/>
              <a:t>a)</a:t>
            </a:r>
            <a:r>
              <a:rPr lang="fr-FR" sz="3000" dirty="0"/>
              <a:t> </a:t>
            </a:r>
            <a:r>
              <a:rPr lang="fr-FR" sz="3000" dirty="0">
                <a:ea typeface="Lucida Grande"/>
                <a:cs typeface="Lucida Grande"/>
              </a:rPr>
              <a:t>Δ</a:t>
            </a:r>
            <a:r>
              <a:rPr lang="fr-FR" sz="3000" dirty="0"/>
              <a:t>G = </a:t>
            </a:r>
            <a:r>
              <a:rPr lang="fr-FR" sz="3000" dirty="0">
                <a:ea typeface="Lucida Grande"/>
                <a:cs typeface="Lucida Grande"/>
              </a:rPr>
              <a:t>Δ</a:t>
            </a:r>
            <a:r>
              <a:rPr lang="fr-FR" sz="3000" dirty="0"/>
              <a:t>Y &gt; 0 (</a:t>
            </a:r>
            <a:r>
              <a:rPr lang="fr-FR" sz="3000" spc="-150" dirty="0"/>
              <a:t>croissance similaire dans chaque secteur</a:t>
            </a:r>
            <a:r>
              <a:rPr lang="fr-FR" sz="3000" dirty="0"/>
              <a:t>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 </a:t>
            </a:r>
            <a:r>
              <a:rPr lang="fr-FR" sz="3000" dirty="0">
                <a:ea typeface="Lucida Grande"/>
                <a:cs typeface="Lucida Grande"/>
              </a:rPr>
              <a:t>	et Δ</a:t>
            </a:r>
            <a:r>
              <a:rPr lang="fr-FR" sz="3000" dirty="0"/>
              <a:t>G = </a:t>
            </a:r>
            <a:r>
              <a:rPr lang="fr-FR" sz="3000" dirty="0" err="1">
                <a:ea typeface="Lucida Grande"/>
                <a:cs typeface="Lucida Grande"/>
              </a:rPr>
              <a:t>Δ</a:t>
            </a:r>
            <a:r>
              <a:rPr lang="fr-FR" sz="3000" dirty="0">
                <a:ea typeface="Lucida Grande"/>
                <a:cs typeface="Lucida Grande"/>
              </a:rPr>
              <a:t>(M/</a:t>
            </a:r>
            <a:r>
              <a:rPr lang="fr-FR" sz="3000" dirty="0" err="1">
                <a:ea typeface="Lucida Grande"/>
                <a:cs typeface="Lucida Grande"/>
              </a:rPr>
              <a:t>p</a:t>
            </a:r>
            <a:r>
              <a:rPr lang="fr-FR" sz="3000" baseline="-25000" dirty="0" err="1">
                <a:ea typeface="Lucida Grande"/>
                <a:cs typeface="Lucida Grande"/>
              </a:rPr>
              <a:t>G</a:t>
            </a:r>
            <a:r>
              <a:rPr lang="fr-FR" sz="3000" dirty="0">
                <a:ea typeface="Lucida Grande"/>
                <a:cs typeface="Lucida Grande"/>
              </a:rPr>
              <a:t>)</a:t>
            </a:r>
            <a:endParaRPr lang="fr-FR" sz="3000" dirty="0"/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=&gt; </a:t>
            </a:r>
            <a:r>
              <a:rPr lang="fr-FR" sz="3000" dirty="0">
                <a:ea typeface="Lucida Grande"/>
                <a:cs typeface="Lucida Grande"/>
              </a:rPr>
              <a:t>(</a:t>
            </a:r>
            <a:r>
              <a:rPr lang="fr-FR" sz="3000" dirty="0" err="1"/>
              <a:t>p</a:t>
            </a:r>
            <a:r>
              <a:rPr lang="fr-FR" sz="3000" baseline="-25000" dirty="0" err="1"/>
              <a:t>C</a:t>
            </a:r>
            <a:r>
              <a:rPr lang="fr-FR" sz="3000" dirty="0"/>
              <a:t>/</a:t>
            </a:r>
            <a:r>
              <a:rPr lang="fr-FR" sz="3000" dirty="0" err="1"/>
              <a:t>p</a:t>
            </a:r>
            <a:r>
              <a:rPr lang="fr-FR" sz="3000" baseline="-25000" dirty="0" err="1"/>
              <a:t>G</a:t>
            </a:r>
            <a:r>
              <a:rPr lang="fr-FR" sz="3000" dirty="0">
                <a:ea typeface="Lucida Grande"/>
                <a:cs typeface="Lucida Grande"/>
              </a:rPr>
              <a:t>) stable et prix des biens stable</a:t>
            </a:r>
          </a:p>
          <a:p>
            <a:pPr marL="0" indent="0">
              <a:lnSpc>
                <a:spcPct val="110000"/>
              </a:lnSpc>
              <a:buNone/>
            </a:pPr>
            <a:endParaRPr lang="fr-FR" sz="1100" dirty="0"/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</a:t>
            </a:r>
            <a:r>
              <a:rPr lang="fr-FR" sz="3000" i="1" dirty="0"/>
              <a:t>b)</a:t>
            </a:r>
            <a:r>
              <a:rPr lang="fr-FR" sz="3000" dirty="0"/>
              <a:t> </a:t>
            </a:r>
            <a:r>
              <a:rPr lang="fr-FR" sz="3000" dirty="0">
                <a:ea typeface="Lucida Grande"/>
                <a:cs typeface="Lucida Grande"/>
              </a:rPr>
              <a:t>Δ</a:t>
            </a:r>
            <a:r>
              <a:rPr lang="fr-FR" sz="3000" dirty="0"/>
              <a:t>G &lt; </a:t>
            </a:r>
            <a:r>
              <a:rPr lang="fr-FR" sz="3000" dirty="0">
                <a:ea typeface="Lucida Grande"/>
                <a:cs typeface="Lucida Grande"/>
              </a:rPr>
              <a:t>Δ</a:t>
            </a:r>
            <a:r>
              <a:rPr lang="fr-FR" sz="3000" dirty="0"/>
              <a:t>Y (</a:t>
            </a:r>
            <a:r>
              <a:rPr lang="fr-FR" sz="3000" spc="-100" dirty="0"/>
              <a:t>l’offre de G est plus faible que celle de C</a:t>
            </a:r>
            <a:r>
              <a:rPr lang="fr-FR" sz="3000" dirty="0"/>
              <a:t>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et </a:t>
            </a:r>
            <a:r>
              <a:rPr lang="fr-FR" sz="3000" dirty="0">
                <a:ea typeface="Lucida Grande"/>
                <a:cs typeface="Lucida Grande"/>
              </a:rPr>
              <a:t>Δ</a:t>
            </a:r>
            <a:r>
              <a:rPr lang="fr-FR" sz="3000" dirty="0"/>
              <a:t>G &lt; </a:t>
            </a:r>
            <a:r>
              <a:rPr lang="fr-FR" sz="3000" dirty="0" err="1">
                <a:ea typeface="Lucida Grande"/>
                <a:cs typeface="Lucida Grande"/>
              </a:rPr>
              <a:t>Δ</a:t>
            </a:r>
            <a:r>
              <a:rPr lang="fr-FR" sz="3000" dirty="0">
                <a:ea typeface="Lucida Grande"/>
                <a:cs typeface="Lucida Grande"/>
              </a:rPr>
              <a:t>(M/</a:t>
            </a:r>
            <a:r>
              <a:rPr lang="fr-FR" sz="3000" dirty="0" err="1">
                <a:ea typeface="Lucida Grande"/>
                <a:cs typeface="Lucida Grande"/>
              </a:rPr>
              <a:t>p</a:t>
            </a:r>
            <a:r>
              <a:rPr lang="fr-FR" sz="3000" baseline="-25000" dirty="0" err="1">
                <a:ea typeface="Lucida Grande"/>
                <a:cs typeface="Lucida Grande"/>
              </a:rPr>
              <a:t>G</a:t>
            </a:r>
            <a:r>
              <a:rPr lang="fr-FR" sz="3000" dirty="0">
                <a:ea typeface="Lucida Grande"/>
                <a:cs typeface="Lucida Grande"/>
              </a:rPr>
              <a:t>)</a:t>
            </a:r>
            <a:endParaRPr lang="fr-FR" sz="3000" dirty="0"/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/>
              <a:t>	=&gt; </a:t>
            </a:r>
            <a:r>
              <a:rPr lang="fr-FR" sz="3000" spc="-100" dirty="0"/>
              <a:t>Hausse de (</a:t>
            </a:r>
            <a:r>
              <a:rPr lang="fr-FR" sz="3000" spc="-100" dirty="0" err="1"/>
              <a:t>p</a:t>
            </a:r>
            <a:r>
              <a:rPr lang="fr-FR" sz="3000" spc="-100" baseline="-25000" dirty="0" err="1"/>
              <a:t>G</a:t>
            </a:r>
            <a:r>
              <a:rPr lang="fr-FR" sz="3000" spc="-100" dirty="0"/>
              <a:t>/</a:t>
            </a:r>
            <a:r>
              <a:rPr lang="fr-FR" sz="3000" spc="-100" dirty="0" err="1"/>
              <a:t>p</a:t>
            </a:r>
            <a:r>
              <a:rPr lang="fr-FR" sz="3000" spc="-100" baseline="-25000" dirty="0" err="1"/>
              <a:t>C</a:t>
            </a:r>
            <a:r>
              <a:rPr lang="fr-FR" sz="3000" spc="-100" dirty="0"/>
              <a:t>), baisse de (</a:t>
            </a:r>
            <a:r>
              <a:rPr lang="fr-FR" sz="3000" spc="-100" dirty="0" err="1"/>
              <a:t>p</a:t>
            </a:r>
            <a:r>
              <a:rPr lang="fr-FR" sz="3000" spc="-100" baseline="-25000" dirty="0" err="1"/>
              <a:t>C</a:t>
            </a:r>
            <a:r>
              <a:rPr lang="fr-FR" sz="3000" spc="-100" dirty="0"/>
              <a:t>/</a:t>
            </a:r>
            <a:r>
              <a:rPr lang="fr-FR" sz="3000" spc="-100" dirty="0" err="1"/>
              <a:t>p</a:t>
            </a:r>
            <a:r>
              <a:rPr lang="fr-FR" sz="3000" spc="-100" baseline="-25000" dirty="0" err="1"/>
              <a:t>G</a:t>
            </a:r>
            <a:r>
              <a:rPr lang="fr-FR" sz="3000" spc="-100" dirty="0"/>
              <a:t>), « déflation »</a:t>
            </a:r>
          </a:p>
        </p:txBody>
      </p:sp>
    </p:spTree>
    <p:extLst>
      <p:ext uri="{BB962C8B-B14F-4D97-AF65-F5344CB8AC3E}">
        <p14:creationId xmlns:p14="http://schemas.microsoft.com/office/powerpoint/2010/main" val="2794327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76250" y="1127126"/>
            <a:ext cx="8286750" cy="155575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fr-FR" sz="27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br>
              <a:rPr lang="fr-FR" sz="36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br>
              <a:rPr lang="fr-FR" sz="36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endParaRPr lang="fr-FR" dirty="0">
              <a:latin typeface="Palatino Linotype"/>
              <a:cs typeface="Palatino Linotype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2624" y="2232561"/>
            <a:ext cx="7762875" cy="4101564"/>
          </a:xfrm>
        </p:spPr>
        <p:txBody>
          <a:bodyPr>
            <a:normAutofit/>
          </a:bodyPr>
          <a:lstStyle/>
          <a:p>
            <a:r>
              <a:rPr lang="fr-FR" sz="3600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  <a:t>Introduction:</a:t>
            </a:r>
            <a:br>
              <a:rPr lang="fr-FR" sz="3600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r>
              <a:rPr lang="fr-FR" sz="3600" dirty="0">
                <a:solidFill>
                  <a:schemeClr val="bg1">
                    <a:lumMod val="50000"/>
                  </a:schemeClr>
                </a:solidFill>
                <a:latin typeface="Palatino Linotype" panose="02040502050505030304" pitchFamily="18" charset="0"/>
              </a:rPr>
              <a:t>Distinction entre théorie quantitative et théorie classique de la monnaie</a:t>
            </a:r>
          </a:p>
          <a:p>
            <a:endParaRPr lang="fr-FR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3342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6375" y="274638"/>
            <a:ext cx="8699499" cy="1143000"/>
          </a:xfrm>
        </p:spPr>
        <p:txBody>
          <a:bodyPr>
            <a:normAutofit fontScale="90000"/>
          </a:bodyPr>
          <a:lstStyle/>
          <a:p>
            <a:r>
              <a:rPr lang="fr-FR" sz="3600" i="1" dirty="0">
                <a:solidFill>
                  <a:schemeClr val="accent1"/>
                </a:solidFill>
              </a:rPr>
              <a:t>a) Effet de la hausse de Y et M</a:t>
            </a:r>
            <a:r>
              <a:rPr lang="fr-FR" sz="3600" i="1" baseline="30000" dirty="0">
                <a:solidFill>
                  <a:schemeClr val="accent1"/>
                </a:solidFill>
              </a:rPr>
              <a:t>D</a:t>
            </a:r>
            <a:r>
              <a:rPr lang="fr-FR" sz="3600" i="1" dirty="0">
                <a:solidFill>
                  <a:schemeClr val="accent1"/>
                </a:solidFill>
              </a:rPr>
              <a:t> avec </a:t>
            </a:r>
            <a:r>
              <a:rPr lang="fr-FR" sz="3600" dirty="0">
                <a:solidFill>
                  <a:schemeClr val="accent1"/>
                </a:solidFill>
                <a:ea typeface="Lucida Grande"/>
                <a:cs typeface="Lucida Grande"/>
              </a:rPr>
              <a:t>Δ</a:t>
            </a:r>
            <a:r>
              <a:rPr lang="fr-FR" sz="3600" dirty="0">
                <a:solidFill>
                  <a:schemeClr val="accent1"/>
                </a:solidFill>
              </a:rPr>
              <a:t>G = </a:t>
            </a:r>
            <a:r>
              <a:rPr lang="fr-FR" sz="3600" dirty="0">
                <a:solidFill>
                  <a:schemeClr val="accent1"/>
                </a:solidFill>
                <a:ea typeface="Lucida Grande"/>
                <a:cs typeface="Lucida Grande"/>
              </a:rPr>
              <a:t>Δ</a:t>
            </a:r>
            <a:r>
              <a:rPr lang="fr-FR" sz="3600" dirty="0">
                <a:solidFill>
                  <a:schemeClr val="accent1"/>
                </a:solidFill>
              </a:rPr>
              <a:t>Y</a:t>
            </a:r>
            <a:r>
              <a:rPr lang="fr-FR" sz="3600" i="1" dirty="0">
                <a:solidFill>
                  <a:schemeClr val="accent1"/>
                </a:solidFill>
              </a:rPr>
              <a:t> </a:t>
            </a:r>
            <a:br>
              <a:rPr lang="fr-FR" sz="3600" i="1" dirty="0">
                <a:solidFill>
                  <a:schemeClr val="accent1"/>
                </a:solidFill>
              </a:rPr>
            </a:br>
            <a:r>
              <a:rPr lang="fr-FR" sz="3600" i="1" dirty="0">
                <a:solidFill>
                  <a:schemeClr val="accent1"/>
                </a:solidFill>
              </a:rPr>
              <a:t>=&gt; </a:t>
            </a:r>
            <a:r>
              <a:rPr lang="fr-FR" sz="3600" dirty="0" err="1">
                <a:solidFill>
                  <a:schemeClr val="accent1"/>
                </a:solidFill>
              </a:rPr>
              <a:t>p</a:t>
            </a:r>
            <a:r>
              <a:rPr lang="fr-FR" sz="3600" baseline="-25000" dirty="0" err="1">
                <a:solidFill>
                  <a:schemeClr val="accent1"/>
                </a:solidFill>
              </a:rPr>
              <a:t>C</a:t>
            </a:r>
            <a:r>
              <a:rPr lang="fr-FR" sz="3600" dirty="0">
                <a:solidFill>
                  <a:schemeClr val="accent1"/>
                </a:solidFill>
              </a:rPr>
              <a:t>/</a:t>
            </a:r>
            <a:r>
              <a:rPr lang="fr-FR" sz="3600" dirty="0" err="1">
                <a:solidFill>
                  <a:schemeClr val="accent1"/>
                </a:solidFill>
              </a:rPr>
              <a:t>p</a:t>
            </a:r>
            <a:r>
              <a:rPr lang="fr-FR" sz="3600" baseline="-25000" dirty="0" err="1">
                <a:solidFill>
                  <a:schemeClr val="accent1"/>
                </a:solidFill>
              </a:rPr>
              <a:t>G</a:t>
            </a:r>
            <a:r>
              <a:rPr lang="fr-FR" sz="3600" i="1" dirty="0">
                <a:solidFill>
                  <a:schemeClr val="accent1"/>
                </a:solidFill>
              </a:rPr>
              <a:t> stable</a:t>
            </a:r>
            <a:endParaRPr lang="fr-FR" sz="3600" i="1" spc="-70" baseline="-25000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20050" cy="4829175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fr-FR" dirty="0"/>
              <a:t>  </a:t>
            </a:r>
            <a:r>
              <a:rPr lang="fr-FR" sz="2400" dirty="0"/>
              <a:t>C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841375" y="6032500"/>
            <a:ext cx="7845425" cy="0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841375" y="1809750"/>
            <a:ext cx="0" cy="4222750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orme libre 15"/>
          <p:cNvSpPr/>
          <p:nvPr/>
        </p:nvSpPr>
        <p:spPr>
          <a:xfrm>
            <a:off x="841375" y="3222625"/>
            <a:ext cx="4778375" cy="2809875"/>
          </a:xfrm>
          <a:custGeom>
            <a:avLst/>
            <a:gdLst>
              <a:gd name="connsiteX0" fmla="*/ 0 w 2873375"/>
              <a:gd name="connsiteY0" fmla="*/ 0 h 714375"/>
              <a:gd name="connsiteX1" fmla="*/ 2873375 w 2873375"/>
              <a:gd name="connsiteY1" fmla="*/ 714375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73375" h="714375">
                <a:moveTo>
                  <a:pt x="0" y="0"/>
                </a:moveTo>
                <a:cubicBezTo>
                  <a:pt x="1082146" y="116416"/>
                  <a:pt x="2164292" y="232833"/>
                  <a:pt x="2873375" y="714375"/>
                </a:cubicBezTo>
              </a:path>
            </a:pathLst>
          </a:custGeom>
          <a:ln w="952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>
            <a:off x="1301750" y="3048000"/>
            <a:ext cx="4318000" cy="2047875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Forme libre 8"/>
          <p:cNvSpPr/>
          <p:nvPr/>
        </p:nvSpPr>
        <p:spPr>
          <a:xfrm>
            <a:off x="841376" y="2365376"/>
            <a:ext cx="5810250" cy="3667123"/>
          </a:xfrm>
          <a:custGeom>
            <a:avLst/>
            <a:gdLst>
              <a:gd name="connsiteX0" fmla="*/ 0 w 2873375"/>
              <a:gd name="connsiteY0" fmla="*/ 0 h 714375"/>
              <a:gd name="connsiteX1" fmla="*/ 2873375 w 2873375"/>
              <a:gd name="connsiteY1" fmla="*/ 714375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73375" h="714375">
                <a:moveTo>
                  <a:pt x="0" y="0"/>
                </a:moveTo>
                <a:cubicBezTo>
                  <a:pt x="1082146" y="116416"/>
                  <a:pt x="2164292" y="232833"/>
                  <a:pt x="2873375" y="714375"/>
                </a:cubicBezTo>
              </a:path>
            </a:pathLst>
          </a:custGeom>
          <a:ln w="952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2159000" y="2508250"/>
            <a:ext cx="4032250" cy="2047875"/>
          </a:xfrm>
          <a:prstGeom prst="line">
            <a:avLst/>
          </a:prstGeom>
          <a:ln w="38100" cmpd="sng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8286750" y="530225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G</a:t>
            </a:r>
          </a:p>
        </p:txBody>
      </p:sp>
      <p:cxnSp>
        <p:nvCxnSpPr>
          <p:cNvPr id="36" name="Connecteur droit 35"/>
          <p:cNvCxnSpPr/>
          <p:nvPr/>
        </p:nvCxnSpPr>
        <p:spPr>
          <a:xfrm>
            <a:off x="3286125" y="3984625"/>
            <a:ext cx="0" cy="2047874"/>
          </a:xfrm>
          <a:prstGeom prst="line">
            <a:avLst/>
          </a:prstGeom>
          <a:ln w="12700" cmpd="sng">
            <a:solidFill>
              <a:schemeClr val="accent2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3937000" y="3429000"/>
            <a:ext cx="0" cy="2603499"/>
          </a:xfrm>
          <a:prstGeom prst="line">
            <a:avLst/>
          </a:prstGeom>
          <a:ln w="12700" cmpd="sng">
            <a:solidFill>
              <a:srgbClr val="4F81BD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H="1">
            <a:off x="841375" y="3984625"/>
            <a:ext cx="2444752" cy="0"/>
          </a:xfrm>
          <a:prstGeom prst="line">
            <a:avLst/>
          </a:prstGeom>
          <a:ln w="12700" cmpd="sng">
            <a:solidFill>
              <a:schemeClr val="accent2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H="1">
            <a:off x="841376" y="3429000"/>
            <a:ext cx="3095624" cy="0"/>
          </a:xfrm>
          <a:prstGeom prst="line">
            <a:avLst/>
          </a:prstGeom>
          <a:ln w="12700" cmpd="sng">
            <a:solidFill>
              <a:srgbClr val="4F81BD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CDC694EC-041A-5B4A-9C50-85B61BF9DC8E}"/>
              </a:ext>
            </a:extLst>
          </p:cNvPr>
          <p:cNvSpPr txBox="1"/>
          <p:nvPr/>
        </p:nvSpPr>
        <p:spPr>
          <a:xfrm>
            <a:off x="6472052" y="3467595"/>
            <a:ext cx="18305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chemeClr val="accent1"/>
                </a:solidFill>
              </a:rPr>
              <a:t>Stabilité de la pente (</a:t>
            </a:r>
            <a:r>
              <a:rPr lang="fr-FR" sz="1800" dirty="0" err="1">
                <a:solidFill>
                  <a:schemeClr val="accent1"/>
                </a:solidFill>
              </a:rPr>
              <a:t>p</a:t>
            </a:r>
            <a:r>
              <a:rPr lang="fr-FR" sz="1800" baseline="-25000" dirty="0" err="1">
                <a:solidFill>
                  <a:schemeClr val="accent1"/>
                </a:solidFill>
              </a:rPr>
              <a:t>G</a:t>
            </a:r>
            <a:r>
              <a:rPr lang="fr-FR" sz="1800" dirty="0">
                <a:solidFill>
                  <a:schemeClr val="accent1"/>
                </a:solidFill>
              </a:rPr>
              <a:t>/</a:t>
            </a:r>
            <a:r>
              <a:rPr lang="fr-FR" sz="1800" dirty="0" err="1">
                <a:solidFill>
                  <a:schemeClr val="accent1"/>
                </a:solidFill>
              </a:rPr>
              <a:t>p</a:t>
            </a:r>
            <a:r>
              <a:rPr lang="fr-FR" sz="1800" baseline="-25000" dirty="0" err="1">
                <a:solidFill>
                  <a:schemeClr val="accent1"/>
                </a:solidFill>
              </a:rPr>
              <a:t>C</a:t>
            </a:r>
            <a:r>
              <a:rPr lang="fr-FR" sz="1800" dirty="0">
                <a:solidFill>
                  <a:schemeClr val="accent1"/>
                </a:solidFill>
              </a:rPr>
              <a:t>)</a:t>
            </a:r>
          </a:p>
          <a:p>
            <a:r>
              <a:rPr lang="fr-FR" sz="1800" dirty="0">
                <a:solidFill>
                  <a:schemeClr val="accent1"/>
                </a:solidFill>
              </a:rPr>
              <a:t>=&gt; ‘‘stabilisation des prix’’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648354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6375" y="274638"/>
            <a:ext cx="8699499" cy="1143000"/>
          </a:xfrm>
        </p:spPr>
        <p:txBody>
          <a:bodyPr>
            <a:normAutofit fontScale="90000"/>
          </a:bodyPr>
          <a:lstStyle/>
          <a:p>
            <a:r>
              <a:rPr lang="fr-FR" sz="3600" i="1" dirty="0">
                <a:solidFill>
                  <a:schemeClr val="accent1"/>
                </a:solidFill>
              </a:rPr>
              <a:t>b) Effet de la hausse de Y et M</a:t>
            </a:r>
            <a:r>
              <a:rPr lang="fr-FR" sz="3600" i="1" baseline="30000" dirty="0">
                <a:solidFill>
                  <a:schemeClr val="accent1"/>
                </a:solidFill>
              </a:rPr>
              <a:t>D</a:t>
            </a:r>
            <a:r>
              <a:rPr lang="fr-FR" sz="3600" i="1" dirty="0">
                <a:solidFill>
                  <a:schemeClr val="accent1"/>
                </a:solidFill>
              </a:rPr>
              <a:t> avec </a:t>
            </a:r>
            <a:r>
              <a:rPr lang="fr-FR" sz="3600" dirty="0">
                <a:solidFill>
                  <a:schemeClr val="accent1"/>
                </a:solidFill>
                <a:ea typeface="Lucida Grande"/>
                <a:cs typeface="Lucida Grande"/>
              </a:rPr>
              <a:t>Δ</a:t>
            </a:r>
            <a:r>
              <a:rPr lang="fr-FR" sz="3600" dirty="0">
                <a:solidFill>
                  <a:schemeClr val="accent1"/>
                </a:solidFill>
              </a:rPr>
              <a:t>G &lt; </a:t>
            </a:r>
            <a:r>
              <a:rPr lang="fr-FR" sz="3600" dirty="0">
                <a:solidFill>
                  <a:schemeClr val="accent1"/>
                </a:solidFill>
                <a:ea typeface="Lucida Grande"/>
                <a:cs typeface="Lucida Grande"/>
              </a:rPr>
              <a:t>Δ</a:t>
            </a:r>
            <a:r>
              <a:rPr lang="fr-FR" sz="3600" dirty="0">
                <a:solidFill>
                  <a:schemeClr val="accent1"/>
                </a:solidFill>
              </a:rPr>
              <a:t>Y</a:t>
            </a:r>
            <a:r>
              <a:rPr lang="fr-FR" sz="3600" i="1" dirty="0">
                <a:solidFill>
                  <a:schemeClr val="accent1"/>
                </a:solidFill>
              </a:rPr>
              <a:t> </a:t>
            </a:r>
            <a:br>
              <a:rPr lang="fr-FR" sz="3600" i="1" dirty="0">
                <a:solidFill>
                  <a:schemeClr val="accent1"/>
                </a:solidFill>
              </a:rPr>
            </a:br>
            <a:r>
              <a:rPr lang="fr-FR" sz="3600" i="1" dirty="0">
                <a:solidFill>
                  <a:schemeClr val="accent1"/>
                </a:solidFill>
              </a:rPr>
              <a:t>=&gt; baisse de </a:t>
            </a:r>
            <a:r>
              <a:rPr lang="fr-FR" sz="3600" dirty="0" err="1">
                <a:solidFill>
                  <a:schemeClr val="accent1"/>
                </a:solidFill>
              </a:rPr>
              <a:t>p</a:t>
            </a:r>
            <a:r>
              <a:rPr lang="fr-FR" sz="3600" baseline="-25000" dirty="0" err="1">
                <a:solidFill>
                  <a:schemeClr val="accent1"/>
                </a:solidFill>
              </a:rPr>
              <a:t>C</a:t>
            </a:r>
            <a:r>
              <a:rPr lang="fr-FR" sz="3600" dirty="0">
                <a:solidFill>
                  <a:schemeClr val="accent1"/>
                </a:solidFill>
              </a:rPr>
              <a:t>/</a:t>
            </a:r>
            <a:r>
              <a:rPr lang="fr-FR" sz="3600" dirty="0" err="1">
                <a:solidFill>
                  <a:schemeClr val="accent1"/>
                </a:solidFill>
              </a:rPr>
              <a:t>p</a:t>
            </a:r>
            <a:r>
              <a:rPr lang="fr-FR" sz="3600" baseline="-25000" dirty="0" err="1">
                <a:solidFill>
                  <a:schemeClr val="accent1"/>
                </a:solidFill>
              </a:rPr>
              <a:t>G</a:t>
            </a:r>
            <a:endParaRPr lang="fr-FR" sz="3600" i="1" spc="-70" baseline="-25000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20050" cy="4829175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fr-FR" dirty="0"/>
              <a:t>  </a:t>
            </a:r>
            <a:r>
              <a:rPr lang="fr-FR" sz="2400" dirty="0"/>
              <a:t>C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841375" y="6032500"/>
            <a:ext cx="7845425" cy="0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841375" y="1809750"/>
            <a:ext cx="0" cy="4222750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orme libre 15"/>
          <p:cNvSpPr/>
          <p:nvPr/>
        </p:nvSpPr>
        <p:spPr>
          <a:xfrm>
            <a:off x="841375" y="3222625"/>
            <a:ext cx="4778375" cy="2809875"/>
          </a:xfrm>
          <a:custGeom>
            <a:avLst/>
            <a:gdLst>
              <a:gd name="connsiteX0" fmla="*/ 0 w 2873375"/>
              <a:gd name="connsiteY0" fmla="*/ 0 h 714375"/>
              <a:gd name="connsiteX1" fmla="*/ 2873375 w 2873375"/>
              <a:gd name="connsiteY1" fmla="*/ 714375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73375" h="714375">
                <a:moveTo>
                  <a:pt x="0" y="0"/>
                </a:moveTo>
                <a:cubicBezTo>
                  <a:pt x="1082146" y="116416"/>
                  <a:pt x="2164292" y="232833"/>
                  <a:pt x="2873375" y="714375"/>
                </a:cubicBezTo>
              </a:path>
            </a:pathLst>
          </a:custGeom>
          <a:ln w="952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>
            <a:off x="1301750" y="3048000"/>
            <a:ext cx="4318000" cy="2047875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Forme libre 8"/>
          <p:cNvSpPr/>
          <p:nvPr/>
        </p:nvSpPr>
        <p:spPr>
          <a:xfrm>
            <a:off x="841375" y="2174876"/>
            <a:ext cx="5064125" cy="3857624"/>
          </a:xfrm>
          <a:custGeom>
            <a:avLst/>
            <a:gdLst>
              <a:gd name="connsiteX0" fmla="*/ 0 w 2873375"/>
              <a:gd name="connsiteY0" fmla="*/ 0 h 714375"/>
              <a:gd name="connsiteX1" fmla="*/ 2873375 w 2873375"/>
              <a:gd name="connsiteY1" fmla="*/ 714375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73375" h="714375">
                <a:moveTo>
                  <a:pt x="0" y="0"/>
                </a:moveTo>
                <a:cubicBezTo>
                  <a:pt x="1082146" y="116416"/>
                  <a:pt x="2164292" y="232833"/>
                  <a:pt x="2873375" y="714375"/>
                </a:cubicBezTo>
              </a:path>
            </a:pathLst>
          </a:custGeom>
          <a:ln w="952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539875" y="1889125"/>
            <a:ext cx="4159250" cy="2841625"/>
          </a:xfrm>
          <a:prstGeom prst="line">
            <a:avLst/>
          </a:prstGeom>
          <a:ln w="38100" cmpd="sng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8286750" y="530225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G</a:t>
            </a:r>
          </a:p>
        </p:txBody>
      </p:sp>
      <p:cxnSp>
        <p:nvCxnSpPr>
          <p:cNvPr id="36" name="Connecteur droit 35"/>
          <p:cNvCxnSpPr/>
          <p:nvPr/>
        </p:nvCxnSpPr>
        <p:spPr>
          <a:xfrm>
            <a:off x="3286125" y="3984625"/>
            <a:ext cx="0" cy="2047874"/>
          </a:xfrm>
          <a:prstGeom prst="line">
            <a:avLst/>
          </a:prstGeom>
          <a:ln w="12700" cmpd="sng">
            <a:solidFill>
              <a:schemeClr val="accent2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3571875" y="3333750"/>
            <a:ext cx="0" cy="2698749"/>
          </a:xfrm>
          <a:prstGeom prst="line">
            <a:avLst/>
          </a:prstGeom>
          <a:ln w="12700" cmpd="sng">
            <a:solidFill>
              <a:srgbClr val="4F81BD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H="1">
            <a:off x="841375" y="3984625"/>
            <a:ext cx="2444752" cy="0"/>
          </a:xfrm>
          <a:prstGeom prst="line">
            <a:avLst/>
          </a:prstGeom>
          <a:ln w="12700" cmpd="sng">
            <a:solidFill>
              <a:schemeClr val="accent2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H="1">
            <a:off x="841375" y="3333750"/>
            <a:ext cx="2730500" cy="0"/>
          </a:xfrm>
          <a:prstGeom prst="line">
            <a:avLst/>
          </a:prstGeom>
          <a:ln w="12700" cmpd="sng">
            <a:solidFill>
              <a:srgbClr val="4F81BD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BECF7EB5-861C-1388-0CCC-0F416DDD0B06}"/>
              </a:ext>
            </a:extLst>
          </p:cNvPr>
          <p:cNvSpPr txBox="1"/>
          <p:nvPr/>
        </p:nvSpPr>
        <p:spPr>
          <a:xfrm>
            <a:off x="6488092" y="4495710"/>
            <a:ext cx="1755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chemeClr val="accent1"/>
                </a:solidFill>
              </a:rPr>
              <a:t>Hausse de la pente (</a:t>
            </a:r>
            <a:r>
              <a:rPr lang="fr-FR" sz="1800" dirty="0" err="1">
                <a:solidFill>
                  <a:schemeClr val="accent1"/>
                </a:solidFill>
              </a:rPr>
              <a:t>p</a:t>
            </a:r>
            <a:r>
              <a:rPr lang="fr-FR" sz="1800" baseline="-25000" dirty="0" err="1">
                <a:solidFill>
                  <a:schemeClr val="accent1"/>
                </a:solidFill>
              </a:rPr>
              <a:t>G</a:t>
            </a:r>
            <a:r>
              <a:rPr lang="fr-FR" sz="1800" dirty="0">
                <a:solidFill>
                  <a:schemeClr val="accent1"/>
                </a:solidFill>
              </a:rPr>
              <a:t>/</a:t>
            </a:r>
            <a:r>
              <a:rPr lang="fr-FR" sz="1800" dirty="0" err="1">
                <a:solidFill>
                  <a:schemeClr val="accent1"/>
                </a:solidFill>
              </a:rPr>
              <a:t>p</a:t>
            </a:r>
            <a:r>
              <a:rPr lang="fr-FR" sz="1800" baseline="-25000" dirty="0" err="1">
                <a:solidFill>
                  <a:schemeClr val="accent1"/>
                </a:solidFill>
              </a:rPr>
              <a:t>C</a:t>
            </a:r>
            <a:r>
              <a:rPr lang="fr-FR" sz="1800" dirty="0">
                <a:solidFill>
                  <a:schemeClr val="accent1"/>
                </a:solidFill>
              </a:rPr>
              <a:t>)</a:t>
            </a:r>
          </a:p>
          <a:p>
            <a:r>
              <a:rPr lang="fr-FR" sz="1800" dirty="0">
                <a:solidFill>
                  <a:schemeClr val="accent1"/>
                </a:solidFill>
              </a:rPr>
              <a:t>=&gt; ‘‘Déflation’’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97633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/>
              <a:t>II – 3)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0"/>
            <a:ext cx="8512176" cy="482917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fr-FR" sz="3000" b="1" i="1" spc="-100" dirty="0"/>
              <a:t>Illustration du cas II – 3) b)</a:t>
            </a:r>
            <a:r>
              <a:rPr lang="fr-FR" sz="3000" spc="-100" dirty="0"/>
              <a:t>: Sur la période 1870-1900, deux phénomènes se conjuguent pour engendrer une forte déflation</a:t>
            </a:r>
            <a:r>
              <a:rPr lang="fr-FR" sz="3000" dirty="0"/>
              <a:t>:</a:t>
            </a:r>
          </a:p>
          <a:p>
            <a:pPr marL="0" indent="0">
              <a:lnSpc>
                <a:spcPct val="110000"/>
              </a:lnSpc>
              <a:buNone/>
            </a:pPr>
            <a:endParaRPr lang="fr-FR" sz="1000" dirty="0"/>
          </a:p>
          <a:p>
            <a:pPr marL="514350" indent="-514350">
              <a:lnSpc>
                <a:spcPct val="110000"/>
              </a:lnSpc>
              <a:buFont typeface="+mj-lt"/>
              <a:buAutoNum type="arabicParenR"/>
            </a:pPr>
            <a:r>
              <a:rPr lang="fr-FR" sz="3000" dirty="0"/>
              <a:t>Hausse de M</a:t>
            </a:r>
            <a:r>
              <a:rPr lang="fr-FR" sz="2800" baseline="30000" dirty="0"/>
              <a:t>D</a:t>
            </a:r>
            <a:r>
              <a:rPr lang="fr-FR" sz="3000" dirty="0"/>
              <a:t> (demande monétaire d’or) du fait du passage des plusieurs pays à l’ « étalon-or »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arenR"/>
            </a:pPr>
            <a:r>
              <a:rPr lang="fr-FR" sz="3000" dirty="0"/>
              <a:t>Hausse de M</a:t>
            </a:r>
            <a:r>
              <a:rPr lang="fr-FR" sz="2800" baseline="30000" dirty="0"/>
              <a:t>D</a:t>
            </a:r>
            <a:r>
              <a:rPr lang="fr-FR" sz="3000" dirty="0"/>
              <a:t> du fait de la croissance économique liée à la seconde révolution industrielle</a:t>
            </a:r>
          </a:p>
        </p:txBody>
      </p:sp>
    </p:spTree>
    <p:extLst>
      <p:ext uri="{BB962C8B-B14F-4D97-AF65-F5344CB8AC3E}">
        <p14:creationId xmlns:p14="http://schemas.microsoft.com/office/powerpoint/2010/main" val="24054493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/>
              <a:t>Résultats de la TCM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0"/>
            <a:ext cx="8051801" cy="482917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fr-FR" sz="3000" dirty="0"/>
              <a:t>Sous le régime métallique, la causalité va de la valeur (coût de production) vers la quantité (maximisation du profit des firmes minières)</a:t>
            </a:r>
          </a:p>
          <a:p>
            <a:pPr>
              <a:lnSpc>
                <a:spcPct val="110000"/>
              </a:lnSpc>
            </a:pPr>
            <a:r>
              <a:rPr lang="fr-FR" sz="3000" dirty="0"/>
              <a:t>L’offre de G et de M sont endogènes (production d’or et balance du commerce)</a:t>
            </a:r>
          </a:p>
          <a:p>
            <a:pPr>
              <a:lnSpc>
                <a:spcPct val="110000"/>
              </a:lnSpc>
            </a:pPr>
            <a:r>
              <a:rPr lang="fr-FR" sz="3000" dirty="0"/>
              <a:t>La hausse du prix des biens (</a:t>
            </a:r>
            <a:r>
              <a:rPr lang="fr-FR" sz="3000" dirty="0" err="1"/>
              <a:t>p</a:t>
            </a:r>
            <a:r>
              <a:rPr lang="fr-FR" sz="3000" baseline="-25000" dirty="0" err="1"/>
              <a:t>C</a:t>
            </a:r>
            <a:r>
              <a:rPr lang="fr-FR" sz="3000" dirty="0"/>
              <a:t>/</a:t>
            </a:r>
            <a:r>
              <a:rPr lang="fr-FR" sz="3000" dirty="0" err="1"/>
              <a:t>p</a:t>
            </a:r>
            <a:r>
              <a:rPr lang="fr-FR" sz="3000" baseline="-25000" dirty="0" err="1"/>
              <a:t>G</a:t>
            </a:r>
            <a:r>
              <a:rPr lang="fr-FR" sz="3000" dirty="0"/>
              <a:t>) n’est pas proportionnelle à la hausse de G ou de M</a:t>
            </a:r>
          </a:p>
        </p:txBody>
      </p:sp>
    </p:spTree>
    <p:extLst>
      <p:ext uri="{BB962C8B-B14F-4D97-AF65-F5344CB8AC3E}">
        <p14:creationId xmlns:p14="http://schemas.microsoft.com/office/powerpoint/2010/main" val="27434998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fr-FR" spc="-50" dirty="0"/>
              <a:t>Théorie quantitative de la monnaie (TQM)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2236696"/>
            <a:ext cx="8051801" cy="4192679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fr-FR" sz="3000" dirty="0"/>
              <a:t>L’offre de M est exogène (sous le régime métallique, G rentre sur le marché sans valeur) </a:t>
            </a:r>
          </a:p>
          <a:p>
            <a:pPr>
              <a:lnSpc>
                <a:spcPct val="110000"/>
              </a:lnSpc>
            </a:pPr>
            <a:r>
              <a:rPr lang="fr-FR" sz="3000" dirty="0"/>
              <a:t>Quel que soit le régime monétaire, la causalité va de la quantité de M vers le niveau des prix P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fr-FR" sz="3000" dirty="0"/>
              <a:t>		Soit: M =&gt; P</a:t>
            </a:r>
          </a:p>
          <a:p>
            <a:pPr>
              <a:lnSpc>
                <a:spcPct val="110000"/>
              </a:lnSpc>
            </a:pPr>
            <a:r>
              <a:rPr lang="fr-FR" sz="3000" dirty="0"/>
              <a:t>La hausse du niveau des prix P est proportionnelle à la hausse de M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>
                <a:ea typeface="Lucida Grande"/>
                <a:cs typeface="Lucida Grande"/>
              </a:rPr>
              <a:t>			Soit: ΔP = ΔM</a:t>
            </a:r>
            <a:endParaRPr lang="fr-FR" sz="3000" dirty="0"/>
          </a:p>
          <a:p>
            <a:pPr>
              <a:lnSpc>
                <a:spcPct val="110000"/>
              </a:lnSpc>
            </a:pP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7730468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76250" y="1127126"/>
            <a:ext cx="8286750" cy="155575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fr-FR" sz="27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br>
              <a:rPr lang="fr-FR" sz="36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br>
              <a:rPr lang="fr-FR" sz="3600" i="1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endParaRPr lang="fr-FR" dirty="0">
              <a:latin typeface="Palatino Linotype"/>
              <a:cs typeface="Palatino Linotype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2624" y="2232561"/>
            <a:ext cx="7762875" cy="4101564"/>
          </a:xfrm>
        </p:spPr>
        <p:txBody>
          <a:bodyPr>
            <a:normAutofit/>
          </a:bodyPr>
          <a:lstStyle/>
          <a:p>
            <a:r>
              <a:rPr lang="fr-FR" sz="3600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  <a:t>III</a:t>
            </a:r>
            <a:br>
              <a:rPr lang="fr-FR" sz="3600" dirty="0">
                <a:solidFill>
                  <a:schemeClr val="bg1">
                    <a:lumMod val="50000"/>
                  </a:schemeClr>
                </a:solidFill>
                <a:latin typeface="Palatino Linotype"/>
                <a:cs typeface="Palatino Linotype"/>
              </a:rPr>
            </a:br>
            <a:r>
              <a:rPr lang="fr-FR" sz="3600" dirty="0">
                <a:solidFill>
                  <a:schemeClr val="bg1">
                    <a:lumMod val="50000"/>
                  </a:schemeClr>
                </a:solidFill>
                <a:latin typeface="Palatino Linotype" panose="02040502050505030304" pitchFamily="18" charset="0"/>
              </a:rPr>
              <a:t>Système bancaire, loi du reflux et compensations interbancaires</a:t>
            </a:r>
          </a:p>
          <a:p>
            <a:endParaRPr lang="fr-FR" sz="3600" dirty="0">
              <a:solidFill>
                <a:schemeClr val="bg1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endParaRPr lang="fr-FR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7494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/>
              <a:t>III. La loi du reflux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0"/>
            <a:ext cx="7861301" cy="4829175"/>
          </a:xfrm>
        </p:spPr>
        <p:txBody>
          <a:bodyPr>
            <a:normAutofit/>
          </a:bodyPr>
          <a:lstStyle/>
          <a:p>
            <a:r>
              <a:rPr lang="fr-FR" sz="2800" dirty="0"/>
              <a:t>Richard Cantillon (1755), </a:t>
            </a:r>
            <a:r>
              <a:rPr lang="fr-FR" sz="2800" i="1" dirty="0"/>
              <a:t>Essai</a:t>
            </a:r>
          </a:p>
          <a:p>
            <a:r>
              <a:rPr lang="fr-FR" sz="2800" dirty="0"/>
              <a:t>Adam Smith (1776), </a:t>
            </a:r>
            <a:r>
              <a:rPr lang="fr-FR" sz="2800" i="1" dirty="0"/>
              <a:t>Enquêtes</a:t>
            </a:r>
          </a:p>
          <a:p>
            <a:r>
              <a:rPr lang="fr-FR" sz="2800" dirty="0"/>
              <a:t>Thomas </a:t>
            </a:r>
            <a:r>
              <a:rPr lang="fr-FR" sz="2800" dirty="0" err="1"/>
              <a:t>Tooke</a:t>
            </a:r>
            <a:r>
              <a:rPr lang="fr-FR" sz="2800" dirty="0"/>
              <a:t> (1844), John </a:t>
            </a:r>
            <a:r>
              <a:rPr lang="fr-FR" sz="2800" dirty="0" err="1"/>
              <a:t>Fullarton</a:t>
            </a:r>
            <a:r>
              <a:rPr lang="fr-FR" sz="2800" dirty="0"/>
              <a:t> (1845), John Stuart Mill (1848) =&gt; </a:t>
            </a:r>
            <a:r>
              <a:rPr lang="fr-FR" sz="2800" i="1" dirty="0" err="1"/>
              <a:t>Banking</a:t>
            </a:r>
            <a:r>
              <a:rPr lang="fr-FR" sz="2800" i="1" dirty="0"/>
              <a:t> </a:t>
            </a:r>
            <a:r>
              <a:rPr lang="fr-FR" sz="2800" i="1" dirty="0" err="1"/>
              <a:t>School</a:t>
            </a:r>
            <a:endParaRPr lang="fr-FR" sz="2800" i="1" dirty="0"/>
          </a:p>
          <a:p>
            <a:r>
              <a:rPr lang="fr-FR" sz="2800" dirty="0"/>
              <a:t>Robert </a:t>
            </a:r>
            <a:r>
              <a:rPr lang="fr-FR" sz="2800" dirty="0" err="1"/>
              <a:t>Mushet</a:t>
            </a:r>
            <a:r>
              <a:rPr lang="fr-FR" sz="2800" dirty="0"/>
              <a:t> (1826), Henry Parnell (1827), James </a:t>
            </a:r>
            <a:r>
              <a:rPr lang="fr-FR" sz="2800" dirty="0" err="1"/>
              <a:t>Gilbart</a:t>
            </a:r>
            <a:r>
              <a:rPr lang="fr-FR" sz="2800" dirty="0"/>
              <a:t> (1840) =&gt; </a:t>
            </a:r>
            <a:r>
              <a:rPr lang="fr-FR" sz="2800" i="1" dirty="0"/>
              <a:t>Free </a:t>
            </a:r>
            <a:r>
              <a:rPr lang="fr-FR" sz="2800" i="1" dirty="0" err="1"/>
              <a:t>Banking</a:t>
            </a:r>
            <a:r>
              <a:rPr lang="fr-FR" sz="2800" i="1" dirty="0"/>
              <a:t> </a:t>
            </a:r>
            <a:r>
              <a:rPr lang="fr-FR" sz="2800" i="1" dirty="0" err="1"/>
              <a:t>School</a:t>
            </a:r>
            <a:endParaRPr lang="fr-FR" sz="2800" i="1" dirty="0"/>
          </a:p>
          <a:p>
            <a:r>
              <a:rPr lang="fr-FR" sz="2800" dirty="0"/>
              <a:t>La loi du reflux (liée à la contrainte de la convertibilité) n’est pas la doctrine des </a:t>
            </a:r>
            <a:r>
              <a:rPr lang="fr-FR" sz="2800" i="1" dirty="0"/>
              <a:t>real bills </a:t>
            </a:r>
            <a:r>
              <a:rPr lang="fr-FR" sz="2800" dirty="0"/>
              <a:t>(indépendante de la contrainte de convertibilité) </a:t>
            </a:r>
          </a:p>
          <a:p>
            <a:endParaRPr lang="fr-FR" sz="2800" dirty="0"/>
          </a:p>
          <a:p>
            <a:pPr>
              <a:lnSpc>
                <a:spcPct val="110000"/>
              </a:lnSpc>
            </a:pP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40296993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/>
              <a:t>III.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0"/>
            <a:ext cx="7861301" cy="4829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/>
              <a:t> </a:t>
            </a:r>
          </a:p>
          <a:p>
            <a:endParaRPr lang="fr-FR" sz="2800" dirty="0"/>
          </a:p>
          <a:p>
            <a:pPr>
              <a:lnSpc>
                <a:spcPct val="110000"/>
              </a:lnSpc>
            </a:pPr>
            <a:endParaRPr lang="fr-FR" sz="30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0118" y="134471"/>
            <a:ext cx="6854246" cy="6424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63623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/>
              <a:t>III.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9126"/>
            <a:ext cx="8559800" cy="3573524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Les banques émettant des dettes à vue (billets + dépôts à vue) répondent à la fois à une demande de crédit et à une demande de liquidité: les émissions sont endogènes.</a:t>
            </a:r>
          </a:p>
          <a:p>
            <a:r>
              <a:rPr lang="fr-FR" dirty="0"/>
              <a:t>Il y a une contrainte de liquidité du fait de la convertibilité à vue et cette contrainte s’exprime notamment par les compensations interbancaires: les émissions ne peuvent donc pas être en excès.</a:t>
            </a:r>
          </a:p>
        </p:txBody>
      </p:sp>
    </p:spTree>
    <p:extLst>
      <p:ext uri="{BB962C8B-B14F-4D97-AF65-F5344CB8AC3E}">
        <p14:creationId xmlns:p14="http://schemas.microsoft.com/office/powerpoint/2010/main" val="41374260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/>
              <a:t>III.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9125"/>
            <a:ext cx="8559800" cy="3894157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Selon la </a:t>
            </a:r>
            <a:r>
              <a:rPr lang="fr-FR" i="1" dirty="0"/>
              <a:t>Free Banking </a:t>
            </a:r>
            <a:r>
              <a:rPr lang="fr-FR" i="1" dirty="0" err="1"/>
              <a:t>School</a:t>
            </a:r>
            <a:r>
              <a:rPr lang="fr-FR" dirty="0"/>
              <a:t>, les banques en concurrence ne peuvent pas émettre en excès; le monopole (la Banque d’Angleterre) peut émettre en excès car le reflux est alors trop lent.</a:t>
            </a:r>
          </a:p>
          <a:p>
            <a:r>
              <a:rPr lang="fr-FR" dirty="0"/>
              <a:t>Selon la </a:t>
            </a:r>
            <a:r>
              <a:rPr lang="fr-FR" i="1" dirty="0"/>
              <a:t>Banking </a:t>
            </a:r>
            <a:r>
              <a:rPr lang="fr-FR" i="1" dirty="0" err="1"/>
              <a:t>School</a:t>
            </a:r>
            <a:r>
              <a:rPr lang="fr-FR" dirty="0"/>
              <a:t>, la Banque d’Angleterre a également une contrainte de convertibilité en espèces métalliques; de plus, la règle du taux d’intérêt fixe rend la surémission encore plus improbable =&gt; voir séance IV.</a:t>
            </a:r>
          </a:p>
        </p:txBody>
      </p:sp>
    </p:spTree>
    <p:extLst>
      <p:ext uri="{BB962C8B-B14F-4D97-AF65-F5344CB8AC3E}">
        <p14:creationId xmlns:p14="http://schemas.microsoft.com/office/powerpoint/2010/main" val="4286949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59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fr-FR" spc="-70" dirty="0"/>
              <a:t>Théorie quantitative de la monnaie (TQM)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9125"/>
            <a:ext cx="8559800" cy="4635500"/>
          </a:xfrm>
        </p:spPr>
        <p:txBody>
          <a:bodyPr>
            <a:normAutofit/>
          </a:bodyPr>
          <a:lstStyle/>
          <a:p>
            <a:r>
              <a:rPr lang="fr-FR" dirty="0"/>
              <a:t>David Hume (1752), </a:t>
            </a:r>
            <a:r>
              <a:rPr lang="fr-FR" i="1" dirty="0"/>
              <a:t>Discours</a:t>
            </a:r>
          </a:p>
          <a:p>
            <a:r>
              <a:rPr lang="fr-FR" dirty="0"/>
              <a:t>David Ricardo (1817), </a:t>
            </a:r>
            <a:r>
              <a:rPr lang="fr-FR" i="1" dirty="0"/>
              <a:t>Principes</a:t>
            </a:r>
          </a:p>
          <a:p>
            <a:r>
              <a:rPr lang="fr-FR" dirty="0"/>
              <a:t>Robert </a:t>
            </a:r>
            <a:r>
              <a:rPr lang="fr-FR" dirty="0" err="1"/>
              <a:t>Torrens</a:t>
            </a:r>
            <a:r>
              <a:rPr lang="fr-FR" dirty="0"/>
              <a:t> (1837, 1844), Samuel </a:t>
            </a:r>
            <a:r>
              <a:rPr lang="fr-FR" dirty="0" err="1"/>
              <a:t>Loyd</a:t>
            </a:r>
            <a:r>
              <a:rPr lang="fr-FR" dirty="0"/>
              <a:t> (1857) =&gt; </a:t>
            </a:r>
            <a:r>
              <a:rPr lang="fr-FR" i="1" dirty="0" err="1"/>
              <a:t>Currency</a:t>
            </a:r>
            <a:r>
              <a:rPr lang="fr-FR" i="1" dirty="0"/>
              <a:t> </a:t>
            </a:r>
            <a:r>
              <a:rPr lang="fr-FR" i="1" dirty="0" err="1"/>
              <a:t>School</a:t>
            </a:r>
            <a:r>
              <a:rPr lang="fr-FR" i="1" dirty="0"/>
              <a:t> </a:t>
            </a:r>
          </a:p>
          <a:p>
            <a:r>
              <a:rPr lang="fr-FR" dirty="0"/>
              <a:t>Ecole néo-classique: Alfred Marshall, Knut Wicksell, Irving Fisher</a:t>
            </a:r>
          </a:p>
        </p:txBody>
      </p:sp>
    </p:spTree>
    <p:extLst>
      <p:ext uri="{BB962C8B-B14F-4D97-AF65-F5344CB8AC3E}">
        <p14:creationId xmlns:p14="http://schemas.microsoft.com/office/powerpoint/2010/main" val="240838925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"/>
            <a:ext cx="8229600" cy="1194609"/>
          </a:xfrm>
        </p:spPr>
        <p:txBody>
          <a:bodyPr/>
          <a:lstStyle/>
          <a:p>
            <a:r>
              <a:rPr lang="fr-FR" sz="3200" dirty="0">
                <a:cs typeface="Garamond"/>
              </a:rPr>
              <a:t>The </a:t>
            </a:r>
            <a:r>
              <a:rPr lang="fr-FR" sz="3200" dirty="0" err="1">
                <a:cs typeface="Garamond"/>
              </a:rPr>
              <a:t>policy</a:t>
            </a:r>
            <a:r>
              <a:rPr lang="fr-FR" sz="3200" dirty="0">
                <a:cs typeface="Garamond"/>
              </a:rPr>
              <a:t> of </a:t>
            </a:r>
            <a:r>
              <a:rPr lang="fr-FR" sz="3200" dirty="0" err="1">
                <a:cs typeface="Garamond"/>
              </a:rPr>
              <a:t>fixed</a:t>
            </a:r>
            <a:r>
              <a:rPr lang="fr-FR" sz="3200" dirty="0">
                <a:cs typeface="Garamond"/>
              </a:rPr>
              <a:t> Bank rate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534130"/>
            <a:ext cx="8501897" cy="4760366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Wingdings" charset="2"/>
              <a:buChar char="§"/>
            </a:pP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Bank rate and </a:t>
            </a:r>
            <a:r>
              <a:rPr lang="fr-FR" sz="2400" dirty="0" err="1">
                <a:solidFill>
                  <a:srgbClr val="000000"/>
                </a:solidFill>
                <a:latin typeface="Avenir Medium"/>
                <a:cs typeface="Avenir Medium"/>
              </a:rPr>
              <a:t>market</a:t>
            </a:r>
            <a:r>
              <a:rPr lang="fr-FR" sz="2400" dirty="0">
                <a:solidFill>
                  <a:srgbClr val="000000"/>
                </a:solidFill>
                <a:latin typeface="Avenir Medium"/>
                <a:cs typeface="Avenir Medium"/>
              </a:rPr>
              <a:t> rate, 1824-1844 (percent)</a:t>
            </a: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  <a:p>
            <a:pPr marL="400050" lvl="2" indent="0" algn="just">
              <a:spcAft>
                <a:spcPts val="600"/>
              </a:spcAft>
              <a:buNone/>
            </a:pPr>
            <a:endParaRPr lang="fr-FR" sz="2400" dirty="0">
              <a:solidFill>
                <a:srgbClr val="000000"/>
              </a:solidFill>
              <a:latin typeface="Avenir Medium"/>
              <a:cs typeface="Avenir Medium"/>
            </a:endParaRPr>
          </a:p>
        </p:txBody>
      </p:sp>
      <p:graphicFrame>
        <p:nvGraphicFramePr>
          <p:cNvPr id="9" name="Graphique 8"/>
          <p:cNvGraphicFramePr/>
          <p:nvPr/>
        </p:nvGraphicFramePr>
        <p:xfrm>
          <a:off x="1231900" y="1981200"/>
          <a:ext cx="6616700" cy="469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19569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548662" cy="1143000"/>
          </a:xfrm>
        </p:spPr>
        <p:txBody>
          <a:bodyPr>
            <a:normAutofit fontScale="90000"/>
          </a:bodyPr>
          <a:lstStyle/>
          <a:p>
            <a:pPr algn="l"/>
            <a:r>
              <a:rPr lang="fr-FR" spc="-70" dirty="0"/>
              <a:t>Théorie quantitative de la monnaie (TQM)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2236696"/>
            <a:ext cx="8051801" cy="4192679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fr-FR" sz="3000" dirty="0"/>
              <a:t>L’offre de M est exogène quel que soit le régime monétaire, quelles que soient les émissions</a:t>
            </a:r>
          </a:p>
          <a:p>
            <a:pPr>
              <a:lnSpc>
                <a:spcPct val="110000"/>
              </a:lnSpc>
            </a:pPr>
            <a:r>
              <a:rPr lang="fr-FR" sz="3000" dirty="0"/>
              <a:t>La causalité va de la quantité de M vers le niveau des prix P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fr-FR" sz="3000" dirty="0"/>
              <a:t>		Soit: M =&gt; P</a:t>
            </a:r>
          </a:p>
          <a:p>
            <a:pPr>
              <a:lnSpc>
                <a:spcPct val="110000"/>
              </a:lnSpc>
            </a:pPr>
            <a:r>
              <a:rPr lang="fr-FR" sz="3000" dirty="0"/>
              <a:t>La hausse du niveau des prix P est proportionnelle à la hausse de M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3000" dirty="0">
                <a:ea typeface="Lucida Grande"/>
                <a:cs typeface="Lucida Grande"/>
              </a:rPr>
              <a:t>			Soit: ΔP = ΔM</a:t>
            </a:r>
            <a:endParaRPr lang="fr-FR" sz="3000" dirty="0"/>
          </a:p>
          <a:p>
            <a:pPr>
              <a:lnSpc>
                <a:spcPct val="110000"/>
              </a:lnSpc>
            </a:pP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1539553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548662" cy="1143000"/>
          </a:xfrm>
        </p:spPr>
        <p:txBody>
          <a:bodyPr>
            <a:normAutofit/>
          </a:bodyPr>
          <a:lstStyle/>
          <a:p>
            <a:pPr algn="l"/>
            <a:r>
              <a:rPr lang="fr-FR" sz="4000" spc="-70" dirty="0"/>
              <a:t>Quelle est la quantité de monnaie? TQM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2236696"/>
            <a:ext cx="8051801" cy="419267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fr-FR" sz="3000" dirty="0"/>
              <a:t>M = pièces + billets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fr-FR" sz="3000" dirty="0"/>
              <a:t>Selon Hume, Ricardo et la </a:t>
            </a:r>
            <a:r>
              <a:rPr lang="fr-FR" sz="3000" i="1" dirty="0" err="1"/>
              <a:t>Currency</a:t>
            </a:r>
            <a:r>
              <a:rPr lang="fr-FR" sz="3000" i="1" dirty="0"/>
              <a:t> </a:t>
            </a:r>
            <a:r>
              <a:rPr lang="fr-FR" sz="3000" i="1" dirty="0" err="1"/>
              <a:t>School</a:t>
            </a:r>
            <a:endParaRPr lang="fr-FR" sz="3000" i="1" dirty="0"/>
          </a:p>
          <a:p>
            <a:pPr>
              <a:lnSpc>
                <a:spcPct val="110000"/>
              </a:lnSpc>
            </a:pPr>
            <a:r>
              <a:rPr lang="fr-FR" sz="3000" dirty="0"/>
              <a:t>M = pièces + billets + dépôts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fr-FR" sz="3000" dirty="0"/>
              <a:t>Selon Irving Fisher et les monétaristes</a:t>
            </a:r>
          </a:p>
          <a:p>
            <a:pPr>
              <a:lnSpc>
                <a:spcPct val="110000"/>
              </a:lnSpc>
            </a:pPr>
            <a:endParaRPr lang="fr-FR" sz="2000" dirty="0"/>
          </a:p>
          <a:p>
            <a:pPr marL="400050" lvl="1" indent="0">
              <a:lnSpc>
                <a:spcPct val="110000"/>
              </a:lnSpc>
              <a:buNone/>
            </a:pPr>
            <a:r>
              <a:rPr lang="fr-FR" sz="3000" dirty="0"/>
              <a:t>Quoi qu’il en soit la définition de l’agrégat, le raisonnement de la TQM est le même.</a:t>
            </a:r>
          </a:p>
        </p:txBody>
      </p:sp>
    </p:spTree>
    <p:extLst>
      <p:ext uri="{BB962C8B-B14F-4D97-AF65-F5344CB8AC3E}">
        <p14:creationId xmlns:p14="http://schemas.microsoft.com/office/powerpoint/2010/main" val="3835477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/>
              <a:t>Distinction entre TQM et TCM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1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000" spc="-90" dirty="0"/>
              <a:t>Jürg </a:t>
            </a:r>
            <a:r>
              <a:rPr lang="fr-FR" sz="3000" spc="-90" dirty="0" err="1"/>
              <a:t>Niehans</a:t>
            </a:r>
            <a:r>
              <a:rPr lang="fr-FR" sz="3000" spc="-90" dirty="0"/>
              <a:t> (1978, 1987), David </a:t>
            </a:r>
            <a:r>
              <a:rPr lang="fr-FR" sz="3000" spc="-90" dirty="0" err="1"/>
              <a:t>Glasner</a:t>
            </a:r>
            <a:r>
              <a:rPr lang="fr-FR" sz="3000" spc="-90" dirty="0"/>
              <a:t> (1985, 1989) dissocient la théorie quantitative (</a:t>
            </a:r>
            <a:r>
              <a:rPr lang="fr-FR" sz="3000" spc="-90" dirty="0" err="1"/>
              <a:t>pré-classique</a:t>
            </a:r>
            <a:r>
              <a:rPr lang="fr-FR" sz="3000" spc="-90" dirty="0"/>
              <a:t>) de la théorie classique de la monnaie, laquelle distingue:</a:t>
            </a:r>
          </a:p>
          <a:p>
            <a:endParaRPr lang="fr-FR" sz="3000" dirty="0"/>
          </a:p>
          <a:p>
            <a:r>
              <a:rPr lang="fr-FR" sz="3000" dirty="0"/>
              <a:t>Monnaie métallique: théorie des coûts de production (monnaie endogène)</a:t>
            </a:r>
          </a:p>
          <a:p>
            <a:r>
              <a:rPr lang="fr-FR" sz="3000" dirty="0"/>
              <a:t>Dettes à vue: loi du reflux (monnaie endogène)</a:t>
            </a:r>
          </a:p>
          <a:p>
            <a:r>
              <a:rPr lang="fr-FR" sz="3000" dirty="0"/>
              <a:t>Monnaie-papier: théorie quantitative (?)</a:t>
            </a:r>
          </a:p>
          <a:p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103298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59800" cy="1143000"/>
          </a:xfrm>
        </p:spPr>
        <p:txBody>
          <a:bodyPr>
            <a:normAutofit fontScale="90000"/>
          </a:bodyPr>
          <a:lstStyle/>
          <a:p>
            <a:r>
              <a:rPr lang="fr-FR" spc="-70" dirty="0"/>
              <a:t>Théorie classique de la monnaie (TCM)</a:t>
            </a:r>
            <a:endParaRPr lang="fr-FR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9125"/>
            <a:ext cx="8559800" cy="4635500"/>
          </a:xfrm>
        </p:spPr>
        <p:txBody>
          <a:bodyPr>
            <a:normAutofit/>
          </a:bodyPr>
          <a:lstStyle/>
          <a:p>
            <a:r>
              <a:rPr lang="fr-FR" dirty="0"/>
              <a:t>Richard Cantillon (1755), </a:t>
            </a:r>
            <a:r>
              <a:rPr lang="fr-FR" i="1" dirty="0"/>
              <a:t>Essai</a:t>
            </a:r>
          </a:p>
          <a:p>
            <a:r>
              <a:rPr lang="fr-FR" dirty="0"/>
              <a:t>Adam Smith (1776), </a:t>
            </a:r>
            <a:r>
              <a:rPr lang="fr-FR" i="1" dirty="0"/>
              <a:t>Enquêtes</a:t>
            </a:r>
          </a:p>
          <a:p>
            <a:r>
              <a:rPr lang="fr-FR" dirty="0"/>
              <a:t>Thomas </a:t>
            </a:r>
            <a:r>
              <a:rPr lang="fr-FR" dirty="0" err="1"/>
              <a:t>Tooke</a:t>
            </a:r>
            <a:r>
              <a:rPr lang="fr-FR" dirty="0"/>
              <a:t> (1844), John </a:t>
            </a:r>
            <a:r>
              <a:rPr lang="fr-FR" dirty="0" err="1"/>
              <a:t>Fullarton</a:t>
            </a:r>
            <a:r>
              <a:rPr lang="fr-FR" dirty="0"/>
              <a:t> (1845), John Stuart Mill (1848) =&gt; </a:t>
            </a:r>
            <a:r>
              <a:rPr lang="fr-FR" i="1" dirty="0" err="1"/>
              <a:t>Banking</a:t>
            </a:r>
            <a:r>
              <a:rPr lang="fr-FR" i="1" dirty="0"/>
              <a:t> </a:t>
            </a:r>
            <a:r>
              <a:rPr lang="fr-FR" i="1" dirty="0" err="1"/>
              <a:t>School</a:t>
            </a:r>
            <a:r>
              <a:rPr lang="fr-FR" i="1" dirty="0"/>
              <a:t> </a:t>
            </a:r>
          </a:p>
          <a:p>
            <a:r>
              <a:rPr lang="fr-FR" dirty="0"/>
              <a:t>Karl Marx (1859), </a:t>
            </a:r>
            <a:r>
              <a:rPr lang="fr-FR" i="1" dirty="0"/>
              <a:t>Contribution</a:t>
            </a:r>
          </a:p>
          <a:p>
            <a:r>
              <a:rPr lang="fr-FR" dirty="0"/>
              <a:t>Modélisation de </a:t>
            </a:r>
            <a:r>
              <a:rPr lang="fr-FR" dirty="0" err="1"/>
              <a:t>Niehans</a:t>
            </a:r>
            <a:r>
              <a:rPr lang="fr-FR" dirty="0"/>
              <a:t> (1978) dans un cadre néo-classique (et non classique)</a:t>
            </a:r>
          </a:p>
        </p:txBody>
      </p:sp>
    </p:spTree>
    <p:extLst>
      <p:ext uri="{BB962C8B-B14F-4D97-AF65-F5344CB8AC3E}">
        <p14:creationId xmlns:p14="http://schemas.microsoft.com/office/powerpoint/2010/main" val="791127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58784"/>
            <a:ext cx="8229600" cy="486737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La TCM fait également les distinctions suivantes: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Distinction entre le lingot (la </a:t>
            </a:r>
            <a:r>
              <a:rPr lang="fr-FR" b="1" dirty="0"/>
              <a:t>marchandise</a:t>
            </a:r>
            <a:r>
              <a:rPr lang="fr-FR" dirty="0"/>
              <a:t>) et les espèces métalliques (la </a:t>
            </a:r>
            <a:r>
              <a:rPr lang="fr-FR" b="1" dirty="0"/>
              <a:t>monnaie</a:t>
            </a:r>
            <a:r>
              <a:rPr lang="fr-FR" dirty="0"/>
              <a:t>)</a:t>
            </a:r>
          </a:p>
          <a:p>
            <a:endParaRPr lang="fr-FR" dirty="0"/>
          </a:p>
          <a:p>
            <a:r>
              <a:rPr lang="fr-FR" dirty="0"/>
              <a:t>Distinction entre espèces (la monnaie) et les </a:t>
            </a:r>
            <a:r>
              <a:rPr lang="fr-FR" b="1" dirty="0"/>
              <a:t>dettes à vue </a:t>
            </a:r>
            <a:r>
              <a:rPr lang="fr-FR" dirty="0"/>
              <a:t>(billets et dépôts à vue)</a:t>
            </a:r>
          </a:p>
          <a:p>
            <a:endParaRPr lang="fr-FR" dirty="0"/>
          </a:p>
          <a:p>
            <a:r>
              <a:rPr lang="fr-FR" dirty="0"/>
              <a:t>Distinction entre billets (convertibles en espèces) et monnaie-papier (inconvertibles)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47406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2356</Words>
  <Application>Microsoft Macintosh PowerPoint</Application>
  <PresentationFormat>Affichage à l'écran (4:3)</PresentationFormat>
  <Paragraphs>281</Paragraphs>
  <Slides>40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40</vt:i4>
      </vt:variant>
    </vt:vector>
  </HeadingPairs>
  <TitlesOfParts>
    <vt:vector size="48" baseType="lpstr">
      <vt:lpstr>Arial</vt:lpstr>
      <vt:lpstr>Avenir Medium</vt:lpstr>
      <vt:lpstr>Baskerville</vt:lpstr>
      <vt:lpstr>Calibri</vt:lpstr>
      <vt:lpstr>Lucida Grande</vt:lpstr>
      <vt:lpstr>Palatino Linotype</vt:lpstr>
      <vt:lpstr>Wingdings</vt:lpstr>
      <vt:lpstr>Thème Office</vt:lpstr>
      <vt:lpstr> Séminaire Master 2 Recherche HPE Laurent Le Maux  </vt:lpstr>
      <vt:lpstr>  </vt:lpstr>
      <vt:lpstr>   </vt:lpstr>
      <vt:lpstr>Théorie quantitative de la monnaie (TQM)</vt:lpstr>
      <vt:lpstr>Théorie quantitative de la monnaie (TQM)</vt:lpstr>
      <vt:lpstr>Quelle est la quantité de monnaie? TQM</vt:lpstr>
      <vt:lpstr>Distinction entre TQM et TCM</vt:lpstr>
      <vt:lpstr>Théorie classique de la monnaie (TCM)</vt:lpstr>
      <vt:lpstr>Présentation PowerPoint</vt:lpstr>
      <vt:lpstr>   </vt:lpstr>
      <vt:lpstr>I. Théorie des coûts de production</vt:lpstr>
      <vt:lpstr>I.</vt:lpstr>
      <vt:lpstr>I. </vt:lpstr>
      <vt:lpstr>I. </vt:lpstr>
      <vt:lpstr>I. </vt:lpstr>
      <vt:lpstr>   </vt:lpstr>
      <vt:lpstr>II – 1) Supposons une hausse de G</vt:lpstr>
      <vt:lpstr>II – 1) </vt:lpstr>
      <vt:lpstr>Courbe des possibilités</vt:lpstr>
      <vt:lpstr>Courbe d’indifférence</vt:lpstr>
      <vt:lpstr>Equilibre avant le choc de productivité (t0)</vt:lpstr>
      <vt:lpstr>Equilibre après le choc de productivité (t1)</vt:lpstr>
      <vt:lpstr>II – 1) </vt:lpstr>
      <vt:lpstr>II – 1) </vt:lpstr>
      <vt:lpstr>II – 2) Hausse de MD = (M/pG)           post-1870</vt:lpstr>
      <vt:lpstr>a) Effet de la hausse de MD avec baisse de GDNM  =&gt; GD stable</vt:lpstr>
      <vt:lpstr>b) Effet de la hausse de MD avec GDNM stable =&gt; hausse de GD</vt:lpstr>
      <vt:lpstr>II – 2) </vt:lpstr>
      <vt:lpstr>II – 3) Hausse de Y et MD = (M/pG) </vt:lpstr>
      <vt:lpstr>a) Effet de la hausse de Y et MD avec ΔG = ΔY  =&gt; pC/pG stable</vt:lpstr>
      <vt:lpstr>b) Effet de la hausse de Y et MD avec ΔG &lt; ΔY  =&gt; baisse de pC/pG</vt:lpstr>
      <vt:lpstr>II – 3)</vt:lpstr>
      <vt:lpstr>Résultats de la TCM</vt:lpstr>
      <vt:lpstr>Théorie quantitative de la monnaie (TQM)</vt:lpstr>
      <vt:lpstr>   </vt:lpstr>
      <vt:lpstr>III. La loi du reflux</vt:lpstr>
      <vt:lpstr>III.</vt:lpstr>
      <vt:lpstr>III.</vt:lpstr>
      <vt:lpstr>III.</vt:lpstr>
      <vt:lpstr>The policy of fixed Bank rate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Théorie classique de la monnaie</dc:title>
  <dc:creator>Le Maux</dc:creator>
  <cp:lastModifiedBy>Laurent Lemaux</cp:lastModifiedBy>
  <cp:revision>69</cp:revision>
  <cp:lastPrinted>2020-02-19T12:19:20Z</cp:lastPrinted>
  <dcterms:created xsi:type="dcterms:W3CDTF">2020-01-29T09:25:08Z</dcterms:created>
  <dcterms:modified xsi:type="dcterms:W3CDTF">2026-01-26T12:40:25Z</dcterms:modified>
</cp:coreProperties>
</file>