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78" r:id="rId3"/>
    <p:sldId id="479" r:id="rId4"/>
    <p:sldId id="480" r:id="rId5"/>
    <p:sldId id="299" r:id="rId6"/>
    <p:sldId id="481" r:id="rId7"/>
    <p:sldId id="482" r:id="rId8"/>
    <p:sldId id="483" r:id="rId9"/>
    <p:sldId id="484" r:id="rId10"/>
    <p:sldId id="485" r:id="rId11"/>
    <p:sldId id="284" r:id="rId12"/>
    <p:sldId id="323" r:id="rId13"/>
    <p:sldId id="312" r:id="rId14"/>
    <p:sldId id="313" r:id="rId15"/>
    <p:sldId id="314" r:id="rId16"/>
    <p:sldId id="315" r:id="rId17"/>
    <p:sldId id="316" r:id="rId18"/>
    <p:sldId id="317" r:id="rId19"/>
    <p:sldId id="318" r:id="rId20"/>
    <p:sldId id="319" r:id="rId21"/>
    <p:sldId id="320" r:id="rId22"/>
    <p:sldId id="321" r:id="rId23"/>
    <p:sldId id="322" r:id="rId24"/>
    <p:sldId id="302" r:id="rId25"/>
    <p:sldId id="303" r:id="rId26"/>
    <p:sldId id="304" r:id="rId27"/>
    <p:sldId id="305" r:id="rId28"/>
    <p:sldId id="306" r:id="rId29"/>
    <p:sldId id="307" r:id="rId30"/>
    <p:sldId id="300" r:id="rId31"/>
    <p:sldId id="308" r:id="rId32"/>
    <p:sldId id="309" r:id="rId33"/>
    <p:sldId id="333" r:id="rId34"/>
    <p:sldId id="325" r:id="rId35"/>
    <p:sldId id="331" r:id="rId36"/>
    <p:sldId id="334" r:id="rId37"/>
    <p:sldId id="332" r:id="rId38"/>
    <p:sldId id="330" r:id="rId39"/>
    <p:sldId id="326" r:id="rId40"/>
    <p:sldId id="336" r:id="rId41"/>
    <p:sldId id="327" r:id="rId42"/>
    <p:sldId id="337" r:id="rId43"/>
    <p:sldId id="339" r:id="rId44"/>
    <p:sldId id="340" r:id="rId45"/>
    <p:sldId id="328" r:id="rId46"/>
    <p:sldId id="329" r:id="rId47"/>
    <p:sldId id="341" r:id="rId48"/>
    <p:sldId id="342" r:id="rId49"/>
    <p:sldId id="343" r:id="rId50"/>
    <p:sldId id="347"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p:restoredTop sz="96281"/>
  </p:normalViewPr>
  <p:slideViewPr>
    <p:cSldViewPr snapToGrid="0">
      <p:cViewPr varScale="1">
        <p:scale>
          <a:sx n="113" d="100"/>
          <a:sy n="113" d="100"/>
        </p:scale>
        <p:origin x="4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4740E-26C2-91E3-EC6A-B5D65EDEAC2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C769771-8EE8-0ABB-34B4-FCBAF525F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7D101B-0264-A51E-BFC0-D3FD891C2063}"/>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5" name="Espace réservé du pied de page 4">
            <a:extLst>
              <a:ext uri="{FF2B5EF4-FFF2-40B4-BE49-F238E27FC236}">
                <a16:creationId xmlns:a16="http://schemas.microsoft.com/office/drawing/2014/main" id="{E4A0F4A4-FC12-5BDA-4C56-37E13890DD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E97B3F-B27D-B445-9D58-ED28752DC6A8}"/>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15666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6C1A7-1215-7E85-4701-89EAE3D587C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28BE19-8ED1-4BED-E0E9-5791919C22E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38AC98-DE63-928F-B06F-CF2D57124DBD}"/>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5" name="Espace réservé du pied de page 4">
            <a:extLst>
              <a:ext uri="{FF2B5EF4-FFF2-40B4-BE49-F238E27FC236}">
                <a16:creationId xmlns:a16="http://schemas.microsoft.com/office/drawing/2014/main" id="{65181528-B646-7F62-B90D-F6C2A2E5E2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B24FEB-3CCD-8808-CF32-706854C98B77}"/>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290530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7D50EC-28A1-C814-4D1E-7E6185C66D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DFAB88-320A-7F54-BA37-511033086D1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8071F6-AECE-DEC2-0D0A-4BDE0EB49159}"/>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5" name="Espace réservé du pied de page 4">
            <a:extLst>
              <a:ext uri="{FF2B5EF4-FFF2-40B4-BE49-F238E27FC236}">
                <a16:creationId xmlns:a16="http://schemas.microsoft.com/office/drawing/2014/main" id="{A4424891-9F0E-65E0-99EC-461C54512C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AD9F5D-D237-7AEF-A9D9-64BDC3E6F41D}"/>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246369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BF571-842B-67C4-1A98-1CC0A8031E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7EC1E4-4453-D9A9-1DB4-19C70347F67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5B9233-3043-AE05-1934-635545BDBAEC}"/>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5" name="Espace réservé du pied de page 4">
            <a:extLst>
              <a:ext uri="{FF2B5EF4-FFF2-40B4-BE49-F238E27FC236}">
                <a16:creationId xmlns:a16="http://schemas.microsoft.com/office/drawing/2014/main" id="{5C209F87-533B-12C9-D697-5FC4A6719D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9B9CD4-7253-3382-A657-AB2AA1BA76CB}"/>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165432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3DDF1-17F7-1749-9803-B97A67DC678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51D8F9-4DE0-279A-BC0E-F8079DD66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A783981-7A59-C337-A331-2D69B2C13A6F}"/>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5" name="Espace réservé du pied de page 4">
            <a:extLst>
              <a:ext uri="{FF2B5EF4-FFF2-40B4-BE49-F238E27FC236}">
                <a16:creationId xmlns:a16="http://schemas.microsoft.com/office/drawing/2014/main" id="{0149E15B-300E-AC02-332E-F711281CD6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8BCF65-746E-60FA-0883-1E0B6625551D}"/>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180852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AB58F-3FAC-F367-6561-B728E79213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D5F221-3AFE-8161-8278-6BF2E93750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0081C4-5897-4EC0-67CE-2D1A122BC69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610478-0944-94C9-95CC-C33E565C7A7E}"/>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6" name="Espace réservé du pied de page 5">
            <a:extLst>
              <a:ext uri="{FF2B5EF4-FFF2-40B4-BE49-F238E27FC236}">
                <a16:creationId xmlns:a16="http://schemas.microsoft.com/office/drawing/2014/main" id="{70F6BD79-B059-3BE1-C45E-A48AF81862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9B509B-5FE8-C18B-231B-052AA26D952C}"/>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202573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34325-F8FB-C70A-47ED-2E73C4FC3B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50EA297-A6DC-4644-F3B2-BA4F2E2D6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B967B8-9E8C-7507-D403-3DA59549BF7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41C0F1-1615-5153-57F8-AA76B8822A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C65D8DD-A00E-233B-7F2A-40B7F47385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D6AD53-FBD9-7B06-E191-DD54D28F34F2}"/>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8" name="Espace réservé du pied de page 7">
            <a:extLst>
              <a:ext uri="{FF2B5EF4-FFF2-40B4-BE49-F238E27FC236}">
                <a16:creationId xmlns:a16="http://schemas.microsoft.com/office/drawing/2014/main" id="{91B48179-4463-84C2-C57A-4EFBBDCBAAC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48BA771-4936-30CB-60FF-BDF4BEAE2210}"/>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368616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2DE5A-8C35-12BF-5558-FAF37612E91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9B95B5-1B27-41CE-BA19-F97DC55F0BDC}"/>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4" name="Espace réservé du pied de page 3">
            <a:extLst>
              <a:ext uri="{FF2B5EF4-FFF2-40B4-BE49-F238E27FC236}">
                <a16:creationId xmlns:a16="http://schemas.microsoft.com/office/drawing/2014/main" id="{C85ABD42-679A-9B14-12D5-14D78CCD112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4A8854-EB70-BE67-8975-8B1F3214E55F}"/>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41151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B2686E-B091-09BA-8C8F-DC046D4E090F}"/>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3" name="Espace réservé du pied de page 2">
            <a:extLst>
              <a:ext uri="{FF2B5EF4-FFF2-40B4-BE49-F238E27FC236}">
                <a16:creationId xmlns:a16="http://schemas.microsoft.com/office/drawing/2014/main" id="{E2D4C01A-731E-FBFE-D170-6B56912866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B0D83F-5F1B-AC2E-72D2-7EA71B264F04}"/>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168351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63115-9A52-7A32-17CC-61FD5BCBE5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3CEB27C-23C8-4CF1-7961-7E4596E84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683539C-4031-7FE3-E125-0CA797D65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0132E3-E809-422D-A331-29FD70545E30}"/>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6" name="Espace réservé du pied de page 5">
            <a:extLst>
              <a:ext uri="{FF2B5EF4-FFF2-40B4-BE49-F238E27FC236}">
                <a16:creationId xmlns:a16="http://schemas.microsoft.com/office/drawing/2014/main" id="{E819A893-DEE3-D4BC-EE26-CE5CE8E76E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4BC7F3-9103-1D93-9B56-A822331FCDFA}"/>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1838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57B5B-CAF4-5CB6-F920-72464FA418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2E7AEE0-C433-89D8-D3AB-044FE885D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8AD355E-55FD-59D7-90E4-1EB146ED1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E08940-77ED-8075-C6C5-683E94BFD0DE}"/>
              </a:ext>
            </a:extLst>
          </p:cNvPr>
          <p:cNvSpPr>
            <a:spLocks noGrp="1"/>
          </p:cNvSpPr>
          <p:nvPr>
            <p:ph type="dt" sz="half" idx="10"/>
          </p:nvPr>
        </p:nvSpPr>
        <p:spPr/>
        <p:txBody>
          <a:bodyPr/>
          <a:lstStyle/>
          <a:p>
            <a:fld id="{FD525779-7718-8A4C-BE36-808A12F2AF3B}" type="datetimeFigureOut">
              <a:rPr lang="fr-FR" smtClean="0"/>
              <a:t>04/02/2025</a:t>
            </a:fld>
            <a:endParaRPr lang="fr-FR"/>
          </a:p>
        </p:txBody>
      </p:sp>
      <p:sp>
        <p:nvSpPr>
          <p:cNvPr id="6" name="Espace réservé du pied de page 5">
            <a:extLst>
              <a:ext uri="{FF2B5EF4-FFF2-40B4-BE49-F238E27FC236}">
                <a16:creationId xmlns:a16="http://schemas.microsoft.com/office/drawing/2014/main" id="{3B09FD8A-DF1F-246F-6CA9-DCF3E9F3BD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6558BF-0133-3BFE-ED3C-4F3EA422142B}"/>
              </a:ext>
            </a:extLst>
          </p:cNvPr>
          <p:cNvSpPr>
            <a:spLocks noGrp="1"/>
          </p:cNvSpPr>
          <p:nvPr>
            <p:ph type="sldNum" sz="quarter" idx="12"/>
          </p:nvPr>
        </p:nvSpPr>
        <p:spPr/>
        <p:txBody>
          <a:bodyPr/>
          <a:lstStyle/>
          <a:p>
            <a:fld id="{C9C6F373-CF0A-1A4A-B79C-53D8967FA9F1}" type="slidenum">
              <a:rPr lang="fr-FR" smtClean="0"/>
              <a:t>‹N°›</a:t>
            </a:fld>
            <a:endParaRPr lang="fr-FR"/>
          </a:p>
        </p:txBody>
      </p:sp>
    </p:spTree>
    <p:extLst>
      <p:ext uri="{BB962C8B-B14F-4D97-AF65-F5344CB8AC3E}">
        <p14:creationId xmlns:p14="http://schemas.microsoft.com/office/powerpoint/2010/main" val="137552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A9B213-35F3-3B91-35A5-3FFD12A4D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1A90FE3-C9A0-AD48-7DB2-ACA396057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C06CD9-3004-DA45-36C1-29862EBF2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25779-7718-8A4C-BE36-808A12F2AF3B}" type="datetimeFigureOut">
              <a:rPr lang="fr-FR" smtClean="0"/>
              <a:t>04/02/2025</a:t>
            </a:fld>
            <a:endParaRPr lang="fr-FR"/>
          </a:p>
        </p:txBody>
      </p:sp>
      <p:sp>
        <p:nvSpPr>
          <p:cNvPr id="5" name="Espace réservé du pied de page 4">
            <a:extLst>
              <a:ext uri="{FF2B5EF4-FFF2-40B4-BE49-F238E27FC236}">
                <a16:creationId xmlns:a16="http://schemas.microsoft.com/office/drawing/2014/main" id="{A1813A2D-3EFB-3EF8-8A01-0409911EB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DF9FB67-95FC-C740-E9CC-A800D3F1A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6F373-CF0A-1A4A-B79C-53D8967FA9F1}" type="slidenum">
              <a:rPr lang="fr-FR" smtClean="0"/>
              <a:t>‹N°›</a:t>
            </a:fld>
            <a:endParaRPr lang="fr-FR"/>
          </a:p>
        </p:txBody>
      </p:sp>
    </p:spTree>
    <p:extLst>
      <p:ext uri="{BB962C8B-B14F-4D97-AF65-F5344CB8AC3E}">
        <p14:creationId xmlns:p14="http://schemas.microsoft.com/office/powerpoint/2010/main" val="375965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2.univ-paris8.fr/deleuze/puce.gif"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0AE13-D4DC-4CEA-B08D-5CB34560AC3F}"/>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3A5C9EE5-DD68-1521-AA4C-B75538240E4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2639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68645D-32AB-7D44-9A97-C5390369BF95}"/>
              </a:ext>
            </a:extLst>
          </p:cNvPr>
          <p:cNvSpPr>
            <a:spLocks noGrp="1"/>
          </p:cNvSpPr>
          <p:nvPr>
            <p:ph type="title"/>
          </p:nvPr>
        </p:nvSpPr>
        <p:spPr/>
        <p:txBody>
          <a:bodyPr/>
          <a:lstStyle/>
          <a:p>
            <a:pPr fontAlgn="auto">
              <a:spcAft>
                <a:spcPts val="0"/>
              </a:spcAft>
              <a:defRPr/>
            </a:pPr>
            <a:endParaRPr lang="fr-FR"/>
          </a:p>
        </p:txBody>
      </p:sp>
      <p:sp>
        <p:nvSpPr>
          <p:cNvPr id="17410" name="Espace réservé du contenu 2">
            <a:extLst>
              <a:ext uri="{FF2B5EF4-FFF2-40B4-BE49-F238E27FC236}">
                <a16:creationId xmlns:a16="http://schemas.microsoft.com/office/drawing/2014/main" id="{675B900C-C204-8843-B614-5A2D793C60D3}"/>
              </a:ext>
            </a:extLst>
          </p:cNvPr>
          <p:cNvSpPr>
            <a:spLocks noGrp="1" noChangeArrowheads="1"/>
          </p:cNvSpPr>
          <p:nvPr>
            <p:ph idx="1"/>
          </p:nvPr>
        </p:nvSpPr>
        <p:spPr/>
        <p:txBody>
          <a:bodyPr/>
          <a:lstStyle/>
          <a:p>
            <a:r>
              <a:rPr lang="fr-FR" altLang="fr-FR"/>
              <a:t>« ‘‘avant’’ la représentation organique : des axes et des vecteurs, des gradients, des zones, des mouvements cinématiques et des tendances dynamiques, par rapport auxquels les formes sont contingentes et accessoires » </a:t>
            </a:r>
          </a:p>
          <a:p>
            <a:r>
              <a:rPr lang="fr-FR" altLang="fr-FR"/>
              <a:t>Gilles Deleuze, Logique de la sensation, Seuil, 1981.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Merleau-Ponty </a:t>
            </a:r>
            <a:br>
              <a:rPr lang="fr-CA" dirty="0"/>
            </a:br>
            <a:r>
              <a:rPr lang="fr-CA" dirty="0"/>
              <a:t>Le doute de Cézanne 1945</a:t>
            </a:r>
          </a:p>
        </p:txBody>
      </p:sp>
      <p:sp>
        <p:nvSpPr>
          <p:cNvPr id="3" name="Content Placeholder 2"/>
          <p:cNvSpPr>
            <a:spLocks noGrp="1"/>
          </p:cNvSpPr>
          <p:nvPr>
            <p:ph idx="1"/>
          </p:nvPr>
        </p:nvSpPr>
        <p:spPr/>
        <p:txBody>
          <a:bodyPr/>
          <a:lstStyle/>
          <a:p>
            <a:r>
              <a:rPr lang="fr-CA" dirty="0"/>
              <a:t>-  La sensation et la réalité́  </a:t>
            </a:r>
          </a:p>
          <a:p>
            <a:r>
              <a:rPr lang="fr-CA" dirty="0"/>
              <a:t>-  La sensation et la pensée</a:t>
            </a:r>
          </a:p>
          <a:p>
            <a:r>
              <a:rPr lang="fr-CA" dirty="0"/>
              <a:t>-  La nature et l’art </a:t>
            </a:r>
          </a:p>
          <a:p>
            <a:r>
              <a:rPr lang="fr-CA" dirty="0"/>
              <a:t>-  Le chaos et l’ordre </a:t>
            </a:r>
          </a:p>
          <a:p>
            <a:endParaRPr lang="fr-CA" dirty="0"/>
          </a:p>
        </p:txBody>
      </p:sp>
    </p:spTree>
    <p:extLst>
      <p:ext uri="{BB962C8B-B14F-4D97-AF65-F5344CB8AC3E}">
        <p14:creationId xmlns:p14="http://schemas.microsoft.com/office/powerpoint/2010/main" val="370569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Cézanne</a:t>
            </a:r>
          </a:p>
        </p:txBody>
      </p:sp>
      <p:sp>
        <p:nvSpPr>
          <p:cNvPr id="3" name="Subtitle 2"/>
          <p:cNvSpPr>
            <a:spLocks noGrp="1"/>
          </p:cNvSpPr>
          <p:nvPr>
            <p:ph type="subTitle" idx="1"/>
          </p:nvPr>
        </p:nvSpPr>
        <p:spPr/>
        <p:txBody>
          <a:bodyPr/>
          <a:lstStyle/>
          <a:p>
            <a:r>
              <a:rPr lang="fr-FR" u="sng" dirty="0">
                <a:solidFill>
                  <a:schemeClr val="tx1"/>
                </a:solidFill>
              </a:rPr>
              <a:t>1839- 1906 Aix-en-Provence</a:t>
            </a:r>
            <a:endParaRPr lang="en-US" u="sng" dirty="0">
              <a:solidFill>
                <a:schemeClr val="tx1"/>
              </a:solidFill>
            </a:endParaRPr>
          </a:p>
        </p:txBody>
      </p:sp>
    </p:spTree>
    <p:extLst>
      <p:ext uri="{BB962C8B-B14F-4D97-AF65-F5344CB8AC3E}">
        <p14:creationId xmlns:p14="http://schemas.microsoft.com/office/powerpoint/2010/main" val="34566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dirty="0"/>
              <a:t>Autoportrait</a:t>
            </a:r>
            <a:r>
              <a:rPr lang="fr-FR" dirty="0"/>
              <a:t> (1875)</a:t>
            </a:r>
            <a:endParaRPr lang="en-US" dirty="0"/>
          </a:p>
        </p:txBody>
      </p:sp>
      <p:pic>
        <p:nvPicPr>
          <p:cNvPr id="4" name="Content Placeholder 3" descr="Paul_Cézanne_1.jpg"/>
          <p:cNvPicPr>
            <a:picLocks noGrp="1" noChangeAspect="1"/>
          </p:cNvPicPr>
          <p:nvPr>
            <p:ph idx="1"/>
          </p:nvPr>
        </p:nvPicPr>
        <p:blipFill>
          <a:blip r:embed="rId2">
            <a:extLst>
              <a:ext uri="{28A0092B-C50C-407E-A947-70E740481C1C}">
                <a14:useLocalDpi xmlns:a14="http://schemas.microsoft.com/office/drawing/2010/main" val="0"/>
              </a:ext>
            </a:extLst>
          </a:blip>
          <a:srcRect l="-57800" r="-57800"/>
          <a:stretch>
            <a:fillRect/>
          </a:stretch>
        </p:blipFill>
        <p:spPr/>
      </p:pic>
    </p:spTree>
    <p:extLst>
      <p:ext uri="{BB962C8B-B14F-4D97-AF65-F5344CB8AC3E}">
        <p14:creationId xmlns:p14="http://schemas.microsoft.com/office/powerpoint/2010/main" val="199682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i="1" dirty="0"/>
              <a:t>Sa résidence du Jas de </a:t>
            </a:r>
            <a:r>
              <a:rPr lang="fr-FR" i="1" dirty="0" err="1"/>
              <a:t>Bouffan</a:t>
            </a:r>
            <a:r>
              <a:rPr lang="fr-FR" dirty="0"/>
              <a:t> (1878)</a:t>
            </a:r>
            <a:endParaRPr lang="en-US" dirty="0"/>
          </a:p>
        </p:txBody>
      </p:sp>
      <p:pic>
        <p:nvPicPr>
          <p:cNvPr id="4" name="Content Placeholder 3" descr="Paul_Cézanne_2.jpg"/>
          <p:cNvPicPr>
            <a:picLocks noGrp="1" noChangeAspect="1"/>
          </p:cNvPicPr>
          <p:nvPr>
            <p:ph idx="1"/>
          </p:nvPr>
        </p:nvPicPr>
        <p:blipFill>
          <a:blip r:embed="rId2">
            <a:extLst>
              <a:ext uri="{28A0092B-C50C-407E-A947-70E740481C1C}">
                <a14:useLocalDpi xmlns:a14="http://schemas.microsoft.com/office/drawing/2010/main" val="0"/>
              </a:ext>
            </a:extLst>
          </a:blip>
          <a:srcRect l="-68342" r="-68342"/>
          <a:stretch>
            <a:fillRect/>
          </a:stretch>
        </p:blipFill>
        <p:spPr/>
      </p:pic>
    </p:spTree>
    <p:extLst>
      <p:ext uri="{BB962C8B-B14F-4D97-AF65-F5344CB8AC3E}">
        <p14:creationId xmlns:p14="http://schemas.microsoft.com/office/powerpoint/2010/main" val="207202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fr-FR" i="1" dirty="0"/>
            </a:br>
            <a:r>
              <a:rPr lang="fr-FR" i="1" dirty="0"/>
              <a:t>Nature morte aux pommes et aux oranges</a:t>
            </a:r>
            <a:r>
              <a:rPr lang="fr-FR" dirty="0"/>
              <a:t> (1895-1900)</a:t>
            </a:r>
            <a:br>
              <a:rPr lang="fr-FR" dirty="0"/>
            </a:br>
            <a:endParaRPr lang="en-US" dirty="0"/>
          </a:p>
        </p:txBody>
      </p:sp>
      <p:pic>
        <p:nvPicPr>
          <p:cNvPr id="4" name="Content Placeholder 3" descr="_Cézanne_4.jpg"/>
          <p:cNvPicPr>
            <a:picLocks noGrp="1" noChangeAspect="1"/>
          </p:cNvPicPr>
          <p:nvPr>
            <p:ph idx="1"/>
          </p:nvPr>
        </p:nvPicPr>
        <p:blipFill>
          <a:blip r:embed="rId2">
            <a:extLst>
              <a:ext uri="{28A0092B-C50C-407E-A947-70E740481C1C}">
                <a14:useLocalDpi xmlns:a14="http://schemas.microsoft.com/office/drawing/2010/main" val="0"/>
              </a:ext>
            </a:extLst>
          </a:blip>
          <a:srcRect l="-20156" r="-20156"/>
          <a:stretch>
            <a:fillRect/>
          </a:stretch>
        </p:blipFill>
        <p:spPr/>
      </p:pic>
    </p:spTree>
    <p:extLst>
      <p:ext uri="{BB962C8B-B14F-4D97-AF65-F5344CB8AC3E}">
        <p14:creationId xmlns:p14="http://schemas.microsoft.com/office/powerpoint/2010/main" val="315953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dirty="0"/>
              <a:t>Les Baigneuses</a:t>
            </a:r>
            <a:r>
              <a:rPr lang="fr-FR" dirty="0"/>
              <a:t> (1874-1875)</a:t>
            </a:r>
            <a:endParaRPr lang="en-US" dirty="0"/>
          </a:p>
        </p:txBody>
      </p:sp>
      <p:pic>
        <p:nvPicPr>
          <p:cNvPr id="4" name="Content Placeholder 3" descr="Cézanne_5.jpg"/>
          <p:cNvPicPr>
            <a:picLocks noGrp="1" noChangeAspect="1"/>
          </p:cNvPicPr>
          <p:nvPr>
            <p:ph idx="1"/>
          </p:nvPr>
        </p:nvPicPr>
        <p:blipFill>
          <a:blip r:embed="rId2">
            <a:extLst>
              <a:ext uri="{28A0092B-C50C-407E-A947-70E740481C1C}">
                <a14:useLocalDpi xmlns:a14="http://schemas.microsoft.com/office/drawing/2010/main" val="0"/>
              </a:ext>
            </a:extLst>
          </a:blip>
          <a:srcRect l="-25112" r="-25112"/>
          <a:stretch>
            <a:fillRect/>
          </a:stretch>
        </p:blipFill>
        <p:spPr/>
      </p:pic>
    </p:spTree>
    <p:extLst>
      <p:ext uri="{BB962C8B-B14F-4D97-AF65-F5344CB8AC3E}">
        <p14:creationId xmlns:p14="http://schemas.microsoft.com/office/powerpoint/2010/main" val="427478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i="1" dirty="0"/>
              <a:t>Les Baigneuses</a:t>
            </a:r>
            <a:r>
              <a:rPr lang="fr-FR" dirty="0"/>
              <a:t> (1906), huile sur toile, </a:t>
            </a:r>
            <a:endParaRPr lang="en-US" dirty="0"/>
          </a:p>
        </p:txBody>
      </p:sp>
      <p:pic>
        <p:nvPicPr>
          <p:cNvPr id="4" name="Content Placeholder 3" descr="Paul_Cézanne_047.jpg"/>
          <p:cNvPicPr>
            <a:picLocks noGrp="1" noChangeAspect="1"/>
          </p:cNvPicPr>
          <p:nvPr>
            <p:ph idx="1"/>
          </p:nvPr>
        </p:nvPicPr>
        <p:blipFill>
          <a:blip r:embed="rId2">
            <a:extLst>
              <a:ext uri="{28A0092B-C50C-407E-A947-70E740481C1C}">
                <a14:useLocalDpi xmlns:a14="http://schemas.microsoft.com/office/drawing/2010/main" val="0"/>
              </a:ext>
            </a:extLst>
          </a:blip>
          <a:srcRect l="-26917" r="-26917"/>
          <a:stretch>
            <a:fillRect/>
          </a:stretch>
        </p:blipFill>
        <p:spPr/>
      </p:pic>
    </p:spTree>
    <p:extLst>
      <p:ext uri="{BB962C8B-B14F-4D97-AF65-F5344CB8AC3E}">
        <p14:creationId xmlns:p14="http://schemas.microsoft.com/office/powerpoint/2010/main" val="365946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La Montagne Sainte-Victoire, vue de Bellevue - 1882-85</a:t>
            </a:r>
            <a:endParaRPr lang="en-US" dirty="0"/>
          </a:p>
        </p:txBody>
      </p:sp>
      <p:pic>
        <p:nvPicPr>
          <p:cNvPr id="4" name="Content Placeholder 3" descr="sainte_victoire_bellevue.jpg"/>
          <p:cNvPicPr>
            <a:picLocks noGrp="1" noChangeAspect="1"/>
          </p:cNvPicPr>
          <p:nvPr>
            <p:ph idx="1"/>
          </p:nvPr>
        </p:nvPicPr>
        <p:blipFill>
          <a:blip r:embed="rId2">
            <a:extLst>
              <a:ext uri="{28A0092B-C50C-407E-A947-70E740481C1C}">
                <a14:useLocalDpi xmlns:a14="http://schemas.microsoft.com/office/drawing/2010/main" val="0"/>
              </a:ext>
            </a:extLst>
          </a:blip>
          <a:srcRect l="-21399" r="-21399"/>
          <a:stretch>
            <a:fillRect/>
          </a:stretch>
        </p:blipFill>
        <p:spPr/>
      </p:pic>
    </p:spTree>
    <p:extLst>
      <p:ext uri="{BB962C8B-B14F-4D97-AF65-F5344CB8AC3E}">
        <p14:creationId xmlns:p14="http://schemas.microsoft.com/office/powerpoint/2010/main" val="145193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i="1" dirty="0"/>
              <a:t>Montagne Sainte-Victoire</a:t>
            </a:r>
            <a:r>
              <a:rPr lang="fr-FR" dirty="0"/>
              <a:t> (1904-1906)</a:t>
            </a:r>
            <a:endParaRPr lang="en-US" dirty="0"/>
          </a:p>
        </p:txBody>
      </p:sp>
      <p:pic>
        <p:nvPicPr>
          <p:cNvPr id="4" name="Content Placeholder 3" descr="Paul_Cézanne_109.jpg"/>
          <p:cNvPicPr>
            <a:picLocks noGrp="1" noChangeAspect="1"/>
          </p:cNvPicPr>
          <p:nvPr>
            <p:ph idx="1"/>
          </p:nvPr>
        </p:nvPicPr>
        <p:blipFill>
          <a:blip r:embed="rId2">
            <a:extLst>
              <a:ext uri="{28A0092B-C50C-407E-A947-70E740481C1C}">
                <a14:useLocalDpi xmlns:a14="http://schemas.microsoft.com/office/drawing/2010/main" val="0"/>
              </a:ext>
            </a:extLst>
          </a:blip>
          <a:srcRect t="15443" b="15443"/>
          <a:stretch>
            <a:fillRect/>
          </a:stretch>
        </p:blipFill>
        <p:spPr/>
      </p:pic>
    </p:spTree>
    <p:extLst>
      <p:ext uri="{BB962C8B-B14F-4D97-AF65-F5344CB8AC3E}">
        <p14:creationId xmlns:p14="http://schemas.microsoft.com/office/powerpoint/2010/main" val="61773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D499C-6BA5-4549-9D0B-3C4095B40653}"/>
              </a:ext>
            </a:extLst>
          </p:cNvPr>
          <p:cNvSpPr>
            <a:spLocks noGrp="1"/>
          </p:cNvSpPr>
          <p:nvPr>
            <p:ph type="title"/>
          </p:nvPr>
        </p:nvSpPr>
        <p:spPr>
          <a:xfrm>
            <a:off x="2230438" y="965200"/>
            <a:ext cx="7731125" cy="1673225"/>
          </a:xfrm>
        </p:spPr>
        <p:txBody>
          <a:bodyPr>
            <a:noAutofit/>
          </a:bodyPr>
          <a:lstStyle/>
          <a:p>
            <a:pPr eaLnBrk="0" hangingPunct="0">
              <a:lnSpc>
                <a:spcPct val="100000"/>
              </a:lnSpc>
              <a:defRPr/>
            </a:pPr>
            <a:r>
              <a:rPr lang="fr-FR" altLang="fr-FR" sz="1100" b="1" cap="none" dirty="0">
                <a:solidFill>
                  <a:schemeClr val="tx1"/>
                </a:solidFill>
                <a:latin typeface="Arial" panose="020B0604020202020204" pitchFamily="34" charset="0"/>
              </a:rPr>
              <a:t>Définition de la proportion d'or</a:t>
            </a:r>
            <a:r>
              <a:rPr lang="fr-FR" altLang="fr-FR" sz="1100" cap="none" dirty="0">
                <a:solidFill>
                  <a:schemeClr val="tx1"/>
                </a:solidFill>
                <a:latin typeface="Arial" panose="020B0604020202020204" pitchFamily="34" charset="0"/>
              </a:rPr>
              <a:t> — Deux longueurs </a:t>
            </a:r>
            <a:r>
              <a:rPr lang="fr-FR" altLang="fr-FR" sz="1100" i="1" cap="none" dirty="0">
                <a:solidFill>
                  <a:schemeClr val="tx1"/>
                </a:solidFill>
                <a:latin typeface="Arial" panose="020B0604020202020204" pitchFamily="34" charset="0"/>
              </a:rPr>
              <a:t>a</a:t>
            </a:r>
            <a:r>
              <a:rPr lang="fr-FR" altLang="fr-FR" sz="1100" cap="none" dirty="0">
                <a:solidFill>
                  <a:schemeClr val="tx1"/>
                </a:solidFill>
                <a:latin typeface="Arial" panose="020B0604020202020204" pitchFamily="34" charset="0"/>
              </a:rPr>
              <a:t> et </a:t>
            </a:r>
            <a:r>
              <a:rPr lang="fr-FR" altLang="fr-FR" sz="1100" i="1" cap="none" dirty="0">
                <a:solidFill>
                  <a:schemeClr val="tx1"/>
                </a:solidFill>
                <a:latin typeface="Arial" panose="020B0604020202020204" pitchFamily="34" charset="0"/>
              </a:rPr>
              <a:t>b</a:t>
            </a:r>
            <a:r>
              <a:rPr lang="fr-FR" altLang="fr-FR" sz="1100" cap="none" dirty="0">
                <a:solidFill>
                  <a:schemeClr val="tx1"/>
                </a:solidFill>
                <a:latin typeface="Arial" panose="020B0604020202020204" pitchFamily="34" charset="0"/>
              </a:rPr>
              <a:t> (strictement positives) respectent la « proportion d'or » si le rapport de </a:t>
            </a:r>
            <a:r>
              <a:rPr lang="fr-FR" altLang="fr-FR" sz="1100" i="1" cap="none" dirty="0">
                <a:solidFill>
                  <a:schemeClr val="tx1"/>
                </a:solidFill>
                <a:latin typeface="Arial" panose="020B0604020202020204" pitchFamily="34" charset="0"/>
              </a:rPr>
              <a:t>a</a:t>
            </a:r>
            <a:r>
              <a:rPr lang="fr-FR" altLang="fr-FR" sz="1100" cap="none" dirty="0">
                <a:solidFill>
                  <a:schemeClr val="tx1"/>
                </a:solidFill>
                <a:latin typeface="Arial" panose="020B0604020202020204" pitchFamily="34" charset="0"/>
              </a:rPr>
              <a:t> sur </a:t>
            </a:r>
            <a:r>
              <a:rPr lang="fr-FR" altLang="fr-FR" sz="1100" i="1" cap="none" dirty="0">
                <a:solidFill>
                  <a:schemeClr val="tx1"/>
                </a:solidFill>
                <a:latin typeface="Arial" panose="020B0604020202020204" pitchFamily="34" charset="0"/>
              </a:rPr>
              <a:t>b</a:t>
            </a:r>
            <a:r>
              <a:rPr lang="fr-FR" altLang="fr-FR" sz="1100" cap="none" dirty="0">
                <a:solidFill>
                  <a:schemeClr val="tx1"/>
                </a:solidFill>
                <a:latin typeface="Arial" panose="020B0604020202020204" pitchFamily="34" charset="0"/>
              </a:rPr>
              <a:t> est égal au rapport de </a:t>
            </a:r>
            <a:r>
              <a:rPr lang="fr-FR" altLang="fr-FR" sz="1100" i="1" cap="none" dirty="0">
                <a:solidFill>
                  <a:schemeClr val="tx1"/>
                </a:solidFill>
                <a:latin typeface="Arial" panose="020B0604020202020204" pitchFamily="34" charset="0"/>
              </a:rPr>
              <a:t>a</a:t>
            </a:r>
            <a:r>
              <a:rPr lang="fr-FR" altLang="fr-FR" sz="1100" cap="none" dirty="0">
                <a:solidFill>
                  <a:schemeClr val="tx1"/>
                </a:solidFill>
                <a:latin typeface="Arial" panose="020B0604020202020204" pitchFamily="34" charset="0"/>
              </a:rPr>
              <a:t> + </a:t>
            </a:r>
            <a:r>
              <a:rPr lang="fr-FR" altLang="fr-FR" sz="1100" i="1" cap="none" dirty="0">
                <a:solidFill>
                  <a:schemeClr val="tx1"/>
                </a:solidFill>
                <a:latin typeface="Arial" panose="020B0604020202020204" pitchFamily="34" charset="0"/>
              </a:rPr>
              <a:t>b</a:t>
            </a:r>
            <a:r>
              <a:rPr lang="fr-FR" altLang="fr-FR" sz="1100" cap="none" dirty="0">
                <a:solidFill>
                  <a:schemeClr val="tx1"/>
                </a:solidFill>
                <a:latin typeface="Arial" panose="020B0604020202020204" pitchFamily="34" charset="0"/>
              </a:rPr>
              <a:t> sur </a:t>
            </a:r>
            <a:r>
              <a:rPr lang="fr-FR" altLang="fr-FR" sz="1100" i="1" cap="none" dirty="0">
                <a:solidFill>
                  <a:schemeClr val="tx1"/>
                </a:solidFill>
                <a:latin typeface="Arial" panose="020B0604020202020204" pitchFamily="34" charset="0"/>
              </a:rPr>
              <a:t>a</a:t>
            </a:r>
            <a:r>
              <a:rPr lang="fr-FR" altLang="fr-FR" sz="1100" cap="none" dirty="0">
                <a:solidFill>
                  <a:schemeClr val="tx1"/>
                </a:solidFill>
                <a:latin typeface="Arial" panose="020B0604020202020204" pitchFamily="34" charset="0"/>
              </a:rPr>
              <a:t> : </a:t>
            </a:r>
            <a:br>
              <a:rPr lang="fr-FR" altLang="fr-FR" sz="1100" cap="none" dirty="0">
                <a:solidFill>
                  <a:schemeClr val="tx1"/>
                </a:solidFill>
                <a:latin typeface="Arial" panose="020B0604020202020204" pitchFamily="34" charset="0"/>
              </a:rPr>
            </a:br>
            <a:r>
              <a:rPr lang="fr-FR" altLang="fr-FR" sz="1100" cap="none" dirty="0">
                <a:solidFill>
                  <a:schemeClr val="tx1"/>
                </a:solidFill>
                <a:latin typeface="Arial" panose="020B0604020202020204" pitchFamily="34" charset="0"/>
              </a:rPr>
              <a:t>  .</a:t>
            </a:r>
            <a:br>
              <a:rPr lang="fr-FR" altLang="fr-FR" sz="1100" cap="none" dirty="0">
                <a:solidFill>
                  <a:schemeClr val="tx1"/>
                </a:solidFill>
                <a:latin typeface="Arial" panose="020B0604020202020204" pitchFamily="34" charset="0"/>
              </a:rPr>
            </a:br>
            <a:endParaRPr lang="fr-FR" sz="1100" dirty="0"/>
          </a:p>
        </p:txBody>
      </p:sp>
      <p:pic>
        <p:nvPicPr>
          <p:cNvPr id="1026" name="Espace réservé du contenu 4">
            <a:extLst>
              <a:ext uri="{FF2B5EF4-FFF2-40B4-BE49-F238E27FC236}">
                <a16:creationId xmlns:a16="http://schemas.microsoft.com/office/drawing/2014/main" id="{927A4C8F-AA80-7C43-995F-E59097AD6A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0163" y="2638425"/>
            <a:ext cx="4795837" cy="3101975"/>
          </a:xfrm>
        </p:spPr>
      </p:pic>
      <p:sp>
        <p:nvSpPr>
          <p:cNvPr id="1027" name="AutoShape 2" descr="{\displaystyle {\frac {a}{b}}={\frac {a+b}{a}}\quad (1)}">
            <a:extLst>
              <a:ext uri="{FF2B5EF4-FFF2-40B4-BE49-F238E27FC236}">
                <a16:creationId xmlns:a16="http://schemas.microsoft.com/office/drawing/2014/main" id="{B005C356-DD16-1942-A083-8A0EE9ECD6E7}"/>
              </a:ext>
            </a:extLst>
          </p:cNvPr>
          <p:cNvSpPr>
            <a:spLocks noChangeAspect="1" noChangeArrowheads="1"/>
          </p:cNvSpPr>
          <p:nvPr/>
        </p:nvSpPr>
        <p:spPr bwMode="auto">
          <a:xfrm>
            <a:off x="317500" y="84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endParaRPr lang="fr-FR" altLang="fr-FR"/>
          </a:p>
        </p:txBody>
      </p:sp>
      <p:pic>
        <p:nvPicPr>
          <p:cNvPr id="11" name="Espace réservé du contenu 4">
            <a:extLst>
              <a:ext uri="{FF2B5EF4-FFF2-40B4-BE49-F238E27FC236}">
                <a16:creationId xmlns:a16="http://schemas.microsoft.com/office/drawing/2014/main" id="{2EE74AAC-B365-DE40-925A-1A99A2F7465C}"/>
              </a:ext>
            </a:extLst>
          </p:cNvPr>
          <p:cNvPicPr>
            <a:picLocks noChangeAspect="1"/>
          </p:cNvPicPr>
          <p:nvPr/>
        </p:nvPicPr>
        <p:blipFill>
          <a:blip r:embed="rId3"/>
          <a:stretch>
            <a:fillRect/>
          </a:stretch>
        </p:blipFill>
        <p:spPr>
          <a:xfrm>
            <a:off x="7332663" y="3249613"/>
            <a:ext cx="3132137" cy="13446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ul_Cézanne_108.jpg"/>
          <p:cNvPicPr>
            <a:picLocks noGrp="1" noChangeAspect="1"/>
          </p:cNvPicPr>
          <p:nvPr>
            <p:ph idx="1"/>
          </p:nvPr>
        </p:nvPicPr>
        <p:blipFill>
          <a:blip r:embed="rId2">
            <a:extLst>
              <a:ext uri="{28A0092B-C50C-407E-A947-70E740481C1C}">
                <a14:useLocalDpi xmlns:a14="http://schemas.microsoft.com/office/drawing/2010/main" val="0"/>
              </a:ext>
            </a:extLst>
          </a:blip>
          <a:srcRect t="14952" b="14952"/>
          <a:stretch>
            <a:fillRect/>
          </a:stretch>
        </p:blipFill>
        <p:spPr/>
      </p:pic>
    </p:spTree>
    <p:extLst>
      <p:ext uri="{BB962C8B-B14F-4D97-AF65-F5344CB8AC3E}">
        <p14:creationId xmlns:p14="http://schemas.microsoft.com/office/powerpoint/2010/main" val="109135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Impression, soleil levant </a:t>
            </a:r>
            <a:r>
              <a:rPr lang="en-US" dirty="0"/>
              <a:t>–</a:t>
            </a:r>
            <a:r>
              <a:rPr lang="fr-FR" dirty="0"/>
              <a:t> 1873</a:t>
            </a:r>
            <a:br>
              <a:rPr lang="fr-FR" dirty="0"/>
            </a:br>
            <a:r>
              <a:rPr lang="fr-FR" dirty="0"/>
              <a:t>Claude Monet</a:t>
            </a:r>
            <a:endParaRPr lang="en-US" dirty="0"/>
          </a:p>
        </p:txBody>
      </p:sp>
      <p:pic>
        <p:nvPicPr>
          <p:cNvPr id="4" name="Content Placeholder 3" descr="monet_impression_s.jpg"/>
          <p:cNvPicPr>
            <a:picLocks noGrp="1" noChangeAspect="1"/>
          </p:cNvPicPr>
          <p:nvPr>
            <p:ph idx="1"/>
          </p:nvPr>
        </p:nvPicPr>
        <p:blipFill>
          <a:blip r:embed="rId2">
            <a:extLst>
              <a:ext uri="{28A0092B-C50C-407E-A947-70E740481C1C}">
                <a14:useLocalDpi xmlns:a14="http://schemas.microsoft.com/office/drawing/2010/main" val="0"/>
              </a:ext>
            </a:extLst>
          </a:blip>
          <a:srcRect l="-22059" r="-22059"/>
          <a:stretch>
            <a:fillRect/>
          </a:stretch>
        </p:blipFill>
        <p:spPr/>
      </p:pic>
    </p:spTree>
    <p:extLst>
      <p:ext uri="{BB962C8B-B14F-4D97-AF65-F5344CB8AC3E}">
        <p14:creationId xmlns:p14="http://schemas.microsoft.com/office/powerpoint/2010/main" val="329858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A.RENOIR La Grenouillère </a:t>
            </a:r>
            <a:r>
              <a:rPr lang="en-US" dirty="0"/>
              <a:t>–</a:t>
            </a:r>
            <a:r>
              <a:rPr lang="fr-FR" dirty="0"/>
              <a:t> 1869</a:t>
            </a:r>
            <a:endParaRPr lang="en-US" dirty="0"/>
          </a:p>
        </p:txBody>
      </p:sp>
      <p:pic>
        <p:nvPicPr>
          <p:cNvPr id="4" name="Content Placeholder 3" descr="la_grenouillere.jpg"/>
          <p:cNvPicPr>
            <a:picLocks noGrp="1" noChangeAspect="1"/>
          </p:cNvPicPr>
          <p:nvPr>
            <p:ph idx="1"/>
          </p:nvPr>
        </p:nvPicPr>
        <p:blipFill>
          <a:blip r:embed="rId2">
            <a:extLst>
              <a:ext uri="{28A0092B-C50C-407E-A947-70E740481C1C}">
                <a14:useLocalDpi xmlns:a14="http://schemas.microsoft.com/office/drawing/2010/main" val="0"/>
              </a:ext>
            </a:extLst>
          </a:blip>
          <a:srcRect l="-22975" r="-22975"/>
          <a:stretch>
            <a:fillRect/>
          </a:stretch>
        </p:blipFill>
        <p:spPr/>
      </p:pic>
    </p:spTree>
    <p:extLst>
      <p:ext uri="{BB962C8B-B14F-4D97-AF65-F5344CB8AC3E}">
        <p14:creationId xmlns:p14="http://schemas.microsoft.com/office/powerpoint/2010/main" val="257654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C.MONET La Grenouillère - 1869</a:t>
            </a:r>
            <a:endParaRPr lang="en-US" dirty="0"/>
          </a:p>
        </p:txBody>
      </p:sp>
      <p:pic>
        <p:nvPicPr>
          <p:cNvPr id="4" name="Content Placeholder 3" descr="la_grenouillere.jpg"/>
          <p:cNvPicPr>
            <a:picLocks noGrp="1" noChangeAspect="1"/>
          </p:cNvPicPr>
          <p:nvPr>
            <p:ph idx="1"/>
          </p:nvPr>
        </p:nvPicPr>
        <p:blipFill>
          <a:blip r:embed="rId2">
            <a:extLst>
              <a:ext uri="{28A0092B-C50C-407E-A947-70E740481C1C}">
                <a14:useLocalDpi xmlns:a14="http://schemas.microsoft.com/office/drawing/2010/main" val="0"/>
              </a:ext>
            </a:extLst>
          </a:blip>
          <a:srcRect l="-17762" r="-17762"/>
          <a:stretch>
            <a:fillRect/>
          </a:stretch>
        </p:blipFill>
        <p:spPr/>
      </p:pic>
    </p:spTree>
    <p:extLst>
      <p:ext uri="{BB962C8B-B14F-4D97-AF65-F5344CB8AC3E}">
        <p14:creationId xmlns:p14="http://schemas.microsoft.com/office/powerpoint/2010/main" val="359397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fr-FR" dirty="0"/>
              <a:t>Isolement de Cézanne : il ne suit pas les règles de l’académie</a:t>
            </a:r>
          </a:p>
          <a:p>
            <a:r>
              <a:rPr lang="en-US" dirty="0"/>
              <a:t>Relation avec Zola</a:t>
            </a:r>
          </a:p>
          <a:p>
            <a:r>
              <a:rPr lang="fr-CA" dirty="0"/>
              <a:t>« Ses premiers tableaux, jusque vers 1870, sont des rêves peints, un Enlèvement, un Meurtre. Ils viennent des sentiments et veulent provoquer d'abord </a:t>
            </a:r>
            <a:r>
              <a:rPr lang="fr-CA" u="sng" dirty="0"/>
              <a:t>les sentiments</a:t>
            </a:r>
            <a:r>
              <a:rPr lang="fr-CA" dirty="0"/>
              <a:t>. Ils sont donc presque toujours peints par grands traits et donnent la physionomie morale des gestes plutôt que leur aspect visible. C'est aux Impressionnistes, et en particulier à </a:t>
            </a:r>
            <a:r>
              <a:rPr lang="fr-CA" dirty="0" err="1"/>
              <a:t>Pissaro</a:t>
            </a:r>
            <a:r>
              <a:rPr lang="fr-CA" dirty="0"/>
              <a:t>, que Cézanne doit d'avoir conçu ensuite la peinture, non comme l'incarnation de scènes imaginées, la projection des rêves au dehors, mais comme </a:t>
            </a:r>
            <a:r>
              <a:rPr lang="fr-CA" dirty="0">
                <a:highlight>
                  <a:srgbClr val="FFFF00"/>
                </a:highlight>
              </a:rPr>
              <a:t>l'étude précise des apparences, moins comme un travail d'atelier que comme un travail sur nature, </a:t>
            </a:r>
            <a:r>
              <a:rPr lang="fr-CA" dirty="0"/>
              <a:t>et d'avoir quitté la facture baroque, qui cherche </a:t>
            </a:r>
            <a:r>
              <a:rPr lang="fr-CA" i="1" dirty="0"/>
              <a:t>d'abord </a:t>
            </a:r>
            <a:r>
              <a:rPr lang="fr-CA" dirty="0"/>
              <a:t>à rendre le mouvement, pour les petites touches juxtaposées et les hachures patientes ».</a:t>
            </a:r>
            <a:endParaRPr lang="en-GB" dirty="0"/>
          </a:p>
          <a:p>
            <a:r>
              <a:rPr lang="fr-CA" dirty="0"/>
              <a:t>« Mais il s'est vite séparé des Impressionnistes » p.19</a:t>
            </a:r>
          </a:p>
          <a:p>
            <a:endParaRPr lang="en-US" dirty="0"/>
          </a:p>
        </p:txBody>
      </p:sp>
    </p:spTree>
    <p:extLst>
      <p:ext uri="{BB962C8B-B14F-4D97-AF65-F5344CB8AC3E}">
        <p14:creationId xmlns:p14="http://schemas.microsoft.com/office/powerpoint/2010/main" val="124592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fr-CA" dirty="0"/>
              <a:t>« L'Impressionnisme voulait rendre dans la peinture la manière même dont les objets frappent notre vue et attaquent nos sens. Il les représentait dans l'atmosphère où nous les donne la perception instantanée, sans contours absolus, liés entre eux par la lumière et l'air. Pour rendre cette enveloppe lumineuse, il fallait exclure les terres, les ocres, les noirs et n'utiliser que les sept couleurs du prisme. Pour représenter la couleur des objets, il ne suffisait pas de reporter sur la toile leur ton local, c'est-à-dire </a:t>
            </a:r>
            <a:r>
              <a:rPr lang="fr-CA" b="1" dirty="0"/>
              <a:t>la couleur qu'ils prennent quand on les isole de ce qui les entoure</a:t>
            </a:r>
            <a:r>
              <a:rPr lang="fr-CA" dirty="0"/>
              <a:t>, il fallait tenir compte des</a:t>
            </a:r>
            <a:r>
              <a:rPr lang="fr-CA" b="1" dirty="0"/>
              <a:t> phénomènes » p. 19</a:t>
            </a:r>
            <a:endParaRPr lang="en-US" b="1" dirty="0"/>
          </a:p>
        </p:txBody>
      </p:sp>
    </p:spTree>
    <p:extLst>
      <p:ext uri="{BB962C8B-B14F-4D97-AF65-F5344CB8AC3E}">
        <p14:creationId xmlns:p14="http://schemas.microsoft.com/office/powerpoint/2010/main" val="3967580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fr-CA" dirty="0"/>
              <a:t>Cézanne </a:t>
            </a:r>
            <a:r>
              <a:rPr lang="fr-CA" b="1" dirty="0"/>
              <a:t>veut représenter l'objet</a:t>
            </a:r>
            <a:r>
              <a:rPr lang="fr-CA" dirty="0"/>
              <a:t>, le retrouver derrière l'atmosphère. De même il renonce à la division du ton et la remplace par des mélanges gradués, par un déroulement de nuances chromatiques sur l'objet, par une modulation colorée qui suit la forme et la lumière reçue. </a:t>
            </a:r>
            <a:r>
              <a:rPr lang="fr-CA" b="1" dirty="0"/>
              <a:t>La suppression des contours précis </a:t>
            </a:r>
            <a:r>
              <a:rPr lang="fr-CA" dirty="0"/>
              <a:t>dans certains cas, la priorité de la couleur sur le dessin n'auront évidemment pas le même [21] sens chez Cézanne et dans </a:t>
            </a:r>
            <a:r>
              <a:rPr lang="fr-CA" b="1" dirty="0"/>
              <a:t>l'impressionnisme. </a:t>
            </a:r>
            <a:r>
              <a:rPr lang="fr-CA" dirty="0"/>
              <a:t>L'objet n'est plus couvert de reflets, perdu dans ses rapports à l'air et aux autres objets, il est comme éclairé sourdement de l'intérieur, </a:t>
            </a:r>
            <a:r>
              <a:rPr lang="fr-CA" b="1" dirty="0"/>
              <a:t>la lumière émane de lui</a:t>
            </a:r>
            <a:r>
              <a:rPr lang="fr-CA" dirty="0"/>
              <a:t>, et il en résulte une impression de solidité et de matérialité. Cézanne ne renonce d'ailleurs pas à faire vibrer les couleurs chaudes, il obtient cette sensation colorante par l'emploi du bleu.</a:t>
            </a:r>
            <a:endParaRPr lang="en-GB" dirty="0"/>
          </a:p>
          <a:p>
            <a:endParaRPr lang="en-US" dirty="0"/>
          </a:p>
        </p:txBody>
      </p:sp>
    </p:spTree>
    <p:extLst>
      <p:ext uri="{BB962C8B-B14F-4D97-AF65-F5344CB8AC3E}">
        <p14:creationId xmlns:p14="http://schemas.microsoft.com/office/powerpoint/2010/main" val="53822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Contre</a:t>
            </a:r>
            <a:r>
              <a:rPr lang="en-US" dirty="0"/>
              <a:t> </a:t>
            </a:r>
            <a:r>
              <a:rPr lang="en-US" dirty="0" err="1"/>
              <a:t>l’impressionisme</a:t>
            </a:r>
            <a:endParaRPr lang="en-US" dirty="0"/>
          </a:p>
        </p:txBody>
      </p:sp>
      <p:sp>
        <p:nvSpPr>
          <p:cNvPr id="3" name="Content Placeholder 2"/>
          <p:cNvSpPr>
            <a:spLocks noGrp="1"/>
          </p:cNvSpPr>
          <p:nvPr>
            <p:ph idx="1"/>
          </p:nvPr>
        </p:nvSpPr>
        <p:spPr/>
        <p:txBody>
          <a:bodyPr>
            <a:normAutofit fontScale="92500" lnSpcReduction="10000"/>
          </a:bodyPr>
          <a:lstStyle/>
          <a:p>
            <a:r>
              <a:rPr lang="fr-CA" u="sng" dirty="0"/>
              <a:t>Il faudrait donc dire qu'il a voulu revenir à l'objet sans quitter l'esthétique impressionniste, qui prend modèle de la nature. </a:t>
            </a:r>
            <a:r>
              <a:rPr lang="fr-CA" u="sng" dirty="0" err="1"/>
              <a:t>Emile</a:t>
            </a:r>
            <a:r>
              <a:rPr lang="fr-CA" u="sng" dirty="0"/>
              <a:t> Bernard lui rappelait qu'un tableau, pour les classiques, exige circonscription par les contours, composition et distribution des lumières. Cézanne répond : « Ils faisaient le tableau et nous tentons un morceau de </a:t>
            </a:r>
            <a:r>
              <a:rPr lang="fr-CA" b="1" u="sng" dirty="0"/>
              <a:t>nature</a:t>
            </a:r>
            <a:r>
              <a:rPr lang="fr-CA" u="sng" dirty="0"/>
              <a:t>. » Il a dit des maîtres qu'ils « remplaçaient la réalité par l'</a:t>
            </a:r>
            <a:r>
              <a:rPr lang="fr-CA" b="1" u="sng" dirty="0"/>
              <a:t>imagination</a:t>
            </a:r>
            <a:r>
              <a:rPr lang="fr-CA" u="sng" dirty="0"/>
              <a:t> et par l'abstraction qui l'accompagne », — et de la nature qu' « il faut se plier à ce parfait ouvrage. De lui tout nous vient, par lui, nous existons, oublions tout le reste ». Il déclare avoir voulu faire de l'impressionnisme « quelque chose de solide comme l'art des musées ». Sa peinture serait </a:t>
            </a:r>
            <a:r>
              <a:rPr lang="fr-CA" b="1" u="sng" dirty="0"/>
              <a:t>un paradoxe</a:t>
            </a:r>
            <a:r>
              <a:rPr lang="fr-CA" u="sng" dirty="0"/>
              <a:t> : rechercher la réalité sans quitter la sensation, sans prendre d'autre guide que la nature dans l'impression immédiate, sans cerner les contours, sans encadrer la couleur par le dessin, sans composer la perspective ni le tableau. </a:t>
            </a:r>
            <a:endParaRPr lang="en-US" dirty="0"/>
          </a:p>
        </p:txBody>
      </p:sp>
    </p:spTree>
    <p:extLst>
      <p:ext uri="{BB962C8B-B14F-4D97-AF65-F5344CB8AC3E}">
        <p14:creationId xmlns:p14="http://schemas.microsoft.com/office/powerpoint/2010/main" val="36723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et Art</a:t>
            </a:r>
          </a:p>
        </p:txBody>
      </p:sp>
      <p:sp>
        <p:nvSpPr>
          <p:cNvPr id="3" name="Content Placeholder 2"/>
          <p:cNvSpPr>
            <a:spLocks noGrp="1"/>
          </p:cNvSpPr>
          <p:nvPr>
            <p:ph idx="1"/>
          </p:nvPr>
        </p:nvSpPr>
        <p:spPr/>
        <p:txBody>
          <a:bodyPr>
            <a:normAutofit fontScale="92500" lnSpcReduction="10000"/>
          </a:bodyPr>
          <a:lstStyle/>
          <a:p>
            <a:r>
              <a:rPr lang="fr-CA" u="sng" dirty="0"/>
              <a:t>« La nature et l'art ne sont-ils pas différents ? » — « Je voudrais les unir. L'art est une aperception personnelle. Je place cette aperception dans la sensation et je demande à l'intelligence de l'organiser en œuvre. » Mais même ces formules font trop de place aux notions ordinaires de « sensibilité » ou « sensation » et d' « intelligence », c'est pourquoi Cézanne ne pouvait persuader</a:t>
            </a:r>
            <a:r>
              <a:rPr lang="fr-CA" dirty="0"/>
              <a:t> [23] (..). Cézanne n'a pas cru devoir choisir entre la sensation et la pensée, comme entre le chaos et l'ordre. Il ne veut pas séparer les choses fixes qui apparaissent sous notre regard et leur manière fuyante d'apparaître, il veut peindre la matière en train de se donner forme, l'ordre naissant par une organisation spontanée. </a:t>
            </a:r>
            <a:r>
              <a:rPr lang="fr-CA" b="1" dirty="0"/>
              <a:t>Il ne met pas la coupure entre « les sens » et 1'« intelligence », mais entre l'ordre spontané des choses perçues et l'ordre humain des idées et des sciences.</a:t>
            </a:r>
            <a:r>
              <a:rPr lang="fr-CA" dirty="0"/>
              <a:t> </a:t>
            </a:r>
            <a:endParaRPr lang="en-US" dirty="0"/>
          </a:p>
        </p:txBody>
      </p:sp>
    </p:spTree>
    <p:extLst>
      <p:ext uri="{BB962C8B-B14F-4D97-AF65-F5344CB8AC3E}">
        <p14:creationId xmlns:p14="http://schemas.microsoft.com/office/powerpoint/2010/main" val="2035331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et science</a:t>
            </a:r>
          </a:p>
        </p:txBody>
      </p:sp>
      <p:sp>
        <p:nvSpPr>
          <p:cNvPr id="3" name="Content Placeholder 2"/>
          <p:cNvSpPr>
            <a:spLocks noGrp="1"/>
          </p:cNvSpPr>
          <p:nvPr>
            <p:ph idx="1"/>
          </p:nvPr>
        </p:nvSpPr>
        <p:spPr/>
        <p:txBody>
          <a:bodyPr>
            <a:normAutofit fontScale="92500"/>
          </a:bodyPr>
          <a:lstStyle/>
          <a:p>
            <a:r>
              <a:rPr lang="fr-CA" dirty="0"/>
              <a:t>Cézanne n'a jamais voulu « peindre comme une brute », mais remettre l'intelligence, les idées, les sciences, la perspective, la tradition, au contact du monde naturel qu'elles sont destinées à comprendre, confronter avec la nature, comme il le dit, les sciences « qui sont sorties d'elle ». Les recherches de Cézanne dans la perspective découvrent par leur </a:t>
            </a:r>
            <a:r>
              <a:rPr lang="fr-CA" b="1" dirty="0"/>
              <a:t>fidélité aux phénomènes ce que la psychologie récente devait formuler</a:t>
            </a:r>
            <a:r>
              <a:rPr lang="fr-CA" dirty="0"/>
              <a:t>. La perspective vécue, celle de notre perception, n'est pas la perspective [24] géométrique ou photographique : dans la perception, les objets proches paraissent plus petits, les objets éloignés plus grands, qu'ils ne le font sur une photographie, comme on le voit au cinéma quand un train approche et grandit beaucoup plus vite qu'un train réel dans les mêmes conditions.</a:t>
            </a:r>
            <a:r>
              <a:rPr lang="en-GB" dirty="0"/>
              <a:t> </a:t>
            </a:r>
            <a:endParaRPr lang="en-US" dirty="0"/>
          </a:p>
        </p:txBody>
      </p:sp>
    </p:spTree>
    <p:extLst>
      <p:ext uri="{BB962C8B-B14F-4D97-AF65-F5344CB8AC3E}">
        <p14:creationId xmlns:p14="http://schemas.microsoft.com/office/powerpoint/2010/main" val="176877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Espace réservé du contenu 5">
            <a:extLst>
              <a:ext uri="{FF2B5EF4-FFF2-40B4-BE49-F238E27FC236}">
                <a16:creationId xmlns:a16="http://schemas.microsoft.com/office/drawing/2014/main" id="{BE7E6C8C-E7AE-D24B-A873-06E37AC8E9CF}"/>
              </a:ext>
            </a:extLst>
          </p:cNvPr>
          <p:cNvSpPr>
            <a:spLocks noGrp="1" noChangeArrowheads="1"/>
          </p:cNvSpPr>
          <p:nvPr>
            <p:ph idx="1"/>
          </p:nvPr>
        </p:nvSpPr>
        <p:spPr/>
        <p:txBody>
          <a:bodyPr/>
          <a:lstStyle/>
          <a:p>
            <a:endParaRPr lang="fr-FR" altLang="fr-FR"/>
          </a:p>
        </p:txBody>
      </p:sp>
      <p:sp>
        <p:nvSpPr>
          <p:cNvPr id="9" name="Titre 8">
            <a:extLst>
              <a:ext uri="{FF2B5EF4-FFF2-40B4-BE49-F238E27FC236}">
                <a16:creationId xmlns:a16="http://schemas.microsoft.com/office/drawing/2014/main" id="{7F5E8BEE-79D2-7142-BD51-C3C8C0D5C675}"/>
              </a:ext>
            </a:extLst>
          </p:cNvPr>
          <p:cNvSpPr>
            <a:spLocks noGrp="1"/>
          </p:cNvSpPr>
          <p:nvPr>
            <p:ph type="title"/>
          </p:nvPr>
        </p:nvSpPr>
        <p:spPr/>
        <p:txBody>
          <a:bodyPr>
            <a:normAutofit fontScale="90000"/>
          </a:bodyPr>
          <a:lstStyle/>
          <a:p>
            <a:pPr fontAlgn="auto">
              <a:spcAft>
                <a:spcPts val="0"/>
              </a:spcAft>
              <a:defRPr/>
            </a:pPr>
            <a:r>
              <a:rPr lang="fr-FR" dirty="0"/>
              <a:t>Platon (428-347)</a:t>
            </a:r>
            <a:br>
              <a:rPr lang="fr-FR" dirty="0"/>
            </a:br>
            <a:r>
              <a:rPr lang="fr-FR" sz="1100" dirty="0"/>
              <a:t>Buste de Platon. </a:t>
            </a:r>
            <a:br>
              <a:rPr lang="fr-FR" sz="1100" dirty="0"/>
            </a:br>
            <a:r>
              <a:rPr lang="fr-FR" sz="1100" dirty="0"/>
              <a:t>Marbre</a:t>
            </a:r>
            <a:br>
              <a:rPr lang="fr-FR" sz="1100" dirty="0"/>
            </a:br>
            <a:r>
              <a:rPr lang="fr-FR" sz="1100" dirty="0"/>
              <a:t> copie romaine d'un original grec du dernier quart du IVe siècle av. J.-C.</a:t>
            </a:r>
            <a:br>
              <a:rPr lang="fr-FR" dirty="0"/>
            </a:br>
            <a:endParaRPr lang="fr-FR" dirty="0"/>
          </a:p>
        </p:txBody>
      </p:sp>
      <p:pic>
        <p:nvPicPr>
          <p:cNvPr id="2051" name="Picture 2" descr="Plato Pio-Clemetino Inv305.jpg">
            <a:extLst>
              <a:ext uri="{FF2B5EF4-FFF2-40B4-BE49-F238E27FC236}">
                <a16:creationId xmlns:a16="http://schemas.microsoft.com/office/drawing/2014/main" id="{0E47A733-4B2E-854F-935F-DF93E6D99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2152650"/>
            <a:ext cx="383698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i="1" dirty="0"/>
              <a:t>Gestaltpsychologie </a:t>
            </a:r>
            <a:br>
              <a:rPr lang="de-DE" i="1" dirty="0"/>
            </a:br>
            <a:r>
              <a:rPr lang="fr-FR" dirty="0"/>
              <a:t>(psychologie de la forme) </a:t>
            </a:r>
            <a:endParaRPr lang="en-US" dirty="0"/>
          </a:p>
        </p:txBody>
      </p:sp>
      <p:sp>
        <p:nvSpPr>
          <p:cNvPr id="3" name="Content Placeholder 2"/>
          <p:cNvSpPr>
            <a:spLocks noGrp="1"/>
          </p:cNvSpPr>
          <p:nvPr>
            <p:ph idx="1"/>
          </p:nvPr>
        </p:nvSpPr>
        <p:spPr/>
        <p:txBody>
          <a:bodyPr>
            <a:normAutofit fontScale="85000" lnSpcReduction="20000"/>
          </a:bodyPr>
          <a:lstStyle/>
          <a:p>
            <a:r>
              <a:rPr lang="fr-FR" dirty="0"/>
              <a:t>premièrement, la vision comme système de configuration</a:t>
            </a:r>
            <a:r>
              <a:rPr lang="fr-FR" b="1" dirty="0"/>
              <a:t> figure-fond</a:t>
            </a:r>
            <a:r>
              <a:rPr lang="fr-FR" dirty="0"/>
              <a:t> ; </a:t>
            </a:r>
          </a:p>
          <a:p>
            <a:r>
              <a:rPr lang="fr-FR" dirty="0"/>
              <a:t>deuxièmement, l’unité de nos perceptions se donnant par une </a:t>
            </a:r>
            <a:r>
              <a:rPr lang="fr-FR" dirty="0" err="1"/>
              <a:t>intermodalité</a:t>
            </a:r>
            <a:r>
              <a:rPr lang="fr-FR" dirty="0"/>
              <a:t> sensorielle ayant comme horizon la </a:t>
            </a:r>
            <a:r>
              <a:rPr lang="fr-FR" b="1" dirty="0"/>
              <a:t>synesthésie</a:t>
            </a:r>
            <a:r>
              <a:rPr lang="fr-FR" dirty="0"/>
              <a:t> et non pas un ordre de la pensée ; </a:t>
            </a:r>
          </a:p>
          <a:p>
            <a:r>
              <a:rPr lang="fr-FR" dirty="0"/>
              <a:t>troisièmement, le sujet observé dans son </a:t>
            </a:r>
            <a:r>
              <a:rPr lang="fr-FR" b="1" dirty="0"/>
              <a:t>contexte</a:t>
            </a:r>
            <a:r>
              <a:rPr lang="fr-FR" dirty="0"/>
              <a:t> avec les autres et par son comportement</a:t>
            </a:r>
            <a:r>
              <a:rPr lang="en-GB" dirty="0"/>
              <a:t> </a:t>
            </a:r>
            <a:r>
              <a:rPr lang="fr-FR" dirty="0"/>
              <a:t>Le terme allemand Gestalt se traduit par forme. La </a:t>
            </a:r>
            <a:r>
              <a:rPr lang="fr-FR" i="1" dirty="0"/>
              <a:t>Gestaltpsychologie</a:t>
            </a:r>
            <a:r>
              <a:rPr lang="fr-FR" dirty="0"/>
              <a:t> indique une théorie selon laquelle les processus de la perception et de la représentation mentale accèdent aux phénomènes comme des formes, c’est-à-dire des ensembles structures,  et non comme une simple addition ou juxtaposition d'éléments. </a:t>
            </a:r>
          </a:p>
          <a:p>
            <a:r>
              <a:rPr lang="fr-FR" dirty="0"/>
              <a:t>implications philosophiques, psychologiques et biologiques. Parmi les principaux fondateurs, </a:t>
            </a:r>
            <a:r>
              <a:rPr lang="fr-FR" b="1" dirty="0"/>
              <a:t>Max Wertheimer, Wolfgang Köhler et Kurt Koffka </a:t>
            </a:r>
            <a:r>
              <a:rPr lang="fr-FR" dirty="0"/>
              <a:t>sont les pionniers du groupe de Berlin sur la psychologie de la forme dans les années 1920. L’approche thérapeutique  </a:t>
            </a:r>
            <a:r>
              <a:rPr lang="fr-FR" i="1" dirty="0"/>
              <a:t>Gestalt-thérapie</a:t>
            </a:r>
            <a:r>
              <a:rPr lang="fr-FR" dirty="0"/>
              <a:t>, fondé par </a:t>
            </a:r>
            <a:r>
              <a:rPr lang="fr-FR" b="1" dirty="0"/>
              <a:t>Fritz </a:t>
            </a:r>
            <a:r>
              <a:rPr lang="fr-FR" b="1" dirty="0" err="1"/>
              <a:t>Perls</a:t>
            </a:r>
            <a:r>
              <a:rPr lang="fr-FR" b="1" dirty="0"/>
              <a:t> </a:t>
            </a:r>
            <a:r>
              <a:rPr lang="fr-FR" dirty="0"/>
              <a:t>et souvent appelée </a:t>
            </a:r>
            <a:r>
              <a:rPr lang="fr-FR" i="1" dirty="0"/>
              <a:t>Gestalt</a:t>
            </a:r>
            <a:r>
              <a:rPr lang="fr-FR" dirty="0"/>
              <a:t>,  mobilise la dynamique relationnelle. </a:t>
            </a:r>
            <a:endParaRPr lang="en-GB" dirty="0"/>
          </a:p>
          <a:p>
            <a:endParaRPr lang="en-US" dirty="0"/>
          </a:p>
        </p:txBody>
      </p:sp>
    </p:spTree>
    <p:extLst>
      <p:ext uri="{BB962C8B-B14F-4D97-AF65-F5344CB8AC3E}">
        <p14:creationId xmlns:p14="http://schemas.microsoft.com/office/powerpoint/2010/main" val="10079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Ambiguïté de la perception</a:t>
            </a:r>
          </a:p>
        </p:txBody>
      </p:sp>
      <p:sp>
        <p:nvSpPr>
          <p:cNvPr id="3" name="Content Placeholder 2"/>
          <p:cNvSpPr>
            <a:spLocks noGrp="1"/>
          </p:cNvSpPr>
          <p:nvPr>
            <p:ph idx="1"/>
          </p:nvPr>
        </p:nvSpPr>
        <p:spPr/>
        <p:txBody>
          <a:bodyPr>
            <a:normAutofit fontScale="92500" lnSpcReduction="10000"/>
          </a:bodyPr>
          <a:lstStyle/>
          <a:p>
            <a:r>
              <a:rPr lang="fr-CA" dirty="0"/>
              <a:t>De la même façon le </a:t>
            </a:r>
            <a:r>
              <a:rPr lang="fr-CA" b="1" dirty="0"/>
              <a:t>contour des objets</a:t>
            </a:r>
            <a:r>
              <a:rPr lang="fr-CA" dirty="0"/>
              <a:t>, conçu comme une ligne qui les cerne, n'appartient pas au monde visible, mais à la géométrie. Si l'on marque d'un trait le contour d'une pomme, on en fait une chose, alors qu'il est la limite idéale vers laquelle les côtés de la pomme fuient en profondeur. </a:t>
            </a:r>
            <a:r>
              <a:rPr lang="fr-CA" b="1" dirty="0"/>
              <a:t>Ne marquer aucun contour, ce serait enlever aux objets leur identité. </a:t>
            </a:r>
            <a:r>
              <a:rPr lang="fr-CA" dirty="0"/>
              <a:t>En marquer un seul, ce serait sacrifier la profondeur, c'est-à-dire la dimensions qui nous donne la chose, non comme étalée devant nous, mais comme pleine de réserves et comme </a:t>
            </a:r>
            <a:r>
              <a:rPr lang="fr-CA" b="1" dirty="0"/>
              <a:t>une réalité inépuisable</a:t>
            </a:r>
            <a:r>
              <a:rPr lang="fr-CA" dirty="0"/>
              <a:t>. C'est pourquoi Cézanne suivra dans une modulation colorée le renflement de l'objet et marquera en traits bleus </a:t>
            </a:r>
            <a:r>
              <a:rPr lang="fr-CA" i="1" dirty="0"/>
              <a:t>plusieurs </a:t>
            </a:r>
            <a:r>
              <a:rPr lang="fr-CA" dirty="0"/>
              <a:t>contours. Le regard renvoyé de l'un à l'autre saisit un contour naissant entre eux tous comme il le fait dans la perception</a:t>
            </a:r>
            <a:r>
              <a:rPr lang="en-GB" dirty="0"/>
              <a:t> p.25</a:t>
            </a:r>
            <a:endParaRPr lang="en-US" dirty="0"/>
          </a:p>
        </p:txBody>
      </p:sp>
    </p:spTree>
    <p:extLst>
      <p:ext uri="{BB962C8B-B14F-4D97-AF65-F5344CB8AC3E}">
        <p14:creationId xmlns:p14="http://schemas.microsoft.com/office/powerpoint/2010/main" val="417841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synesthésie</a:t>
            </a:r>
          </a:p>
        </p:txBody>
      </p:sp>
      <p:sp>
        <p:nvSpPr>
          <p:cNvPr id="3" name="Content Placeholder 2"/>
          <p:cNvSpPr>
            <a:spLocks noGrp="1"/>
          </p:cNvSpPr>
          <p:nvPr>
            <p:ph idx="1"/>
          </p:nvPr>
        </p:nvSpPr>
        <p:spPr/>
        <p:txBody>
          <a:bodyPr>
            <a:normAutofit/>
          </a:bodyPr>
          <a:lstStyle/>
          <a:p>
            <a:r>
              <a:rPr lang="fr-CA" dirty="0"/>
              <a:t> La chose vécue n'est pas retrouvée ou construite à partir des données des sens, mais s'offre d'emblée comme le centre d'où elles rayonnent. Nous </a:t>
            </a:r>
            <a:r>
              <a:rPr lang="fr-CA" i="1" dirty="0"/>
              <a:t>voyons </a:t>
            </a:r>
            <a:r>
              <a:rPr lang="fr-CA" dirty="0"/>
              <a:t>la profondeur, le velouté, la mollesse, la dureté des objets, — Cézanne disait même : </a:t>
            </a:r>
            <a:r>
              <a:rPr lang="fr-CA" b="1" dirty="0"/>
              <a:t>leur odeur. </a:t>
            </a:r>
            <a:r>
              <a:rPr lang="fr-CA" dirty="0"/>
              <a:t>Si le peintre veut exprimer le monde, il faut que l'arrangement des couleurs porte en lui </a:t>
            </a:r>
            <a:r>
              <a:rPr lang="fr-CA" b="1" dirty="0"/>
              <a:t>ce Tout indivisible</a:t>
            </a:r>
            <a:r>
              <a:rPr lang="fr-CA" dirty="0"/>
              <a:t> ; autrement sa peinture sera une allusion aux choses et ne les donnera pas dans l'unité impérieuse, dans la présence, dans la plénitude insurpassable qui est pour nous tous la définition du réel. </a:t>
            </a:r>
            <a:r>
              <a:rPr lang="en-US" dirty="0"/>
              <a:t>P</a:t>
            </a:r>
            <a:r>
              <a:rPr lang="fr-CA" dirty="0"/>
              <a:t>.26</a:t>
            </a:r>
            <a:endParaRPr lang="en-US" dirty="0"/>
          </a:p>
        </p:txBody>
      </p:sp>
    </p:spTree>
    <p:extLst>
      <p:ext uri="{BB962C8B-B14F-4D97-AF65-F5344CB8AC3E}">
        <p14:creationId xmlns:p14="http://schemas.microsoft.com/office/powerpoint/2010/main" val="123199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100" dirty="0"/>
              <a:t>Husserl  1859 </a:t>
            </a:r>
            <a:r>
              <a:rPr lang="fr-FR" sz="3100" dirty="0" err="1"/>
              <a:t>Proßnitz</a:t>
            </a:r>
            <a:r>
              <a:rPr lang="fr-FR" sz="3100" dirty="0"/>
              <a:t> (Moravie) –  Fribourg 1938 </a:t>
            </a:r>
            <a:br>
              <a:rPr lang="fr-FR" dirty="0"/>
            </a:br>
            <a:endParaRPr lang="en-US" dirty="0"/>
          </a:p>
        </p:txBody>
      </p:sp>
      <p:pic>
        <p:nvPicPr>
          <p:cNvPr id="4" name="Content Placeholder 3" descr="Husserl8.jpg"/>
          <p:cNvPicPr>
            <a:picLocks noGrp="1" noChangeAspect="1"/>
          </p:cNvPicPr>
          <p:nvPr>
            <p:ph idx="1"/>
          </p:nvPr>
        </p:nvPicPr>
        <p:blipFill>
          <a:blip r:embed="rId2">
            <a:extLst>
              <a:ext uri="{28A0092B-C50C-407E-A947-70E740481C1C}">
                <a14:useLocalDpi xmlns:a14="http://schemas.microsoft.com/office/drawing/2010/main" val="0"/>
              </a:ext>
            </a:extLst>
          </a:blip>
          <a:srcRect l="-63417" r="-63417"/>
          <a:stretch>
            <a:fillRect/>
          </a:stretch>
        </p:blipFill>
        <p:spPr/>
      </p:pic>
    </p:spTree>
    <p:extLst>
      <p:ext uri="{BB962C8B-B14F-4D97-AF65-F5344CB8AC3E}">
        <p14:creationId xmlns:p14="http://schemas.microsoft.com/office/powerpoint/2010/main" val="668286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fr-FR" sz="2100" dirty="0"/>
              <a:t>Doctorat en mathématique avec Weierstrass</a:t>
            </a:r>
          </a:p>
          <a:p>
            <a:r>
              <a:rPr lang="fr-FR" sz="2100" dirty="0"/>
              <a:t>3 périodes donné par son élève Eugen Fink </a:t>
            </a:r>
          </a:p>
          <a:p>
            <a:r>
              <a:rPr lang="fr-FR" sz="2100" dirty="0"/>
              <a:t> - </a:t>
            </a:r>
            <a:r>
              <a:rPr lang="fr-FR" sz="2100" b="1" dirty="0"/>
              <a:t>Halle</a:t>
            </a:r>
            <a:r>
              <a:rPr lang="fr-FR" sz="2100" dirty="0"/>
              <a:t>,  préparation de l’habilitation en philosophie 1901 </a:t>
            </a:r>
            <a:r>
              <a:rPr lang="fr-FR" sz="2100" i="1" dirty="0"/>
              <a:t>Recherche Logique </a:t>
            </a:r>
            <a:r>
              <a:rPr lang="fr-FR" sz="2100" dirty="0"/>
              <a:t>et </a:t>
            </a:r>
            <a:r>
              <a:rPr lang="fr-FR" sz="2100" i="1" dirty="0"/>
              <a:t>La philosophie de l’arithmétique </a:t>
            </a:r>
            <a:r>
              <a:rPr lang="fr-FR" sz="2100" dirty="0"/>
              <a:t>(1896) thèse constructiviste et anti platonicienne sur les ensembles</a:t>
            </a:r>
          </a:p>
          <a:p>
            <a:r>
              <a:rPr lang="fr-FR" sz="2100" dirty="0"/>
              <a:t>-</a:t>
            </a:r>
            <a:r>
              <a:rPr lang="fr-FR" sz="2100" b="1" dirty="0"/>
              <a:t> Göttingen </a:t>
            </a:r>
            <a:r>
              <a:rPr lang="fr-FR" sz="2100" dirty="0"/>
              <a:t>1901-1916 école de phénoménologie E. Stein, Roman </a:t>
            </a:r>
            <a:r>
              <a:rPr lang="fr-FR" sz="2100" dirty="0" err="1"/>
              <a:t>Ingarden</a:t>
            </a:r>
            <a:r>
              <a:rPr lang="fr-FR" sz="2100" i="1" dirty="0"/>
              <a:t>, </a:t>
            </a:r>
            <a:r>
              <a:rPr lang="fr-FR" sz="2100" dirty="0"/>
              <a:t>Fondation de la revue, 1905 </a:t>
            </a:r>
            <a:r>
              <a:rPr lang="fr-FR" sz="2100" i="1" dirty="0"/>
              <a:t>Les Leçons pour une phénoménologie de la conscience intime du</a:t>
            </a:r>
            <a:r>
              <a:rPr lang="fr-FR" sz="2100" dirty="0"/>
              <a:t> </a:t>
            </a:r>
            <a:r>
              <a:rPr lang="fr-FR" sz="2100" i="1" dirty="0"/>
              <a:t>temps, Philosophie comme science rigoureuse,</a:t>
            </a:r>
            <a:r>
              <a:rPr lang="fr-FR" sz="2100" dirty="0"/>
              <a:t> sur 1913 Idées,  </a:t>
            </a:r>
          </a:p>
          <a:p>
            <a:r>
              <a:rPr lang="fr-FR" sz="2100" dirty="0"/>
              <a:t> -</a:t>
            </a:r>
            <a:r>
              <a:rPr lang="fr-FR" sz="2100" b="1" dirty="0"/>
              <a:t>Fribourg </a:t>
            </a:r>
            <a:r>
              <a:rPr lang="fr-FR" sz="2100" dirty="0"/>
              <a:t>(Heidegger, </a:t>
            </a:r>
            <a:r>
              <a:rPr lang="fr-FR" sz="2100" i="1" dirty="0"/>
              <a:t>Karl</a:t>
            </a:r>
            <a:r>
              <a:rPr lang="fr-FR" sz="2100" dirty="0"/>
              <a:t> </a:t>
            </a:r>
            <a:r>
              <a:rPr lang="fr-FR" sz="2100" dirty="0" err="1"/>
              <a:t>Löwith</a:t>
            </a:r>
            <a:r>
              <a:rPr lang="fr-FR" sz="2100" dirty="0"/>
              <a:t>, </a:t>
            </a:r>
            <a:r>
              <a:rPr lang="fr-FR" sz="2100" dirty="0" err="1"/>
              <a:t>Gadamer</a:t>
            </a:r>
            <a:r>
              <a:rPr lang="fr-FR" sz="2100" dirty="0"/>
              <a:t>, Levinas) 1929 congé favorisé par Heidegger,</a:t>
            </a:r>
            <a:r>
              <a:rPr lang="fr-FR" sz="2400" i="1" dirty="0"/>
              <a:t>)</a:t>
            </a:r>
            <a:r>
              <a:rPr lang="fr-FR" sz="2100" i="1" dirty="0"/>
              <a:t>Méditations Cartésiennes (1929) 1933</a:t>
            </a:r>
            <a:r>
              <a:rPr lang="fr-FR" sz="2100" dirty="0"/>
              <a:t>,</a:t>
            </a:r>
            <a:r>
              <a:rPr lang="fr-FR" sz="2000" i="1" dirty="0"/>
              <a:t> La crise des sciences européennes et la phénoménologie transcendantale (manuscrit de 1935-1937</a:t>
            </a:r>
            <a:r>
              <a:rPr lang="fr-FR" sz="2100" dirty="0"/>
              <a:t> Les </a:t>
            </a:r>
            <a:r>
              <a:rPr lang="fr-FR" sz="2100" dirty="0" err="1"/>
              <a:t>Husserliana</a:t>
            </a:r>
            <a:r>
              <a:rPr lang="fr-FR" sz="2100" dirty="0"/>
              <a:t> sauvés en 1938. </a:t>
            </a:r>
          </a:p>
          <a:p>
            <a:r>
              <a:rPr lang="fr-CA" sz="2100" dirty="0"/>
              <a:t>Influences: Alfred Schütz( sociologie) Max Schiller (Éthique) Sartre (existentialisme) Merleau-Ponty (théorie du corps) Ricoeur, Levinas, Henry.</a:t>
            </a:r>
          </a:p>
          <a:p>
            <a:r>
              <a:rPr lang="fr-CA" sz="2100" dirty="0"/>
              <a:t>Psychanalystes: Lacan, </a:t>
            </a:r>
            <a:r>
              <a:rPr lang="pl-PL" sz="2100" dirty="0"/>
              <a:t>Sandor </a:t>
            </a:r>
            <a:r>
              <a:rPr lang="pl-PL" sz="2100" dirty="0" err="1"/>
              <a:t>Ferenczi</a:t>
            </a:r>
            <a:r>
              <a:rPr lang="pl-PL" sz="2100" dirty="0"/>
              <a:t>, </a:t>
            </a:r>
            <a:r>
              <a:rPr lang="en-US" sz="2100" dirty="0"/>
              <a:t>Arthur </a:t>
            </a:r>
            <a:r>
              <a:rPr lang="en-US" sz="2100" dirty="0" err="1"/>
              <a:t>Tatossian</a:t>
            </a:r>
            <a:r>
              <a:rPr lang="en-US" sz="2100" dirty="0"/>
              <a:t> (1929 - 1995)</a:t>
            </a:r>
            <a:endParaRPr lang="fr-CA" sz="2100" dirty="0"/>
          </a:p>
          <a:p>
            <a:endParaRPr lang="fr-FR" sz="2100" dirty="0"/>
          </a:p>
          <a:p>
            <a:endParaRPr lang="fr-FR" dirty="0"/>
          </a:p>
        </p:txBody>
      </p:sp>
    </p:spTree>
    <p:extLst>
      <p:ext uri="{BB962C8B-B14F-4D97-AF65-F5344CB8AC3E}">
        <p14:creationId xmlns:p14="http://schemas.microsoft.com/office/powerpoint/2010/main" val="2381760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aux </a:t>
            </a:r>
            <a:r>
              <a:rPr lang="en-US" dirty="0" err="1"/>
              <a:t>Idées</a:t>
            </a:r>
            <a:r>
              <a:rPr lang="en-US" dirty="0"/>
              <a:t> (1913)</a:t>
            </a:r>
          </a:p>
        </p:txBody>
      </p:sp>
      <p:sp>
        <p:nvSpPr>
          <p:cNvPr id="3" name="Content Placeholder 2"/>
          <p:cNvSpPr>
            <a:spLocks noGrp="1"/>
          </p:cNvSpPr>
          <p:nvPr>
            <p:ph idx="1"/>
          </p:nvPr>
        </p:nvSpPr>
        <p:spPr/>
        <p:txBody>
          <a:bodyPr>
            <a:normAutofit/>
          </a:bodyPr>
          <a:lstStyle/>
          <a:p>
            <a:r>
              <a:rPr lang="fr-CA" dirty="0"/>
              <a:t>Contre l’ontologie (métaphysique), la philosophie « première » est la philosophie des phénomènes</a:t>
            </a:r>
          </a:p>
          <a:p>
            <a:r>
              <a:rPr lang="fr-CA" dirty="0"/>
              <a:t>Repartir à zéro (comme Descartes, voir les </a:t>
            </a:r>
            <a:r>
              <a:rPr lang="fr-CA" i="1" dirty="0"/>
              <a:t>Méditations Métaphasique </a:t>
            </a:r>
            <a:r>
              <a:rPr lang="fr-CA" dirty="0"/>
              <a:t>1641) </a:t>
            </a:r>
          </a:p>
          <a:p>
            <a:r>
              <a:rPr lang="fr-CA" dirty="0"/>
              <a:t>« subir une modification radical de notre attitude -</a:t>
            </a:r>
            <a:r>
              <a:rPr lang="de-DE" i="1" dirty="0"/>
              <a:t>natürliche Einstellung</a:t>
            </a:r>
            <a:r>
              <a:rPr lang="de-DE" dirty="0"/>
              <a:t> </a:t>
            </a:r>
            <a:r>
              <a:rPr lang="fr-CA" dirty="0"/>
              <a:t> » (ordinaire, banale, naïve-je porte un jugement sur les choses  sans savoir que je juge/attitude, </a:t>
            </a:r>
            <a:r>
              <a:rPr lang="fr-CA" b="1" dirty="0"/>
              <a:t>manière</a:t>
            </a:r>
            <a:r>
              <a:rPr lang="fr-CA" dirty="0"/>
              <a:t> de tenir l’esprit, posture et non la croyance, habitude)</a:t>
            </a:r>
          </a:p>
          <a:p>
            <a:r>
              <a:rPr lang="fr-CA" dirty="0"/>
              <a:t> </a:t>
            </a:r>
          </a:p>
        </p:txBody>
      </p:sp>
    </p:spTree>
    <p:extLst>
      <p:ext uri="{BB962C8B-B14F-4D97-AF65-F5344CB8AC3E}">
        <p14:creationId xmlns:p14="http://schemas.microsoft.com/office/powerpoint/2010/main" val="4261896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Méditations Cartésiennes</a:t>
            </a:r>
          </a:p>
        </p:txBody>
      </p:sp>
      <p:sp>
        <p:nvSpPr>
          <p:cNvPr id="3" name="Content Placeholder 2"/>
          <p:cNvSpPr>
            <a:spLocks noGrp="1"/>
          </p:cNvSpPr>
          <p:nvPr>
            <p:ph idx="1"/>
          </p:nvPr>
        </p:nvSpPr>
        <p:spPr/>
        <p:txBody>
          <a:bodyPr>
            <a:normAutofit fontScale="47500" lnSpcReduction="20000"/>
          </a:bodyPr>
          <a:lstStyle/>
          <a:p>
            <a:pPr algn="just"/>
            <a:r>
              <a:rPr lang="fr-FR" sz="4200" dirty="0"/>
              <a:t>je voudrais, en terminant, et afin d'éviter les malentendus, indiquer que la phénoménologie, comme nous l'avons développée plus haut, </a:t>
            </a:r>
            <a:r>
              <a:rPr lang="fr-FR" sz="4200" b="1" dirty="0"/>
              <a:t>n'élimine que la métaphysique naïve</a:t>
            </a:r>
            <a:r>
              <a:rPr lang="fr-FR" sz="4200" dirty="0"/>
              <a:t>, opérant avec les absurdes choses en soi, mais qu'elle n'exclut pas la métaphysique en général. Elle ne fait pas violence aux motifs et aux problèmes qui animaient intérieurement la tradition ancienne. C'était </a:t>
            </a:r>
            <a:r>
              <a:rPr lang="fr-FR" sz="4200" b="1" dirty="0"/>
              <a:t>sa méthode </a:t>
            </a:r>
            <a:r>
              <a:rPr lang="fr-FR" sz="4200" dirty="0"/>
              <a:t>et sa position des problèmes qui étaient</a:t>
            </a:r>
            <a:r>
              <a:rPr lang="fr-FR" sz="4200" b="1" dirty="0"/>
              <a:t> absurdes</a:t>
            </a:r>
            <a:r>
              <a:rPr lang="fr-FR" sz="4200" dirty="0"/>
              <a:t>, non point ses problèmes et les motifs de leur position. </a:t>
            </a:r>
            <a:br>
              <a:rPr lang="fr-FR" sz="4200" dirty="0"/>
            </a:br>
            <a:br>
              <a:rPr lang="fr-FR" sz="4200" dirty="0"/>
            </a:br>
            <a:br>
              <a:rPr lang="fr-FR" sz="4200" dirty="0"/>
            </a:br>
            <a:br>
              <a:rPr lang="fr-FR" sz="4200" dirty="0"/>
            </a:br>
            <a:r>
              <a:rPr lang="fr-FR" sz="4200" dirty="0"/>
              <a:t>La phénoménologie ne dit pas qu'elle s'arrête devant « les dernières questions les plus hautes ». « L'être, premier en soi », qui sert de fondement à tout ce qu'il y a d'objectif dans le monde, c'est l'intersubjectivité transcendantale, la totalité des monades qui s'unissent dans des formes différentes de communauté et de communion. Mais, à l'intérieur de toute sphère monadique effective, et, à titre de possibilité idéale, à l'intérieur de la sphère monadique imaginable, réapparaissent tous les problèmes de la réalité contingente, de la mort, du destin, le problème de la possibilité d'une vie « authentiquement » </a:t>
            </a:r>
            <a:r>
              <a:rPr lang="fr-FR" sz="4200" b="1" dirty="0"/>
              <a:t>humaine et ayant un « sens » dans l'acception la plus forte de ce terme et, parmi ces problèmes, ceux du « sens » de l'histoire et ainsi de suite, en remontant toujours plus haut. </a:t>
            </a:r>
            <a:br>
              <a:rPr lang="fr-FR" b="1" dirty="0"/>
            </a:br>
            <a:br>
              <a:rPr lang="fr-FR" dirty="0"/>
            </a:br>
            <a:endParaRPr lang="en-US" dirty="0"/>
          </a:p>
        </p:txBody>
      </p:sp>
    </p:spTree>
    <p:extLst>
      <p:ext uri="{BB962C8B-B14F-4D97-AF65-F5344CB8AC3E}">
        <p14:creationId xmlns:p14="http://schemas.microsoft.com/office/powerpoint/2010/main" val="3731118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fr-CA" dirty="0" err="1"/>
              <a:t>Eidos</a:t>
            </a:r>
            <a:r>
              <a:rPr lang="fr-CA" dirty="0"/>
              <a:t> et </a:t>
            </a:r>
            <a:r>
              <a:rPr lang="fr-CA" dirty="0" err="1"/>
              <a:t>eidolon</a:t>
            </a:r>
            <a:r>
              <a:rPr lang="fr-CA" dirty="0"/>
              <a:t> = </a:t>
            </a:r>
            <a:r>
              <a:rPr lang="fr-CA" dirty="0" err="1"/>
              <a:t>idein</a:t>
            </a:r>
            <a:r>
              <a:rPr lang="fr-CA" dirty="0"/>
              <a:t> </a:t>
            </a:r>
          </a:p>
          <a:p>
            <a:r>
              <a:rPr lang="fr-CA" dirty="0"/>
              <a:t>Phénoménologie de la perception</a:t>
            </a:r>
          </a:p>
          <a:p>
            <a:r>
              <a:rPr lang="fr-CA" dirty="0"/>
              <a:t>La </a:t>
            </a:r>
            <a:r>
              <a:rPr lang="fr-CA" i="1" dirty="0"/>
              <a:t>Phénoménologie</a:t>
            </a:r>
            <a:r>
              <a:rPr lang="fr-CA" dirty="0"/>
              <a:t> ou « doctrine de l'apparence » par Johann Heinrich </a:t>
            </a:r>
            <a:r>
              <a:rPr lang="fr-CA" i="1" dirty="0"/>
              <a:t>Lambert</a:t>
            </a:r>
            <a:r>
              <a:rPr lang="fr-CA" dirty="0"/>
              <a:t> en 1764 –oppose à l’étiologie</a:t>
            </a:r>
          </a:p>
          <a:p>
            <a:r>
              <a:rPr lang="fr-FR" dirty="0"/>
              <a:t>Kant opposition au Noumène</a:t>
            </a:r>
          </a:p>
          <a:p>
            <a:r>
              <a:rPr lang="fr-FR" dirty="0"/>
              <a:t>Hegel Phénoménologie de l’Esprit</a:t>
            </a:r>
          </a:p>
          <a:p>
            <a:r>
              <a:rPr lang="fr-FR" dirty="0"/>
              <a:t>Husserl « mode de présence de ce qui apparaît »</a:t>
            </a:r>
          </a:p>
          <a:p>
            <a:endParaRPr lang="en-US" dirty="0"/>
          </a:p>
        </p:txBody>
      </p:sp>
    </p:spTree>
    <p:extLst>
      <p:ext uri="{BB962C8B-B14F-4D97-AF65-F5344CB8AC3E}">
        <p14:creationId xmlns:p14="http://schemas.microsoft.com/office/powerpoint/2010/main" val="1626919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r-FR" dirty="0"/>
              <a:t>« Jamais avant la première percée de la phénoménologie transcendantale dans les </a:t>
            </a:r>
            <a:r>
              <a:rPr lang="fr-FR" i="1" dirty="0"/>
              <a:t>Recherches logiques</a:t>
            </a:r>
            <a:r>
              <a:rPr lang="fr-FR" dirty="0"/>
              <a:t>, la corrélation du monde et de ses modes subjectifs de donnée n'avaient provoqué le </a:t>
            </a:r>
            <a:r>
              <a:rPr lang="fr-FR" i="1" dirty="0" err="1"/>
              <a:t>thaumazein</a:t>
            </a:r>
            <a:r>
              <a:rPr lang="fr-FR" dirty="0"/>
              <a:t> [</a:t>
            </a:r>
            <a:r>
              <a:rPr lang="fr-FR" i="1" dirty="0"/>
              <a:t>émerveillement</a:t>
            </a:r>
            <a:r>
              <a:rPr lang="fr-FR" dirty="0"/>
              <a:t>] philosophique, bien qu'il se soit déjà fait sentir dans la philosophie </a:t>
            </a:r>
            <a:r>
              <a:rPr lang="fr-FR" dirty="0" err="1"/>
              <a:t>pré-socratique</a:t>
            </a:r>
            <a:r>
              <a:rPr lang="fr-FR" dirty="0"/>
              <a:t> (...). Jamais cette corrélation n'a éveillé un intérêt philosophique propre, qui eût fait d'elle le thème d'une scientificité propre. On restait englué dans cette évidence, que chaque chose a chaque fois pour chaque homme une apparence différente</a:t>
            </a:r>
            <a:r>
              <a:rPr lang="fr-FR" baseline="30000" dirty="0"/>
              <a:t> »</a:t>
            </a:r>
            <a:r>
              <a:rPr lang="fi-FI" i="1" dirty="0"/>
              <a:t> </a:t>
            </a:r>
            <a:r>
              <a:rPr lang="fi-FI" i="1" dirty="0" err="1"/>
              <a:t>Krisis</a:t>
            </a:r>
            <a:r>
              <a:rPr lang="fi-FI" dirty="0"/>
              <a:t>, § 48 </a:t>
            </a:r>
            <a:r>
              <a:rPr lang="fr-FR" dirty="0"/>
              <a:t>.</a:t>
            </a:r>
            <a:endParaRPr lang="en-US" dirty="0"/>
          </a:p>
          <a:p>
            <a:endParaRPr lang="en-US" dirty="0"/>
          </a:p>
        </p:txBody>
      </p:sp>
    </p:spTree>
    <p:extLst>
      <p:ext uri="{BB962C8B-B14F-4D97-AF65-F5344CB8AC3E}">
        <p14:creationId xmlns:p14="http://schemas.microsoft.com/office/powerpoint/2010/main" val="4005503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Contre idéalisme et Réalisme</a:t>
            </a:r>
          </a:p>
        </p:txBody>
      </p:sp>
      <p:sp>
        <p:nvSpPr>
          <p:cNvPr id="3" name="Content Placeholder 2"/>
          <p:cNvSpPr>
            <a:spLocks noGrp="1"/>
          </p:cNvSpPr>
          <p:nvPr>
            <p:ph idx="1"/>
          </p:nvPr>
        </p:nvSpPr>
        <p:spPr/>
        <p:txBody>
          <a:bodyPr>
            <a:normAutofit fontScale="62500" lnSpcReduction="20000"/>
          </a:bodyPr>
          <a:lstStyle/>
          <a:p>
            <a:r>
              <a:rPr lang="fr-CA" dirty="0"/>
              <a:t>Méthode et échange – cercle de Göttingen et Munich</a:t>
            </a:r>
          </a:p>
          <a:p>
            <a:r>
              <a:rPr lang="fr-CA" dirty="0"/>
              <a:t>Intentionnalité de </a:t>
            </a:r>
            <a:r>
              <a:rPr lang="fr-CA" b="1" dirty="0"/>
              <a:t>Franz Clemens </a:t>
            </a:r>
            <a:r>
              <a:rPr lang="fr-CA" b="1" u="sng" dirty="0"/>
              <a:t>Brentano</a:t>
            </a:r>
            <a:r>
              <a:rPr lang="fr-CA" b="1" dirty="0"/>
              <a:t> </a:t>
            </a:r>
            <a:r>
              <a:rPr lang="fr-CA" dirty="0"/>
              <a:t>1838Marienberg -1917 Zurich</a:t>
            </a:r>
          </a:p>
          <a:p>
            <a:r>
              <a:rPr lang="fr-CA" b="1" dirty="0"/>
              <a:t>Contre le behaviorisme =&gt;pour Husserl  </a:t>
            </a:r>
            <a:r>
              <a:rPr lang="fr-CA" sz="1600" b="1" dirty="0"/>
              <a:t>indivisibilité des actes psychiques vécus</a:t>
            </a:r>
            <a:r>
              <a:rPr lang="fr-CA" b="1" dirty="0"/>
              <a:t> </a:t>
            </a:r>
          </a:p>
          <a:p>
            <a:r>
              <a:rPr lang="en-US" b="1" dirty="0"/>
              <a:t>C</a:t>
            </a:r>
            <a:r>
              <a:rPr lang="fr-CA" b="1" dirty="0" err="1"/>
              <a:t>ontre</a:t>
            </a:r>
            <a:r>
              <a:rPr lang="fr-CA" b="1" dirty="0"/>
              <a:t> l’Empirisme physicaliste de la psyché « acte de conscience » </a:t>
            </a:r>
          </a:p>
          <a:p>
            <a:r>
              <a:rPr lang="en-US" b="1" dirty="0"/>
              <a:t>V</a:t>
            </a:r>
            <a:r>
              <a:rPr lang="fr-CA" b="1" dirty="0"/>
              <a:t>écu </a:t>
            </a:r>
            <a:r>
              <a:rPr lang="en-US" b="1" dirty="0"/>
              <a:t>–</a:t>
            </a:r>
            <a:r>
              <a:rPr lang="fr-CA" b="1" dirty="0" err="1"/>
              <a:t>intentionalité</a:t>
            </a:r>
            <a:r>
              <a:rPr lang="fr-CA" b="1" dirty="0"/>
              <a:t>- objet de la psychologie phénoménologique </a:t>
            </a:r>
          </a:p>
          <a:p>
            <a:r>
              <a:rPr lang="fr-CA" b="1" dirty="0"/>
              <a:t>Phénoménologie psychologique </a:t>
            </a:r>
            <a:r>
              <a:rPr lang="fr-CA" dirty="0"/>
              <a:t>(contre la métaphasique de l’âme) </a:t>
            </a:r>
          </a:p>
          <a:p>
            <a:r>
              <a:rPr lang="fr-CA" b="1" dirty="0"/>
              <a:t>Phénoménologie de Husserl </a:t>
            </a:r>
            <a:r>
              <a:rPr lang="fr-CA" dirty="0"/>
              <a:t>« dans tous ces sens », voir le mode de présence de ce qui apparaît (d’un état de choses physique, d’une vérité historique, d’un problème morale)</a:t>
            </a:r>
          </a:p>
          <a:p>
            <a:r>
              <a:rPr lang="fr-CA" dirty="0"/>
              <a:t> « Pas de vérité sans voie d’accès », si j’affirme que telle choses subsiste je dois pouvoir concevoir la possibilité d’avoir accès à l’observation du phénomène </a:t>
            </a:r>
          </a:p>
          <a:p>
            <a:r>
              <a:rPr lang="fr-CA" dirty="0"/>
              <a:t>« </a:t>
            </a:r>
            <a:r>
              <a:rPr lang="fr-CA" dirty="0" err="1"/>
              <a:t>chaquje</a:t>
            </a:r>
            <a:r>
              <a:rPr lang="fr-CA" dirty="0"/>
              <a:t> réalité à son mode d’accès pertinent » contre une méthode unique</a:t>
            </a:r>
          </a:p>
          <a:p>
            <a:r>
              <a:rPr lang="fr-FR" dirty="0"/>
              <a:t>Phénomène et non objet </a:t>
            </a:r>
          </a:p>
          <a:p>
            <a:r>
              <a:rPr lang="fr-FR" dirty="0"/>
              <a:t>Evidence et non vérité </a:t>
            </a:r>
          </a:p>
          <a:p>
            <a:r>
              <a:rPr lang="en-US" dirty="0"/>
              <a:t>L</a:t>
            </a:r>
            <a:r>
              <a:rPr lang="fr-FR" dirty="0"/>
              <a:t>a réalité est donné à notre expérience (elle se manifeste) </a:t>
            </a:r>
          </a:p>
          <a:p>
            <a:endParaRPr lang="fr-FR" b="1" dirty="0"/>
          </a:p>
          <a:p>
            <a:endParaRPr lang="fr-CA" dirty="0"/>
          </a:p>
          <a:p>
            <a:endParaRPr lang="en-US" dirty="0"/>
          </a:p>
        </p:txBody>
      </p:sp>
    </p:spTree>
    <p:extLst>
      <p:ext uri="{BB962C8B-B14F-4D97-AF65-F5344CB8AC3E}">
        <p14:creationId xmlns:p14="http://schemas.microsoft.com/office/powerpoint/2010/main" val="380854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D3447-56C8-1440-9FFC-B529D6EA4FC0}"/>
              </a:ext>
            </a:extLst>
          </p:cNvPr>
          <p:cNvSpPr>
            <a:spLocks noGrp="1"/>
          </p:cNvSpPr>
          <p:nvPr>
            <p:ph type="title"/>
          </p:nvPr>
        </p:nvSpPr>
        <p:spPr/>
        <p:txBody>
          <a:bodyPr/>
          <a:lstStyle/>
          <a:p>
            <a:pPr fontAlgn="auto">
              <a:spcAft>
                <a:spcPts val="0"/>
              </a:spcAft>
              <a:defRPr/>
            </a:pPr>
            <a:endParaRPr lang="fr-FR" dirty="0"/>
          </a:p>
        </p:txBody>
      </p:sp>
      <p:sp>
        <p:nvSpPr>
          <p:cNvPr id="12290" name="Espace réservé du contenu 2">
            <a:extLst>
              <a:ext uri="{FF2B5EF4-FFF2-40B4-BE49-F238E27FC236}">
                <a16:creationId xmlns:a16="http://schemas.microsoft.com/office/drawing/2014/main" id="{8163E7A0-298D-464A-85CB-7922D8518AA4}"/>
              </a:ext>
            </a:extLst>
          </p:cNvPr>
          <p:cNvSpPr>
            <a:spLocks noGrp="1" noChangeArrowheads="1"/>
          </p:cNvSpPr>
          <p:nvPr>
            <p:ph idx="1"/>
          </p:nvPr>
        </p:nvSpPr>
        <p:spPr/>
        <p:txBody>
          <a:bodyPr/>
          <a:lstStyle/>
          <a:p>
            <a:r>
              <a:rPr lang="fr-FR" altLang="fr-FR"/>
              <a:t>« celle même […] pour qui les hommes ont tant peiné jusqu’à présent, et qui, d’abord, </a:t>
            </a:r>
            <a:r>
              <a:rPr lang="fr-FR" altLang="fr-FR" b="1"/>
              <a:t>ne naissant ni ne mourant, est éternelle, ne souffre ni croissance ni diminution ; qui, de plus, n’est pas belle d’un point de vue, laide d’un autre, ni belle ou</a:t>
            </a:r>
            <a:r>
              <a:rPr lang="fr-FR" altLang="fr-FR"/>
              <a:t> </a:t>
            </a:r>
            <a:r>
              <a:rPr lang="fr-FR" altLang="fr-FR" b="1"/>
              <a:t>laide selon le lieu et selon ceux qui l’aperçoivent. […]Mais elle est en soi-même et pour soi-même, dans l’unité éternelle de son Idée (eidos)</a:t>
            </a:r>
            <a:r>
              <a:rPr lang="fr-FR" altLang="fr-FR"/>
              <a:t>, et toute autre beauté dans l’univers participe de son être, d’une manière telle pourtant, qu’elle échappe absolument </a:t>
            </a:r>
            <a:r>
              <a:rPr lang="fr-FR" altLang="fr-FR" b="1"/>
              <a:t>à la condition du devenir et de la destruction </a:t>
            </a:r>
            <a:r>
              <a:rPr lang="fr-FR" altLang="fr-FR"/>
              <a:t>qui s’impose au reste du monde, et n’en souffre pas la moindre conséquence. » Le Baquet, 211 ab. trad. Pierre Boutang (Paris, Hermann, 1972).</a:t>
            </a:r>
          </a:p>
          <a:p>
            <a:endParaRPr lang="fr-FR" alt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r>
              <a:rPr lang="fr-CA" sz="5000" dirty="0"/>
              <a:t>Les phénomène psychique chez Brentano « </a:t>
            </a:r>
            <a:r>
              <a:rPr lang="fr-CA" sz="5000" dirty="0" err="1"/>
              <a:t>erlebnis</a:t>
            </a:r>
            <a:r>
              <a:rPr lang="fr-CA" sz="5000" dirty="0"/>
              <a:t>, vécu » toute les expériences (non seulement le cas exceptionnel) acte, instance du cogito-je veux, j’imagine, je désire, je pense. « Tout état psychique</a:t>
            </a:r>
            <a:r>
              <a:rPr lang="fr-CA" sz="5000" u="sng" dirty="0"/>
              <a:t> perçu par un acte d’introspection</a:t>
            </a:r>
            <a:r>
              <a:rPr lang="fr-CA" sz="5000" dirty="0"/>
              <a:t> »</a:t>
            </a:r>
          </a:p>
          <a:p>
            <a:r>
              <a:rPr lang="fr-CA" sz="5000" dirty="0"/>
              <a:t>Husserl reprend Brentano pour une critique du psychologisme, critique de la réduction de la logique à une « branche » de la psychologie. </a:t>
            </a:r>
            <a:r>
              <a:rPr lang="fr-CA" sz="5000" b="1" dirty="0"/>
              <a:t>Logique</a:t>
            </a:r>
            <a:r>
              <a:rPr lang="fr-CA" sz="5000" dirty="0"/>
              <a:t>=lois de la pensée, pour le physicalisme elle est comparable à tout autre processus temporel physique/ lois de la pensés=caractère prescriptif, logique discipline normative</a:t>
            </a:r>
          </a:p>
          <a:p>
            <a:r>
              <a:rPr lang="en-US" sz="5000" dirty="0"/>
              <a:t>L</a:t>
            </a:r>
            <a:r>
              <a:rPr lang="fr-CA" sz="5000" dirty="0"/>
              <a:t>a forme du raisonnement, inférence déductive valide</a:t>
            </a:r>
          </a:p>
          <a:p>
            <a:pPr marL="0" indent="0">
              <a:buNone/>
            </a:pPr>
            <a:r>
              <a:rPr lang="fr-FR" sz="5000" dirty="0"/>
              <a:t>a)Socrate est un homme b) Tous les hommes sont mortels c) donc Socrate est mortel (si la </a:t>
            </a:r>
            <a:r>
              <a:rPr lang="fr-CA" sz="5000" dirty="0"/>
              <a:t>première proposition est vrai, les autres ne peuvent pas ne pas être vraies).</a:t>
            </a:r>
          </a:p>
          <a:p>
            <a:pPr marL="0" indent="0">
              <a:buNone/>
            </a:pPr>
            <a:r>
              <a:rPr lang="fr-CA" sz="5000" dirty="0"/>
              <a:t>1 réductionnisme = Psychologisme empirique/ </a:t>
            </a:r>
            <a:r>
              <a:rPr lang="fr-CA" sz="5000" b="1" dirty="0"/>
              <a:t>psychologie de Brentano</a:t>
            </a:r>
            <a:r>
              <a:rPr lang="fr-CA" sz="5000" u="sng" dirty="0"/>
              <a:t> factuel </a:t>
            </a:r>
            <a:r>
              <a:rPr lang="fr-CA" sz="5000" dirty="0"/>
              <a:t>mais non physique </a:t>
            </a:r>
          </a:p>
          <a:p>
            <a:pPr marL="0" indent="0">
              <a:buNone/>
            </a:pPr>
            <a:r>
              <a:rPr lang="fr-CA" sz="5000" dirty="0"/>
              <a:t>2. </a:t>
            </a:r>
            <a:r>
              <a:rPr lang="en-US" sz="5000" dirty="0"/>
              <a:t>H</a:t>
            </a:r>
            <a:r>
              <a:rPr lang="fr-CA" sz="5000" dirty="0" err="1"/>
              <a:t>usserl</a:t>
            </a:r>
            <a:r>
              <a:rPr lang="fr-CA" sz="5000" dirty="0"/>
              <a:t> : la logique est autonome (on doit pas la réduire à la compréhension des opérations logique comme opérations mentale, -</a:t>
            </a:r>
            <a:r>
              <a:rPr lang="fr-CA" sz="5000" b="1" dirty="0"/>
              <a:t>le mentalisme</a:t>
            </a:r>
            <a:r>
              <a:rPr lang="fr-CA" sz="5000" dirty="0"/>
              <a:t>)</a:t>
            </a:r>
          </a:p>
          <a:p>
            <a:r>
              <a:rPr lang="fr-CA" sz="5000" b="1" dirty="0"/>
              <a:t>Intentionnalité comme indivisibilité de noèse et noème apriori (</a:t>
            </a:r>
            <a:r>
              <a:rPr lang="fr-CA" sz="5000" dirty="0"/>
              <a:t>contre la logique pure de Frege </a:t>
            </a:r>
            <a:r>
              <a:rPr lang="fr-FR" sz="5000" dirty="0"/>
              <a:t>et Russell )</a:t>
            </a:r>
          </a:p>
          <a:p>
            <a:r>
              <a:rPr lang="fr-FR" sz="5000" b="1" dirty="0"/>
              <a:t>Aller aux choses même </a:t>
            </a:r>
            <a:r>
              <a:rPr lang="de-DE" sz="5000" i="1" dirty="0"/>
              <a:t>Zu</a:t>
            </a:r>
            <a:r>
              <a:rPr lang="de-DE" sz="5000" dirty="0"/>
              <a:t> den </a:t>
            </a:r>
            <a:r>
              <a:rPr lang="de-DE" sz="5000" dirty="0" err="1"/>
              <a:t>sachen</a:t>
            </a:r>
            <a:r>
              <a:rPr lang="de-DE" sz="5000" dirty="0"/>
              <a:t> </a:t>
            </a:r>
            <a:r>
              <a:rPr lang="de-DE" sz="5000" i="1" dirty="0"/>
              <a:t>selbst</a:t>
            </a:r>
            <a:r>
              <a:rPr lang="de-DE" sz="5000" dirty="0"/>
              <a:t> </a:t>
            </a:r>
            <a:endParaRPr lang="fr-FR" sz="5000" dirty="0"/>
          </a:p>
          <a:p>
            <a:r>
              <a:rPr lang="fr-FR" sz="5000" dirty="0"/>
              <a:t>Husserl, </a:t>
            </a:r>
            <a:r>
              <a:rPr lang="fr-FR" sz="5000" i="1" dirty="0"/>
              <a:t>Idées directrices pour une phénoménologie</a:t>
            </a:r>
            <a:r>
              <a:rPr lang="fr-FR" sz="5000" dirty="0"/>
              <a:t> (</a:t>
            </a:r>
            <a:r>
              <a:rPr lang="fr-FR" sz="5000" i="1" dirty="0" err="1"/>
              <a:t>Ideen</a:t>
            </a:r>
            <a:r>
              <a:rPr lang="fr-FR" sz="5000" i="1" dirty="0"/>
              <a:t> </a:t>
            </a:r>
            <a:r>
              <a:rPr lang="fr-FR" sz="5000" dirty="0"/>
              <a:t>I) 1913</a:t>
            </a:r>
          </a:p>
          <a:p>
            <a:endParaRPr lang="en-US" dirty="0"/>
          </a:p>
        </p:txBody>
      </p:sp>
    </p:spTree>
    <p:extLst>
      <p:ext uri="{BB962C8B-B14F-4D97-AF65-F5344CB8AC3E}">
        <p14:creationId xmlns:p14="http://schemas.microsoft.com/office/powerpoint/2010/main" val="4215556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r-FR" dirty="0"/>
              <a:t>Mode d’accès et non vérificationnisme</a:t>
            </a:r>
          </a:p>
          <a:p>
            <a:r>
              <a:rPr lang="fr-FR" b="1" dirty="0"/>
              <a:t>Intuition donatrice </a:t>
            </a:r>
            <a:r>
              <a:rPr lang="fr-FR" dirty="0"/>
              <a:t>comme modification de l’attitude naturelle </a:t>
            </a:r>
          </a:p>
          <a:p>
            <a:r>
              <a:rPr lang="fr-FR" b="1" dirty="0"/>
              <a:t>Présence</a:t>
            </a:r>
            <a:r>
              <a:rPr lang="fr-FR" dirty="0"/>
              <a:t> intuitive ou non-intuitive</a:t>
            </a:r>
          </a:p>
          <a:p>
            <a:r>
              <a:rPr lang="fr-FR" dirty="0" err="1"/>
              <a:t>Erlebnis</a:t>
            </a:r>
            <a:r>
              <a:rPr lang="fr-FR" dirty="0"/>
              <a:t> vécu intentionnel visé d’un objet </a:t>
            </a:r>
          </a:p>
          <a:p>
            <a:r>
              <a:rPr lang="en-US" dirty="0"/>
              <a:t>E</a:t>
            </a:r>
            <a:r>
              <a:rPr lang="fr-FR" dirty="0" err="1"/>
              <a:t>rlebinisse</a:t>
            </a:r>
            <a:r>
              <a:rPr lang="fr-FR" dirty="0"/>
              <a:t> =conscience comme ensemble des vécu</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38217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Méthode</a:t>
            </a:r>
            <a:r>
              <a:rPr lang="en-US" dirty="0"/>
              <a:t> </a:t>
            </a:r>
            <a:r>
              <a:rPr lang="en-US" dirty="0" err="1"/>
              <a:t>phénomelogique</a:t>
            </a:r>
            <a:r>
              <a:rPr lang="en-US" dirty="0"/>
              <a:t> </a:t>
            </a:r>
          </a:p>
        </p:txBody>
      </p:sp>
      <p:sp>
        <p:nvSpPr>
          <p:cNvPr id="3" name="Content Placeholder 2"/>
          <p:cNvSpPr>
            <a:spLocks noGrp="1"/>
          </p:cNvSpPr>
          <p:nvPr>
            <p:ph idx="1"/>
          </p:nvPr>
        </p:nvSpPr>
        <p:spPr/>
        <p:txBody>
          <a:bodyPr>
            <a:normAutofit fontScale="92500" lnSpcReduction="20000"/>
          </a:bodyPr>
          <a:lstStyle/>
          <a:p>
            <a:r>
              <a:rPr lang="fr-FR" b="1" dirty="0"/>
              <a:t>Réduction eidétique</a:t>
            </a:r>
          </a:p>
          <a:p>
            <a:r>
              <a:rPr lang="fr-FR" dirty="0"/>
              <a:t>de la conscience des objets individuels et concrets au domaine </a:t>
            </a:r>
            <a:r>
              <a:rPr lang="fr-FR" dirty="0" err="1"/>
              <a:t>trans</a:t>
            </a:r>
            <a:r>
              <a:rPr lang="fr-FR" dirty="0"/>
              <a:t>-empirique des pures essences = ainsi une intuition de l'</a:t>
            </a:r>
            <a:r>
              <a:rPr lang="fr-FR" i="1" dirty="0" err="1"/>
              <a:t>eidos</a:t>
            </a:r>
            <a:r>
              <a:rPr lang="fr-FR" dirty="0"/>
              <a:t> de la chose, c'est-à-dire de ce qu'elle est dans sa </a:t>
            </a:r>
            <a:r>
              <a:rPr lang="fr-FR" b="1" dirty="0"/>
              <a:t>structure essentielle et invariable</a:t>
            </a:r>
            <a:r>
              <a:rPr lang="fr-FR" dirty="0"/>
              <a:t>, une fois éliminé tout ce qui, en elle, est contingent et accidentel. L'</a:t>
            </a:r>
            <a:r>
              <a:rPr lang="fr-FR" i="1" dirty="0" err="1"/>
              <a:t>eidos</a:t>
            </a:r>
            <a:r>
              <a:rPr lang="fr-FR" i="1" dirty="0"/>
              <a:t> </a:t>
            </a:r>
            <a:r>
              <a:rPr lang="fr-FR" dirty="0"/>
              <a:t>est ainsi le principe, </a:t>
            </a:r>
            <a:r>
              <a:rPr lang="fr-FR" b="1" dirty="0"/>
              <a:t>la structure nécessaire de la chose</a:t>
            </a:r>
            <a:r>
              <a:rPr lang="fr-FR" dirty="0"/>
              <a:t>. Pour la phénoménologie — science des essences —, cette réduction est la première étape de sa méthodologie. l'imagination les différents aspects. Les limites de la variation imaginaire sont le donné effectif — c'est-à-dire ce qui est donné de façon immédiate et indubitable — et l'</a:t>
            </a:r>
            <a:r>
              <a:rPr lang="fr-FR" i="1" dirty="0" err="1"/>
              <a:t>eidos</a:t>
            </a:r>
            <a:r>
              <a:rPr lang="fr-FR" dirty="0"/>
              <a:t> lui-même. Les variations empiètent les unes sur les autres, et l'aspect dans lequel elles se recouvrent est l'essence. Ainsi, en allant de l'appréhension dans la sphère perceptive à l'appréhension dans la sphère imaginative, on peut atteindre la structure invariable et essentielle de l'objet.</a:t>
            </a:r>
          </a:p>
        </p:txBody>
      </p:sp>
    </p:spTree>
    <p:extLst>
      <p:ext uri="{BB962C8B-B14F-4D97-AF65-F5344CB8AC3E}">
        <p14:creationId xmlns:p14="http://schemas.microsoft.com/office/powerpoint/2010/main" val="1162158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fr-FR" dirty="0"/>
              <a:t>la réduction phénoménologique- épochè</a:t>
            </a:r>
          </a:p>
          <a:p>
            <a:r>
              <a:rPr lang="fr-FR" dirty="0"/>
              <a:t>s'abstient de toute affirmation concernant l'existence des objets et met entre parenthèses le contenu factuel et concret, ou bien pratique, par rapport à lui, une suspension de jugement.</a:t>
            </a:r>
          </a:p>
          <a:p>
            <a:r>
              <a:rPr lang="fr-FR" dirty="0"/>
              <a:t>arriver à la source de la signification du monde vécu à travers un mouvement qui fait qu'on cesse de voir celui-ci d'une manière naturelle et quotidienne pour le voir d'une manière réflexive en tant que phénomène pur ; une telle méthode implique la mise entre parenthèses de tous les jugements concernant l'existence du monde, c'est-à-dire une suspension (en grec </a:t>
            </a:r>
            <a:r>
              <a:rPr lang="fr-FR" i="1" dirty="0" err="1"/>
              <a:t>épokhê</a:t>
            </a:r>
            <a:r>
              <a:rPr lang="fr-FR" dirty="0"/>
              <a:t>) de tout jugement à propos de celle-ci de sorte qu'on ne la présuppose pas, ni ne la nie, ni ne l'affirme.</a:t>
            </a:r>
          </a:p>
          <a:p>
            <a:endParaRPr lang="en-US" dirty="0"/>
          </a:p>
        </p:txBody>
      </p:sp>
    </p:spTree>
    <p:extLst>
      <p:ext uri="{BB962C8B-B14F-4D97-AF65-F5344CB8AC3E}">
        <p14:creationId xmlns:p14="http://schemas.microsoft.com/office/powerpoint/2010/main" val="2012945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fr-FR" dirty="0"/>
              <a:t>A</a:t>
            </a:r>
            <a:r>
              <a:rPr lang="fr-FR" b="1" dirty="0"/>
              <a:t>TTITUDE NATURELLE </a:t>
            </a:r>
            <a:r>
              <a:rPr lang="fr-FR" dirty="0"/>
              <a:t>= Des soucis et des buts pratiques, le monde dans lequel chacun vit, un monde </a:t>
            </a:r>
            <a:r>
              <a:rPr lang="fr-FR" b="1" dirty="0"/>
              <a:t>préréflexif</a:t>
            </a:r>
            <a:r>
              <a:rPr lang="fr-FR" dirty="0"/>
              <a:t> qui ne fait l'objet d'aucune réflexion radicale sur sa réalité, et à l'occasion duquel on n'examine ni la possibilité ou les fondements de la connaissance, ni la validité de la perception ; c'est donc un monde où les choses sont senties de manière immédiate. Le monde est continuellement là pour la personne qui vit de façon naturelle. Et, en tant qu'il est vu ainsi, il se situe au niveau ontique des</a:t>
            </a:r>
            <a:r>
              <a:rPr lang="fr-FR" b="1" dirty="0"/>
              <a:t> </a:t>
            </a:r>
            <a:r>
              <a:rPr lang="fr-FR" b="1" dirty="0" err="1"/>
              <a:t>étants</a:t>
            </a:r>
            <a:r>
              <a:rPr lang="fr-FR" b="1" dirty="0"/>
              <a:t> </a:t>
            </a:r>
            <a:r>
              <a:rPr lang="fr-FR" dirty="0"/>
              <a:t>(en allemand </a:t>
            </a:r>
            <a:r>
              <a:rPr lang="fr-FR" i="1" dirty="0" err="1"/>
              <a:t>ienSedes</a:t>
            </a:r>
            <a:r>
              <a:rPr lang="fr-FR" dirty="0"/>
              <a:t>) et des faits. </a:t>
            </a:r>
          </a:p>
          <a:p>
            <a:r>
              <a:rPr lang="fr-FR" u="sng" dirty="0"/>
              <a:t>La manière réflexive </a:t>
            </a:r>
            <a:r>
              <a:rPr lang="fr-FR" dirty="0"/>
              <a:t>lorsqu'on l'examine comme un tout et qu'on s'interroge sur la connaissance, afin de comprendre à la fois le monde et la conscience aussi bien que les rapports qu'ils entretiennent. Saisi de cette manière, le monde se situe </a:t>
            </a:r>
            <a:r>
              <a:rPr lang="fr-FR" u="sng" dirty="0"/>
              <a:t>au niveau ontologique de l'être (en allemand </a:t>
            </a:r>
            <a:r>
              <a:rPr lang="fr-FR" i="1" u="sng" dirty="0"/>
              <a:t>Sein</a:t>
            </a:r>
            <a:r>
              <a:rPr lang="fr-FR" u="sng" dirty="0"/>
              <a:t>) des </a:t>
            </a:r>
            <a:r>
              <a:rPr lang="fr-FR" u="sng" dirty="0" err="1"/>
              <a:t>étants</a:t>
            </a:r>
            <a:r>
              <a:rPr lang="fr-FR" u="sng" dirty="0"/>
              <a:t> et selon la signification (</a:t>
            </a:r>
            <a:r>
              <a:rPr lang="fr-FR" i="1" u="sng" dirty="0"/>
              <a:t>Sinn</a:t>
            </a:r>
            <a:r>
              <a:rPr lang="fr-FR" u="sng" dirty="0"/>
              <a:t>) du monde et de la conscience.</a:t>
            </a:r>
            <a:endParaRPr lang="en-US" u="sng" dirty="0"/>
          </a:p>
        </p:txBody>
      </p:sp>
    </p:spTree>
    <p:extLst>
      <p:ext uri="{BB962C8B-B14F-4D97-AF65-F5344CB8AC3E}">
        <p14:creationId xmlns:p14="http://schemas.microsoft.com/office/powerpoint/2010/main" val="1631576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fr-FR" dirty="0"/>
              <a:t>Différence avec le scepticisme et le doute Hyperbolique</a:t>
            </a:r>
          </a:p>
          <a:p>
            <a:r>
              <a:rPr lang="fr-FR" dirty="0"/>
              <a:t>Attitude Préthéorique (épochè)</a:t>
            </a:r>
          </a:p>
          <a:p>
            <a:r>
              <a:rPr lang="en-US" dirty="0"/>
              <a:t>V</a:t>
            </a:r>
            <a:r>
              <a:rPr lang="fr-FR" dirty="0" err="1"/>
              <a:t>oir</a:t>
            </a:r>
            <a:r>
              <a:rPr lang="fr-FR" dirty="0"/>
              <a:t> </a:t>
            </a:r>
            <a:r>
              <a:rPr lang="fr-FR" dirty="0">
                <a:highlight>
                  <a:srgbClr val="FFFF00"/>
                </a:highlight>
              </a:rPr>
              <a:t>Méditations Cartésienne 1929</a:t>
            </a:r>
          </a:p>
          <a:p>
            <a:r>
              <a:rPr lang="fr-FR" dirty="0"/>
              <a:t>L'</a:t>
            </a:r>
            <a:r>
              <a:rPr lang="fr-FR" dirty="0" err="1"/>
              <a:t>ἐ</a:t>
            </a:r>
            <a:r>
              <a:rPr lang="fr-FR" dirty="0"/>
              <a:t>π</a:t>
            </a:r>
            <a:r>
              <a:rPr lang="fr-FR" dirty="0" err="1"/>
              <a:t>οχή</a:t>
            </a:r>
            <a:r>
              <a:rPr lang="fr-FR" dirty="0"/>
              <a:t> phénoménologique. À la place de la tentative cartésienne de doute universel, nous pourrions introduire l'universelle </a:t>
            </a:r>
            <a:r>
              <a:rPr lang="fr-FR" dirty="0" err="1"/>
              <a:t>ἐ</a:t>
            </a:r>
            <a:r>
              <a:rPr lang="fr-FR" dirty="0"/>
              <a:t>π</a:t>
            </a:r>
            <a:r>
              <a:rPr lang="fr-FR" dirty="0" err="1"/>
              <a:t>οχή</a:t>
            </a:r>
            <a:r>
              <a:rPr lang="fr-FR" dirty="0"/>
              <a:t>, au sens nouveau et rigoureusement déterminé que nous lui avons donné. (...) Notre ambition est précisément de découvrir un nouveau domaine scientifique, dont l'accès nous soit acquis par la méthode même de mise entre parenthèses (...). Ce que nous mettons hors de jeu, c'est la thèse générale qui tient à l'essence de l'attitude naturelle (...). je ne nie donc pas ce monde comme si j'étais sophiste ; je ne mets pas son existence en doute comme si j'étais sceptique ; mais j'opère l'</a:t>
            </a:r>
            <a:r>
              <a:rPr lang="fr-FR" dirty="0" err="1"/>
              <a:t>ἐ</a:t>
            </a:r>
            <a:r>
              <a:rPr lang="fr-FR" dirty="0"/>
              <a:t>π</a:t>
            </a:r>
            <a:r>
              <a:rPr lang="fr-FR" dirty="0" err="1"/>
              <a:t>οχή</a:t>
            </a:r>
            <a:r>
              <a:rPr lang="fr-FR" dirty="0"/>
              <a:t> phénoménologique qui m'interdit absolument tout jugement portant sur l'existence spatio-temporelle. Par conséquent, toutes les sciences qui se rapportent à ce monde naturel (...) je les mets hors circuit, je ne fais absolument aucun usage de leur validité ; je ne fais mienne aucune des propositions qui y ressortissent, fussent-elles d'une évidence parfaite » (Husserl, </a:t>
            </a:r>
            <a:r>
              <a:rPr lang="fr-FR" i="1" dirty="0"/>
              <a:t>Idées directrices pour une phénoménologie pure et une philosophie phénoménologique</a:t>
            </a:r>
            <a:r>
              <a:rPr lang="fr-FR" dirty="0"/>
              <a:t> (1913), Gallimard, coll. "Tel", p. 101-103).</a:t>
            </a:r>
          </a:p>
          <a:p>
            <a:endParaRPr lang="en-US" dirty="0"/>
          </a:p>
        </p:txBody>
      </p:sp>
    </p:spTree>
    <p:extLst>
      <p:ext uri="{BB962C8B-B14F-4D97-AF65-F5344CB8AC3E}">
        <p14:creationId xmlns:p14="http://schemas.microsoft.com/office/powerpoint/2010/main" val="4193042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t>
            </a:r>
            <a:r>
              <a:rPr lang="fr-CA" sz="2400" b="1" dirty="0"/>
              <a:t>Avant Propos” </a:t>
            </a:r>
            <a:r>
              <a:rPr lang="fr-CA" sz="2400" b="1" i="1" dirty="0"/>
              <a:t>Phénoménologie de la Perception  </a:t>
            </a:r>
            <a:br>
              <a:rPr lang="fr-CA" sz="2400" b="1" dirty="0"/>
            </a:br>
            <a:r>
              <a:rPr lang="fr-CA" sz="2400" b="1" dirty="0"/>
              <a:t>Merleau-Ponty</a:t>
            </a:r>
          </a:p>
        </p:txBody>
      </p:sp>
      <p:sp>
        <p:nvSpPr>
          <p:cNvPr id="3" name="Content Placeholder 2"/>
          <p:cNvSpPr>
            <a:spLocks noGrp="1"/>
          </p:cNvSpPr>
          <p:nvPr>
            <p:ph idx="1"/>
          </p:nvPr>
        </p:nvSpPr>
        <p:spPr/>
        <p:txBody>
          <a:bodyPr>
            <a:normAutofit fontScale="92500" lnSpcReduction="10000"/>
          </a:bodyPr>
          <a:lstStyle/>
          <a:p>
            <a:r>
              <a:rPr lang="fr-CA" dirty="0"/>
              <a:t>Qu'est-ce que la phénoménologie ? Il peut paraître étrange qu'on ait encore à poser cette question un demi-siècle après les premiers travaux de Husserl. Elle est pourtant loin d'être résolue. La phénoménologie, c'est </a:t>
            </a:r>
            <a:r>
              <a:rPr lang="fr-CA" b="1" dirty="0"/>
              <a:t>l'étude des essences</a:t>
            </a:r>
            <a:r>
              <a:rPr lang="fr-CA" dirty="0"/>
              <a:t>, et tous les problèmes, selon elle, reviennent à définir des essences : l'essence de la perception, l'essence de la conscience, par exemple. Mais la phénoménologie, c'est aussi une philosophie qui replace les essences dans l'existence et ne pense pas qu'on puisse comprendre l'homme et le monde autrement qu'à </a:t>
            </a:r>
            <a:r>
              <a:rPr lang="fr-CA" b="1" dirty="0"/>
              <a:t>partir de leur « facticité</a:t>
            </a:r>
            <a:r>
              <a:rPr lang="fr-CA" dirty="0"/>
              <a:t> ». C'est une philosophie transcendantale qui met en suspens pour les comprendre les affirmations de l'attitude naturelle, mais c'est aussi une philosophie pour laquelle </a:t>
            </a:r>
            <a:r>
              <a:rPr lang="fr-CA" b="1" dirty="0"/>
              <a:t>le monde est toujours « déjà là » avant la réflexion</a:t>
            </a:r>
            <a:r>
              <a:rPr lang="fr-CA" dirty="0"/>
              <a:t>, comme une présence inaliénable, et dont tout l'effort est de retrouver ce contact naïf avec le monde pour lui donner </a:t>
            </a:r>
            <a:r>
              <a:rPr lang="fr-CA" b="1" dirty="0"/>
              <a:t>enfin un statut philosophique</a:t>
            </a:r>
            <a:r>
              <a:rPr lang="en-GB" b="1" dirty="0"/>
              <a:t> p.1</a:t>
            </a:r>
            <a:endParaRPr lang="en-US" b="1" dirty="0"/>
          </a:p>
        </p:txBody>
      </p:sp>
    </p:spTree>
    <p:extLst>
      <p:ext uri="{BB962C8B-B14F-4D97-AF65-F5344CB8AC3E}">
        <p14:creationId xmlns:p14="http://schemas.microsoft.com/office/powerpoint/2010/main" val="3497932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r-CA" dirty="0"/>
              <a:t>Il s'agit de décrire, et non pas d'expliquer ni d'analyser. Cette première consigne que Husserl donnait à la phénoménologie commençante d'être une « psychologie descriptive » ou de revenir « aux choses mêmes », c'est d'abord le désaveu de la science. Je ne suis pas le résultat ou l'entrecroisement des multiples causalités qui déterminent mon corps ou mon « psychisme », je ne puis pas me penser comme une partit, du monde, comme le simple objet de la biologie, de la psychologie et de la sociologie</a:t>
            </a:r>
            <a:r>
              <a:rPr lang="en-GB" dirty="0"/>
              <a:t> p.3</a:t>
            </a:r>
            <a:endParaRPr lang="en-US" dirty="0"/>
          </a:p>
        </p:txBody>
      </p:sp>
    </p:spTree>
    <p:extLst>
      <p:ext uri="{BB962C8B-B14F-4D97-AF65-F5344CB8AC3E}">
        <p14:creationId xmlns:p14="http://schemas.microsoft.com/office/powerpoint/2010/main" val="175914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fr-CA" dirty="0"/>
              <a:t>Mais [iv] les relations du sujet et du monde ne sont pas rigoureusement bilatérales : si elles l'étaient, la certitude du monde serait d'emblée, chez Descartes, donnée avec celle du Cogito et Kant ne parlerait pas de « renversement copernicien ». L'analyse réflexive[de Kant] , à partir de notre expérience du monde, remonte au sujet comme a une condition de possibilité distincte d'elle et fait voir la synthèse universelle </a:t>
            </a:r>
            <a:r>
              <a:rPr lang="fr-CA" dirty="0">
                <a:highlight>
                  <a:srgbClr val="FFFF00"/>
                </a:highlight>
              </a:rPr>
              <a:t>comme ce sans quoi il n'y aurait pas de monde. </a:t>
            </a:r>
            <a:r>
              <a:rPr lang="fr-CA" dirty="0"/>
              <a:t>Dans cette mesure, elle cesse d'adhérer à notre expérience, elle substitue à un compte-rendu une reconstruction. On comprend par là que </a:t>
            </a:r>
            <a:r>
              <a:rPr lang="fr-CA" b="1" dirty="0"/>
              <a:t>Husserl ait pu reprocher à Kant un « psychologisme des facultés de l'âme »  et opposer, à une analyse noétique qui fait reposer le monde sur l'activité synthétique du sujet, sa « réflexion noématique » qui demeure dans l'objet et en explicite l'unité primordiale au lieu de l'engendrer.</a:t>
            </a:r>
            <a:r>
              <a:rPr lang="en-GB" b="1" dirty="0"/>
              <a:t> </a:t>
            </a:r>
            <a:r>
              <a:rPr lang="fr-CA" dirty="0"/>
              <a:t>	</a:t>
            </a:r>
            <a:r>
              <a:rPr lang="fr-CA" dirty="0" err="1"/>
              <a:t>Logische</a:t>
            </a:r>
            <a:r>
              <a:rPr lang="fr-CA" dirty="0"/>
              <a:t> </a:t>
            </a:r>
            <a:r>
              <a:rPr lang="fr-CA" dirty="0" err="1"/>
              <a:t>Untersuchungen</a:t>
            </a:r>
            <a:r>
              <a:rPr lang="fr-CA" dirty="0"/>
              <a:t>, </a:t>
            </a:r>
            <a:r>
              <a:rPr lang="fr-CA" dirty="0" err="1"/>
              <a:t>Prolegomena</a:t>
            </a:r>
            <a:r>
              <a:rPr lang="fr-CA" dirty="0"/>
              <a:t> </a:t>
            </a:r>
            <a:r>
              <a:rPr lang="fr-CA" dirty="0" err="1"/>
              <a:t>zur</a:t>
            </a:r>
            <a:r>
              <a:rPr lang="fr-CA" dirty="0"/>
              <a:t> </a:t>
            </a:r>
            <a:r>
              <a:rPr lang="fr-CA" dirty="0" err="1"/>
              <a:t>reinen</a:t>
            </a:r>
            <a:r>
              <a:rPr lang="fr-CA" dirty="0"/>
              <a:t> </a:t>
            </a:r>
            <a:r>
              <a:rPr lang="fr-CA" dirty="0" err="1"/>
              <a:t>Logik</a:t>
            </a:r>
            <a:r>
              <a:rPr lang="fr-CA" dirty="0"/>
              <a:t>, p. 93.</a:t>
            </a:r>
            <a:endParaRPr lang="en-GB" dirty="0"/>
          </a:p>
          <a:p>
            <a:endParaRPr lang="en-US" dirty="0"/>
          </a:p>
        </p:txBody>
      </p:sp>
    </p:spTree>
    <p:extLst>
      <p:ext uri="{BB962C8B-B14F-4D97-AF65-F5344CB8AC3E}">
        <p14:creationId xmlns:p14="http://schemas.microsoft.com/office/powerpoint/2010/main" val="1125441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t>
            </a:r>
          </a:p>
        </p:txBody>
      </p:sp>
      <p:sp>
        <p:nvSpPr>
          <p:cNvPr id="3" name="Content Placeholder 2"/>
          <p:cNvSpPr>
            <a:spLocks noGrp="1"/>
          </p:cNvSpPr>
          <p:nvPr>
            <p:ph idx="1"/>
          </p:nvPr>
        </p:nvSpPr>
        <p:spPr/>
        <p:txBody>
          <a:bodyPr>
            <a:normAutofit/>
          </a:bodyPr>
          <a:lstStyle/>
          <a:p>
            <a:r>
              <a:rPr lang="fr-CA" dirty="0"/>
              <a:t>Si la phénoménologie a été un mouvement avant d'être une doctrine ou un système, ce n'est ni hasard, ni imposture. Elle est laborieuse comme l'œuvre de Balzac, celle de Proust, celle de Valéry ou celle de Cézanne, - par le même genre d'attention et d'étonnement, par la même exigence de conscience, par la même volonté de saisir le sens du monde ou de l'histoire à l'état naissant. Elle se confond sous ce rapport avec l'effort de la pensée moderne.</a:t>
            </a:r>
            <a:endParaRPr lang="en-GB" dirty="0"/>
          </a:p>
          <a:p>
            <a:r>
              <a:rPr lang="fr-CA" dirty="0"/>
              <a:t> </a:t>
            </a:r>
            <a:endParaRPr lang="en-GB" dirty="0"/>
          </a:p>
          <a:p>
            <a:endParaRPr lang="en-US" dirty="0"/>
          </a:p>
        </p:txBody>
      </p:sp>
    </p:spTree>
    <p:extLst>
      <p:ext uri="{BB962C8B-B14F-4D97-AF65-F5344CB8AC3E}">
        <p14:creationId xmlns:p14="http://schemas.microsoft.com/office/powerpoint/2010/main" val="361278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BF174-E5DB-514B-B604-381F43574EF7}"/>
              </a:ext>
            </a:extLst>
          </p:cNvPr>
          <p:cNvSpPr>
            <a:spLocks noGrp="1"/>
          </p:cNvSpPr>
          <p:nvPr>
            <p:ph type="title"/>
          </p:nvPr>
        </p:nvSpPr>
        <p:spPr/>
        <p:txBody>
          <a:bodyPr/>
          <a:lstStyle/>
          <a:p>
            <a:pPr fontAlgn="auto">
              <a:spcAft>
                <a:spcPts val="0"/>
              </a:spcAft>
              <a:defRPr/>
            </a:pPr>
            <a:endParaRPr lang="fr-FR"/>
          </a:p>
        </p:txBody>
      </p:sp>
      <p:sp>
        <p:nvSpPr>
          <p:cNvPr id="13314" name="Espace réservé du contenu 2">
            <a:extLst>
              <a:ext uri="{FF2B5EF4-FFF2-40B4-BE49-F238E27FC236}">
                <a16:creationId xmlns:a16="http://schemas.microsoft.com/office/drawing/2014/main" id="{D32433E5-6001-ED47-BA7A-4E11F70A5AA2}"/>
              </a:ext>
            </a:extLst>
          </p:cNvPr>
          <p:cNvSpPr>
            <a:spLocks noGrp="1" noChangeArrowheads="1"/>
          </p:cNvSpPr>
          <p:nvPr>
            <p:ph idx="1"/>
          </p:nvPr>
        </p:nvSpPr>
        <p:spPr/>
        <p:txBody>
          <a:bodyPr>
            <a:normAutofit lnSpcReduction="10000"/>
          </a:bodyPr>
          <a:lstStyle/>
          <a:p>
            <a:r>
              <a:rPr lang="fr-FR" altLang="fr-FR"/>
              <a:t>Songe donc, ajouta-t-elle, quel bonheur ce serait pour un homme s’il pouvait voir le beau lui-même, simple, pur, sans mélange, et contempler, au lieu d’une beauté chargée de chairs, de couleurs et de cent autres superfluité périssables, la beauté divine elle-même sous sa forme unique. Penses-tu que ce soit une vie banale que celle d’un homme qui, élevant ses regards là-haut, contemple la beauté avec l’organe approprié et vit dans son commerce ? Ne crois-tu pas, ajoute-t-elle, qu’en voyant ainsi le beau avec l’organe par lequel il est visible, il sera le seul qui puisse engendrer, </a:t>
            </a:r>
            <a:r>
              <a:rPr lang="fr-FR" altLang="fr-FR" b="1"/>
              <a:t>non des fantôme de vertu</a:t>
            </a:r>
            <a:r>
              <a:rPr lang="fr-FR" altLang="fr-FR"/>
              <a:t>, puisqu’il ne s’attache pas à un fantôme, </a:t>
            </a:r>
            <a:r>
              <a:rPr lang="fr-FR" altLang="fr-FR" b="1"/>
              <a:t>mais des vertus véritable, puisqu'il saisit la vérité ? </a:t>
            </a:r>
            <a:r>
              <a:rPr lang="fr-FR" altLang="fr-FR"/>
              <a:t>Platon, Le Banquet, trad. Luc Brisson, Flammarion, p. 71-73.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 </a:t>
            </a:r>
            <a:r>
              <a:rPr lang="en-US" dirty="0" err="1"/>
              <a:t>doute</a:t>
            </a:r>
            <a:r>
              <a:rPr lang="en-US" dirty="0"/>
              <a:t> de Cézanne : Chaos et </a:t>
            </a:r>
            <a:r>
              <a:rPr lang="en-US" dirty="0" err="1"/>
              <a:t>ordre</a:t>
            </a:r>
            <a:endParaRPr lang="en-US" dirty="0"/>
          </a:p>
        </p:txBody>
      </p:sp>
      <p:sp>
        <p:nvSpPr>
          <p:cNvPr id="3" name="Content Placeholder 2"/>
          <p:cNvSpPr>
            <a:spLocks noGrp="1"/>
          </p:cNvSpPr>
          <p:nvPr>
            <p:ph idx="1"/>
          </p:nvPr>
        </p:nvSpPr>
        <p:spPr/>
        <p:txBody>
          <a:bodyPr/>
          <a:lstStyle/>
          <a:p>
            <a:r>
              <a:rPr lang="fr-CA" dirty="0"/>
              <a:t>Déformation et équilibre d’ensemble</a:t>
            </a:r>
          </a:p>
          <a:p>
            <a:r>
              <a:rPr lang="fr-CA" dirty="0"/>
              <a:t>« peindre l’odeur des objet »Synesthésie p.26</a:t>
            </a:r>
          </a:p>
          <a:p>
            <a:r>
              <a:rPr lang="fr-CA" dirty="0"/>
              <a:t>« peindre une nappe de neige et non  ’couronnée’ »p.27</a:t>
            </a:r>
          </a:p>
          <a:p>
            <a:r>
              <a:rPr lang="fr-CA" dirty="0"/>
              <a:t>Monde sans familiarité p.28</a:t>
            </a:r>
          </a:p>
          <a:p>
            <a:r>
              <a:rPr lang="fr-CA" dirty="0"/>
              <a:t>travail au Louvre et paysage p.29</a:t>
            </a:r>
          </a:p>
          <a:p>
            <a:endParaRPr lang="fr-CA" dirty="0"/>
          </a:p>
          <a:p>
            <a:endParaRPr lang="fr-CA" dirty="0"/>
          </a:p>
          <a:p>
            <a:endParaRPr lang="fr-CA" dirty="0"/>
          </a:p>
          <a:p>
            <a:endParaRPr lang="fr-CA" dirty="0"/>
          </a:p>
          <a:p>
            <a:endParaRPr lang="fr-FR" dirty="0"/>
          </a:p>
        </p:txBody>
      </p:sp>
    </p:spTree>
    <p:extLst>
      <p:ext uri="{BB962C8B-B14F-4D97-AF65-F5344CB8AC3E}">
        <p14:creationId xmlns:p14="http://schemas.microsoft.com/office/powerpoint/2010/main" val="22636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D851F-900F-9749-988A-75BEAA586168}"/>
              </a:ext>
            </a:extLst>
          </p:cNvPr>
          <p:cNvSpPr>
            <a:spLocks noGrp="1"/>
          </p:cNvSpPr>
          <p:nvPr>
            <p:ph type="title"/>
          </p:nvPr>
        </p:nvSpPr>
        <p:spPr>
          <a:xfrm>
            <a:off x="2230438" y="965200"/>
            <a:ext cx="7731125" cy="5049838"/>
          </a:xfrm>
        </p:spPr>
        <p:txBody>
          <a:bodyPr>
            <a:normAutofit fontScale="90000"/>
          </a:bodyPr>
          <a:lstStyle/>
          <a:p>
            <a:pPr fontAlgn="auto">
              <a:spcAft>
                <a:spcPts val="0"/>
              </a:spcAft>
              <a:defRPr/>
            </a:pPr>
            <a:r>
              <a:rPr lang="fr-FR" altLang="fr-FR" i="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 La philosophie ancienne c’est une philosophie pour laquelle la vérité préexiste et doit (…)être découverte, c’est à dire il y a une forme du vrai. </a:t>
            </a:r>
            <a:r>
              <a:rPr lang="fr-FR" altLang="fr-FR" i="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J’appelle philosophie moderne, une philosophie pour qui au contraire, la vérité doit être créée, constituée, pas découverte, créée ! La création d’un "quelque chose de vrai" et la création de vrai, c’est quoi ? C’est la création d’un "quelque chose de nouveau", c’est strictement identique ».</a:t>
            </a:r>
            <a:br>
              <a:rPr lang="fr-FR" altLang="fr-FR" i="1" cap="none"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fr-FR" dirty="0"/>
              <a:t> </a:t>
            </a:r>
            <a:r>
              <a:rPr lang="fr-FR" sz="1800" dirty="0"/>
              <a:t>Gilles Deleuze - Cinéma cours 49 du 13/12/83 - 3 transcription : Daniel </a:t>
            </a:r>
            <a:r>
              <a:rPr lang="fr-FR" sz="1800" dirty="0" err="1"/>
              <a:t>Rayburn</a:t>
            </a:r>
            <a:endParaRPr lang="fr-FR" sz="1800" dirty="0"/>
          </a:p>
        </p:txBody>
      </p:sp>
      <p:sp>
        <p:nvSpPr>
          <p:cNvPr id="3" name="Espace réservé du contenu 2">
            <a:extLst>
              <a:ext uri="{FF2B5EF4-FFF2-40B4-BE49-F238E27FC236}">
                <a16:creationId xmlns:a16="http://schemas.microsoft.com/office/drawing/2014/main" id="{94BDEF55-6FC9-B240-84E6-552B3E8A7A0E}"/>
              </a:ext>
            </a:extLst>
          </p:cNvPr>
          <p:cNvSpPr>
            <a:spLocks noGrp="1"/>
          </p:cNvSpPr>
          <p:nvPr>
            <p:ph idx="1"/>
          </p:nvPr>
        </p:nvSpPr>
        <p:spPr>
          <a:xfrm>
            <a:off x="2419350" y="2546350"/>
            <a:ext cx="7542213" cy="46038"/>
          </a:xfrm>
        </p:spPr>
        <p:txBody>
          <a:bodyPr rtlCol="0">
            <a:normAutofit fontScale="25000" lnSpcReduction="20000"/>
          </a:bodyPr>
          <a:lstStyle/>
          <a:p>
            <a:pPr fontAlgn="auto">
              <a:spcAft>
                <a:spcPts val="0"/>
              </a:spcAft>
              <a:defRPr/>
            </a:pPr>
            <a:endParaRPr lang="fr-FR" dirty="0">
              <a:solidFill>
                <a:schemeClr val="tx1">
                  <a:lumMod val="85000"/>
                  <a:lumOff val="15000"/>
                </a:schemeClr>
              </a:solidFill>
            </a:endParaRPr>
          </a:p>
        </p:txBody>
      </p:sp>
      <p:sp>
        <p:nvSpPr>
          <p:cNvPr id="3075" name="Rectangle 8">
            <a:extLst>
              <a:ext uri="{FF2B5EF4-FFF2-40B4-BE49-F238E27FC236}">
                <a16:creationId xmlns:a16="http://schemas.microsoft.com/office/drawing/2014/main" id="{01ED78AA-F286-484C-9202-DF9A007E5765}"/>
              </a:ext>
            </a:extLst>
          </p:cNvPr>
          <p:cNvSpPr>
            <a:spLocks noChangeArrowheads="1"/>
          </p:cNvSpPr>
          <p:nvPr/>
        </p:nvSpPr>
        <p:spPr bwMode="auto">
          <a:xfrm>
            <a:off x="296863" y="157163"/>
            <a:ext cx="118951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fontAlgn="base">
              <a:spcBef>
                <a:spcPct val="0"/>
              </a:spcBef>
              <a:spcAft>
                <a:spcPct val="0"/>
              </a:spcAft>
              <a:defRPr>
                <a:solidFill>
                  <a:schemeClr val="tx1"/>
                </a:solidFill>
                <a:latin typeface="Gill Sans MT" panose="020B0502020104020203" pitchFamily="34" charset="77"/>
              </a:defRPr>
            </a:lvl6pPr>
            <a:lvl7pPr marL="2971800" indent="-228600" fontAlgn="base">
              <a:spcBef>
                <a:spcPct val="0"/>
              </a:spcBef>
              <a:spcAft>
                <a:spcPct val="0"/>
              </a:spcAft>
              <a:defRPr>
                <a:solidFill>
                  <a:schemeClr val="tx1"/>
                </a:solidFill>
                <a:latin typeface="Gill Sans MT" panose="020B0502020104020203" pitchFamily="34" charset="77"/>
              </a:defRPr>
            </a:lvl7pPr>
            <a:lvl8pPr marL="3429000" indent="-228600" fontAlgn="base">
              <a:spcBef>
                <a:spcPct val="0"/>
              </a:spcBef>
              <a:spcAft>
                <a:spcPct val="0"/>
              </a:spcAft>
              <a:defRPr>
                <a:solidFill>
                  <a:schemeClr val="tx1"/>
                </a:solidFill>
                <a:latin typeface="Gill Sans MT" panose="020B0502020104020203" pitchFamily="34" charset="77"/>
              </a:defRPr>
            </a:lvl8pPr>
            <a:lvl9pPr marL="3886200" indent="-228600" fontAlgn="base">
              <a:spcBef>
                <a:spcPct val="0"/>
              </a:spcBef>
              <a:spcAft>
                <a:spcPct val="0"/>
              </a:spcAft>
              <a:defRPr>
                <a:solidFill>
                  <a:schemeClr val="tx1"/>
                </a:solidFill>
                <a:latin typeface="Gill Sans MT" panose="020B0502020104020203" pitchFamily="34" charset="77"/>
              </a:defRPr>
            </a:lvl9pPr>
          </a:lstStyle>
          <a:p>
            <a:pPr defTabSz="914400"/>
            <a:br>
              <a:rPr lang="fr-FR" altLang="fr-FR" sz="1200" i="1">
                <a:latin typeface="Calibri" panose="020F0502020204030204" pitchFamily="34" charset="0"/>
                <a:cs typeface="Times New Roman" panose="02020603050405020304" pitchFamily="18" charset="0"/>
              </a:rPr>
            </a:br>
            <a:endParaRPr lang="fr-FR" altLang="fr-FR">
              <a:latin typeface="Arial" panose="020B0604020202020204" pitchFamily="34" charset="0"/>
            </a:endParaRPr>
          </a:p>
        </p:txBody>
      </p:sp>
      <p:pic>
        <p:nvPicPr>
          <p:cNvPr id="3076" name="Image 1" descr="-">
            <a:extLst>
              <a:ext uri="{FF2B5EF4-FFF2-40B4-BE49-F238E27FC236}">
                <a16:creationId xmlns:a16="http://schemas.microsoft.com/office/drawing/2014/main" id="{FF5D46EE-594F-0349-BC20-D09370EC0D2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75" y="365125"/>
            <a:ext cx="9842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a:extLst>
              <a:ext uri="{FF2B5EF4-FFF2-40B4-BE49-F238E27FC236}">
                <a16:creationId xmlns:a16="http://schemas.microsoft.com/office/drawing/2014/main" id="{DA3A3C91-084F-B343-9350-F2B127EDE3D5}"/>
              </a:ext>
            </a:extLst>
          </p:cNvPr>
          <p:cNvSpPr>
            <a:spLocks noChangeArrowheads="1"/>
          </p:cNvSpPr>
          <p:nvPr/>
        </p:nvSpPr>
        <p:spPr bwMode="auto">
          <a:xfrm flipV="1">
            <a:off x="296863" y="3167063"/>
            <a:ext cx="1189513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fontAlgn="base">
              <a:spcBef>
                <a:spcPct val="0"/>
              </a:spcBef>
              <a:spcAft>
                <a:spcPct val="0"/>
              </a:spcAft>
              <a:defRPr>
                <a:solidFill>
                  <a:schemeClr val="tx1"/>
                </a:solidFill>
                <a:latin typeface="Gill Sans MT" panose="020B0502020104020203" pitchFamily="34" charset="77"/>
              </a:defRPr>
            </a:lvl6pPr>
            <a:lvl7pPr marL="2971800" indent="-228600" fontAlgn="base">
              <a:spcBef>
                <a:spcPct val="0"/>
              </a:spcBef>
              <a:spcAft>
                <a:spcPct val="0"/>
              </a:spcAft>
              <a:defRPr>
                <a:solidFill>
                  <a:schemeClr val="tx1"/>
                </a:solidFill>
                <a:latin typeface="Gill Sans MT" panose="020B0502020104020203" pitchFamily="34" charset="77"/>
              </a:defRPr>
            </a:lvl7pPr>
            <a:lvl8pPr marL="3429000" indent="-228600" fontAlgn="base">
              <a:spcBef>
                <a:spcPct val="0"/>
              </a:spcBef>
              <a:spcAft>
                <a:spcPct val="0"/>
              </a:spcAft>
              <a:defRPr>
                <a:solidFill>
                  <a:schemeClr val="tx1"/>
                </a:solidFill>
                <a:latin typeface="Gill Sans MT" panose="020B0502020104020203" pitchFamily="34" charset="77"/>
              </a:defRPr>
            </a:lvl8pPr>
            <a:lvl9pPr marL="3886200" indent="-228600" fontAlgn="base">
              <a:spcBef>
                <a:spcPct val="0"/>
              </a:spcBef>
              <a:spcAft>
                <a:spcPct val="0"/>
              </a:spcAft>
              <a:defRPr>
                <a:solidFill>
                  <a:schemeClr val="tx1"/>
                </a:solidFill>
                <a:latin typeface="Gill Sans MT" panose="020B0502020104020203" pitchFamily="34" charset="77"/>
              </a:defRPr>
            </a:lvl9pPr>
          </a:lstStyle>
          <a:p>
            <a:pPr defTabSz="914400"/>
            <a:r>
              <a:rPr lang="fr-FR" altLang="fr-FR" sz="1200">
                <a:latin typeface="Calibri" panose="020F0502020204030204" pitchFamily="34" charset="0"/>
                <a:cs typeface="Times New Roman" panose="02020603050405020304" pitchFamily="18" charset="0"/>
              </a:rPr>
              <a:t>  .</a:t>
            </a:r>
            <a:endParaRPr lang="fr-FR" altLang="fr-FR">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F6876-E621-5F4D-9DAB-A3450BBDC646}"/>
              </a:ext>
            </a:extLst>
          </p:cNvPr>
          <p:cNvSpPr>
            <a:spLocks noGrp="1"/>
          </p:cNvSpPr>
          <p:nvPr>
            <p:ph type="title"/>
          </p:nvPr>
        </p:nvSpPr>
        <p:spPr/>
        <p:txBody>
          <a:bodyPr/>
          <a:lstStyle/>
          <a:p>
            <a:pPr fontAlgn="auto">
              <a:spcAft>
                <a:spcPts val="0"/>
              </a:spcAft>
              <a:defRPr/>
            </a:pPr>
            <a:endParaRPr lang="fr-FR" dirty="0"/>
          </a:p>
        </p:txBody>
      </p:sp>
      <p:sp>
        <p:nvSpPr>
          <p:cNvPr id="3" name="Espace réservé du contenu 2">
            <a:extLst>
              <a:ext uri="{FF2B5EF4-FFF2-40B4-BE49-F238E27FC236}">
                <a16:creationId xmlns:a16="http://schemas.microsoft.com/office/drawing/2014/main" id="{2DF65466-A339-0744-B22E-0FF9911F4476}"/>
              </a:ext>
            </a:extLst>
          </p:cNvPr>
          <p:cNvSpPr>
            <a:spLocks noGrp="1"/>
          </p:cNvSpPr>
          <p:nvPr>
            <p:ph idx="1"/>
          </p:nvPr>
        </p:nvSpPr>
        <p:spPr/>
        <p:txBody>
          <a:bodyPr rtlCol="0">
            <a:normAutofit fontScale="85000" lnSpcReduction="20000"/>
          </a:bodyPr>
          <a:lstStyle/>
          <a:p>
            <a:pPr fontAlgn="auto">
              <a:spcAft>
                <a:spcPts val="0"/>
              </a:spcAft>
              <a:defRPr/>
            </a:pPr>
            <a:endParaRPr lang="fr-FR" dirty="0">
              <a:solidFill>
                <a:schemeClr val="tx1">
                  <a:lumMod val="85000"/>
                  <a:lumOff val="15000"/>
                </a:schemeClr>
              </a:solidFill>
            </a:endParaRPr>
          </a:p>
          <a:p>
            <a:pPr fontAlgn="auto">
              <a:spcAft>
                <a:spcPts val="0"/>
              </a:spcAft>
              <a:defRPr/>
            </a:pPr>
            <a:endParaRPr lang="fr-FR" dirty="0">
              <a:solidFill>
                <a:schemeClr val="tx1">
                  <a:lumMod val="85000"/>
                  <a:lumOff val="15000"/>
                </a:schemeClr>
              </a:solidFill>
            </a:endParaRPr>
          </a:p>
          <a:p>
            <a:pPr fontAlgn="auto">
              <a:spcAft>
                <a:spcPts val="0"/>
              </a:spcAft>
              <a:defRPr/>
            </a:pPr>
            <a:endParaRPr lang="fr-FR" dirty="0">
              <a:solidFill>
                <a:schemeClr val="tx1">
                  <a:lumMod val="85000"/>
                  <a:lumOff val="15000"/>
                </a:schemeClr>
              </a:solidFill>
            </a:endParaRPr>
          </a:p>
          <a:p>
            <a:pPr fontAlgn="auto">
              <a:spcAft>
                <a:spcPts val="0"/>
              </a:spcAft>
              <a:defRPr/>
            </a:pPr>
            <a:endParaRPr lang="fr-FR" dirty="0">
              <a:solidFill>
                <a:schemeClr val="tx1">
                  <a:lumMod val="85000"/>
                  <a:lumOff val="15000"/>
                </a:schemeClr>
              </a:solidFill>
            </a:endParaRPr>
          </a:p>
          <a:p>
            <a:pPr marL="0" indent="0" fontAlgn="auto">
              <a:spcAft>
                <a:spcPts val="0"/>
              </a:spcAft>
              <a:buFont typeface="Arial" panose="020B0604020202020204" pitchFamily="34" charset="0"/>
              <a:buNone/>
              <a:defRPr/>
            </a:pPr>
            <a:endParaRPr lang="fr-FR" dirty="0">
              <a:solidFill>
                <a:schemeClr val="tx1">
                  <a:lumMod val="85000"/>
                  <a:lumOff val="15000"/>
                </a:schemeClr>
              </a:solidFill>
            </a:endParaRPr>
          </a:p>
          <a:p>
            <a:pPr marL="0" indent="0" fontAlgn="auto">
              <a:spcAft>
                <a:spcPts val="0"/>
              </a:spcAft>
              <a:buFont typeface="Arial" panose="020B0604020202020204" pitchFamily="34" charset="0"/>
              <a:buNone/>
              <a:defRPr/>
            </a:pPr>
            <a:endParaRPr lang="fr-FR" dirty="0">
              <a:solidFill>
                <a:schemeClr val="tx1">
                  <a:lumMod val="85000"/>
                  <a:lumOff val="15000"/>
                </a:schemeClr>
              </a:solidFill>
            </a:endParaRPr>
          </a:p>
          <a:p>
            <a:pPr marL="0" indent="0" fontAlgn="auto">
              <a:spcAft>
                <a:spcPts val="0"/>
              </a:spcAft>
              <a:buFont typeface="Arial" panose="020B0604020202020204" pitchFamily="34" charset="0"/>
              <a:buNone/>
              <a:defRPr/>
            </a:pPr>
            <a:endParaRPr lang="fr-FR" dirty="0">
              <a:solidFill>
                <a:schemeClr val="tx1">
                  <a:lumMod val="85000"/>
                  <a:lumOff val="15000"/>
                </a:schemeClr>
              </a:solidFill>
            </a:endParaRPr>
          </a:p>
          <a:p>
            <a:pPr marL="0" indent="0" fontAlgn="auto">
              <a:spcAft>
                <a:spcPts val="0"/>
              </a:spcAft>
              <a:buFont typeface="Arial" panose="020B0604020202020204" pitchFamily="34" charset="0"/>
              <a:buNone/>
              <a:defRPr/>
            </a:pPr>
            <a:r>
              <a:rPr lang="fr-FR" dirty="0">
                <a:solidFill>
                  <a:schemeClr val="tx1">
                    <a:lumMod val="85000"/>
                    <a:lumOff val="15000"/>
                  </a:schemeClr>
                </a:solidFill>
              </a:rPr>
              <a:t>« renverser le platonisme » afin de parvenir à « l’abolition du monde des essences </a:t>
            </a:r>
            <a:r>
              <a:rPr lang="fr-FR" i="1" dirty="0">
                <a:solidFill>
                  <a:schemeClr val="tx1">
                    <a:lumMod val="85000"/>
                    <a:lumOff val="15000"/>
                  </a:schemeClr>
                </a:solidFill>
              </a:rPr>
              <a:t>et</a:t>
            </a:r>
            <a:r>
              <a:rPr lang="fr-FR" dirty="0">
                <a:solidFill>
                  <a:schemeClr val="tx1">
                    <a:lumMod val="85000"/>
                    <a:lumOff val="15000"/>
                  </a:schemeClr>
                </a:solidFill>
              </a:rPr>
              <a:t> du monde des apparences »</a:t>
            </a:r>
          </a:p>
          <a:p>
            <a:pPr marL="0" indent="0" fontAlgn="auto">
              <a:spcAft>
                <a:spcPts val="0"/>
              </a:spcAft>
              <a:buFont typeface="Arial" panose="020B0604020202020204" pitchFamily="34" charset="0"/>
              <a:buNone/>
              <a:defRPr/>
            </a:pPr>
            <a:r>
              <a:rPr lang="fr-FR" dirty="0">
                <a:solidFill>
                  <a:schemeClr val="tx1">
                    <a:lumMod val="85000"/>
                    <a:lumOff val="15000"/>
                  </a:schemeClr>
                </a:solidFill>
              </a:rPr>
              <a:t>Simulacre et philosophie antique I –Platon et le simulacre, in Revue de Métaphysique et de Morale, 1966 ; </a:t>
            </a:r>
            <a:r>
              <a:rPr lang="fr-FR" dirty="0" err="1">
                <a:solidFill>
                  <a:schemeClr val="tx1">
                    <a:lumMod val="85000"/>
                    <a:lumOff val="15000"/>
                  </a:schemeClr>
                </a:solidFill>
              </a:rPr>
              <a:t>reéd</a:t>
            </a:r>
            <a:r>
              <a:rPr lang="fr-FR" dirty="0">
                <a:solidFill>
                  <a:schemeClr val="tx1">
                    <a:lumMod val="85000"/>
                    <a:lumOff val="15000"/>
                  </a:schemeClr>
                </a:solidFill>
              </a:rPr>
              <a:t>. Comme Appendice à Logique du sens, Paris, Minuit, 1969, p.282</a:t>
            </a:r>
          </a:p>
        </p:txBody>
      </p:sp>
      <p:pic>
        <p:nvPicPr>
          <p:cNvPr id="14339" name="Image 4">
            <a:extLst>
              <a:ext uri="{FF2B5EF4-FFF2-40B4-BE49-F238E27FC236}">
                <a16:creationId xmlns:a16="http://schemas.microsoft.com/office/drawing/2014/main" id="{7C1EA1DF-685D-6549-8CFE-615D8C620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54000"/>
            <a:ext cx="279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DC05B-9FC4-1342-964C-E987B2A1B735}"/>
              </a:ext>
            </a:extLst>
          </p:cNvPr>
          <p:cNvSpPr>
            <a:spLocks noGrp="1"/>
          </p:cNvSpPr>
          <p:nvPr>
            <p:ph type="title"/>
          </p:nvPr>
        </p:nvSpPr>
        <p:spPr/>
        <p:txBody>
          <a:bodyPr/>
          <a:lstStyle/>
          <a:p>
            <a:pPr fontAlgn="auto">
              <a:spcAft>
                <a:spcPts val="0"/>
              </a:spcAft>
              <a:defRPr/>
            </a:pPr>
            <a:r>
              <a:rPr lang="fr-FR" dirty="0"/>
              <a:t>CÉZANNE 1839-1906, AIX-EN-PROVENCE</a:t>
            </a:r>
          </a:p>
        </p:txBody>
      </p:sp>
      <p:sp>
        <p:nvSpPr>
          <p:cNvPr id="15362" name="Espace réservé du contenu 2">
            <a:extLst>
              <a:ext uri="{FF2B5EF4-FFF2-40B4-BE49-F238E27FC236}">
                <a16:creationId xmlns:a16="http://schemas.microsoft.com/office/drawing/2014/main" id="{CBBB6CC3-B10E-E043-8FDD-E34BD4D7C69C}"/>
              </a:ext>
            </a:extLst>
          </p:cNvPr>
          <p:cNvSpPr>
            <a:spLocks noGrp="1" noChangeArrowheads="1"/>
          </p:cNvSpPr>
          <p:nvPr>
            <p:ph idx="1"/>
          </p:nvPr>
        </p:nvSpPr>
        <p:spPr/>
        <p:txBody>
          <a:bodyPr>
            <a:normAutofit lnSpcReduction="10000"/>
          </a:bodyPr>
          <a:lstStyle/>
          <a:p>
            <a:r>
              <a:rPr lang="fr-FR" altLang="fr-FR"/>
              <a:t>« je vous dois la vérité en peinture (..) ce que j’essaie de vous traduire est plus mystérieux que tout. C’est l’enchevêtrement aux racines même de l’Être , à la source de l’impalpable sensation »</a:t>
            </a:r>
          </a:p>
          <a:p>
            <a:r>
              <a:rPr lang="fr-FR" altLang="fr-FR"/>
              <a:t>« …traiter la nature par le cylindre la sphère le cône, le tout mis en perspective, soit que chaque coté d’un objet, un plan  se dirige vers un point central » « Les ligne parallèle à l’horizon donnent l’etendue, soit une section de la nature (…) les lignes perpendiculaires donnent la profondeur. Or, la nature pour nous hommes est plus en profondeur qu’en surface, d’où la nécessité d’introduire nos vibrations de lumière (…) pour faire sentir l’air »</a:t>
            </a:r>
          </a:p>
          <a:p>
            <a:r>
              <a:rPr lang="fr-FR" altLang="fr-FR"/>
              <a:t>Cézanne, </a:t>
            </a:r>
            <a:r>
              <a:rPr lang="fr-FR" altLang="fr-FR" i="1"/>
              <a:t>Lettres à Emile Bonnard, 24 et 26 mai, 1904</a:t>
            </a:r>
            <a:endParaRPr lang="fr-FR"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CD5E8-8D30-8241-A11C-49840E741972}"/>
              </a:ext>
            </a:extLst>
          </p:cNvPr>
          <p:cNvSpPr>
            <a:spLocks noGrp="1"/>
          </p:cNvSpPr>
          <p:nvPr>
            <p:ph type="title"/>
          </p:nvPr>
        </p:nvSpPr>
        <p:spPr/>
        <p:txBody>
          <a:bodyPr/>
          <a:lstStyle/>
          <a:p>
            <a:pPr fontAlgn="auto">
              <a:spcAft>
                <a:spcPts val="0"/>
              </a:spcAft>
              <a:defRPr/>
            </a:pPr>
            <a:endParaRPr lang="fr-FR"/>
          </a:p>
        </p:txBody>
      </p:sp>
      <p:sp>
        <p:nvSpPr>
          <p:cNvPr id="16386" name="Espace réservé du contenu 2">
            <a:extLst>
              <a:ext uri="{FF2B5EF4-FFF2-40B4-BE49-F238E27FC236}">
                <a16:creationId xmlns:a16="http://schemas.microsoft.com/office/drawing/2014/main" id="{30D0756F-F560-7A45-B4F4-1D417525CCB2}"/>
              </a:ext>
            </a:extLst>
          </p:cNvPr>
          <p:cNvSpPr>
            <a:spLocks noGrp="1" noChangeArrowheads="1"/>
          </p:cNvSpPr>
          <p:nvPr>
            <p:ph idx="1"/>
          </p:nvPr>
        </p:nvSpPr>
        <p:spPr/>
        <p:txBody>
          <a:bodyPr/>
          <a:lstStyle/>
          <a:p>
            <a:r>
              <a:rPr lang="fr-FR" altLang="fr-FR"/>
              <a:t>« comment rendre visibles des forces invisibles? »</a:t>
            </a:r>
          </a:p>
          <a:p>
            <a:r>
              <a:rPr lang="fr-FR" altLang="fr-FR"/>
              <a:t>« Et n’est-ce pas le génie de Cézanne, avoir subordonné tous les moyens de la peinture à cette tache : rendre visibles la force de plissement des montages, la force de germination de la pomme, la force thermique d’un paysage, etc? »</a:t>
            </a:r>
          </a:p>
          <a:p>
            <a:r>
              <a:rPr lang="fr-FR" altLang="fr-FR"/>
              <a:t>Logique de la sensation, p. 58</a:t>
            </a:r>
          </a:p>
          <a:p>
            <a:endParaRPr lang="fr-FR" alt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11848</TotalTime>
  <Words>4558</Words>
  <Application>Microsoft Macintosh PowerPoint</Application>
  <PresentationFormat>Grand écran</PresentationFormat>
  <Paragraphs>144</Paragraphs>
  <Slides>50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50</vt:i4>
      </vt:variant>
    </vt:vector>
  </HeadingPairs>
  <TitlesOfParts>
    <vt:vector size="55" baseType="lpstr">
      <vt:lpstr>Arial</vt:lpstr>
      <vt:lpstr>Calibri</vt:lpstr>
      <vt:lpstr>Calibri Light</vt:lpstr>
      <vt:lpstr>Gill Sans MT</vt:lpstr>
      <vt:lpstr>Thème Office</vt:lpstr>
      <vt:lpstr>Présentation PowerPoint</vt:lpstr>
      <vt:lpstr>Définition de la proportion d'or — Deux longueurs a et b (strictement positives) respectent la « proportion d'or » si le rapport de a sur b est égal au rapport de a + b sur a :    . </vt:lpstr>
      <vt:lpstr>Platon (428-347) Buste de Platon.  Marbre  copie romaine d'un original grec du dernier quart du IVe siècle av. J.-C. </vt:lpstr>
      <vt:lpstr>Présentation PowerPoint</vt:lpstr>
      <vt:lpstr>Présentation PowerPoint</vt:lpstr>
      <vt:lpstr>« La philosophie ancienne c’est une philosophie pour laquelle la vérité préexiste et doit (…)être découverte, c’est à dire il y a une forme du vrai. J’appelle philosophie moderne, une philosophie pour qui au contraire, la vérité doit être créée, constituée, pas découverte, créée ! La création d’un "quelque chose de vrai" et la création de vrai, c’est quoi ? C’est la création d’un "quelque chose de nouveau", c’est strictement identique ».  Gilles Deleuze - Cinéma cours 49 du 13/12/83 - 3 transcription : Daniel Rayburn</vt:lpstr>
      <vt:lpstr>Présentation PowerPoint</vt:lpstr>
      <vt:lpstr>CÉZANNE 1839-1906, AIX-EN-PROVENCE</vt:lpstr>
      <vt:lpstr>Présentation PowerPoint</vt:lpstr>
      <vt:lpstr>Présentation PowerPoint</vt:lpstr>
      <vt:lpstr>Merleau-Ponty  Le doute de Cézanne 1945</vt:lpstr>
      <vt:lpstr>Cézanne</vt:lpstr>
      <vt:lpstr>Autoportrait (1875)</vt:lpstr>
      <vt:lpstr>Sa résidence du Jas de Bouffan (1878)</vt:lpstr>
      <vt:lpstr> Nature morte aux pommes et aux oranges (1895-1900) </vt:lpstr>
      <vt:lpstr>Les Baigneuses (1874-1875)</vt:lpstr>
      <vt:lpstr>Les Baigneuses (1906), huile sur toile, </vt:lpstr>
      <vt:lpstr>La Montagne Sainte-Victoire, vue de Bellevue - 1882-85</vt:lpstr>
      <vt:lpstr>Montagne Sainte-Victoire (1904-1906)</vt:lpstr>
      <vt:lpstr>Présentation PowerPoint</vt:lpstr>
      <vt:lpstr>Impression, soleil levant – 1873 Claude Monet</vt:lpstr>
      <vt:lpstr>A.RENOIR La Grenouillère – 1869</vt:lpstr>
      <vt:lpstr>C.MONET La Grenouillère - 1869</vt:lpstr>
      <vt:lpstr>Présentation PowerPoint</vt:lpstr>
      <vt:lpstr>Présentation PowerPoint</vt:lpstr>
      <vt:lpstr>Présentation PowerPoint</vt:lpstr>
      <vt:lpstr>Contre l’impressionisme</vt:lpstr>
      <vt:lpstr>Nature et Art</vt:lpstr>
      <vt:lpstr>Perception et science</vt:lpstr>
      <vt:lpstr>Gestaltpsychologie  (psychologie de la forme) </vt:lpstr>
      <vt:lpstr>Ambiguïté de la perception</vt:lpstr>
      <vt:lpstr>synesthésie</vt:lpstr>
      <vt:lpstr>Husserl  1859 Proßnitz (Moravie) –  Fribourg 1938  </vt:lpstr>
      <vt:lpstr>Présentation PowerPoint</vt:lpstr>
      <vt:lpstr>Introduction aux Idées (1913)</vt:lpstr>
      <vt:lpstr>Méditations Cartésiennes</vt:lpstr>
      <vt:lpstr>Présentation PowerPoint</vt:lpstr>
      <vt:lpstr>Présentation PowerPoint</vt:lpstr>
      <vt:lpstr>Contre idéalisme et Réalisme</vt:lpstr>
      <vt:lpstr>Présentation PowerPoint</vt:lpstr>
      <vt:lpstr>Présentation PowerPoint</vt:lpstr>
      <vt:lpstr>Méthode phénomelogique </vt:lpstr>
      <vt:lpstr>Présentation PowerPoint</vt:lpstr>
      <vt:lpstr>Présentation PowerPoint</vt:lpstr>
      <vt:lpstr>Présentation PowerPoint</vt:lpstr>
      <vt:lpstr>“Avant Propos” Phénoménologie de la Perception   Merleau-Ponty</vt:lpstr>
      <vt:lpstr>Présentation PowerPoint</vt:lpstr>
      <vt:lpstr>Présentation PowerPoint</vt:lpstr>
      <vt:lpstr>fin</vt:lpstr>
      <vt:lpstr>Les doute de Cézanne : Chaos et ordre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3</cp:revision>
  <dcterms:created xsi:type="dcterms:W3CDTF">2024-02-25T05:48:51Z</dcterms:created>
  <dcterms:modified xsi:type="dcterms:W3CDTF">2025-02-04T14:53:26Z</dcterms:modified>
</cp:coreProperties>
</file>