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3" r:id="rId5"/>
    <p:sldId id="265" r:id="rId6"/>
    <p:sldId id="264" r:id="rId7"/>
    <p:sldId id="266" r:id="rId8"/>
    <p:sldId id="267" r:id="rId9"/>
    <p:sldId id="306" r:id="rId10"/>
    <p:sldId id="308" r:id="rId11"/>
    <p:sldId id="268" r:id="rId12"/>
    <p:sldId id="298" r:id="rId13"/>
    <p:sldId id="305" r:id="rId14"/>
    <p:sldId id="295" r:id="rId15"/>
    <p:sldId id="309" r:id="rId16"/>
    <p:sldId id="307"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7"/>
    <p:restoredTop sz="94775"/>
  </p:normalViewPr>
  <p:slideViewPr>
    <p:cSldViewPr snapToGrid="0" snapToObjects="1">
      <p:cViewPr varScale="1">
        <p:scale>
          <a:sx n="90" d="100"/>
          <a:sy n="90" d="100"/>
        </p:scale>
        <p:origin x="584"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E89F81-980D-3549-B5EA-4EE7559F7AF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D6635AC-B30F-D041-938E-9F64A9F7B7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AC1C878-3085-B942-A115-3B6B4901E5C8}"/>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00A01817-F621-8348-8177-5E20398F72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82E8B13-CE50-0E45-A279-743FB995ED93}"/>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40848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CF14D3-1C79-0B4B-B5E0-69A02505497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887E424-6C96-EB4D-896A-3C53F1AFD45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B85E45-C719-7E46-A206-AE7AADE31F2D}"/>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31BDB887-9589-3E4B-A8C9-D1807D156BA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D86ADE-D241-AE43-B9EC-829A3E34344A}"/>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4074857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9CB1E6B-68BE-A74F-B1D2-79540FE72B2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D309033-868A-7742-999C-3D972907114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399C66D-3FAF-164B-8B49-8402B20DEDFC}"/>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C1890544-EC8C-3A47-BF02-D6888FF7BE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2B3B30-9933-644A-98CD-8F0F2A6C0918}"/>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1331217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D51FE7-0241-314F-8284-8D1DD37442D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A85C1B9-758C-5C43-A05C-CE181D77098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0AB61C-6A50-604F-823F-AE4DD70A3295}"/>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177DBCF7-63EB-4847-9467-87658FC7593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B35D6F-A966-1E4F-8F1D-5ADC7C409BF4}"/>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242369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365F16-044B-5E42-8108-90DFAA8A7D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BCD847D-D90E-DB46-9FCB-F89E6262EB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435878A-0756-3445-BF75-64A3B79B3B44}"/>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6C628897-DA49-C046-903C-73FB815A1CF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A33884-5D9A-E040-8E49-21630C07D549}"/>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417870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B86C2F-501E-6D43-AEF4-E34D94FB982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210CEBD-0AD2-6845-9C2C-BD568FCD1A3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9022EA0-1147-AC42-8862-E7FA3A44F37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D32FDAE-6D73-324B-B992-A6C7A1AE1DC8}"/>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6" name="Espace réservé du pied de page 5">
            <a:extLst>
              <a:ext uri="{FF2B5EF4-FFF2-40B4-BE49-F238E27FC236}">
                <a16:creationId xmlns:a16="http://schemas.microsoft.com/office/drawing/2014/main" id="{C3D29B3F-0870-964A-9784-71CD83CFAE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71F9EC3-1E0C-AE40-8F6D-A56D2163A4AF}"/>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290021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02452A-22CE-8746-BBD2-1C324FC0863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00E47F5-2597-3343-ACD8-481567418F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8DFC1AF-0F1F-FB42-AC3B-09394C92471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7E9EC49-1E6B-4646-A010-51B22125B2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229D0CD-9C76-FC49-A131-CD6270AC669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5979103-B3A0-564D-8CED-281A7B47FD54}"/>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8" name="Espace réservé du pied de page 7">
            <a:extLst>
              <a:ext uri="{FF2B5EF4-FFF2-40B4-BE49-F238E27FC236}">
                <a16:creationId xmlns:a16="http://schemas.microsoft.com/office/drawing/2014/main" id="{E024FE31-05F1-324C-B2DD-8D8D76B6966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3436FC0-5420-FE44-BD5D-5F7F04A7DA2F}"/>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388263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8FC8A-B29F-4F4C-97E3-CDFB84FFCCB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15066E1-A687-8A4A-B0D7-A421C1B75CBA}"/>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4" name="Espace réservé du pied de page 3">
            <a:extLst>
              <a:ext uri="{FF2B5EF4-FFF2-40B4-BE49-F238E27FC236}">
                <a16:creationId xmlns:a16="http://schemas.microsoft.com/office/drawing/2014/main" id="{07F2D1E1-97FD-C640-BC88-8295141C903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03873D4-E150-0A49-A2B4-E83CF2A697E0}"/>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65352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D3DB6AD-E8B0-2E45-96A1-3BDEA51E8D89}"/>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3" name="Espace réservé du pied de page 2">
            <a:extLst>
              <a:ext uri="{FF2B5EF4-FFF2-40B4-BE49-F238E27FC236}">
                <a16:creationId xmlns:a16="http://schemas.microsoft.com/office/drawing/2014/main" id="{62EA4A9D-3ACB-944F-BFFB-DED451D2AF8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D5E5C42-E636-1B4D-A2FD-6C11F5E931A8}"/>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264531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C32AB0-BA99-0449-B589-3F4B422D34D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C69FB5B-45D9-BA41-96F5-2C4D884D96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6A361F1-376E-3348-B92E-C501BE9D82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B2292EB-CDA7-E648-9724-F867678351C9}"/>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6" name="Espace réservé du pied de page 5">
            <a:extLst>
              <a:ext uri="{FF2B5EF4-FFF2-40B4-BE49-F238E27FC236}">
                <a16:creationId xmlns:a16="http://schemas.microsoft.com/office/drawing/2014/main" id="{4C7113E8-9418-184F-9A5C-3D906E439F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E88049-89A5-F34C-A0C9-485D434A6FAD}"/>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317802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82D87-53D7-7649-A30A-8AB6DC26637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C93B5D5-709B-704C-9118-E7881E220D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BDF9BDE-51D3-A74D-8334-314FA544B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D73A73C-5861-444F-8E4C-B544034EFAC7}"/>
              </a:ext>
            </a:extLst>
          </p:cNvPr>
          <p:cNvSpPr>
            <a:spLocks noGrp="1"/>
          </p:cNvSpPr>
          <p:nvPr>
            <p:ph type="dt" sz="half" idx="10"/>
          </p:nvPr>
        </p:nvSpPr>
        <p:spPr/>
        <p:txBody>
          <a:bodyPr/>
          <a:lstStyle/>
          <a:p>
            <a:fld id="{B53E0FA9-3133-FB45-911B-0DB8D47E0057}" type="datetimeFigureOut">
              <a:rPr lang="fr-FR" smtClean="0"/>
              <a:t>29/01/2026</a:t>
            </a:fld>
            <a:endParaRPr lang="fr-FR"/>
          </a:p>
        </p:txBody>
      </p:sp>
      <p:sp>
        <p:nvSpPr>
          <p:cNvPr id="6" name="Espace réservé du pied de page 5">
            <a:extLst>
              <a:ext uri="{FF2B5EF4-FFF2-40B4-BE49-F238E27FC236}">
                <a16:creationId xmlns:a16="http://schemas.microsoft.com/office/drawing/2014/main" id="{4B80EBB9-5748-B94D-B675-A0AF59149E9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EFA159-C26F-A241-853E-FA48D479B06D}"/>
              </a:ext>
            </a:extLst>
          </p:cNvPr>
          <p:cNvSpPr>
            <a:spLocks noGrp="1"/>
          </p:cNvSpPr>
          <p:nvPr>
            <p:ph type="sldNum" sz="quarter" idx="12"/>
          </p:nvPr>
        </p:nvSpPr>
        <p:spPr/>
        <p:txBody>
          <a:bodyPr/>
          <a:lstStyle/>
          <a:p>
            <a:fld id="{FE4BAA2F-2424-A14C-BECF-C466A8B884C9}" type="slidenum">
              <a:rPr lang="fr-FR" smtClean="0"/>
              <a:t>‹N°›</a:t>
            </a:fld>
            <a:endParaRPr lang="fr-FR"/>
          </a:p>
        </p:txBody>
      </p:sp>
    </p:spTree>
    <p:extLst>
      <p:ext uri="{BB962C8B-B14F-4D97-AF65-F5344CB8AC3E}">
        <p14:creationId xmlns:p14="http://schemas.microsoft.com/office/powerpoint/2010/main" val="232162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39F138C-032B-ED41-868B-8C8D11D684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2EA1C67-E5F7-A342-B3EE-543F6DFC3D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5D6BA0A-149B-674A-AA29-E16F31B391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3E0FA9-3133-FB45-911B-0DB8D47E0057}" type="datetimeFigureOut">
              <a:rPr lang="fr-FR" smtClean="0"/>
              <a:t>29/01/2026</a:t>
            </a:fld>
            <a:endParaRPr lang="fr-FR"/>
          </a:p>
        </p:txBody>
      </p:sp>
      <p:sp>
        <p:nvSpPr>
          <p:cNvPr id="5" name="Espace réservé du pied de page 4">
            <a:extLst>
              <a:ext uri="{FF2B5EF4-FFF2-40B4-BE49-F238E27FC236}">
                <a16:creationId xmlns:a16="http://schemas.microsoft.com/office/drawing/2014/main" id="{67EC25B8-4F52-9D4A-9FA3-C434F84FFF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D3128EB-ECE3-434C-A41D-8F64C0E19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BAA2F-2424-A14C-BECF-C466A8B884C9}" type="slidenum">
              <a:rPr lang="fr-FR" smtClean="0"/>
              <a:t>‹N°›</a:t>
            </a:fld>
            <a:endParaRPr lang="fr-FR"/>
          </a:p>
        </p:txBody>
      </p:sp>
    </p:spTree>
    <p:extLst>
      <p:ext uri="{BB962C8B-B14F-4D97-AF65-F5344CB8AC3E}">
        <p14:creationId xmlns:p14="http://schemas.microsoft.com/office/powerpoint/2010/main" val="3914124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0C67A1-CF6A-704F-A8DB-B08C10A718AD}"/>
              </a:ext>
            </a:extLst>
          </p:cNvPr>
          <p:cNvSpPr>
            <a:spLocks noGrp="1"/>
          </p:cNvSpPr>
          <p:nvPr>
            <p:ph type="ctrTitle"/>
          </p:nvPr>
        </p:nvSpPr>
        <p:spPr>
          <a:xfrm>
            <a:off x="1524000" y="1122362"/>
            <a:ext cx="9144000" cy="4135437"/>
          </a:xfrm>
        </p:spPr>
        <p:txBody>
          <a:bodyPr>
            <a:normAutofit fontScale="90000"/>
          </a:bodyPr>
          <a:lstStyle/>
          <a:p>
            <a:br>
              <a:rPr lang="fr-FR" sz="4400" b="1" dirty="0"/>
            </a:br>
            <a:br>
              <a:rPr lang="fr-FR" sz="4400" b="1" dirty="0"/>
            </a:br>
            <a:br>
              <a:rPr lang="fr-FR" sz="4400" b="1" dirty="0"/>
            </a:br>
            <a:br>
              <a:rPr lang="fr-FR" sz="4400" b="1" dirty="0"/>
            </a:br>
            <a:r>
              <a:rPr lang="fr-FR" sz="4400" b="1" dirty="0"/>
              <a:t>Introduction à la sociologie</a:t>
            </a:r>
            <a:br>
              <a:rPr lang="fr-FR" sz="4400" b="1" dirty="0"/>
            </a:br>
            <a:br>
              <a:rPr lang="fr-FR" sz="4400" b="1" dirty="0"/>
            </a:br>
            <a:r>
              <a:rPr lang="fr-FR" sz="4400" dirty="0"/>
              <a:t>Laurence Raineau</a:t>
            </a:r>
            <a:br>
              <a:rPr lang="fr-FR" sz="4400" dirty="0"/>
            </a:br>
            <a:br>
              <a:rPr lang="fr-FR" sz="4400" dirty="0"/>
            </a:br>
            <a:r>
              <a:rPr lang="fr-FR" sz="3200" b="1" dirty="0"/>
              <a:t>L3 Collège de Droit</a:t>
            </a:r>
            <a:br>
              <a:rPr lang="fr-FR" dirty="0"/>
            </a:br>
            <a:endParaRPr lang="fr-FR" dirty="0"/>
          </a:p>
        </p:txBody>
      </p:sp>
      <p:sp>
        <p:nvSpPr>
          <p:cNvPr id="3" name="Sous-titre 2">
            <a:extLst>
              <a:ext uri="{FF2B5EF4-FFF2-40B4-BE49-F238E27FC236}">
                <a16:creationId xmlns:a16="http://schemas.microsoft.com/office/drawing/2014/main" id="{B3340B0E-48FD-B84B-BAA3-8C4CE869B943}"/>
              </a:ext>
            </a:extLst>
          </p:cNvPr>
          <p:cNvSpPr>
            <a:spLocks noGrp="1"/>
          </p:cNvSpPr>
          <p:nvPr>
            <p:ph type="subTitle" idx="1"/>
          </p:nvPr>
        </p:nvSpPr>
        <p:spPr>
          <a:xfrm>
            <a:off x="1524000" y="1997242"/>
            <a:ext cx="9144000" cy="3260558"/>
          </a:xfrm>
        </p:spPr>
        <p:txBody>
          <a:bodyPr>
            <a:normAutofit/>
          </a:bodyPr>
          <a:lstStyle/>
          <a:p>
            <a:endParaRPr lang="fr-FR" dirty="0"/>
          </a:p>
          <a:p>
            <a:endParaRPr lang="fr-FR" dirty="0"/>
          </a:p>
        </p:txBody>
      </p:sp>
    </p:spTree>
    <p:extLst>
      <p:ext uri="{BB962C8B-B14F-4D97-AF65-F5344CB8AC3E}">
        <p14:creationId xmlns:p14="http://schemas.microsoft.com/office/powerpoint/2010/main" val="1949396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2EF8FD-5D00-316B-140B-029B8D5E292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08B870A-A85B-5BE4-1CE8-736F3EE57173}"/>
              </a:ext>
            </a:extLst>
          </p:cNvPr>
          <p:cNvSpPr>
            <a:spLocks noGrp="1"/>
          </p:cNvSpPr>
          <p:nvPr>
            <p:ph idx="1"/>
          </p:nvPr>
        </p:nvSpPr>
        <p:spPr/>
        <p:txBody>
          <a:bodyPr/>
          <a:lstStyle/>
          <a:p>
            <a:pPr marL="0" indent="0">
              <a:buNone/>
            </a:pPr>
            <a:r>
              <a:rPr lang="fr-FR" dirty="0"/>
              <a:t>La question à laquelle cherchait donc à répondre la sociologie naissante et qui la fondait était : </a:t>
            </a:r>
          </a:p>
          <a:p>
            <a:pPr marL="0" indent="0">
              <a:buNone/>
            </a:pPr>
            <a:endParaRPr lang="fr-FR" dirty="0"/>
          </a:p>
          <a:p>
            <a:pPr marL="0" indent="0">
              <a:buNone/>
            </a:pPr>
            <a:r>
              <a:rPr lang="fr-FR" dirty="0"/>
              <a:t>Comment la société moderne, qui défend la liberté et l’autonomie de l’individu, peut-elle tenir ?</a:t>
            </a:r>
          </a:p>
          <a:p>
            <a:pPr marL="0" indent="0">
              <a:buNone/>
            </a:pPr>
            <a:endParaRPr lang="fr-FR" dirty="0"/>
          </a:p>
          <a:p>
            <a:pPr marL="0" indent="0">
              <a:buNone/>
            </a:pPr>
            <a:r>
              <a:rPr lang="fr-FR" dirty="0"/>
              <a:t>Qu’est ce qui fait cohésion dans une société d’individus ?</a:t>
            </a:r>
          </a:p>
          <a:p>
            <a:pPr marL="0" indent="0">
              <a:buNone/>
            </a:pPr>
            <a:endParaRPr lang="fr-FR" dirty="0"/>
          </a:p>
          <a:p>
            <a:pPr marL="0" indent="0">
              <a:buNone/>
            </a:pPr>
            <a:r>
              <a:rPr lang="fr-FR" dirty="0"/>
              <a:t>Qu’est-ce qui les fait tenir ensemble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112070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9800" y="694482"/>
            <a:ext cx="7772400" cy="2023916"/>
          </a:xfrm>
        </p:spPr>
        <p:txBody>
          <a:bodyPr/>
          <a:lstStyle/>
          <a:p>
            <a:r>
              <a:rPr lang="fr-FR" dirty="0"/>
              <a:t>Karl Marx (1818-1883)</a:t>
            </a:r>
          </a:p>
        </p:txBody>
      </p:sp>
      <p:sp>
        <p:nvSpPr>
          <p:cNvPr id="3" name="Sous-titre 2"/>
          <p:cNvSpPr>
            <a:spLocks noGrp="1"/>
          </p:cNvSpPr>
          <p:nvPr>
            <p:ph type="subTitle" idx="1"/>
          </p:nvPr>
        </p:nvSpPr>
        <p:spPr>
          <a:xfrm>
            <a:off x="1414463" y="2440606"/>
            <a:ext cx="10401300" cy="3722912"/>
          </a:xfrm>
        </p:spPr>
        <p:txBody>
          <a:bodyPr>
            <a:normAutofit/>
          </a:bodyPr>
          <a:lstStyle/>
          <a:p>
            <a:endParaRPr lang="fr-FR" b="1" dirty="0"/>
          </a:p>
          <a:p>
            <a:r>
              <a:rPr lang="fr-FR" dirty="0">
                <a:solidFill>
                  <a:schemeClr val="tx1"/>
                </a:solidFill>
              </a:rPr>
              <a:t>Marx : philosophe, sociologue et économiste. </a:t>
            </a:r>
          </a:p>
          <a:p>
            <a:endParaRPr lang="fr-FR" dirty="0"/>
          </a:p>
          <a:p>
            <a:endParaRPr lang="fr-FR" dirty="0"/>
          </a:p>
          <a:p>
            <a:pPr algn="l"/>
            <a:r>
              <a:rPr lang="fr-FR" dirty="0"/>
              <a:t> </a:t>
            </a:r>
          </a:p>
        </p:txBody>
      </p:sp>
    </p:spTree>
    <p:extLst>
      <p:ext uri="{BB962C8B-B14F-4D97-AF65-F5344CB8AC3E}">
        <p14:creationId xmlns:p14="http://schemas.microsoft.com/office/powerpoint/2010/main" val="1357096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1023492"/>
            <a:ext cx="8229600" cy="576709"/>
          </a:xfrm>
        </p:spPr>
        <p:txBody>
          <a:bodyPr>
            <a:noAutofit/>
          </a:bodyPr>
          <a:lstStyle/>
          <a:p>
            <a:r>
              <a:rPr lang="fr-FR" sz="3200" dirty="0"/>
              <a:t>3 étapes de l’évolution de la société dans l’histoire, et des types de subordination</a:t>
            </a:r>
            <a:br>
              <a:rPr lang="fr-FR" sz="3200" dirty="0"/>
            </a:br>
            <a:endParaRPr lang="fr-FR" sz="3200" dirty="0"/>
          </a:p>
        </p:txBody>
      </p:sp>
      <p:sp>
        <p:nvSpPr>
          <p:cNvPr id="3" name="Espace réservé du contenu 2"/>
          <p:cNvSpPr>
            <a:spLocks noGrp="1"/>
          </p:cNvSpPr>
          <p:nvPr>
            <p:ph idx="1"/>
          </p:nvPr>
        </p:nvSpPr>
        <p:spPr/>
        <p:txBody>
          <a:bodyPr/>
          <a:lstStyle/>
          <a:p>
            <a:pPr marL="0" indent="0">
              <a:buNone/>
            </a:pPr>
            <a:endParaRPr lang="fr-FR" dirty="0"/>
          </a:p>
          <a:p>
            <a:pPr marL="514350" indent="-514350">
              <a:buAutoNum type="arabicParenR"/>
            </a:pPr>
            <a:r>
              <a:rPr lang="fr-FR" dirty="0"/>
              <a:t>Les modes de production antiques </a:t>
            </a:r>
            <a:r>
              <a:rPr lang="fr-FR" dirty="0">
                <a:sym typeface="Wingdings"/>
              </a:rPr>
              <a:t></a:t>
            </a:r>
            <a:r>
              <a:rPr lang="fr-FR" dirty="0"/>
              <a:t> l’esclavage </a:t>
            </a:r>
          </a:p>
          <a:p>
            <a:pPr marL="514350" indent="-514350">
              <a:buAutoNum type="arabicParenR"/>
            </a:pPr>
            <a:r>
              <a:rPr lang="fr-FR" dirty="0"/>
              <a:t>Le mode de production féodal </a:t>
            </a:r>
            <a:r>
              <a:rPr lang="fr-FR" dirty="0">
                <a:sym typeface="Wingdings"/>
              </a:rPr>
              <a:t></a:t>
            </a:r>
            <a:r>
              <a:rPr lang="fr-FR" dirty="0"/>
              <a:t> servage </a:t>
            </a:r>
          </a:p>
          <a:p>
            <a:pPr marL="514350" indent="-514350">
              <a:buAutoNum type="arabicParenR"/>
            </a:pPr>
            <a:r>
              <a:rPr lang="fr-FR" dirty="0"/>
              <a:t>Le mode de production bourgeois </a:t>
            </a:r>
            <a:r>
              <a:rPr lang="fr-FR" dirty="0">
                <a:sym typeface="Wingdings"/>
              </a:rPr>
              <a:t></a:t>
            </a:r>
            <a:r>
              <a:rPr lang="fr-FR" dirty="0"/>
              <a:t> salariat </a:t>
            </a:r>
          </a:p>
        </p:txBody>
      </p:sp>
    </p:spTree>
    <p:extLst>
      <p:ext uri="{BB962C8B-B14F-4D97-AF65-F5344CB8AC3E}">
        <p14:creationId xmlns:p14="http://schemas.microsoft.com/office/powerpoint/2010/main" val="271755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B2B152-20C4-A747-BEF3-BC6AEA68C0E7}"/>
              </a:ext>
            </a:extLst>
          </p:cNvPr>
          <p:cNvSpPr>
            <a:spLocks noGrp="1"/>
          </p:cNvSpPr>
          <p:nvPr>
            <p:ph type="title"/>
          </p:nvPr>
        </p:nvSpPr>
        <p:spPr/>
        <p:txBody>
          <a:bodyPr/>
          <a:lstStyle/>
          <a:p>
            <a:r>
              <a:rPr lang="fr-FR" dirty="0"/>
              <a:t>La lutte des classes</a:t>
            </a:r>
          </a:p>
        </p:txBody>
      </p:sp>
      <p:sp>
        <p:nvSpPr>
          <p:cNvPr id="3" name="Espace réservé du contenu 2">
            <a:extLst>
              <a:ext uri="{FF2B5EF4-FFF2-40B4-BE49-F238E27FC236}">
                <a16:creationId xmlns:a16="http://schemas.microsoft.com/office/drawing/2014/main" id="{2C8C8C1C-FDA4-9747-908C-F10FA30502B9}"/>
              </a:ext>
            </a:extLst>
          </p:cNvPr>
          <p:cNvSpPr>
            <a:spLocks noGrp="1"/>
          </p:cNvSpPr>
          <p:nvPr>
            <p:ph idx="1"/>
          </p:nvPr>
        </p:nvSpPr>
        <p:spPr/>
        <p:txBody>
          <a:bodyPr/>
          <a:lstStyle/>
          <a:p>
            <a:pPr marL="0" indent="0">
              <a:buNone/>
            </a:pPr>
            <a:r>
              <a:rPr lang="fr-FR" dirty="0"/>
              <a:t>Qu’est-ce qu’une classe sociale pour Marx ?</a:t>
            </a:r>
          </a:p>
          <a:p>
            <a:pPr marL="0" indent="0">
              <a:buNone/>
            </a:pPr>
            <a:endParaRPr lang="fr-FR" dirty="0"/>
          </a:p>
          <a:p>
            <a:pPr marL="0" indent="0">
              <a:buNone/>
            </a:pPr>
            <a:r>
              <a:rPr lang="fr-FR" sz="2400" dirty="0"/>
              <a:t>Une classe est un ensemble de personnes qui ont le même genre de vie, d’intérêt et de culture ET qui ont une conscience de classe.</a:t>
            </a:r>
          </a:p>
          <a:p>
            <a:pPr marL="0" indent="0">
              <a:buNone/>
            </a:pPr>
            <a:r>
              <a:rPr lang="fr-FR" sz="2400" dirty="0"/>
              <a:t>Il faut aussi qu’ils se pensent en opposition à une ou d’autres classes et s’organisent autour d’un projet politique. </a:t>
            </a:r>
          </a:p>
          <a:p>
            <a:pPr marL="0" indent="0">
              <a:buNone/>
            </a:pPr>
            <a:r>
              <a:rPr lang="fr-FR" sz="2400" dirty="0"/>
              <a:t>Les classes s’opposent et s’affrontent dans une lutte des classes </a:t>
            </a:r>
          </a:p>
          <a:p>
            <a:pPr marL="0" indent="0">
              <a:buNone/>
            </a:pPr>
            <a:endParaRPr lang="fr-FR" sz="2000" dirty="0"/>
          </a:p>
        </p:txBody>
      </p:sp>
    </p:spTree>
    <p:extLst>
      <p:ext uri="{BB962C8B-B14F-4D97-AF65-F5344CB8AC3E}">
        <p14:creationId xmlns:p14="http://schemas.microsoft.com/office/powerpoint/2010/main" val="3357435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85000" lnSpcReduction="20000"/>
          </a:bodyPr>
          <a:lstStyle/>
          <a:p>
            <a:pPr marL="0" indent="0" algn="ctr">
              <a:buNone/>
            </a:pPr>
            <a:r>
              <a:rPr lang="fr-FR" dirty="0"/>
              <a:t>Aliénation économique</a:t>
            </a:r>
          </a:p>
          <a:p>
            <a:pPr marL="0" indent="0" algn="ctr">
              <a:buNone/>
            </a:pPr>
            <a:endParaRPr lang="fr-FR" dirty="0"/>
          </a:p>
          <a:p>
            <a:pPr marL="0" indent="0">
              <a:buNone/>
            </a:pPr>
            <a:r>
              <a:rPr lang="fr-FR" dirty="0"/>
              <a:t>L’homme transfert son travail, et donc une partie de son être, dans la marchandise, dont il est dépossédé:</a:t>
            </a:r>
          </a:p>
          <a:p>
            <a:pPr>
              <a:buFontTx/>
              <a:buChar char="-"/>
            </a:pPr>
            <a:r>
              <a:rPr lang="fr-FR" dirty="0"/>
              <a:t>la marchandise qu’il produit ne lui appartiennent pas</a:t>
            </a:r>
          </a:p>
          <a:p>
            <a:pPr>
              <a:buFontTx/>
              <a:buChar char="-"/>
            </a:pPr>
            <a:endParaRPr lang="fr-FR" dirty="0"/>
          </a:p>
          <a:p>
            <a:pPr>
              <a:buFontTx/>
              <a:buChar char="-"/>
            </a:pPr>
            <a:r>
              <a:rPr lang="fr-FR" dirty="0"/>
              <a:t>il est soumis à la machine. </a:t>
            </a:r>
          </a:p>
          <a:p>
            <a:pPr marL="0" indent="0">
              <a:buNone/>
            </a:pPr>
            <a:r>
              <a:rPr lang="fr-FR" dirty="0"/>
              <a:t>Un « homme tronqué fragmentaire ou l’appendice d’une machine » (Le capital, Livre 1, 7</a:t>
            </a:r>
            <a:r>
              <a:rPr lang="fr-FR" baseline="30000" dirty="0"/>
              <a:t>ème</a:t>
            </a:r>
            <a:r>
              <a:rPr lang="fr-FR" dirty="0"/>
              <a:t> section, p.472)</a:t>
            </a:r>
          </a:p>
          <a:p>
            <a:pPr marL="0" indent="0">
              <a:buNone/>
            </a:pPr>
            <a:endParaRPr lang="fr-FR" dirty="0"/>
          </a:p>
          <a:p>
            <a:pPr>
              <a:buFontTx/>
              <a:buChar char="-"/>
            </a:pPr>
            <a:r>
              <a:rPr lang="fr-FR" dirty="0"/>
              <a:t>Une fois sorti de l’usine il est tout entier occupé à reconstituer sa force de travail pour la vendre à nouveau </a:t>
            </a:r>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679151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76D9B-7E7F-C3F9-5B20-FC163BCF629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E0C0F6F-2EFF-E27F-2D49-C58A689035EB}"/>
              </a:ext>
            </a:extLst>
          </p:cNvPr>
          <p:cNvSpPr>
            <a:spLocks noGrp="1"/>
          </p:cNvSpPr>
          <p:nvPr>
            <p:ph type="title"/>
          </p:nvPr>
        </p:nvSpPr>
        <p:spPr/>
        <p:txBody>
          <a:bodyPr/>
          <a:lstStyle/>
          <a:p>
            <a:r>
              <a:rPr lang="fr-FR" b="1" dirty="0"/>
              <a:t>				</a:t>
            </a:r>
            <a:r>
              <a:rPr lang="fr-FR" sz="2000" b="1" dirty="0"/>
              <a:t>SOCIOLOGIE</a:t>
            </a:r>
            <a:br>
              <a:rPr lang="fr-FR" dirty="0"/>
            </a:br>
            <a:endParaRPr lang="fr-FR" dirty="0"/>
          </a:p>
        </p:txBody>
      </p:sp>
      <p:sp>
        <p:nvSpPr>
          <p:cNvPr id="3" name="Espace réservé du contenu 2">
            <a:extLst>
              <a:ext uri="{FF2B5EF4-FFF2-40B4-BE49-F238E27FC236}">
                <a16:creationId xmlns:a16="http://schemas.microsoft.com/office/drawing/2014/main" id="{E462A0CD-192B-718C-58D8-9057471ACD99}"/>
              </a:ext>
            </a:extLst>
          </p:cNvPr>
          <p:cNvSpPr>
            <a:spLocks noGrp="1"/>
          </p:cNvSpPr>
          <p:nvPr>
            <p:ph idx="1"/>
          </p:nvPr>
        </p:nvSpPr>
        <p:spPr>
          <a:xfrm>
            <a:off x="838200" y="1076446"/>
            <a:ext cx="10515600" cy="5100517"/>
          </a:xfrm>
        </p:spPr>
        <p:txBody>
          <a:bodyPr>
            <a:normAutofit fontScale="32500" lnSpcReduction="20000"/>
          </a:bodyPr>
          <a:lstStyle/>
          <a:p>
            <a:pPr marL="0" indent="0">
              <a:buNone/>
            </a:pPr>
            <a:r>
              <a:rPr lang="fr-FR" dirty="0"/>
              <a:t>I – </a:t>
            </a:r>
            <a:r>
              <a:rPr lang="fr-FR" sz="3700" b="1" dirty="0"/>
              <a:t>Durkheim</a:t>
            </a:r>
          </a:p>
          <a:p>
            <a:r>
              <a:rPr lang="fr-FR" dirty="0"/>
              <a:t>La division du travail : ciment des sociétés modernes </a:t>
            </a:r>
          </a:p>
          <a:p>
            <a:r>
              <a:rPr lang="fr-FR" dirty="0"/>
              <a:t>La sociologie comme science des faits sociaux</a:t>
            </a:r>
          </a:p>
          <a:p>
            <a:r>
              <a:rPr lang="fr-FR" dirty="0"/>
              <a:t>Une société menacée par l’anomie</a:t>
            </a:r>
          </a:p>
          <a:p>
            <a:pPr marL="0" indent="0">
              <a:buNone/>
            </a:pPr>
            <a:r>
              <a:rPr lang="fr-FR" dirty="0"/>
              <a:t> </a:t>
            </a:r>
          </a:p>
          <a:p>
            <a:pPr marL="0" indent="0">
              <a:buNone/>
            </a:pPr>
            <a:r>
              <a:rPr lang="fr-FR" dirty="0"/>
              <a:t>II- </a:t>
            </a:r>
            <a:r>
              <a:rPr lang="fr-FR" sz="3700" b="1" dirty="0"/>
              <a:t>Weber</a:t>
            </a:r>
          </a:p>
          <a:p>
            <a:r>
              <a:rPr lang="fr-FR" dirty="0"/>
              <a:t>La méthode « compréhensive » : partir des valeurs et représentations des acteurs sociaux</a:t>
            </a:r>
          </a:p>
          <a:p>
            <a:r>
              <a:rPr lang="fr-FR" dirty="0"/>
              <a:t>L’éthique protestante au fondement du capitalisme</a:t>
            </a:r>
          </a:p>
          <a:p>
            <a:r>
              <a:rPr lang="fr-FR" dirty="0"/>
              <a:t>Le modèle bureaucratique</a:t>
            </a:r>
          </a:p>
          <a:p>
            <a:r>
              <a:rPr lang="fr-FR" dirty="0"/>
              <a:t>Rationalisation et désenchantement du monde moderne. </a:t>
            </a:r>
          </a:p>
          <a:p>
            <a:pPr marL="0" indent="0">
              <a:buNone/>
            </a:pPr>
            <a:r>
              <a:rPr lang="fr-FR" dirty="0"/>
              <a:t> </a:t>
            </a:r>
          </a:p>
          <a:p>
            <a:pPr marL="0" indent="0">
              <a:buNone/>
            </a:pPr>
            <a:r>
              <a:rPr lang="fr-FR" dirty="0"/>
              <a:t>III- </a:t>
            </a:r>
            <a:r>
              <a:rPr lang="fr-FR" sz="3700" b="1" dirty="0"/>
              <a:t>Simmel</a:t>
            </a:r>
          </a:p>
          <a:p>
            <a:r>
              <a:rPr lang="fr-FR" dirty="0"/>
              <a:t>L’interactionnisme symbolique : ni holisme, ni individualisme méthodologique</a:t>
            </a:r>
          </a:p>
          <a:p>
            <a:r>
              <a:rPr lang="fr-FR" dirty="0"/>
              <a:t>L’objectivation des relations sociales : facteur de liberté individuelle ?</a:t>
            </a:r>
          </a:p>
          <a:p>
            <a:r>
              <a:rPr lang="fr-FR" dirty="0"/>
              <a:t>La dépersonnalisation des obligations avec l’extension des villes et des relations monétaires</a:t>
            </a:r>
          </a:p>
          <a:p>
            <a:r>
              <a:rPr lang="fr-FR" dirty="0"/>
              <a:t>L’argent comme relation en soi</a:t>
            </a:r>
          </a:p>
          <a:p>
            <a:pPr marL="0" indent="0">
              <a:buNone/>
            </a:pPr>
            <a:r>
              <a:rPr lang="fr-FR" dirty="0"/>
              <a:t> </a:t>
            </a:r>
          </a:p>
          <a:p>
            <a:pPr marL="0" indent="0">
              <a:buNone/>
            </a:pPr>
            <a:r>
              <a:rPr lang="fr-FR" dirty="0"/>
              <a:t>Conclusion sociologie</a:t>
            </a:r>
          </a:p>
          <a:p>
            <a:r>
              <a:rPr lang="fr-FR" dirty="0"/>
              <a:t>Diversité des méthodes : du quantitatif au qualitatif (proche de l’anthropologie)</a:t>
            </a:r>
          </a:p>
          <a:p>
            <a:r>
              <a:rPr lang="fr-FR" dirty="0"/>
              <a:t>Sociologie et économie : approches complémentaires ou concurrentes ?</a:t>
            </a:r>
          </a:p>
          <a:p>
            <a:pPr marL="0" indent="0">
              <a:buNone/>
            </a:pPr>
            <a:r>
              <a:rPr lang="fr-FR" dirty="0"/>
              <a:t> </a:t>
            </a:r>
          </a:p>
          <a:p>
            <a:pPr marL="0" indent="0">
              <a:buNone/>
            </a:pPr>
            <a:endParaRPr lang="fr-FR" dirty="0"/>
          </a:p>
        </p:txBody>
      </p:sp>
    </p:spTree>
    <p:extLst>
      <p:ext uri="{BB962C8B-B14F-4D97-AF65-F5344CB8AC3E}">
        <p14:creationId xmlns:p14="http://schemas.microsoft.com/office/powerpoint/2010/main" val="1291631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9FEC5C-1316-674D-9AEE-AB369F891B08}"/>
              </a:ext>
            </a:extLst>
          </p:cNvPr>
          <p:cNvSpPr>
            <a:spLocks noGrp="1"/>
          </p:cNvSpPr>
          <p:nvPr>
            <p:ph type="title"/>
          </p:nvPr>
        </p:nvSpPr>
        <p:spPr/>
        <p:txBody>
          <a:bodyPr/>
          <a:lstStyle/>
          <a:p>
            <a:r>
              <a:rPr lang="fr-FR" b="1" dirty="0"/>
              <a:t>				</a:t>
            </a:r>
            <a:r>
              <a:rPr lang="fr-FR" sz="2000" b="1" dirty="0"/>
              <a:t>SOCIOLOGIE</a:t>
            </a:r>
            <a:br>
              <a:rPr lang="fr-FR" dirty="0"/>
            </a:br>
            <a:endParaRPr lang="fr-FR" dirty="0"/>
          </a:p>
        </p:txBody>
      </p:sp>
      <p:sp>
        <p:nvSpPr>
          <p:cNvPr id="3" name="Espace réservé du contenu 2">
            <a:extLst>
              <a:ext uri="{FF2B5EF4-FFF2-40B4-BE49-F238E27FC236}">
                <a16:creationId xmlns:a16="http://schemas.microsoft.com/office/drawing/2014/main" id="{93F10EFC-023C-3144-A140-CB02969AD09F}"/>
              </a:ext>
            </a:extLst>
          </p:cNvPr>
          <p:cNvSpPr>
            <a:spLocks noGrp="1"/>
          </p:cNvSpPr>
          <p:nvPr>
            <p:ph idx="1"/>
          </p:nvPr>
        </p:nvSpPr>
        <p:spPr>
          <a:xfrm>
            <a:off x="838200" y="1076446"/>
            <a:ext cx="10515600" cy="5100517"/>
          </a:xfrm>
        </p:spPr>
        <p:txBody>
          <a:bodyPr>
            <a:normAutofit/>
          </a:bodyPr>
          <a:lstStyle/>
          <a:p>
            <a:pPr marL="0" indent="0">
              <a:buNone/>
            </a:pPr>
            <a:r>
              <a:rPr lang="fr-FR" dirty="0"/>
              <a:t>I – </a:t>
            </a:r>
            <a:r>
              <a:rPr lang="fr-FR" sz="3700" b="1" dirty="0"/>
              <a:t>Durkheim</a:t>
            </a:r>
          </a:p>
          <a:p>
            <a:r>
              <a:rPr lang="fr-FR" dirty="0"/>
              <a:t>La division du travail : ciment des sociétés modernes </a:t>
            </a:r>
          </a:p>
          <a:p>
            <a:r>
              <a:rPr lang="fr-FR" dirty="0"/>
              <a:t>La sociologie comme science des faits sociaux</a:t>
            </a:r>
          </a:p>
          <a:p>
            <a:r>
              <a:rPr lang="fr-FR" dirty="0"/>
              <a:t>Une société menacée par l’anomie</a:t>
            </a:r>
          </a:p>
          <a:p>
            <a:pPr marL="0" indent="0">
              <a:buNone/>
            </a:pPr>
            <a:r>
              <a:rPr lang="fr-FR" dirty="0"/>
              <a:t> </a:t>
            </a:r>
          </a:p>
          <a:p>
            <a:pPr marL="0" indent="0">
              <a:buNone/>
            </a:pPr>
            <a:endParaRPr lang="fr-FR" dirty="0"/>
          </a:p>
        </p:txBody>
      </p:sp>
    </p:spTree>
    <p:extLst>
      <p:ext uri="{BB962C8B-B14F-4D97-AF65-F5344CB8AC3E}">
        <p14:creationId xmlns:p14="http://schemas.microsoft.com/office/powerpoint/2010/main" val="933835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9FEC5C-1316-674D-9AEE-AB369F891B08}"/>
              </a:ext>
            </a:extLst>
          </p:cNvPr>
          <p:cNvSpPr>
            <a:spLocks noGrp="1"/>
          </p:cNvSpPr>
          <p:nvPr>
            <p:ph type="title"/>
          </p:nvPr>
        </p:nvSpPr>
        <p:spPr/>
        <p:txBody>
          <a:bodyPr>
            <a:normAutofit/>
          </a:bodyPr>
          <a:lstStyle/>
          <a:p>
            <a:r>
              <a:rPr lang="fr-FR" b="1" dirty="0"/>
              <a:t>				</a:t>
            </a:r>
            <a:r>
              <a:rPr lang="fr-FR" sz="2000" b="1" dirty="0"/>
              <a:t>SOCIOLOGIE</a:t>
            </a:r>
            <a:br>
              <a:rPr lang="fr-FR" dirty="0"/>
            </a:br>
            <a:endParaRPr lang="fr-FR" dirty="0"/>
          </a:p>
        </p:txBody>
      </p:sp>
      <p:sp>
        <p:nvSpPr>
          <p:cNvPr id="3" name="Espace réservé du contenu 2">
            <a:extLst>
              <a:ext uri="{FF2B5EF4-FFF2-40B4-BE49-F238E27FC236}">
                <a16:creationId xmlns:a16="http://schemas.microsoft.com/office/drawing/2014/main" id="{93F10EFC-023C-3144-A140-CB02969AD09F}"/>
              </a:ext>
            </a:extLst>
          </p:cNvPr>
          <p:cNvSpPr>
            <a:spLocks noGrp="1"/>
          </p:cNvSpPr>
          <p:nvPr>
            <p:ph idx="1"/>
          </p:nvPr>
        </p:nvSpPr>
        <p:spPr>
          <a:xfrm>
            <a:off x="838200" y="1076446"/>
            <a:ext cx="10515600" cy="5100517"/>
          </a:xfrm>
        </p:spPr>
        <p:txBody>
          <a:bodyPr>
            <a:normAutofit/>
          </a:bodyPr>
          <a:lstStyle/>
          <a:p>
            <a:pPr marL="0" indent="0">
              <a:buNone/>
            </a:pPr>
            <a:r>
              <a:rPr lang="fr-FR" b="1" dirty="0"/>
              <a:t>I – </a:t>
            </a:r>
            <a:r>
              <a:rPr lang="fr-FR" sz="3200" b="1" dirty="0"/>
              <a:t>Émile Durkheim</a:t>
            </a:r>
          </a:p>
          <a:p>
            <a:pPr marL="0" indent="0">
              <a:buNone/>
            </a:pPr>
            <a:r>
              <a:rPr lang="fr-FR" sz="3200" b="1" dirty="0"/>
              <a:t> </a:t>
            </a:r>
          </a:p>
          <a:p>
            <a:pPr marL="0" indent="0">
              <a:buNone/>
            </a:pPr>
            <a:r>
              <a:rPr lang="fr-FR" sz="3200" b="1" dirty="0"/>
              <a:t>II- Max Weber</a:t>
            </a:r>
          </a:p>
          <a:p>
            <a:pPr marL="0" indent="0">
              <a:buNone/>
            </a:pPr>
            <a:r>
              <a:rPr lang="fr-FR" sz="3200" b="1" dirty="0"/>
              <a:t> </a:t>
            </a:r>
          </a:p>
          <a:p>
            <a:pPr marL="0" indent="0">
              <a:buNone/>
            </a:pPr>
            <a:r>
              <a:rPr lang="fr-FR" sz="3200" b="1" dirty="0"/>
              <a:t>III- Georg Simmel</a:t>
            </a:r>
          </a:p>
          <a:p>
            <a:pPr marL="0" indent="0">
              <a:buNone/>
            </a:pPr>
            <a:r>
              <a:rPr lang="fr-FR" sz="3200" b="1" dirty="0"/>
              <a:t> </a:t>
            </a:r>
          </a:p>
          <a:p>
            <a:pPr marL="0" indent="0">
              <a:buNone/>
            </a:pPr>
            <a:r>
              <a:rPr lang="fr-FR" sz="3200" b="1" dirty="0"/>
              <a:t>(IV – Marcel Mauss)</a:t>
            </a:r>
          </a:p>
          <a:p>
            <a:pPr marL="0" indent="0">
              <a:buNone/>
            </a:pPr>
            <a:endParaRPr lang="fr-FR" sz="3200" b="1" dirty="0"/>
          </a:p>
          <a:p>
            <a:pPr marL="0" indent="0">
              <a:buNone/>
            </a:pPr>
            <a:endParaRPr lang="fr-FR" dirty="0"/>
          </a:p>
        </p:txBody>
      </p:sp>
    </p:spTree>
    <p:extLst>
      <p:ext uri="{BB962C8B-B14F-4D97-AF65-F5344CB8AC3E}">
        <p14:creationId xmlns:p14="http://schemas.microsoft.com/office/powerpoint/2010/main" val="2491327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956D0-C5E1-DA48-AA1D-B18AD03E08B5}"/>
              </a:ext>
            </a:extLst>
          </p:cNvPr>
          <p:cNvSpPr>
            <a:spLocks noGrp="1"/>
          </p:cNvSpPr>
          <p:nvPr>
            <p:ph type="title"/>
          </p:nvPr>
        </p:nvSpPr>
        <p:spPr/>
        <p:txBody>
          <a:bodyPr/>
          <a:lstStyle/>
          <a:p>
            <a:r>
              <a:rPr lang="fr-FR" b="1" dirty="0"/>
              <a:t>				Introduction</a:t>
            </a:r>
            <a:br>
              <a:rPr lang="fr-FR" dirty="0"/>
            </a:br>
            <a:endParaRPr lang="fr-FR" dirty="0"/>
          </a:p>
        </p:txBody>
      </p:sp>
      <p:sp>
        <p:nvSpPr>
          <p:cNvPr id="3" name="Espace réservé du contenu 2">
            <a:extLst>
              <a:ext uri="{FF2B5EF4-FFF2-40B4-BE49-F238E27FC236}">
                <a16:creationId xmlns:a16="http://schemas.microsoft.com/office/drawing/2014/main" id="{8A4AF8DC-A25D-7E49-BECC-50048E6E46A6}"/>
              </a:ext>
            </a:extLst>
          </p:cNvPr>
          <p:cNvSpPr>
            <a:spLocks noGrp="1"/>
          </p:cNvSpPr>
          <p:nvPr>
            <p:ph idx="1"/>
          </p:nvPr>
        </p:nvSpPr>
        <p:spPr/>
        <p:txBody>
          <a:bodyPr>
            <a:normAutofit fontScale="92500" lnSpcReduction="20000"/>
          </a:bodyPr>
          <a:lstStyle/>
          <a:p>
            <a:pPr marL="0" indent="0">
              <a:buNone/>
            </a:pPr>
            <a:endParaRPr lang="fr-FR" dirty="0"/>
          </a:p>
          <a:p>
            <a:pPr marL="0" indent="0">
              <a:buNone/>
            </a:pPr>
            <a:r>
              <a:rPr lang="fr-FR" b="1" dirty="0"/>
              <a:t>La sociologie</a:t>
            </a:r>
            <a:r>
              <a:rPr lang="fr-FR" dirty="0"/>
              <a:t> </a:t>
            </a:r>
          </a:p>
          <a:p>
            <a:pPr marL="0" indent="0">
              <a:buNone/>
            </a:pPr>
            <a:r>
              <a:rPr lang="fr-FR" dirty="0"/>
              <a:t>Étude des sociétés modernes</a:t>
            </a:r>
          </a:p>
          <a:p>
            <a:pPr marL="0" indent="0">
              <a:buNone/>
            </a:pPr>
            <a:r>
              <a:rPr lang="fr-FR" dirty="0"/>
              <a:t>Elle nait de l’interrogation que ces sociétés suscitent : sur quoi peut tenir une société d’individus ? </a:t>
            </a:r>
          </a:p>
          <a:p>
            <a:pPr marL="0" indent="0">
              <a:buNone/>
            </a:pPr>
            <a:endParaRPr lang="fr-FR" dirty="0"/>
          </a:p>
          <a:p>
            <a:pPr marL="0" indent="0">
              <a:buNone/>
            </a:pPr>
            <a:r>
              <a:rPr lang="fr-FR" b="1" dirty="0"/>
              <a:t>L’anthropologie</a:t>
            </a:r>
            <a:r>
              <a:rPr lang="fr-FR" dirty="0"/>
              <a:t> </a:t>
            </a:r>
          </a:p>
          <a:p>
            <a:pPr marL="0" indent="0">
              <a:buNone/>
            </a:pPr>
            <a:r>
              <a:rPr lang="fr-FR" dirty="0"/>
              <a:t>Définition : ethnologie, ethnographie, anthropologie</a:t>
            </a:r>
          </a:p>
          <a:p>
            <a:pPr marL="0" indent="0">
              <a:buNone/>
            </a:pPr>
            <a:r>
              <a:rPr lang="fr-FR" dirty="0"/>
              <a:t>Étude de « l’Autre », des sociétés qu’on qualifiera de « traditionnelles », « exotiques », « archaïques », « primitives », etc., selon le regard qu’on porte sur elles.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91749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AD1AF9-3EE4-214B-8834-08658DCC6437}"/>
              </a:ext>
            </a:extLst>
          </p:cNvPr>
          <p:cNvSpPr>
            <a:spLocks noGrp="1"/>
          </p:cNvSpPr>
          <p:nvPr>
            <p:ph type="title"/>
          </p:nvPr>
        </p:nvSpPr>
        <p:spPr/>
        <p:txBody>
          <a:bodyPr/>
          <a:lstStyle/>
          <a:p>
            <a:pPr algn="ctr"/>
            <a:r>
              <a:rPr lang="fr-FR" dirty="0"/>
              <a:t>Alexis de Tocqueville</a:t>
            </a:r>
          </a:p>
        </p:txBody>
      </p:sp>
      <p:sp>
        <p:nvSpPr>
          <p:cNvPr id="3" name="Espace réservé du contenu 2">
            <a:extLst>
              <a:ext uri="{FF2B5EF4-FFF2-40B4-BE49-F238E27FC236}">
                <a16:creationId xmlns:a16="http://schemas.microsoft.com/office/drawing/2014/main" id="{1F2A1893-97D7-E943-88F3-7DAA890C44E4}"/>
              </a:ext>
            </a:extLst>
          </p:cNvPr>
          <p:cNvSpPr>
            <a:spLocks noGrp="1"/>
          </p:cNvSpPr>
          <p:nvPr>
            <p:ph idx="1"/>
          </p:nvPr>
        </p:nvSpPr>
        <p:spPr/>
        <p:txBody>
          <a:bodyPr>
            <a:normAutofit fontScale="92500"/>
          </a:bodyPr>
          <a:lstStyle/>
          <a:p>
            <a:pPr marL="0" indent="0">
              <a:buNone/>
            </a:pPr>
            <a:endParaRPr lang="fr-FR" dirty="0"/>
          </a:p>
          <a:p>
            <a:pPr marL="0" indent="0">
              <a:buNone/>
            </a:pPr>
            <a:r>
              <a:rPr lang="fr-FR" dirty="0"/>
              <a:t>« L’aristocratie avait fait de tous les citoyens une longue chaine qui remontait du paysan au roi ; la démocratie brise la chaîne et met chaque anneau à part… Ceux-là ne doivent rien à personne, ils n’attendent pour ainsi dire rien de personne ; ils s’habituent à se considérer toujours isolément, ils se figurent volontiers que leur destinée toute entière est entre leurs mains. Ainsi, non seulement la démocratie fait oublier à chaque homme ses aïeux, mais elle lui cache ses descendants et le sépare de ses contemporains ; elle le ramène sans cesse vers lui seul et menace de le renfermer enfin tout entier dans la solitude de son propre cœur » </a:t>
            </a:r>
          </a:p>
          <a:p>
            <a:pPr marL="0" indent="0">
              <a:buNone/>
            </a:pPr>
            <a:r>
              <a:rPr lang="fr-FR" dirty="0"/>
              <a:t>(Tocqueville, </a:t>
            </a:r>
            <a:r>
              <a:rPr lang="fr-FR" i="1" dirty="0"/>
              <a:t>De la démocratie en Amérique</a:t>
            </a:r>
            <a:r>
              <a:rPr lang="fr-FR" dirty="0"/>
              <a:t>, Tome 2</a:t>
            </a:r>
            <a:r>
              <a:rPr lang="fr-FR"/>
              <a:t>, 1840, pp</a:t>
            </a:r>
            <a:r>
              <a:rPr lang="fr-FR" dirty="0"/>
              <a:t>.126-127). </a:t>
            </a:r>
          </a:p>
          <a:p>
            <a:pPr marL="0" indent="0">
              <a:buNone/>
            </a:pPr>
            <a:endParaRPr lang="fr-FR" dirty="0"/>
          </a:p>
        </p:txBody>
      </p:sp>
    </p:spTree>
    <p:extLst>
      <p:ext uri="{BB962C8B-B14F-4D97-AF65-F5344CB8AC3E}">
        <p14:creationId xmlns:p14="http://schemas.microsoft.com/office/powerpoint/2010/main" val="59403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55F7F-1841-474C-B1D4-F1DBEA18307B}"/>
              </a:ext>
            </a:extLst>
          </p:cNvPr>
          <p:cNvSpPr>
            <a:spLocks noGrp="1"/>
          </p:cNvSpPr>
          <p:nvPr>
            <p:ph type="title"/>
          </p:nvPr>
        </p:nvSpPr>
        <p:spPr/>
        <p:txBody>
          <a:bodyPr/>
          <a:lstStyle/>
          <a:p>
            <a:pPr algn="ctr"/>
            <a:r>
              <a:rPr lang="fr-FR" dirty="0"/>
              <a:t>Louis Dumont</a:t>
            </a:r>
          </a:p>
        </p:txBody>
      </p:sp>
      <p:sp>
        <p:nvSpPr>
          <p:cNvPr id="3" name="Espace réservé du contenu 2">
            <a:extLst>
              <a:ext uri="{FF2B5EF4-FFF2-40B4-BE49-F238E27FC236}">
                <a16:creationId xmlns:a16="http://schemas.microsoft.com/office/drawing/2014/main" id="{7758B862-B50E-7E4F-A1B1-8E5B95403E31}"/>
              </a:ext>
            </a:extLst>
          </p:cNvPr>
          <p:cNvSpPr>
            <a:spLocks noGrp="1"/>
          </p:cNvSpPr>
          <p:nvPr>
            <p:ph idx="1"/>
          </p:nvPr>
        </p:nvSpPr>
        <p:spPr/>
        <p:txBody>
          <a:bodyPr/>
          <a:lstStyle/>
          <a:p>
            <a:pPr marL="0" indent="0" algn="ctr">
              <a:buNone/>
            </a:pPr>
            <a:r>
              <a:rPr lang="fr-FR" dirty="0"/>
              <a:t>Société moderne: « association de nomades »</a:t>
            </a:r>
          </a:p>
          <a:p>
            <a:pPr marL="0" indent="0" algn="ctr">
              <a:buNone/>
            </a:pPr>
            <a:endParaRPr lang="fr-FR" dirty="0"/>
          </a:p>
          <a:p>
            <a:pPr marL="0" indent="0" algn="ctr">
              <a:buNone/>
            </a:pPr>
            <a:r>
              <a:rPr lang="fr-FR" dirty="0"/>
              <a:t>Société d’individus (au sens moral).</a:t>
            </a:r>
          </a:p>
          <a:p>
            <a:pPr marL="0" indent="0" algn="ctr">
              <a:buNone/>
            </a:pPr>
            <a:endParaRPr lang="fr-FR" dirty="0"/>
          </a:p>
          <a:p>
            <a:pPr marL="0" indent="0">
              <a:buNone/>
            </a:pPr>
            <a:endParaRPr lang="fr-FR" dirty="0"/>
          </a:p>
        </p:txBody>
      </p:sp>
    </p:spTree>
    <p:extLst>
      <p:ext uri="{BB962C8B-B14F-4D97-AF65-F5344CB8AC3E}">
        <p14:creationId xmlns:p14="http://schemas.microsoft.com/office/powerpoint/2010/main" val="410839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55F7F-1841-474C-B1D4-F1DBEA18307B}"/>
              </a:ext>
            </a:extLst>
          </p:cNvPr>
          <p:cNvSpPr>
            <a:spLocks noGrp="1"/>
          </p:cNvSpPr>
          <p:nvPr>
            <p:ph type="title"/>
          </p:nvPr>
        </p:nvSpPr>
        <p:spPr/>
        <p:txBody>
          <a:bodyPr/>
          <a:lstStyle/>
          <a:p>
            <a:pPr algn="ctr"/>
            <a:r>
              <a:rPr lang="fr-FR" dirty="0"/>
              <a:t>Louis Dumont</a:t>
            </a:r>
          </a:p>
        </p:txBody>
      </p:sp>
      <p:sp>
        <p:nvSpPr>
          <p:cNvPr id="3" name="Espace réservé du contenu 2">
            <a:extLst>
              <a:ext uri="{FF2B5EF4-FFF2-40B4-BE49-F238E27FC236}">
                <a16:creationId xmlns:a16="http://schemas.microsoft.com/office/drawing/2014/main" id="{7758B862-B50E-7E4F-A1B1-8E5B95403E31}"/>
              </a:ext>
            </a:extLst>
          </p:cNvPr>
          <p:cNvSpPr>
            <a:spLocks noGrp="1"/>
          </p:cNvSpPr>
          <p:nvPr>
            <p:ph idx="1"/>
          </p:nvPr>
        </p:nvSpPr>
        <p:spPr/>
        <p:txBody>
          <a:bodyPr/>
          <a:lstStyle/>
          <a:p>
            <a:r>
              <a:rPr lang="fr-FR" i="1" dirty="0"/>
              <a:t>Homo </a:t>
            </a:r>
            <a:r>
              <a:rPr lang="fr-FR" i="1" dirty="0" err="1"/>
              <a:t>hierarchicus</a:t>
            </a:r>
            <a:r>
              <a:rPr lang="fr-FR" i="1" dirty="0"/>
              <a:t>. Le système des castes et ses implications</a:t>
            </a:r>
            <a:r>
              <a:rPr lang="fr-FR" dirty="0"/>
              <a:t>, Paris, Gallimard, coll. Tel, 1966 </a:t>
            </a:r>
          </a:p>
          <a:p>
            <a:endParaRPr lang="fr-FR" dirty="0"/>
          </a:p>
          <a:p>
            <a:r>
              <a:rPr lang="fr-FR" i="1" dirty="0"/>
              <a:t>Homo </a:t>
            </a:r>
            <a:r>
              <a:rPr lang="fr-FR" i="1" dirty="0" err="1"/>
              <a:t>aequalis</a:t>
            </a:r>
            <a:r>
              <a:rPr lang="fr-FR" i="1" dirty="0"/>
              <a:t> I, Genèse et épanouissement de l’idéologie économique </a:t>
            </a:r>
            <a:r>
              <a:rPr lang="fr-FR" dirty="0"/>
              <a:t>(1977), Paris, Gallimard, coll. Tel, 1985 </a:t>
            </a:r>
          </a:p>
          <a:p>
            <a:pPr marL="0" indent="0">
              <a:buNone/>
            </a:pPr>
            <a:endParaRPr lang="fr-FR" dirty="0"/>
          </a:p>
        </p:txBody>
      </p:sp>
    </p:spTree>
    <p:extLst>
      <p:ext uri="{BB962C8B-B14F-4D97-AF65-F5344CB8AC3E}">
        <p14:creationId xmlns:p14="http://schemas.microsoft.com/office/powerpoint/2010/main" val="279948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55F7F-1841-474C-B1D4-F1DBEA18307B}"/>
              </a:ext>
            </a:extLst>
          </p:cNvPr>
          <p:cNvSpPr>
            <a:spLocks noGrp="1"/>
          </p:cNvSpPr>
          <p:nvPr>
            <p:ph type="title"/>
          </p:nvPr>
        </p:nvSpPr>
        <p:spPr/>
        <p:txBody>
          <a:bodyPr/>
          <a:lstStyle/>
          <a:p>
            <a:pPr algn="ctr"/>
            <a:r>
              <a:rPr lang="fr-FR" dirty="0"/>
              <a:t>Louis Dumont</a:t>
            </a:r>
          </a:p>
        </p:txBody>
      </p:sp>
      <p:sp>
        <p:nvSpPr>
          <p:cNvPr id="3" name="Espace réservé du contenu 2">
            <a:extLst>
              <a:ext uri="{FF2B5EF4-FFF2-40B4-BE49-F238E27FC236}">
                <a16:creationId xmlns:a16="http://schemas.microsoft.com/office/drawing/2014/main" id="{7758B862-B50E-7E4F-A1B1-8E5B95403E31}"/>
              </a:ext>
            </a:extLst>
          </p:cNvPr>
          <p:cNvSpPr>
            <a:spLocks noGrp="1"/>
          </p:cNvSpPr>
          <p:nvPr>
            <p:ph idx="1"/>
          </p:nvPr>
        </p:nvSpPr>
        <p:spPr/>
        <p:txBody>
          <a:bodyPr/>
          <a:lstStyle/>
          <a:p>
            <a:pPr marL="0" indent="0">
              <a:buNone/>
            </a:pPr>
            <a:r>
              <a:rPr lang="fr-FR" dirty="0"/>
              <a:t>L’individu comme valeur suprême. C’est à partir de lui qu’on peut penser l’égalité entre les hommes. </a:t>
            </a:r>
          </a:p>
          <a:p>
            <a:pPr marL="0" indent="0">
              <a:buNone/>
            </a:pPr>
            <a:endParaRPr lang="fr-FR" dirty="0"/>
          </a:p>
          <a:p>
            <a:pPr marL="0" indent="0">
              <a:buNone/>
            </a:pPr>
            <a:r>
              <a:rPr lang="fr-FR" dirty="0"/>
              <a:t>La défense de l’individu est la défense de l’égalité:</a:t>
            </a:r>
          </a:p>
          <a:p>
            <a:pPr marL="0" indent="0">
              <a:buNone/>
            </a:pPr>
            <a:r>
              <a:rPr lang="fr-FR" dirty="0"/>
              <a:t>« à nos yeux chaque homme est une incarnation de l’humanité tout entière, et comme tel il est égal à tout autre homme, et libre » </a:t>
            </a:r>
          </a:p>
          <a:p>
            <a:pPr marL="0" indent="0">
              <a:buNone/>
            </a:pPr>
            <a:r>
              <a:rPr lang="fr-FR" dirty="0"/>
              <a:t>(L. Dumont, </a:t>
            </a:r>
            <a:r>
              <a:rPr lang="fr-FR" i="1" dirty="0"/>
              <a:t>Homo </a:t>
            </a:r>
            <a:r>
              <a:rPr lang="fr-FR" i="1" dirty="0" err="1"/>
              <a:t>aequalis</a:t>
            </a:r>
            <a:r>
              <a:rPr lang="fr-FR" i="1" dirty="0"/>
              <a:t> I, Genèse et épanouissement de l’idéologie économique</a:t>
            </a:r>
            <a:r>
              <a:rPr lang="fr-FR" dirty="0"/>
              <a:t>, p.12</a:t>
            </a:r>
            <a:r>
              <a:rPr lang="fr-FR" i="1" dirty="0"/>
              <a:t>).</a:t>
            </a:r>
            <a:endParaRPr lang="fr-FR" dirty="0"/>
          </a:p>
          <a:p>
            <a:pPr marL="0" indent="0" algn="ctr">
              <a:buNone/>
            </a:pPr>
            <a:endParaRPr lang="fr-FR" dirty="0"/>
          </a:p>
          <a:p>
            <a:pPr marL="0" indent="0">
              <a:buNone/>
            </a:pPr>
            <a:endParaRPr lang="fr-FR" dirty="0"/>
          </a:p>
        </p:txBody>
      </p:sp>
    </p:spTree>
    <p:extLst>
      <p:ext uri="{BB962C8B-B14F-4D97-AF65-F5344CB8AC3E}">
        <p14:creationId xmlns:p14="http://schemas.microsoft.com/office/powerpoint/2010/main" val="3075087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55F7F-1841-474C-B1D4-F1DBEA18307B}"/>
              </a:ext>
            </a:extLst>
          </p:cNvPr>
          <p:cNvSpPr>
            <a:spLocks noGrp="1"/>
          </p:cNvSpPr>
          <p:nvPr>
            <p:ph type="title"/>
          </p:nvPr>
        </p:nvSpPr>
        <p:spPr/>
        <p:txBody>
          <a:bodyPr/>
          <a:lstStyle/>
          <a:p>
            <a:pPr algn="ctr"/>
            <a:r>
              <a:rPr lang="fr-FR" dirty="0"/>
              <a:t>Louis Dumont</a:t>
            </a:r>
          </a:p>
        </p:txBody>
      </p:sp>
      <p:sp>
        <p:nvSpPr>
          <p:cNvPr id="3" name="Espace réservé du contenu 2">
            <a:extLst>
              <a:ext uri="{FF2B5EF4-FFF2-40B4-BE49-F238E27FC236}">
                <a16:creationId xmlns:a16="http://schemas.microsoft.com/office/drawing/2014/main" id="{7758B862-B50E-7E4F-A1B1-8E5B95403E31}"/>
              </a:ext>
            </a:extLst>
          </p:cNvPr>
          <p:cNvSpPr>
            <a:spLocks noGrp="1"/>
          </p:cNvSpPr>
          <p:nvPr>
            <p:ph idx="1"/>
          </p:nvPr>
        </p:nvSpPr>
        <p:spPr/>
        <p:txBody>
          <a:bodyPr/>
          <a:lstStyle/>
          <a:p>
            <a:pPr marL="0" indent="0">
              <a:buNone/>
            </a:pPr>
            <a:endParaRPr lang="fr-FR" dirty="0"/>
          </a:p>
          <a:p>
            <a:pPr marL="0" indent="0">
              <a:buNone/>
            </a:pPr>
            <a:r>
              <a:rPr lang="fr-FR" dirty="0"/>
              <a:t>L’idéal égalitaire n’est pas universel:</a:t>
            </a:r>
          </a:p>
          <a:p>
            <a:pPr marL="0" indent="0">
              <a:buNone/>
            </a:pPr>
            <a:r>
              <a:rPr lang="fr-FR" dirty="0"/>
              <a:t>« Il y aurait intérêt à comprendre à quel point il s’oppose aux tendances générales des sociétés, et partant à quel point notre société est exceptionnelle, et la réalisation de l’idéal égalitaire délicate » </a:t>
            </a:r>
          </a:p>
          <a:p>
            <a:pPr marL="0" indent="0">
              <a:buNone/>
            </a:pPr>
            <a:r>
              <a:rPr lang="fr-FR" dirty="0"/>
              <a:t>(Louis Dumont, </a:t>
            </a:r>
            <a:r>
              <a:rPr lang="fr-FR" i="1" dirty="0"/>
              <a:t>Homo </a:t>
            </a:r>
            <a:r>
              <a:rPr lang="fr-FR" i="1" dirty="0" err="1"/>
              <a:t>hierarchicus</a:t>
            </a:r>
            <a:r>
              <a:rPr lang="fr-FR" i="1" dirty="0"/>
              <a:t>. Le système des castes et ses implications</a:t>
            </a:r>
            <a:r>
              <a:rPr lang="fr-FR" dirty="0"/>
              <a:t>, p. 34) </a:t>
            </a:r>
          </a:p>
          <a:p>
            <a:pPr marL="0" indent="0" algn="ctr">
              <a:buNone/>
            </a:pPr>
            <a:endParaRPr lang="fr-FR" dirty="0"/>
          </a:p>
          <a:p>
            <a:pPr marL="0" indent="0">
              <a:buNone/>
            </a:pPr>
            <a:endParaRPr lang="fr-FR" dirty="0"/>
          </a:p>
        </p:txBody>
      </p:sp>
    </p:spTree>
    <p:extLst>
      <p:ext uri="{BB962C8B-B14F-4D97-AF65-F5344CB8AC3E}">
        <p14:creationId xmlns:p14="http://schemas.microsoft.com/office/powerpoint/2010/main" val="3366849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FA197-7B3B-158F-64E8-1B9FCEB3FA8F}"/>
              </a:ext>
            </a:extLst>
          </p:cNvPr>
          <p:cNvSpPr>
            <a:spLocks noGrp="1"/>
          </p:cNvSpPr>
          <p:nvPr>
            <p:ph type="title"/>
          </p:nvPr>
        </p:nvSpPr>
        <p:spPr/>
        <p:txBody>
          <a:bodyPr/>
          <a:lstStyle/>
          <a:p>
            <a:pPr algn="ctr"/>
            <a:r>
              <a:rPr lang="fr-FR" dirty="0"/>
              <a:t>Vidéo</a:t>
            </a:r>
          </a:p>
        </p:txBody>
      </p:sp>
      <p:sp>
        <p:nvSpPr>
          <p:cNvPr id="3" name="Espace réservé du contenu 2">
            <a:extLst>
              <a:ext uri="{FF2B5EF4-FFF2-40B4-BE49-F238E27FC236}">
                <a16:creationId xmlns:a16="http://schemas.microsoft.com/office/drawing/2014/main" id="{1E9D2900-1256-C67F-8355-4878C37DE5F4}"/>
              </a:ext>
            </a:extLst>
          </p:cNvPr>
          <p:cNvSpPr>
            <a:spLocks noGrp="1"/>
          </p:cNvSpPr>
          <p:nvPr>
            <p:ph idx="1"/>
          </p:nvPr>
        </p:nvSpPr>
        <p:spPr/>
        <p:txBody>
          <a:bodyPr>
            <a:normAutofit lnSpcReduction="10000"/>
          </a:bodyPr>
          <a:lstStyle/>
          <a:p>
            <a:pPr marL="0" indent="0">
              <a:buNone/>
            </a:pPr>
            <a:r>
              <a:rPr lang="fr-FR" dirty="0"/>
              <a:t>Si vous êtes intéressés par l’Inde d’aujourd’hui et à la façon dont se mettent en place les institutions démocratiques dans ce pays, où le système de castes régit encore fortement la vie sociale, vous pouvez regarder le documentaire accessible avec le lien suivant:</a:t>
            </a:r>
          </a:p>
          <a:p>
            <a:pPr marL="0" indent="0">
              <a:buNone/>
            </a:pPr>
            <a:endParaRPr lang="fr-FR" dirty="0"/>
          </a:p>
          <a:p>
            <a:pPr marL="0" indent="0">
              <a:buNone/>
            </a:pPr>
            <a:r>
              <a:rPr lang="fr-FR" sz="3200" dirty="0">
                <a:effectLst/>
                <a:latin typeface="Times New Roman" panose="02020603050405020304" pitchFamily="18" charset="0"/>
                <a:ea typeface="Times New Roman" panose="02020603050405020304" pitchFamily="18" charset="0"/>
                <a:cs typeface="Times New Roman" panose="02020603050405020304" pitchFamily="18" charset="0"/>
              </a:rPr>
              <a:t>https://</a:t>
            </a:r>
            <a:r>
              <a:rPr lang="fr-FR" sz="3200" dirty="0" err="1">
                <a:effectLst/>
                <a:latin typeface="Times New Roman" panose="02020603050405020304" pitchFamily="18" charset="0"/>
                <a:ea typeface="Times New Roman" panose="02020603050405020304" pitchFamily="18" charset="0"/>
                <a:cs typeface="Times New Roman" panose="02020603050405020304" pitchFamily="18" charset="0"/>
              </a:rPr>
              <a:t>www.youtube.com</a:t>
            </a:r>
            <a:r>
              <a:rPr lang="fr-FR" sz="3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3200" dirty="0" err="1">
                <a:effectLst/>
                <a:latin typeface="Times New Roman" panose="02020603050405020304" pitchFamily="18" charset="0"/>
                <a:ea typeface="Times New Roman" panose="02020603050405020304" pitchFamily="18" charset="0"/>
                <a:cs typeface="Times New Roman" panose="02020603050405020304" pitchFamily="18" charset="0"/>
              </a:rPr>
              <a:t>watch?v</a:t>
            </a:r>
            <a:r>
              <a:rPr lang="fr-FR" sz="3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3200" dirty="0" err="1">
                <a:effectLst/>
                <a:latin typeface="Times New Roman" panose="02020603050405020304" pitchFamily="18" charset="0"/>
                <a:ea typeface="Times New Roman" panose="02020603050405020304" pitchFamily="18" charset="0"/>
                <a:cs typeface="Times New Roman" panose="02020603050405020304" pitchFamily="18" charset="0"/>
              </a:rPr>
              <a:t>iw_d-QOh_jI</a:t>
            </a:r>
            <a:endParaRPr lang="fr-FR" sz="3200" dirty="0"/>
          </a:p>
          <a:p>
            <a:pPr marL="0" indent="0">
              <a:buNone/>
            </a:pPr>
            <a:endParaRPr lang="fr-FR" dirty="0"/>
          </a:p>
          <a:p>
            <a:pPr marL="0" indent="0">
              <a:buNone/>
            </a:pPr>
            <a:r>
              <a:rPr lang="fr-FR" dirty="0"/>
              <a:t>La démocratie, qui repose sur l’idéal égalitaire moderne, se met en place en Inde en cherchant à contrebalancer le système hiérarchique de castes (pour reprendre les termes de Louis Dumont)</a:t>
            </a:r>
          </a:p>
        </p:txBody>
      </p:sp>
    </p:spTree>
    <p:extLst>
      <p:ext uri="{BB962C8B-B14F-4D97-AF65-F5344CB8AC3E}">
        <p14:creationId xmlns:p14="http://schemas.microsoft.com/office/powerpoint/2010/main" val="27631844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966</Words>
  <Application>Microsoft Macintosh PowerPoint</Application>
  <PresentationFormat>Grand écran</PresentationFormat>
  <Paragraphs>109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Calibri Light</vt:lpstr>
      <vt:lpstr>Times New Roman</vt:lpstr>
      <vt:lpstr>Wingdings</vt:lpstr>
      <vt:lpstr>Thème Office</vt:lpstr>
      <vt:lpstr>    Introduction à la sociologie  Laurence Raineau  L3 Collège de Droit </vt:lpstr>
      <vt:lpstr>    SOCIOLOGIE </vt:lpstr>
      <vt:lpstr>    Introduction </vt:lpstr>
      <vt:lpstr>Alexis de Tocqueville</vt:lpstr>
      <vt:lpstr>Louis Dumont</vt:lpstr>
      <vt:lpstr>Louis Dumont</vt:lpstr>
      <vt:lpstr>Louis Dumont</vt:lpstr>
      <vt:lpstr>Louis Dumont</vt:lpstr>
      <vt:lpstr>Vidéo</vt:lpstr>
      <vt:lpstr>Présentation PowerPoint</vt:lpstr>
      <vt:lpstr>Karl Marx (1818-1883)</vt:lpstr>
      <vt:lpstr>3 étapes de l’évolution de la société dans l’histoire, et des types de subordination </vt:lpstr>
      <vt:lpstr>La lutte des classes</vt:lpstr>
      <vt:lpstr>Présentation PowerPoint</vt:lpstr>
      <vt:lpstr>    SOCIOLOGIE </vt:lpstr>
      <vt:lpstr>    SOCIOLOGIE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Plan du cours  Sciences sociales découverte  Laurence Raineau  Mineure de sociologie,  L1 Science économique </dc:title>
  <dc:creator>laurence raineau</dc:creator>
  <cp:lastModifiedBy>Lecteur</cp:lastModifiedBy>
  <cp:revision>16</cp:revision>
  <dcterms:created xsi:type="dcterms:W3CDTF">2019-09-10T17:26:45Z</dcterms:created>
  <dcterms:modified xsi:type="dcterms:W3CDTF">2026-01-29T13:58:15Z</dcterms:modified>
</cp:coreProperties>
</file>