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1" r:id="rId5"/>
    <p:sldId id="280" r:id="rId6"/>
    <p:sldId id="281" r:id="rId7"/>
    <p:sldId id="272" r:id="rId8"/>
    <p:sldId id="299" r:id="rId9"/>
    <p:sldId id="300" r:id="rId10"/>
    <p:sldId id="298" r:id="rId11"/>
    <p:sldId id="275" r:id="rId12"/>
    <p:sldId id="276" r:id="rId13"/>
    <p:sldId id="277" r:id="rId14"/>
    <p:sldId id="278" r:id="rId15"/>
    <p:sldId id="265" r:id="rId16"/>
    <p:sldId id="263" r:id="rId17"/>
    <p:sldId id="285" r:id="rId18"/>
    <p:sldId id="279" r:id="rId19"/>
    <p:sldId id="287" r:id="rId20"/>
    <p:sldId id="266" r:id="rId21"/>
    <p:sldId id="267" r:id="rId22"/>
    <p:sldId id="268" r:id="rId23"/>
    <p:sldId id="269" r:id="rId24"/>
    <p:sldId id="270" r:id="rId25"/>
    <p:sldId id="271" r:id="rId26"/>
    <p:sldId id="288" r:id="rId27"/>
    <p:sldId id="289" r:id="rId28"/>
    <p:sldId id="291" r:id="rId29"/>
    <p:sldId id="292" r:id="rId30"/>
    <p:sldId id="294" r:id="rId31"/>
    <p:sldId id="283" r:id="rId32"/>
    <p:sldId id="284" r:id="rId33"/>
    <p:sldId id="297" r:id="rId34"/>
    <p:sldId id="308" r:id="rId35"/>
    <p:sldId id="307" r:id="rId36"/>
    <p:sldId id="309" r:id="rId37"/>
    <p:sldId id="310" r:id="rId38"/>
    <p:sldId id="311" r:id="rId39"/>
    <p:sldId id="312" r:id="rId4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46"/>
    <p:restoredTop sz="94643"/>
  </p:normalViewPr>
  <p:slideViewPr>
    <p:cSldViewPr snapToGrid="0" snapToObjects="1">
      <p:cViewPr varScale="1">
        <p:scale>
          <a:sx n="95" d="100"/>
          <a:sy n="95" d="100"/>
        </p:scale>
        <p:origin x="400" y="168"/>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C59FF9-1735-B847-A59E-CC99757C4F8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C469D19-4886-B344-9076-94464281CA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BC84407-0975-FB4B-96EA-02433F694D58}"/>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5" name="Espace réservé du pied de page 4">
            <a:extLst>
              <a:ext uri="{FF2B5EF4-FFF2-40B4-BE49-F238E27FC236}">
                <a16:creationId xmlns:a16="http://schemas.microsoft.com/office/drawing/2014/main" id="{78DC251B-6D73-E54E-9EB6-ACCCF5F5A3A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878E5AD-0FE0-0C44-B81C-38734C713DA2}"/>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4159919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A6A762-F959-9F40-B1AA-ECDA831B4DF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A3E86FC-3967-A04E-A2B2-78ED7AF9E27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96C378A-A104-BA4B-89C1-106CDED70B87}"/>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5" name="Espace réservé du pied de page 4">
            <a:extLst>
              <a:ext uri="{FF2B5EF4-FFF2-40B4-BE49-F238E27FC236}">
                <a16:creationId xmlns:a16="http://schemas.microsoft.com/office/drawing/2014/main" id="{6574DCC4-0CC4-5046-BF72-18C53D2DF1C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07E173-B397-0B4C-8070-06010741C9E1}"/>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3098837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22D00B7-A62E-7B4B-BC51-D3F26554F69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A718AE7-D9C6-7D4B-B5BA-B7BB87BE019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C697744-8CEE-A744-BC25-B7BCB739C0C9}"/>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5" name="Espace réservé du pied de page 4">
            <a:extLst>
              <a:ext uri="{FF2B5EF4-FFF2-40B4-BE49-F238E27FC236}">
                <a16:creationId xmlns:a16="http://schemas.microsoft.com/office/drawing/2014/main" id="{FA9BCC0C-D574-BA48-A16C-9CD795FCA27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A0EC20-180A-ED43-B004-A620959B2424}"/>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3071965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E25E2A-44E2-3342-BF2B-6871796A18D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ADB03D2-3F8B-A34B-8F25-984D2B0666E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35118C2-6B10-5149-9548-493E90E6350F}"/>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5" name="Espace réservé du pied de page 4">
            <a:extLst>
              <a:ext uri="{FF2B5EF4-FFF2-40B4-BE49-F238E27FC236}">
                <a16:creationId xmlns:a16="http://schemas.microsoft.com/office/drawing/2014/main" id="{0B3FA419-E342-7A4E-B349-3A0D6259130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0E15D5D-F827-DF49-ABDE-172059D19438}"/>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1715394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0FDD48-A0C7-8A48-89A1-67D81271A9E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B49BD45-DD26-034C-897B-A230AE9B3E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9C3E6-9B49-7143-8F71-A56366BC1BEB}"/>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5" name="Espace réservé du pied de page 4">
            <a:extLst>
              <a:ext uri="{FF2B5EF4-FFF2-40B4-BE49-F238E27FC236}">
                <a16:creationId xmlns:a16="http://schemas.microsoft.com/office/drawing/2014/main" id="{FF7DF433-2526-2B49-9B88-D46A4BF52AA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A1EAD39-C5A6-9F45-986F-59AFC9B845F2}"/>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1453865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9ECA13-B939-2248-801A-645435A764B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0E76018-A620-8447-BDCC-559D97E19D3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E3EE370-8957-1544-9DCB-9ED859DE399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C8300A3-CE4C-F54E-AF2C-8581199CFB71}"/>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6" name="Espace réservé du pied de page 5">
            <a:extLst>
              <a:ext uri="{FF2B5EF4-FFF2-40B4-BE49-F238E27FC236}">
                <a16:creationId xmlns:a16="http://schemas.microsoft.com/office/drawing/2014/main" id="{FF0CB436-3995-E442-8FAB-1B16F135044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BE16B92-3DA1-0B4A-9458-46651F77BAB2}"/>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3013555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57EA53-DF08-7C42-90D2-DD1F2BBCB46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6CAED62-0E43-1147-881C-4294B6973E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93E9FE3-E6AA-1049-AEFA-ACA057385E2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1F2CE2F-7B58-334B-97D1-3E8666B1F2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F06310-5336-444F-BAE5-45BF1730CA8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940C844-5274-044D-A703-4C1B6463F8BB}"/>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8" name="Espace réservé du pied de page 7">
            <a:extLst>
              <a:ext uri="{FF2B5EF4-FFF2-40B4-BE49-F238E27FC236}">
                <a16:creationId xmlns:a16="http://schemas.microsoft.com/office/drawing/2014/main" id="{1253A6D6-EAFA-A644-9466-C48F2D4E7AA5}"/>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FB19B25-727C-5F44-ABAC-930FA042EC2A}"/>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3175314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21F1A9-AD45-8641-A0C8-E3AF2D611D4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9D36A0B-8A94-2A49-8A88-59D07698854D}"/>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4" name="Espace réservé du pied de page 3">
            <a:extLst>
              <a:ext uri="{FF2B5EF4-FFF2-40B4-BE49-F238E27FC236}">
                <a16:creationId xmlns:a16="http://schemas.microsoft.com/office/drawing/2014/main" id="{988A977F-FD30-6A49-B734-404D6FB8D64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6D7A2C8-FA9E-1143-9AB2-B73EA63B4EC4}"/>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2829614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0FE456F-8E02-8E41-B92F-EDFAECC8E79A}"/>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3" name="Espace réservé du pied de page 2">
            <a:extLst>
              <a:ext uri="{FF2B5EF4-FFF2-40B4-BE49-F238E27FC236}">
                <a16:creationId xmlns:a16="http://schemas.microsoft.com/office/drawing/2014/main" id="{1B80D51C-CBF7-E146-A692-17488D5B6A3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EE1F086-3818-E440-924B-7D44983E4C4C}"/>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2921580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0A20A4-E9A2-514F-AD10-A76E65F0C6A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B955F3E-53BF-2247-9DED-4EF506B223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AB2AD50-9C3A-8741-AF7B-28B11952C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04E4561-0B2E-0E4F-AD3A-4D2CD29D539A}"/>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6" name="Espace réservé du pied de page 5">
            <a:extLst>
              <a:ext uri="{FF2B5EF4-FFF2-40B4-BE49-F238E27FC236}">
                <a16:creationId xmlns:a16="http://schemas.microsoft.com/office/drawing/2014/main" id="{25235DF9-8ECC-2E4D-AD16-AF801483BA1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0EDA057-DBB4-594D-A6F6-A425A970B4D6}"/>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845025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7C78FA-8485-FC49-8B1E-B4044CEC739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CAB9144-D122-E546-B817-0DD2AD2DD1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62ECE0E0-81B5-C841-BB83-CBBCE0FB7F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283FB14-62AD-F24A-9E93-C8A489B61493}"/>
              </a:ext>
            </a:extLst>
          </p:cNvPr>
          <p:cNvSpPr>
            <a:spLocks noGrp="1"/>
          </p:cNvSpPr>
          <p:nvPr>
            <p:ph type="dt" sz="half" idx="10"/>
          </p:nvPr>
        </p:nvSpPr>
        <p:spPr/>
        <p:txBody>
          <a:bodyPr/>
          <a:lstStyle/>
          <a:p>
            <a:fld id="{FA296791-B04C-4A4A-818C-94FBD9E9C79B}" type="datetimeFigureOut">
              <a:rPr lang="fr-FR" smtClean="0"/>
              <a:t>03/02/2025</a:t>
            </a:fld>
            <a:endParaRPr lang="fr-FR"/>
          </a:p>
        </p:txBody>
      </p:sp>
      <p:sp>
        <p:nvSpPr>
          <p:cNvPr id="6" name="Espace réservé du pied de page 5">
            <a:extLst>
              <a:ext uri="{FF2B5EF4-FFF2-40B4-BE49-F238E27FC236}">
                <a16:creationId xmlns:a16="http://schemas.microsoft.com/office/drawing/2014/main" id="{48778B00-5B7D-504C-B030-14B73983EA5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D2D6AA-636F-9C4C-B7AE-954C56257078}"/>
              </a:ext>
            </a:extLst>
          </p:cNvPr>
          <p:cNvSpPr>
            <a:spLocks noGrp="1"/>
          </p:cNvSpPr>
          <p:nvPr>
            <p:ph type="sldNum" sz="quarter" idx="12"/>
          </p:nvPr>
        </p:nvSpPr>
        <p:spPr/>
        <p:txBody>
          <a:bodyPr/>
          <a:lstStyle/>
          <a:p>
            <a:fld id="{C541B9CA-5329-D141-B8BB-54CB2B877DF4}" type="slidenum">
              <a:rPr lang="fr-FR" smtClean="0"/>
              <a:t>‹N°›</a:t>
            </a:fld>
            <a:endParaRPr lang="fr-FR"/>
          </a:p>
        </p:txBody>
      </p:sp>
    </p:spTree>
    <p:extLst>
      <p:ext uri="{BB962C8B-B14F-4D97-AF65-F5344CB8AC3E}">
        <p14:creationId xmlns:p14="http://schemas.microsoft.com/office/powerpoint/2010/main" val="2031696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2AB9D64-9619-CB4B-8751-D6A55180D4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6F974CD-155D-5E4A-ACA5-B9C938BF80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5CBC99C-B2FE-5C4D-8437-550E2F2B9C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296791-B04C-4A4A-818C-94FBD9E9C79B}" type="datetimeFigureOut">
              <a:rPr lang="fr-FR" smtClean="0"/>
              <a:t>03/02/2025</a:t>
            </a:fld>
            <a:endParaRPr lang="fr-FR"/>
          </a:p>
        </p:txBody>
      </p:sp>
      <p:sp>
        <p:nvSpPr>
          <p:cNvPr id="5" name="Espace réservé du pied de page 4">
            <a:extLst>
              <a:ext uri="{FF2B5EF4-FFF2-40B4-BE49-F238E27FC236}">
                <a16:creationId xmlns:a16="http://schemas.microsoft.com/office/drawing/2014/main" id="{CE9E7549-5D12-A148-83ED-D90E85EF37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D2F4015-B029-EB46-AF28-28BDC0855B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41B9CA-5329-D141-B8BB-54CB2B877DF4}" type="slidenum">
              <a:rPr lang="fr-FR" smtClean="0"/>
              <a:t>‹N°›</a:t>
            </a:fld>
            <a:endParaRPr lang="fr-FR"/>
          </a:p>
        </p:txBody>
      </p:sp>
    </p:spTree>
    <p:extLst>
      <p:ext uri="{BB962C8B-B14F-4D97-AF65-F5344CB8AC3E}">
        <p14:creationId xmlns:p14="http://schemas.microsoft.com/office/powerpoint/2010/main" val="1436630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google.com/imgres?imgurl=https%3A%2F%2Fwww.doitinparis.com%2Ffiles%2F2018%2Fculture%2Flivre%2Flivres-de-salon%2F12%2Fhistoire-de-la-mode%2Fthumbs-1180x525%2Flivre-culture-histoire-des-modes-et-du-vetement.jpg&amp;imgrefurl=https%3A%2F%2Fwww.doitinparis.com%2Ffr%2Fhistoire-des-modes-et-du-vetement-23952&amp;docid=65jadd3kWJa1nM&amp;tbnid=mBcyOpQMNXYKVM%3A&amp;vet=10ahUKEwiRn8Ga5enkAhUDURUIHaslCI8QMwhMKAEwAQ..i&amp;w=1180&amp;h=525&amp;client=firefox-b&amp;bih=742&amp;biw=1225&amp;q=vetement%20culture&amp;ved=0ahUKEwiRn8Ga5enkAhUDURUIHaslCI8QMwhMKAEwAQ&amp;iact=mrc&amp;uact=8" TargetMode="Externa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3007553" y="1056744"/>
            <a:ext cx="6245475" cy="1443602"/>
          </a:xfrm>
        </p:spPr>
        <p:txBody>
          <a:bodyPr>
            <a:normAutofit fontScale="90000"/>
          </a:bodyPr>
          <a:lstStyle/>
          <a:p>
            <a:r>
              <a:rPr lang="fr-FR" dirty="0"/>
              <a:t>Chapitre I - Émile Durkheim</a:t>
            </a:r>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524000" y="2313542"/>
            <a:ext cx="9144000" cy="2944258"/>
          </a:xfrm>
        </p:spPr>
        <p:txBody>
          <a:bodyPr/>
          <a:lstStyle/>
          <a:p>
            <a:pPr algn="just"/>
            <a:endParaRPr lang="fr-FR" b="1" dirty="0"/>
          </a:p>
          <a:p>
            <a:pPr algn="just"/>
            <a:r>
              <a:rPr lang="fr-FR" b="1" dirty="0"/>
              <a:t>II - La sociologie comme science des faits sociaux</a:t>
            </a:r>
            <a:r>
              <a:rPr lang="fr-FR" dirty="0"/>
              <a:t> </a:t>
            </a:r>
          </a:p>
          <a:p>
            <a:pPr algn="just"/>
            <a:endParaRPr lang="fr-FR" dirty="0"/>
          </a:p>
          <a:p>
            <a:pPr algn="just"/>
            <a:r>
              <a:rPr lang="fr-FR" dirty="0"/>
              <a:t>Ouvrages de référence pour cette partie:</a:t>
            </a:r>
          </a:p>
          <a:p>
            <a:pPr algn="just"/>
            <a:r>
              <a:rPr lang="fr-FR" dirty="0"/>
              <a:t>Émile Durkheim, </a:t>
            </a:r>
            <a:r>
              <a:rPr lang="fr-FR" i="1" dirty="0"/>
              <a:t>Les règles de la méthode sociologique</a:t>
            </a:r>
            <a:r>
              <a:rPr lang="fr-FR" dirty="0"/>
              <a:t> (1895)</a:t>
            </a:r>
          </a:p>
          <a:p>
            <a:pPr algn="just"/>
            <a:r>
              <a:rPr lang="fr-FR" dirty="0"/>
              <a:t>Émile Durkheim, </a:t>
            </a:r>
            <a:r>
              <a:rPr lang="fr-FR" i="1" dirty="0"/>
              <a:t>Les formes élémentaires de la vie religieuse </a:t>
            </a:r>
            <a:r>
              <a:rPr lang="fr-FR" dirty="0"/>
              <a:t>(1912)</a:t>
            </a:r>
          </a:p>
          <a:p>
            <a:pPr algn="just"/>
            <a:endParaRPr lang="fr-FR" dirty="0"/>
          </a:p>
          <a:p>
            <a:pPr algn="just"/>
            <a:endParaRPr lang="fr-FR" i="1" dirty="0"/>
          </a:p>
          <a:p>
            <a:pPr algn="just"/>
            <a:endParaRPr lang="fr-FR" dirty="0"/>
          </a:p>
          <a:p>
            <a:pPr algn="just"/>
            <a:endParaRPr lang="fr-FR" dirty="0"/>
          </a:p>
        </p:txBody>
      </p:sp>
    </p:spTree>
    <p:extLst>
      <p:ext uri="{BB962C8B-B14F-4D97-AF65-F5344CB8AC3E}">
        <p14:creationId xmlns:p14="http://schemas.microsoft.com/office/powerpoint/2010/main" val="3300236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algn="just"/>
            <a:r>
              <a:rPr lang="fr-FR" dirty="0"/>
              <a:t>c) Le groupe est plus que la somme de ses membres</a:t>
            </a:r>
          </a:p>
          <a:p>
            <a:pPr algn="just"/>
            <a:endParaRPr lang="fr-FR" dirty="0"/>
          </a:p>
          <a:p>
            <a:pPr algn="just"/>
            <a:r>
              <a:rPr lang="fr-FR" dirty="0"/>
              <a:t>La société est autre chose que la somme des individus qui la composent. Elle est pour Durkheim « un être qui à sa façon propre de sentir et d’agir ». Elle a une vie propre, différente des individus qui la composent. </a:t>
            </a:r>
          </a:p>
          <a:p>
            <a:pPr algn="just"/>
            <a:endParaRPr lang="fr-FR" dirty="0"/>
          </a:p>
          <a:p>
            <a:pPr algn="just"/>
            <a:r>
              <a:rPr lang="fr-FR" dirty="0"/>
              <a:t>Il existe un « état d’âme collectif » </a:t>
            </a:r>
          </a:p>
          <a:p>
            <a:pPr algn="just"/>
            <a:endParaRPr lang="fr-FR" dirty="0"/>
          </a:p>
        </p:txBody>
      </p:sp>
    </p:spTree>
    <p:extLst>
      <p:ext uri="{BB962C8B-B14F-4D97-AF65-F5344CB8AC3E}">
        <p14:creationId xmlns:p14="http://schemas.microsoft.com/office/powerpoint/2010/main" val="821999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algn="just"/>
            <a:r>
              <a:rPr lang="fr-FR" dirty="0"/>
              <a:t>c) Le groupe est plus que la somme de ses membres</a:t>
            </a:r>
          </a:p>
          <a:p>
            <a:pPr algn="just"/>
            <a:endParaRPr lang="fr-FR" dirty="0"/>
          </a:p>
          <a:p>
            <a:pPr algn="just"/>
            <a:r>
              <a:rPr lang="fr-FR" dirty="0"/>
              <a:t>Dans </a:t>
            </a:r>
            <a:r>
              <a:rPr lang="fr-FR" i="1" dirty="0"/>
              <a:t>Les formes élémentaires de la vie religieuse</a:t>
            </a:r>
            <a:r>
              <a:rPr lang="fr-FR" dirty="0"/>
              <a:t> Durkheim relève cette effervescence collective dans les célébrations rituelles des sociétés aborigènes d’Australie.</a:t>
            </a:r>
          </a:p>
          <a:p>
            <a:pPr algn="just"/>
            <a:r>
              <a:rPr lang="fr-FR" dirty="0"/>
              <a:t>Le totem représente de qui est sacré pour un clan. Il définit des interdits, dicte des règles…</a:t>
            </a:r>
          </a:p>
          <a:p>
            <a:pPr algn="just"/>
            <a:endParaRPr lang="fr-FR" dirty="0"/>
          </a:p>
          <a:p>
            <a:pPr algn="just"/>
            <a:endParaRPr lang="fr-FR" dirty="0"/>
          </a:p>
          <a:p>
            <a:pPr algn="just"/>
            <a:endParaRPr lang="fr-FR" dirty="0"/>
          </a:p>
        </p:txBody>
      </p:sp>
    </p:spTree>
    <p:extLst>
      <p:ext uri="{BB962C8B-B14F-4D97-AF65-F5344CB8AC3E}">
        <p14:creationId xmlns:p14="http://schemas.microsoft.com/office/powerpoint/2010/main" val="2042246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fontScale="92500" lnSpcReduction="20000"/>
          </a:bodyPr>
          <a:lstStyle/>
          <a:p>
            <a:pPr algn="just"/>
            <a:r>
              <a:rPr lang="fr-FR" dirty="0"/>
              <a:t>c) Le groupe est plus que la somme de ses membres</a:t>
            </a:r>
          </a:p>
          <a:p>
            <a:pPr algn="just"/>
            <a:endParaRPr lang="fr-FR" dirty="0"/>
          </a:p>
          <a:p>
            <a:pPr algn="just"/>
            <a:r>
              <a:rPr lang="fr-FR" dirty="0"/>
              <a:t>Sacré/profane</a:t>
            </a:r>
          </a:p>
          <a:p>
            <a:pPr algn="just"/>
            <a:r>
              <a:rPr lang="fr-FR" dirty="0"/>
              <a:t>« La vie des sociétés australiennes passe alternativement par deux phases différentes. Tantôt la population est dispersée par petits groupes qui vaquent, indépendamment les uns des autres, à leurs occupations ; chaque famille vit alors de son côté, chassant, pêchant, cherchant (….) Tantôt, au contraire, la population se concentre et se condense, pour un temps qui varie de plusieurs jours à plusieurs mois, sur des points déterminés. Cette concentration a eu lieu quand un clan ou une portion de tribu est convoqué dans des assises et que, à cette occasion, on célèbre une cérémonie religieuse… » </a:t>
            </a:r>
          </a:p>
          <a:p>
            <a:pPr algn="just"/>
            <a:r>
              <a:rPr lang="fr-FR" dirty="0"/>
              <a:t>chapitre 7 , II, </a:t>
            </a:r>
            <a:r>
              <a:rPr lang="fr-FR" i="1" dirty="0"/>
              <a:t>Les formes élémentaires de la vie religieuse.</a:t>
            </a:r>
            <a:endParaRPr lang="fr-FR" dirty="0"/>
          </a:p>
          <a:p>
            <a:pPr algn="just"/>
            <a:endParaRPr lang="fr-FR" dirty="0"/>
          </a:p>
          <a:p>
            <a:pPr algn="just"/>
            <a:endParaRPr lang="fr-FR" dirty="0"/>
          </a:p>
        </p:txBody>
      </p:sp>
    </p:spTree>
    <p:extLst>
      <p:ext uri="{BB962C8B-B14F-4D97-AF65-F5344CB8AC3E}">
        <p14:creationId xmlns:p14="http://schemas.microsoft.com/office/powerpoint/2010/main" val="846900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algn="just"/>
            <a:r>
              <a:rPr lang="fr-FR" dirty="0"/>
              <a:t>c) Le groupe est plus que la somme de ses membres</a:t>
            </a:r>
          </a:p>
          <a:p>
            <a:pPr algn="just"/>
            <a:endParaRPr lang="fr-FR" dirty="0"/>
          </a:p>
          <a:p>
            <a:pPr algn="just"/>
            <a:r>
              <a:rPr lang="fr-FR" dirty="0"/>
              <a:t>Profane = vie quotidienne, monotone et sans exaltation. La vie sociale est peu intense, les activités sont plutôt individualisées. </a:t>
            </a:r>
          </a:p>
          <a:p>
            <a:pPr algn="just"/>
            <a:endParaRPr lang="fr-FR" dirty="0"/>
          </a:p>
          <a:p>
            <a:pPr algn="just"/>
            <a:r>
              <a:rPr lang="fr-FR" dirty="0"/>
              <a:t>Sacré = moments d’« exaltation », d’ « effervescence », de « passions déchaînées», de « frénésie », de « surexcitation »…  Intensité de la vie collective.</a:t>
            </a:r>
          </a:p>
        </p:txBody>
      </p:sp>
    </p:spTree>
    <p:extLst>
      <p:ext uri="{BB962C8B-B14F-4D97-AF65-F5344CB8AC3E}">
        <p14:creationId xmlns:p14="http://schemas.microsoft.com/office/powerpoint/2010/main" val="145138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algn="just"/>
            <a:r>
              <a:rPr lang="fr-FR" dirty="0"/>
              <a:t>c) Le groupe est plus que la somme de ses membres</a:t>
            </a:r>
          </a:p>
          <a:p>
            <a:pPr algn="just"/>
            <a:endParaRPr lang="fr-FR" dirty="0"/>
          </a:p>
          <a:p>
            <a:pPr algn="just"/>
            <a:r>
              <a:rPr lang="fr-FR" dirty="0"/>
              <a:t>Le totem, symbole du sacré, est avant tout le symbole du clan.</a:t>
            </a:r>
          </a:p>
          <a:p>
            <a:pPr algn="just"/>
            <a:endParaRPr lang="fr-FR" dirty="0"/>
          </a:p>
          <a:p>
            <a:pPr algn="just"/>
            <a:r>
              <a:rPr lang="fr-FR" dirty="0"/>
              <a:t>C’est pourquoi, pour Durkheim, ces réalités collectives ne sont que la société transfigurée.</a:t>
            </a:r>
          </a:p>
          <a:p>
            <a:pPr algn="just"/>
            <a:r>
              <a:rPr lang="fr-FR" dirty="0"/>
              <a:t> </a:t>
            </a:r>
          </a:p>
        </p:txBody>
      </p:sp>
    </p:spTree>
    <p:extLst>
      <p:ext uri="{BB962C8B-B14F-4D97-AF65-F5344CB8AC3E}">
        <p14:creationId xmlns:p14="http://schemas.microsoft.com/office/powerpoint/2010/main" val="1929111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1122363"/>
            <a:ext cx="9144000" cy="847951"/>
          </a:xfrm>
        </p:spPr>
        <p:txBody>
          <a:bodyPr>
            <a:normAutofit fontScale="90000"/>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2166256"/>
            <a:ext cx="9144000" cy="3091543"/>
          </a:xfrm>
        </p:spPr>
        <p:txBody>
          <a:bodyPr>
            <a:normAutofit fontScale="92500" lnSpcReduction="20000"/>
          </a:bodyPr>
          <a:lstStyle/>
          <a:p>
            <a:pPr algn="just"/>
            <a:r>
              <a:rPr lang="fr-FR" b="1" dirty="0"/>
              <a:t>III - Une approche scientifique des faits sociaux</a:t>
            </a:r>
          </a:p>
          <a:p>
            <a:pPr algn="just"/>
            <a:endParaRPr lang="fr-FR" b="1" dirty="0"/>
          </a:p>
          <a:p>
            <a:pPr marL="514350" indent="-514350" algn="just">
              <a:buAutoNum type="alphaLcParenR"/>
            </a:pPr>
            <a:r>
              <a:rPr lang="fr-FR" dirty="0"/>
              <a:t>« Traiter les faits sociaux comme des choses »</a:t>
            </a:r>
          </a:p>
          <a:p>
            <a:pPr marL="514350" indent="-514350" algn="just">
              <a:buAutoNum type="alphaLcParenR"/>
            </a:pPr>
            <a:endParaRPr lang="fr-FR" dirty="0"/>
          </a:p>
          <a:p>
            <a:pPr algn="just"/>
            <a:r>
              <a:rPr lang="fr-FR" dirty="0"/>
              <a:t>Étudier les faits sociaux </a:t>
            </a:r>
          </a:p>
          <a:p>
            <a:pPr algn="just"/>
            <a:r>
              <a:rPr lang="fr-FR" dirty="0"/>
              <a:t>« c’est en aborder l’étude en prenant pour principe qu’on ignore absolument ce qu’ils sont, et que leurs propriétés caractéristiques, comme les causes inconnues dont elles dépendent, ne peuvent être découvertes par l’introspection même la plus attentive ».</a:t>
            </a:r>
          </a:p>
          <a:p>
            <a:pPr algn="just"/>
            <a:endParaRPr lang="fr-FR" b="1" dirty="0"/>
          </a:p>
          <a:p>
            <a:endParaRPr lang="fr-FR" dirty="0"/>
          </a:p>
        </p:txBody>
      </p:sp>
    </p:spTree>
    <p:extLst>
      <p:ext uri="{BB962C8B-B14F-4D97-AF65-F5344CB8AC3E}">
        <p14:creationId xmlns:p14="http://schemas.microsoft.com/office/powerpoint/2010/main" val="1411093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1122363"/>
            <a:ext cx="9144000" cy="847951"/>
          </a:xfrm>
        </p:spPr>
        <p:txBody>
          <a:bodyPr>
            <a:normAutofit fontScale="90000"/>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2166256"/>
            <a:ext cx="9144000" cy="3766458"/>
          </a:xfrm>
        </p:spPr>
        <p:txBody>
          <a:bodyPr>
            <a:normAutofit/>
          </a:bodyPr>
          <a:lstStyle/>
          <a:p>
            <a:pPr algn="just"/>
            <a:r>
              <a:rPr lang="fr-FR" b="1" dirty="0"/>
              <a:t>III - Une approche scientifique des faits sociaux</a:t>
            </a:r>
          </a:p>
          <a:p>
            <a:pPr algn="just"/>
            <a:endParaRPr lang="fr-FR" b="1" dirty="0"/>
          </a:p>
          <a:p>
            <a:pPr marL="514350" indent="-514350" algn="just">
              <a:buAutoNum type="alphaLcParenR"/>
            </a:pPr>
            <a:r>
              <a:rPr lang="fr-FR" dirty="0"/>
              <a:t>« Traiter les faits sociaux comme des choses »</a:t>
            </a:r>
          </a:p>
          <a:p>
            <a:pPr marL="514350" indent="-514350" algn="just">
              <a:buAutoNum type="alphaLcParenR"/>
            </a:pPr>
            <a:endParaRPr lang="fr-FR" dirty="0"/>
          </a:p>
          <a:p>
            <a:pPr algn="just"/>
            <a:r>
              <a:rPr lang="fr-FR" dirty="0"/>
              <a:t>Développer une approche qui « appréhende les faits sociaux par le côté où ils se présentent isolés de leurs manifestations individuelles ». </a:t>
            </a:r>
          </a:p>
          <a:p>
            <a:pPr algn="just"/>
            <a:endParaRPr lang="fr-FR" dirty="0"/>
          </a:p>
          <a:p>
            <a:pPr algn="just"/>
            <a:endParaRPr lang="fr-FR" b="1" dirty="0"/>
          </a:p>
          <a:p>
            <a:endParaRPr lang="fr-FR" dirty="0"/>
          </a:p>
        </p:txBody>
      </p:sp>
    </p:spTree>
    <p:extLst>
      <p:ext uri="{BB962C8B-B14F-4D97-AF65-F5344CB8AC3E}">
        <p14:creationId xmlns:p14="http://schemas.microsoft.com/office/powerpoint/2010/main" val="1159443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1122363"/>
            <a:ext cx="9144000" cy="847951"/>
          </a:xfrm>
        </p:spPr>
        <p:txBody>
          <a:bodyPr>
            <a:normAutofit fontScale="90000"/>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2166255"/>
            <a:ext cx="9144000" cy="3897087"/>
          </a:xfrm>
        </p:spPr>
        <p:txBody>
          <a:bodyPr>
            <a:normAutofit/>
          </a:bodyPr>
          <a:lstStyle/>
          <a:p>
            <a:pPr algn="just"/>
            <a:r>
              <a:rPr lang="fr-FR" b="1" dirty="0"/>
              <a:t>III - Une approche scientifique des faits sociaux</a:t>
            </a:r>
          </a:p>
          <a:p>
            <a:pPr algn="just"/>
            <a:endParaRPr lang="fr-FR" b="1" dirty="0"/>
          </a:p>
          <a:p>
            <a:pPr marL="514350" indent="-514350" algn="just">
              <a:buAutoNum type="alphaLcParenR"/>
            </a:pPr>
            <a:r>
              <a:rPr lang="fr-FR" dirty="0"/>
              <a:t>« Traiter les faits sociaux comme des choses »</a:t>
            </a:r>
          </a:p>
          <a:p>
            <a:pPr algn="just"/>
            <a:r>
              <a:rPr lang="fr-FR" dirty="0"/>
              <a:t>Seul un phénomène social peut expliquer un autre phénomène social. C’est une force qui ne peut être engendrée que par une force de même nature. </a:t>
            </a:r>
          </a:p>
          <a:p>
            <a:pPr algn="just"/>
            <a:r>
              <a:rPr lang="fr-FR" dirty="0"/>
              <a:t>On n’expliquera pas les phénomènes sociaux en partant des individus.</a:t>
            </a:r>
          </a:p>
          <a:p>
            <a:pPr algn="just"/>
            <a:r>
              <a:rPr lang="fr-FR" dirty="0"/>
              <a:t>« Le principe de causalité s’applique aux phénomènes sociaux »</a:t>
            </a:r>
          </a:p>
          <a:p>
            <a:pPr algn="just"/>
            <a:endParaRPr lang="fr-FR" dirty="0"/>
          </a:p>
          <a:p>
            <a:pPr algn="just"/>
            <a:endParaRPr lang="fr-FR" dirty="0"/>
          </a:p>
          <a:p>
            <a:pPr algn="just"/>
            <a:endParaRPr lang="fr-FR" b="1" dirty="0"/>
          </a:p>
          <a:p>
            <a:endParaRPr lang="fr-FR" dirty="0"/>
          </a:p>
        </p:txBody>
      </p:sp>
    </p:spTree>
    <p:extLst>
      <p:ext uri="{BB962C8B-B14F-4D97-AF65-F5344CB8AC3E}">
        <p14:creationId xmlns:p14="http://schemas.microsoft.com/office/powerpoint/2010/main" val="2548694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algn="just"/>
            <a:r>
              <a:rPr lang="fr-FR" dirty="0"/>
              <a:t>b) Le rôle des statistiques : saisir les faits au-delà des vécus subjectifs</a:t>
            </a:r>
          </a:p>
          <a:p>
            <a:pPr algn="just"/>
            <a:endParaRPr lang="fr-FR" dirty="0"/>
          </a:p>
          <a:p>
            <a:pPr algn="just"/>
            <a:r>
              <a:rPr lang="fr-FR" dirty="0"/>
              <a:t>Pour étudier et expliquer le fait social, le sociologue doit réussir à saisir le fait social « indépendamment des formes individuelles qu’il prend en se diffusant ».</a:t>
            </a:r>
          </a:p>
          <a:p>
            <a:pPr algn="just"/>
            <a:endParaRPr lang="fr-FR" dirty="0"/>
          </a:p>
        </p:txBody>
      </p:sp>
    </p:spTree>
    <p:extLst>
      <p:ext uri="{BB962C8B-B14F-4D97-AF65-F5344CB8AC3E}">
        <p14:creationId xmlns:p14="http://schemas.microsoft.com/office/powerpoint/2010/main" val="2287427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3766456"/>
          </a:xfrm>
        </p:spPr>
        <p:txBody>
          <a:bodyPr>
            <a:noAutofit/>
          </a:bodyPr>
          <a:lstStyle/>
          <a:p>
            <a:pPr algn="just"/>
            <a:r>
              <a:rPr lang="fr-FR" b="1" dirty="0"/>
              <a:t>IV - Une société menacée par l’anomie</a:t>
            </a:r>
          </a:p>
          <a:p>
            <a:pPr algn="just"/>
            <a:endParaRPr lang="fr-FR" b="1" dirty="0"/>
          </a:p>
          <a:p>
            <a:pPr algn="just"/>
            <a:r>
              <a:rPr lang="fr-FR" dirty="0"/>
              <a:t>a) Le normal et le pathologique</a:t>
            </a:r>
          </a:p>
          <a:p>
            <a:pPr algn="just"/>
            <a:endParaRPr lang="fr-FR" dirty="0"/>
          </a:p>
          <a:p>
            <a:pPr algn="just"/>
            <a:r>
              <a:rPr lang="fr-FR" dirty="0"/>
              <a:t>Pour définir le normal, comme le pathologique, Durkheim s’appuie sur l’analyse statistique (si un phénomène à généralement une même cause, on est dans le normal).</a:t>
            </a:r>
          </a:p>
          <a:p>
            <a:pPr algn="just"/>
            <a:r>
              <a:rPr lang="fr-FR" dirty="0"/>
              <a:t>Le pathologique révèle un dysfonctionnement par rapport au normal, (il peut justifier « objectivement » une réforme).</a:t>
            </a:r>
          </a:p>
          <a:p>
            <a:pPr algn="just"/>
            <a:endParaRPr lang="fr-FR" dirty="0"/>
          </a:p>
        </p:txBody>
      </p:sp>
    </p:spTree>
    <p:extLst>
      <p:ext uri="{BB962C8B-B14F-4D97-AF65-F5344CB8AC3E}">
        <p14:creationId xmlns:p14="http://schemas.microsoft.com/office/powerpoint/2010/main" val="3845291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lstStyle/>
          <a:p>
            <a:pPr algn="just"/>
            <a:endParaRPr lang="fr-FR" b="1" dirty="0"/>
          </a:p>
          <a:p>
            <a:pPr marL="457200" indent="-457200" algn="just">
              <a:buAutoNum type="alphaLcParenR"/>
            </a:pPr>
            <a:r>
              <a:rPr lang="fr-FR" dirty="0"/>
              <a:t>Qu’est-ce qu’un fait social ?</a:t>
            </a:r>
          </a:p>
          <a:p>
            <a:pPr algn="just"/>
            <a:endParaRPr lang="fr-FR" dirty="0"/>
          </a:p>
          <a:p>
            <a:pPr algn="just"/>
            <a:r>
              <a:rPr lang="fr-FR" dirty="0"/>
              <a:t>Pour Durkheim, les faits sociaux sont des </a:t>
            </a:r>
            <a:r>
              <a:rPr lang="fr-FR" b="1" dirty="0"/>
              <a:t>manières de faire</a:t>
            </a:r>
            <a:r>
              <a:rPr lang="fr-FR" dirty="0"/>
              <a:t> ou des </a:t>
            </a:r>
            <a:r>
              <a:rPr lang="fr-FR" b="1" dirty="0"/>
              <a:t>manières d’être</a:t>
            </a:r>
            <a:r>
              <a:rPr lang="fr-FR" dirty="0"/>
              <a:t> qui sont suffisamment étendues dans une société pour être considérées comme </a:t>
            </a:r>
            <a:r>
              <a:rPr lang="fr-FR" b="1" dirty="0"/>
              <a:t>collectives</a:t>
            </a:r>
            <a:r>
              <a:rPr lang="fr-FR" dirty="0"/>
              <a:t>, et que l’on retrouve suffisamment souvent pour être dites </a:t>
            </a:r>
            <a:r>
              <a:rPr lang="fr-FR" b="1" dirty="0"/>
              <a:t>régulières</a:t>
            </a:r>
            <a:r>
              <a:rPr lang="fr-FR" dirty="0"/>
              <a:t> </a:t>
            </a:r>
          </a:p>
          <a:p>
            <a:pPr algn="just"/>
            <a:endParaRPr lang="fr-FR" dirty="0"/>
          </a:p>
          <a:p>
            <a:pPr algn="just"/>
            <a:endParaRPr lang="fr-FR" i="1" dirty="0"/>
          </a:p>
          <a:p>
            <a:pPr algn="just"/>
            <a:endParaRPr lang="fr-FR" dirty="0"/>
          </a:p>
          <a:p>
            <a:pPr algn="just"/>
            <a:endParaRPr lang="fr-FR" dirty="0"/>
          </a:p>
        </p:txBody>
      </p:sp>
    </p:spTree>
    <p:extLst>
      <p:ext uri="{BB962C8B-B14F-4D97-AF65-F5344CB8AC3E}">
        <p14:creationId xmlns:p14="http://schemas.microsoft.com/office/powerpoint/2010/main" val="133410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3766456"/>
          </a:xfrm>
        </p:spPr>
        <p:txBody>
          <a:bodyPr>
            <a:noAutofit/>
          </a:bodyPr>
          <a:lstStyle/>
          <a:p>
            <a:pPr algn="just"/>
            <a:r>
              <a:rPr lang="fr-FR" b="1" dirty="0"/>
              <a:t>IV - Une société menacée par l’anomie</a:t>
            </a:r>
          </a:p>
          <a:p>
            <a:pPr algn="just"/>
            <a:endParaRPr lang="fr-FR" b="1" dirty="0"/>
          </a:p>
          <a:p>
            <a:pPr algn="just"/>
            <a:r>
              <a:rPr lang="fr-FR" dirty="0"/>
              <a:t>b) Le suicide comme fait social</a:t>
            </a:r>
          </a:p>
          <a:p>
            <a:pPr algn="just"/>
            <a:r>
              <a:rPr lang="fr-FR" dirty="0"/>
              <a:t>Durkheim prend le suicide, acte qui apparaît proprement individuel, pour montrer que l’individu est, dans ses actes, déterminé par des impératifs sociaux </a:t>
            </a:r>
          </a:p>
        </p:txBody>
      </p:sp>
    </p:spTree>
    <p:extLst>
      <p:ext uri="{BB962C8B-B14F-4D97-AF65-F5344CB8AC3E}">
        <p14:creationId xmlns:p14="http://schemas.microsoft.com/office/powerpoint/2010/main" val="3540527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3766456"/>
          </a:xfrm>
        </p:spPr>
        <p:txBody>
          <a:bodyPr>
            <a:noAutofit/>
          </a:bodyPr>
          <a:lstStyle/>
          <a:p>
            <a:pPr algn="just"/>
            <a:r>
              <a:rPr lang="fr-FR" b="1" dirty="0"/>
              <a:t>IV - Une société menacée par l’anomie</a:t>
            </a:r>
          </a:p>
          <a:p>
            <a:pPr algn="just"/>
            <a:endParaRPr lang="fr-FR" b="1" dirty="0"/>
          </a:p>
          <a:p>
            <a:pPr algn="just"/>
            <a:r>
              <a:rPr lang="fr-FR" dirty="0"/>
              <a:t>b) Le suicide comme fait social</a:t>
            </a:r>
          </a:p>
          <a:p>
            <a:pPr algn="just"/>
            <a:endParaRPr lang="fr-FR" dirty="0"/>
          </a:p>
          <a:p>
            <a:pPr algn="just"/>
            <a:r>
              <a:rPr lang="fr-FR" dirty="0"/>
              <a:t>Il existe un taux normal de suicide dans toute société, et lorsqu’il s’élève trop il est pathologique </a:t>
            </a:r>
          </a:p>
        </p:txBody>
      </p:sp>
    </p:spTree>
    <p:extLst>
      <p:ext uri="{BB962C8B-B14F-4D97-AF65-F5344CB8AC3E}">
        <p14:creationId xmlns:p14="http://schemas.microsoft.com/office/powerpoint/2010/main" val="277014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3766456"/>
          </a:xfrm>
        </p:spPr>
        <p:txBody>
          <a:bodyPr>
            <a:noAutofit/>
          </a:bodyPr>
          <a:lstStyle/>
          <a:p>
            <a:pPr algn="just"/>
            <a:r>
              <a:rPr lang="fr-FR" b="1" dirty="0"/>
              <a:t>IV - Une société menacée par l’anomie</a:t>
            </a:r>
          </a:p>
          <a:p>
            <a:pPr algn="just"/>
            <a:endParaRPr lang="fr-FR" b="1" dirty="0"/>
          </a:p>
          <a:p>
            <a:pPr algn="just"/>
            <a:r>
              <a:rPr lang="fr-FR" dirty="0"/>
              <a:t>b) Le suicide comme fait social</a:t>
            </a:r>
          </a:p>
          <a:p>
            <a:pPr algn="just"/>
            <a:r>
              <a:rPr lang="fr-FR" dirty="0"/>
              <a:t>Le suicide comme phénomène collectif s’observe dans les statistiques. C’est le taux de suicide. </a:t>
            </a:r>
          </a:p>
          <a:p>
            <a:pPr algn="just"/>
            <a:r>
              <a:rPr lang="fr-FR" dirty="0"/>
              <a:t>Il (le taux) est indépendant des circonstances individuelles de chaque suicide =&gt; Une variation du taux ne peut s’expliquer que par un phénomène social, et pas par l’addition de causes personnelles et arbitraires. </a:t>
            </a:r>
          </a:p>
        </p:txBody>
      </p:sp>
    </p:spTree>
    <p:extLst>
      <p:ext uri="{BB962C8B-B14F-4D97-AF65-F5344CB8AC3E}">
        <p14:creationId xmlns:p14="http://schemas.microsoft.com/office/powerpoint/2010/main" val="883793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3766456"/>
          </a:xfrm>
        </p:spPr>
        <p:txBody>
          <a:bodyPr>
            <a:noAutofit/>
          </a:bodyPr>
          <a:lstStyle/>
          <a:p>
            <a:pPr algn="just"/>
            <a:r>
              <a:rPr lang="fr-FR" b="1" dirty="0"/>
              <a:t>IV - Une société menacée par l’anomie</a:t>
            </a:r>
          </a:p>
          <a:p>
            <a:pPr algn="just"/>
            <a:endParaRPr lang="fr-FR" b="1" dirty="0"/>
          </a:p>
          <a:p>
            <a:pPr algn="just"/>
            <a:r>
              <a:rPr lang="fr-FR" dirty="0"/>
              <a:t>b) Le suicide comme fait social</a:t>
            </a:r>
          </a:p>
          <a:p>
            <a:pPr algn="just"/>
            <a:r>
              <a:rPr lang="fr-FR" dirty="0"/>
              <a:t>Le taux de suicide pour une population donnée est relativement stable dans le temps. </a:t>
            </a:r>
          </a:p>
          <a:p>
            <a:pPr algn="just"/>
            <a:r>
              <a:rPr lang="fr-FR" dirty="0"/>
              <a:t>Les écarts entre pays, ou entre régions sont constants sur longue période. </a:t>
            </a:r>
          </a:p>
          <a:p>
            <a:pPr algn="just"/>
            <a:endParaRPr lang="fr-FR" dirty="0"/>
          </a:p>
        </p:txBody>
      </p:sp>
    </p:spTree>
    <p:extLst>
      <p:ext uri="{BB962C8B-B14F-4D97-AF65-F5344CB8AC3E}">
        <p14:creationId xmlns:p14="http://schemas.microsoft.com/office/powerpoint/2010/main" val="1010617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4087650"/>
          </a:xfrm>
        </p:spPr>
        <p:txBody>
          <a:bodyPr>
            <a:noAutofit/>
          </a:bodyPr>
          <a:lstStyle/>
          <a:p>
            <a:pPr algn="just"/>
            <a:endParaRPr lang="fr-FR" dirty="0"/>
          </a:p>
          <a:p>
            <a:pPr algn="just"/>
            <a:r>
              <a:rPr lang="fr-FR" dirty="0"/>
              <a:t>On se suicide plus l’été que l’hiver</a:t>
            </a:r>
          </a:p>
          <a:p>
            <a:pPr algn="just"/>
            <a:r>
              <a:rPr lang="fr-FR" dirty="0"/>
              <a:t>Les hommes se suicident plus que les femmes</a:t>
            </a:r>
          </a:p>
          <a:p>
            <a:pPr algn="just"/>
            <a:r>
              <a:rPr lang="fr-FR" dirty="0"/>
              <a:t>Les personnes âgées plus que les jeunes  </a:t>
            </a:r>
          </a:p>
          <a:p>
            <a:pPr algn="just"/>
            <a:r>
              <a:rPr lang="fr-FR" dirty="0"/>
              <a:t>On se suicide plus en ville qu’à la campagne</a:t>
            </a:r>
          </a:p>
          <a:p>
            <a:pPr algn="just"/>
            <a:r>
              <a:rPr lang="fr-FR" dirty="0"/>
              <a:t>Les protestants se suicident plus que les catholiques et les catholiques plus que les juifs</a:t>
            </a:r>
          </a:p>
          <a:p>
            <a:pPr algn="just"/>
            <a:endParaRPr lang="fr-FR" b="1" dirty="0"/>
          </a:p>
          <a:p>
            <a:pPr algn="just"/>
            <a:endParaRPr lang="fr-FR" dirty="0"/>
          </a:p>
        </p:txBody>
      </p:sp>
    </p:spTree>
    <p:extLst>
      <p:ext uri="{BB962C8B-B14F-4D97-AF65-F5344CB8AC3E}">
        <p14:creationId xmlns:p14="http://schemas.microsoft.com/office/powerpoint/2010/main" val="2517755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4087650"/>
          </a:xfrm>
        </p:spPr>
        <p:txBody>
          <a:bodyPr>
            <a:noAutofit/>
          </a:bodyPr>
          <a:lstStyle/>
          <a:p>
            <a:pPr algn="just"/>
            <a:endParaRPr lang="fr-FR" b="1" dirty="0"/>
          </a:p>
          <a:p>
            <a:pPr algn="just"/>
            <a:r>
              <a:rPr lang="fr-FR" dirty="0"/>
              <a:t>Le suicide varie avec l’intensité sociale</a:t>
            </a:r>
          </a:p>
          <a:p>
            <a:pPr algn="just"/>
            <a:endParaRPr lang="fr-FR" dirty="0"/>
          </a:p>
          <a:p>
            <a:pPr algn="just"/>
            <a:r>
              <a:rPr lang="fr-FR" dirty="0"/>
              <a:t>« Quant aux incidents de l’existence privée, qui paraissent inspirer immédiatement le suicide et qui passent pour en être les conditions déterminantes, ce ne sont en réalité que des causes occasionnelles. Si l’individu cède au moindre choc des circonstances, c’est que l’état où se trouve la société en a fait une proie toute prête pour le suicide » </a:t>
            </a:r>
          </a:p>
          <a:p>
            <a:pPr algn="just"/>
            <a:r>
              <a:rPr lang="fr-FR" i="1" dirty="0"/>
              <a:t>Le suicide</a:t>
            </a:r>
            <a:r>
              <a:rPr lang="fr-FR" dirty="0"/>
              <a:t>, p.230</a:t>
            </a:r>
          </a:p>
          <a:p>
            <a:pPr algn="just"/>
            <a:endParaRPr lang="fr-FR" dirty="0"/>
          </a:p>
        </p:txBody>
      </p:sp>
    </p:spTree>
    <p:extLst>
      <p:ext uri="{BB962C8B-B14F-4D97-AF65-F5344CB8AC3E}">
        <p14:creationId xmlns:p14="http://schemas.microsoft.com/office/powerpoint/2010/main" val="970567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4087650"/>
          </a:xfrm>
        </p:spPr>
        <p:txBody>
          <a:bodyPr>
            <a:noAutofit/>
          </a:bodyPr>
          <a:lstStyle/>
          <a:p>
            <a:pPr algn="just"/>
            <a:endParaRPr lang="fr-FR" b="1" dirty="0"/>
          </a:p>
          <a:p>
            <a:pPr algn="just"/>
            <a:r>
              <a:rPr lang="fr-FR" dirty="0"/>
              <a:t>Deux facteurs d’intensité sociale: </a:t>
            </a:r>
          </a:p>
          <a:p>
            <a:pPr algn="just"/>
            <a:r>
              <a:rPr lang="fr-FR" dirty="0"/>
              <a:t>- Le degré d’intégration </a:t>
            </a:r>
          </a:p>
          <a:p>
            <a:pPr algn="just"/>
            <a:r>
              <a:rPr lang="fr-FR" dirty="0"/>
              <a:t>(on est plus ou moins intégré à un groupe ou des groupes)</a:t>
            </a:r>
          </a:p>
          <a:p>
            <a:pPr algn="just"/>
            <a:endParaRPr lang="fr-FR" dirty="0"/>
          </a:p>
          <a:p>
            <a:pPr algn="just"/>
            <a:r>
              <a:rPr lang="fr-FR"/>
              <a:t> - Le </a:t>
            </a:r>
            <a:r>
              <a:rPr lang="fr-FR" dirty="0"/>
              <a:t>niveau de régulation dans une société </a:t>
            </a:r>
          </a:p>
          <a:p>
            <a:pPr algn="just"/>
            <a:r>
              <a:rPr lang="fr-FR" dirty="0"/>
              <a:t>(la société nous impose suffisamment de règles pour conduire nos vies )</a:t>
            </a:r>
          </a:p>
        </p:txBody>
      </p:sp>
      <p:sp>
        <p:nvSpPr>
          <p:cNvPr id="4" name="ZoneTexte 3">
            <a:extLst>
              <a:ext uri="{FF2B5EF4-FFF2-40B4-BE49-F238E27FC236}">
                <a16:creationId xmlns:a16="http://schemas.microsoft.com/office/drawing/2014/main" id="{68AB9277-139C-C244-9406-B5E7FC7CBB4B}"/>
              </a:ext>
            </a:extLst>
          </p:cNvPr>
          <p:cNvSpPr txBox="1"/>
          <p:nvPr/>
        </p:nvSpPr>
        <p:spPr>
          <a:xfrm>
            <a:off x="2952520" y="2886419"/>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2525195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4087650"/>
          </a:xfrm>
        </p:spPr>
        <p:txBody>
          <a:bodyPr>
            <a:noAutofit/>
          </a:bodyPr>
          <a:lstStyle/>
          <a:p>
            <a:pPr algn="just"/>
            <a:r>
              <a:rPr lang="fr-FR" b="1" dirty="0"/>
              <a:t>Manque d’intégration</a:t>
            </a:r>
            <a:r>
              <a:rPr lang="fr-FR" dirty="0"/>
              <a:t> </a:t>
            </a:r>
          </a:p>
          <a:p>
            <a:pPr algn="just"/>
            <a:r>
              <a:rPr lang="fr-FR" dirty="0"/>
              <a:t>l’attachement des individus aux groupes sociaux se dissout</a:t>
            </a:r>
          </a:p>
          <a:p>
            <a:pPr algn="just"/>
            <a:r>
              <a:rPr lang="fr-FR" dirty="0"/>
              <a:t>Les cadres intégrateurs (famille, religion, professionnel, politique, culturel, etc.) ne remplissent plus leur rôle</a:t>
            </a:r>
          </a:p>
          <a:p>
            <a:pPr algn="just"/>
            <a:endParaRPr lang="fr-FR" dirty="0"/>
          </a:p>
          <a:p>
            <a:pPr algn="just"/>
            <a:r>
              <a:rPr lang="fr-FR" dirty="0"/>
              <a:t>L’affaiblissement du rôle intégrateur du groupe, amène une baisse et à l’extrême une absence de sentiment d’obligation envers un groupe, un collectif </a:t>
            </a:r>
          </a:p>
          <a:p>
            <a:pPr algn="just"/>
            <a:endParaRPr lang="fr-FR" b="1" dirty="0"/>
          </a:p>
        </p:txBody>
      </p:sp>
      <p:sp>
        <p:nvSpPr>
          <p:cNvPr id="4" name="ZoneTexte 3">
            <a:extLst>
              <a:ext uri="{FF2B5EF4-FFF2-40B4-BE49-F238E27FC236}">
                <a16:creationId xmlns:a16="http://schemas.microsoft.com/office/drawing/2014/main" id="{68AB9277-139C-C244-9406-B5E7FC7CBB4B}"/>
              </a:ext>
            </a:extLst>
          </p:cNvPr>
          <p:cNvSpPr txBox="1"/>
          <p:nvPr/>
        </p:nvSpPr>
        <p:spPr>
          <a:xfrm>
            <a:off x="2952520" y="2886419"/>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29428785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1861458"/>
            <a:ext cx="9144000" cy="4087650"/>
          </a:xfrm>
        </p:spPr>
        <p:txBody>
          <a:bodyPr>
            <a:noAutofit/>
          </a:bodyPr>
          <a:lstStyle/>
          <a:p>
            <a:pPr algn="just"/>
            <a:r>
              <a:rPr lang="fr-FR" b="1" dirty="0"/>
              <a:t>Manque d’intégration</a:t>
            </a:r>
            <a:r>
              <a:rPr lang="fr-FR" dirty="0"/>
              <a:t> </a:t>
            </a:r>
          </a:p>
          <a:p>
            <a:pPr algn="just"/>
            <a:endParaRPr lang="fr-FR" dirty="0"/>
          </a:p>
          <a:p>
            <a:pPr algn="just"/>
            <a:r>
              <a:rPr lang="fr-FR" dirty="0"/>
              <a:t>Affaiblissement du rôle intégrateur du groupe est une des explications de l’accroissement du taux de suicide</a:t>
            </a:r>
          </a:p>
          <a:p>
            <a:pPr algn="just"/>
            <a:r>
              <a:rPr lang="fr-FR" dirty="0"/>
              <a:t>Durkheim parle alors de </a:t>
            </a:r>
            <a:r>
              <a:rPr lang="fr-FR" b="1" dirty="0"/>
              <a:t>suicide égoïste </a:t>
            </a:r>
            <a:endParaRPr lang="fr-FR" dirty="0"/>
          </a:p>
          <a:p>
            <a:pPr algn="just"/>
            <a:r>
              <a:rPr lang="fr-FR" dirty="0"/>
              <a:t>« Égoïste » car il relève selon ses termes « d’une individuation démesurée », « ou le moi individuel s’affirme avec excès en face du moi social et aux dépens de ce dernier »</a:t>
            </a:r>
          </a:p>
          <a:p>
            <a:pPr algn="just"/>
            <a:r>
              <a:rPr lang="fr-FR" dirty="0"/>
              <a:t>Le suicide égoïste se rencontre particulièrement dans les sociétés modernes</a:t>
            </a:r>
          </a:p>
          <a:p>
            <a:pPr algn="just"/>
            <a:endParaRPr lang="fr-FR" dirty="0"/>
          </a:p>
          <a:p>
            <a:pPr algn="just"/>
            <a:endParaRPr lang="fr-FR" b="1" dirty="0"/>
          </a:p>
        </p:txBody>
      </p:sp>
      <p:sp>
        <p:nvSpPr>
          <p:cNvPr id="4" name="ZoneTexte 3">
            <a:extLst>
              <a:ext uri="{FF2B5EF4-FFF2-40B4-BE49-F238E27FC236}">
                <a16:creationId xmlns:a16="http://schemas.microsoft.com/office/drawing/2014/main" id="{68AB9277-139C-C244-9406-B5E7FC7CBB4B}"/>
              </a:ext>
            </a:extLst>
          </p:cNvPr>
          <p:cNvSpPr txBox="1"/>
          <p:nvPr/>
        </p:nvSpPr>
        <p:spPr>
          <a:xfrm>
            <a:off x="2952520" y="2886419"/>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2692820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984174" y="1806374"/>
            <a:ext cx="9144000" cy="4087650"/>
          </a:xfrm>
        </p:spPr>
        <p:txBody>
          <a:bodyPr>
            <a:noAutofit/>
          </a:bodyPr>
          <a:lstStyle/>
          <a:p>
            <a:pPr algn="just"/>
            <a:r>
              <a:rPr lang="fr-FR" b="1" dirty="0"/>
              <a:t>Excès d’intégration</a:t>
            </a:r>
            <a:endParaRPr lang="fr-FR" dirty="0"/>
          </a:p>
          <a:p>
            <a:pPr algn="just"/>
            <a:r>
              <a:rPr lang="fr-FR" dirty="0"/>
              <a:t>À l’inverse dans les sociétés traditionnelles on rencontre plus souvent  des suicides par excès d’intégration : Le </a:t>
            </a:r>
            <a:r>
              <a:rPr lang="fr-FR" b="1" dirty="0"/>
              <a:t>suicide altruiste </a:t>
            </a:r>
          </a:p>
          <a:p>
            <a:pPr algn="just"/>
            <a:endParaRPr lang="fr-FR" b="1" dirty="0"/>
          </a:p>
        </p:txBody>
      </p:sp>
      <p:sp>
        <p:nvSpPr>
          <p:cNvPr id="4" name="ZoneTexte 3">
            <a:extLst>
              <a:ext uri="{FF2B5EF4-FFF2-40B4-BE49-F238E27FC236}">
                <a16:creationId xmlns:a16="http://schemas.microsoft.com/office/drawing/2014/main" id="{68AB9277-139C-C244-9406-B5E7FC7CBB4B}"/>
              </a:ext>
            </a:extLst>
          </p:cNvPr>
          <p:cNvSpPr txBox="1"/>
          <p:nvPr/>
        </p:nvSpPr>
        <p:spPr>
          <a:xfrm>
            <a:off x="2952520" y="2886419"/>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1708791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marL="457200" indent="-457200" algn="just">
              <a:buAutoNum type="alphaLcParenR"/>
            </a:pPr>
            <a:r>
              <a:rPr lang="fr-FR" dirty="0"/>
              <a:t>Qu’est-ce qu’un fait social ?</a:t>
            </a:r>
          </a:p>
          <a:p>
            <a:pPr algn="just"/>
            <a:endParaRPr lang="fr-FR" dirty="0"/>
          </a:p>
          <a:p>
            <a:pPr algn="just"/>
            <a:r>
              <a:rPr lang="fr-FR" dirty="0"/>
              <a:t>« Les faits sociaux consistent en des manières d’agir, de penser et de sentir, </a:t>
            </a:r>
            <a:r>
              <a:rPr lang="fr-FR" b="1" dirty="0"/>
              <a:t>extérieures à l’individu </a:t>
            </a:r>
            <a:r>
              <a:rPr lang="fr-FR" dirty="0"/>
              <a:t>et qui sont </a:t>
            </a:r>
            <a:r>
              <a:rPr lang="fr-FR" b="1" dirty="0"/>
              <a:t>douées d’un pouvoir de coercition</a:t>
            </a:r>
            <a:r>
              <a:rPr lang="fr-FR" dirty="0"/>
              <a:t> en vertu duquel ils s’imposent à lui »</a:t>
            </a:r>
          </a:p>
          <a:p>
            <a:pPr algn="just"/>
            <a:r>
              <a:rPr lang="fr-FR" dirty="0"/>
              <a:t> </a:t>
            </a:r>
          </a:p>
          <a:p>
            <a:pPr algn="just"/>
            <a:r>
              <a:rPr lang="fr-FR" dirty="0"/>
              <a:t>« La plupart de nos idées et de nos tendances ne sont pas élaborées par nous, mais </a:t>
            </a:r>
            <a:r>
              <a:rPr lang="fr-FR" b="1" dirty="0"/>
              <a:t>nous viennent du dehors </a:t>
            </a:r>
            <a:r>
              <a:rPr lang="fr-FR" dirty="0"/>
              <a:t>» </a:t>
            </a:r>
          </a:p>
          <a:p>
            <a:pPr algn="just"/>
            <a:endParaRPr lang="fr-FR" dirty="0">
              <a:hlinkClick r:id="rId2"/>
            </a:endParaRPr>
          </a:p>
          <a:p>
            <a:pPr algn="just"/>
            <a:endParaRPr lang="fr-FR" i="1" dirty="0"/>
          </a:p>
          <a:p>
            <a:pPr algn="just"/>
            <a:endParaRPr lang="fr-FR" dirty="0"/>
          </a:p>
          <a:p>
            <a:pPr algn="just"/>
            <a:endParaRPr lang="fr-FR" dirty="0"/>
          </a:p>
        </p:txBody>
      </p:sp>
    </p:spTree>
    <p:extLst>
      <p:ext uri="{BB962C8B-B14F-4D97-AF65-F5344CB8AC3E}">
        <p14:creationId xmlns:p14="http://schemas.microsoft.com/office/powerpoint/2010/main" val="35072337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984174" y="1806374"/>
            <a:ext cx="9144000" cy="4087650"/>
          </a:xfrm>
        </p:spPr>
        <p:txBody>
          <a:bodyPr>
            <a:noAutofit/>
          </a:bodyPr>
          <a:lstStyle/>
          <a:p>
            <a:pPr algn="just"/>
            <a:r>
              <a:rPr lang="fr-FR" b="1" dirty="0"/>
              <a:t>Défaut de régulation</a:t>
            </a:r>
          </a:p>
          <a:p>
            <a:pPr algn="just"/>
            <a:endParaRPr lang="fr-FR" b="1" dirty="0"/>
          </a:p>
          <a:p>
            <a:pPr algn="just"/>
            <a:r>
              <a:rPr lang="fr-FR" dirty="0"/>
              <a:t>La règlementation sociale n’impose plus, avec assez de force, de limite aux désirs des individus</a:t>
            </a:r>
          </a:p>
          <a:p>
            <a:pPr algn="just"/>
            <a:endParaRPr lang="fr-FR" dirty="0"/>
          </a:p>
          <a:p>
            <a:pPr algn="just"/>
            <a:r>
              <a:rPr lang="fr-FR" dirty="0"/>
              <a:t>Durkheim parle alors de </a:t>
            </a:r>
            <a:r>
              <a:rPr lang="fr-FR" b="1" dirty="0"/>
              <a:t>suicide anomique</a:t>
            </a:r>
          </a:p>
          <a:p>
            <a:pPr algn="just"/>
            <a:r>
              <a:rPr lang="fr-FR" dirty="0"/>
              <a:t>Suicide propre aux sociétés modernes</a:t>
            </a:r>
          </a:p>
          <a:p>
            <a:pPr algn="just"/>
            <a:endParaRPr lang="fr-FR" b="1" dirty="0"/>
          </a:p>
          <a:p>
            <a:pPr algn="just"/>
            <a:endParaRPr lang="fr-FR" b="1" dirty="0"/>
          </a:p>
        </p:txBody>
      </p:sp>
      <p:sp>
        <p:nvSpPr>
          <p:cNvPr id="4" name="ZoneTexte 3">
            <a:extLst>
              <a:ext uri="{FF2B5EF4-FFF2-40B4-BE49-F238E27FC236}">
                <a16:creationId xmlns:a16="http://schemas.microsoft.com/office/drawing/2014/main" id="{68AB9277-139C-C244-9406-B5E7FC7CBB4B}"/>
              </a:ext>
            </a:extLst>
          </p:cNvPr>
          <p:cNvSpPr txBox="1"/>
          <p:nvPr/>
        </p:nvSpPr>
        <p:spPr>
          <a:xfrm>
            <a:off x="2952520" y="2886419"/>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37473613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984174" y="1806373"/>
            <a:ext cx="9144000" cy="4935949"/>
          </a:xfrm>
        </p:spPr>
        <p:txBody>
          <a:bodyPr>
            <a:noAutofit/>
          </a:bodyPr>
          <a:lstStyle/>
          <a:p>
            <a:pPr algn="just"/>
            <a:r>
              <a:rPr lang="fr-FR" b="1" dirty="0"/>
              <a:t>Défaut de régulation</a:t>
            </a:r>
          </a:p>
          <a:p>
            <a:pPr algn="just"/>
            <a:endParaRPr lang="fr-FR" b="1" dirty="0"/>
          </a:p>
          <a:p>
            <a:pPr algn="just"/>
            <a:r>
              <a:rPr lang="fr-FR" dirty="0"/>
              <a:t>Le risque auquel est confrontée la société moderne est celui d’anomie</a:t>
            </a:r>
          </a:p>
          <a:p>
            <a:pPr algn="just"/>
            <a:endParaRPr lang="fr-FR" b="1" dirty="0"/>
          </a:p>
          <a:p>
            <a:pPr algn="just"/>
            <a:r>
              <a:rPr lang="fr-FR" b="1" dirty="0"/>
              <a:t>Le suicide anomique </a:t>
            </a:r>
            <a:r>
              <a:rPr lang="fr-FR" dirty="0"/>
              <a:t>devient pathologique quand existe une insuffisance de règles, de cadrage, de discipline dans la société </a:t>
            </a:r>
          </a:p>
          <a:p>
            <a:pPr algn="just"/>
            <a:r>
              <a:rPr lang="fr-FR" dirty="0"/>
              <a:t>C’est « le mal de l’infini »</a:t>
            </a:r>
          </a:p>
          <a:p>
            <a:pPr algn="just"/>
            <a:r>
              <a:rPr lang="fr-FR" dirty="0"/>
              <a:t>Il survient lorsqu’il y a une rupture avec l’ancien équilibre</a:t>
            </a:r>
          </a:p>
          <a:p>
            <a:pPr algn="just"/>
            <a:r>
              <a:rPr lang="fr-FR" dirty="0"/>
              <a:t>En période de prospérité économique: « crises heureuses » </a:t>
            </a:r>
          </a:p>
          <a:p>
            <a:pPr algn="just"/>
            <a:r>
              <a:rPr lang="fr-FR" dirty="0"/>
              <a:t>« plus on aura et plus on voudra avoir, les satisfactions reçues ne faisant que stimuler les besoins au lieu de les apaiser »</a:t>
            </a:r>
          </a:p>
          <a:p>
            <a:pPr algn="just"/>
            <a:endParaRPr lang="fr-FR" dirty="0"/>
          </a:p>
          <a:p>
            <a:pPr algn="just"/>
            <a:endParaRPr lang="fr-FR" dirty="0"/>
          </a:p>
          <a:p>
            <a:pPr algn="just"/>
            <a:endParaRPr lang="fr-FR" dirty="0"/>
          </a:p>
          <a:p>
            <a:pPr algn="just"/>
            <a:endParaRPr lang="fr-FR" b="1" dirty="0"/>
          </a:p>
          <a:p>
            <a:pPr algn="just"/>
            <a:endParaRPr lang="fr-FR" b="1" dirty="0"/>
          </a:p>
        </p:txBody>
      </p:sp>
      <p:sp>
        <p:nvSpPr>
          <p:cNvPr id="4" name="ZoneTexte 3">
            <a:extLst>
              <a:ext uri="{FF2B5EF4-FFF2-40B4-BE49-F238E27FC236}">
                <a16:creationId xmlns:a16="http://schemas.microsoft.com/office/drawing/2014/main" id="{68AB9277-139C-C244-9406-B5E7FC7CBB4B}"/>
              </a:ext>
            </a:extLst>
          </p:cNvPr>
          <p:cNvSpPr txBox="1"/>
          <p:nvPr/>
        </p:nvSpPr>
        <p:spPr>
          <a:xfrm>
            <a:off x="2952520" y="2886419"/>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21919934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555172"/>
            <a:ext cx="9144000" cy="1045030"/>
          </a:xfrm>
        </p:spPr>
        <p:txBody>
          <a:bodyPr>
            <a:normAutofit/>
          </a:bodyPr>
          <a:lstStyle/>
          <a:p>
            <a:r>
              <a:rPr lang="fr-FR" dirty="0"/>
              <a:t>Chapitre I -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984174" y="1806373"/>
            <a:ext cx="9144000" cy="4935949"/>
          </a:xfrm>
        </p:spPr>
        <p:txBody>
          <a:bodyPr>
            <a:noAutofit/>
          </a:bodyPr>
          <a:lstStyle/>
          <a:p>
            <a:pPr algn="just"/>
            <a:r>
              <a:rPr lang="fr-FR" b="1" dirty="0"/>
              <a:t>Excès de régulation</a:t>
            </a:r>
          </a:p>
          <a:p>
            <a:pPr algn="just"/>
            <a:r>
              <a:rPr lang="fr-FR" dirty="0"/>
              <a:t>Il est absent des sociétés moderne et intéresse peu Durkheim</a:t>
            </a:r>
          </a:p>
          <a:p>
            <a:pPr algn="just"/>
            <a:r>
              <a:rPr lang="fr-FR" dirty="0"/>
              <a:t>Peut être cause de </a:t>
            </a:r>
            <a:r>
              <a:rPr lang="fr-FR" b="1" dirty="0"/>
              <a:t>suicide fataliste</a:t>
            </a:r>
          </a:p>
          <a:p>
            <a:pPr algn="just"/>
            <a:r>
              <a:rPr lang="fr-FR" dirty="0"/>
              <a:t>Exemple: suicides d’esclaves dans l’Antiquité</a:t>
            </a:r>
          </a:p>
          <a:p>
            <a:pPr algn="just"/>
            <a:endParaRPr lang="fr-FR" dirty="0"/>
          </a:p>
          <a:p>
            <a:pPr algn="just"/>
            <a:endParaRPr lang="fr-FR" dirty="0"/>
          </a:p>
          <a:p>
            <a:pPr algn="just"/>
            <a:endParaRPr lang="fr-FR" b="1" dirty="0"/>
          </a:p>
          <a:p>
            <a:pPr algn="just"/>
            <a:endParaRPr lang="fr-FR" b="1" dirty="0"/>
          </a:p>
        </p:txBody>
      </p:sp>
      <p:sp>
        <p:nvSpPr>
          <p:cNvPr id="4" name="ZoneTexte 3">
            <a:extLst>
              <a:ext uri="{FF2B5EF4-FFF2-40B4-BE49-F238E27FC236}">
                <a16:creationId xmlns:a16="http://schemas.microsoft.com/office/drawing/2014/main" id="{68AB9277-139C-C244-9406-B5E7FC7CBB4B}"/>
              </a:ext>
            </a:extLst>
          </p:cNvPr>
          <p:cNvSpPr txBox="1"/>
          <p:nvPr/>
        </p:nvSpPr>
        <p:spPr>
          <a:xfrm>
            <a:off x="2952520" y="2886419"/>
            <a:ext cx="184731"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val="39779930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6D6881-E8F6-3249-9BF3-BCE77AD532A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D909125C-D9D3-2240-A9D6-2A3DD999D6CB}"/>
              </a:ext>
            </a:extLst>
          </p:cNvPr>
          <p:cNvSpPr>
            <a:spLocks noGrp="1"/>
          </p:cNvSpPr>
          <p:nvPr>
            <p:ph idx="1"/>
          </p:nvPr>
        </p:nvSpPr>
        <p:spPr/>
        <p:txBody>
          <a:bodyPr>
            <a:normAutofit lnSpcReduction="10000"/>
          </a:bodyPr>
          <a:lstStyle/>
          <a:p>
            <a:pPr marL="0" indent="0">
              <a:buNone/>
            </a:pPr>
            <a:r>
              <a:rPr lang="fr-FR" dirty="0"/>
              <a:t>Émile Durkheim conclut que pour réduire le risque d’anomie dans la société moderne, il faut favoriser le développement des corporations.</a:t>
            </a:r>
          </a:p>
          <a:p>
            <a:pPr marL="0" indent="0">
              <a:buNone/>
            </a:pPr>
            <a:endParaRPr lang="fr-FR" dirty="0"/>
          </a:p>
          <a:p>
            <a:pPr marL="0" indent="0">
              <a:buNone/>
            </a:pPr>
            <a:r>
              <a:rPr lang="fr-FR" dirty="0"/>
              <a:t>Elles peuvent jouer le rôle d’institutions intermédiaires entre l’Etat (garant de la bonne régulation de la société) et les individus. </a:t>
            </a:r>
          </a:p>
          <a:p>
            <a:pPr marL="0" indent="0">
              <a:buNone/>
            </a:pPr>
            <a:r>
              <a:rPr lang="fr-FR" dirty="0"/>
              <a:t>Elles forment donc un relais de </a:t>
            </a:r>
            <a:r>
              <a:rPr lang="fr-FR"/>
              <a:t>la régulation =&gt; </a:t>
            </a:r>
            <a:r>
              <a:rPr lang="fr-FR" dirty="0"/>
              <a:t>jouent comme une autorité morale</a:t>
            </a:r>
          </a:p>
          <a:p>
            <a:pPr marL="0" indent="0">
              <a:buNone/>
            </a:pPr>
            <a:r>
              <a:rPr lang="fr-FR" dirty="0"/>
              <a:t>Mais elles ont aussi un rôle intégrateur</a:t>
            </a:r>
          </a:p>
          <a:p>
            <a:pPr marL="0" indent="0">
              <a:buNone/>
            </a:pPr>
            <a:r>
              <a:rPr lang="fr-FR" dirty="0"/>
              <a:t>Durkheim attend d’elle qu’elles comblent le vide social qu’a laissé le délitement des coutumes </a:t>
            </a:r>
          </a:p>
        </p:txBody>
      </p:sp>
    </p:spTree>
    <p:extLst>
      <p:ext uri="{BB962C8B-B14F-4D97-AF65-F5344CB8AC3E}">
        <p14:creationId xmlns:p14="http://schemas.microsoft.com/office/powerpoint/2010/main" val="33606142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1122363"/>
            <a:ext cx="9144000" cy="847951"/>
          </a:xfrm>
        </p:spPr>
        <p:txBody>
          <a:bodyPr>
            <a:normAutofit fontScale="90000"/>
          </a:bodyPr>
          <a:lstStyle/>
          <a:p>
            <a:endParaRPr lang="fr-FR" dirty="0"/>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2166256"/>
            <a:ext cx="9144000" cy="4373440"/>
          </a:xfrm>
        </p:spPr>
        <p:txBody>
          <a:bodyPr>
            <a:normAutofit/>
          </a:bodyPr>
          <a:lstStyle/>
          <a:p>
            <a:pPr algn="just"/>
            <a:endParaRPr lang="fr-FR" dirty="0"/>
          </a:p>
          <a:p>
            <a:pPr algn="just"/>
            <a:r>
              <a:rPr lang="fr-FR" dirty="0"/>
              <a:t>Les corporations maintiennent l’individu dans un cadre qui l’oblige </a:t>
            </a:r>
          </a:p>
          <a:p>
            <a:pPr algn="just"/>
            <a:r>
              <a:rPr lang="fr-FR" dirty="0"/>
              <a:t>« à agir en vue de fins qui ne lui sont pas propres, à faire des concessions, à consentir des compromis, à tenir compte d’intérêts supérieurs aux siens » (</a:t>
            </a:r>
            <a:r>
              <a:rPr lang="fr-FR" i="1" dirty="0"/>
              <a:t>De la division du travail social</a:t>
            </a:r>
            <a:r>
              <a:rPr lang="fr-FR" dirty="0"/>
              <a:t>, p. 206-207).</a:t>
            </a:r>
          </a:p>
        </p:txBody>
      </p:sp>
    </p:spTree>
    <p:extLst>
      <p:ext uri="{BB962C8B-B14F-4D97-AF65-F5344CB8AC3E}">
        <p14:creationId xmlns:p14="http://schemas.microsoft.com/office/powerpoint/2010/main" val="25544881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1122363"/>
            <a:ext cx="9144000" cy="847951"/>
          </a:xfrm>
        </p:spPr>
        <p:txBody>
          <a:bodyPr>
            <a:normAutofit fontScale="90000"/>
          </a:bodyPr>
          <a:lstStyle/>
          <a:p>
            <a:r>
              <a:rPr lang="fr-FR"/>
              <a:t>Chapitre II </a:t>
            </a:r>
            <a:r>
              <a:rPr lang="fr-FR" dirty="0"/>
              <a:t>-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2166256"/>
            <a:ext cx="9144000" cy="4373440"/>
          </a:xfrm>
        </p:spPr>
        <p:txBody>
          <a:bodyPr>
            <a:normAutofit/>
          </a:bodyPr>
          <a:lstStyle/>
          <a:p>
            <a:pPr algn="just"/>
            <a:r>
              <a:rPr lang="fr-FR" b="1" dirty="0"/>
              <a:t>IV - Une société menacée par l’anomie</a:t>
            </a:r>
          </a:p>
          <a:p>
            <a:pPr algn="just"/>
            <a:endParaRPr lang="fr-FR" b="1" dirty="0"/>
          </a:p>
          <a:p>
            <a:pPr algn="just"/>
            <a:r>
              <a:rPr lang="fr-FR" dirty="0"/>
              <a:t>c) Le crime : manifestation d’une anomie nécessaire</a:t>
            </a:r>
          </a:p>
          <a:p>
            <a:pPr algn="just"/>
            <a:endParaRPr lang="fr-FR" dirty="0"/>
          </a:p>
          <a:p>
            <a:pPr algn="just"/>
            <a:r>
              <a:rPr lang="fr-FR" dirty="0"/>
              <a:t>Toutes les sociétés connaissent le crime</a:t>
            </a:r>
          </a:p>
          <a:p>
            <a:pPr algn="just"/>
            <a:r>
              <a:rPr lang="fr-FR" dirty="0"/>
              <a:t>« Il n’en est pas où il n’existe pas une criminalité » </a:t>
            </a:r>
          </a:p>
          <a:p>
            <a:pPr algn="just"/>
            <a:r>
              <a:rPr lang="fr-FR" dirty="0"/>
              <a:t>(</a:t>
            </a:r>
            <a:r>
              <a:rPr lang="fr-FR" i="1" dirty="0"/>
              <a:t>Les règles de la méthode</a:t>
            </a:r>
            <a:r>
              <a:rPr lang="fr-FR" dirty="0"/>
              <a:t>, p. 178). </a:t>
            </a:r>
          </a:p>
        </p:txBody>
      </p:sp>
    </p:spTree>
    <p:extLst>
      <p:ext uri="{BB962C8B-B14F-4D97-AF65-F5344CB8AC3E}">
        <p14:creationId xmlns:p14="http://schemas.microsoft.com/office/powerpoint/2010/main" val="37486931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1122363"/>
            <a:ext cx="9144000" cy="847951"/>
          </a:xfrm>
        </p:spPr>
        <p:txBody>
          <a:bodyPr>
            <a:normAutofit fontScale="90000"/>
          </a:bodyPr>
          <a:lstStyle/>
          <a:p>
            <a:r>
              <a:rPr lang="fr-FR"/>
              <a:t>Chapitre II </a:t>
            </a:r>
            <a:r>
              <a:rPr lang="fr-FR" dirty="0"/>
              <a:t>-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2166256"/>
            <a:ext cx="9144000" cy="4373440"/>
          </a:xfrm>
        </p:spPr>
        <p:txBody>
          <a:bodyPr>
            <a:normAutofit/>
          </a:bodyPr>
          <a:lstStyle/>
          <a:p>
            <a:pPr algn="just"/>
            <a:r>
              <a:rPr lang="fr-FR" b="1" dirty="0"/>
              <a:t>IV - Une société menacée par l’anomie</a:t>
            </a:r>
          </a:p>
          <a:p>
            <a:pPr algn="just"/>
            <a:endParaRPr lang="fr-FR" b="1" dirty="0"/>
          </a:p>
          <a:p>
            <a:pPr algn="just"/>
            <a:r>
              <a:rPr lang="fr-FR" dirty="0"/>
              <a:t>c) Le crime : manifestation d’une anomie nécessaire</a:t>
            </a:r>
          </a:p>
          <a:p>
            <a:pPr algn="just"/>
            <a:endParaRPr lang="fr-FR" dirty="0"/>
          </a:p>
          <a:p>
            <a:pPr algn="just"/>
            <a:r>
              <a:rPr lang="fr-FR" dirty="0"/>
              <a:t>L’existence d’une criminalité est « indispensable à la santé collective » (</a:t>
            </a:r>
            <a:r>
              <a:rPr lang="fr-FR" i="1" dirty="0"/>
              <a:t>Les règles de la méthode, </a:t>
            </a:r>
            <a:r>
              <a:rPr lang="fr-FR" dirty="0"/>
              <a:t>p. 68)</a:t>
            </a:r>
          </a:p>
        </p:txBody>
      </p:sp>
    </p:spTree>
    <p:extLst>
      <p:ext uri="{BB962C8B-B14F-4D97-AF65-F5344CB8AC3E}">
        <p14:creationId xmlns:p14="http://schemas.microsoft.com/office/powerpoint/2010/main" val="34513293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1122363"/>
            <a:ext cx="9144000" cy="847951"/>
          </a:xfrm>
        </p:spPr>
        <p:txBody>
          <a:bodyPr>
            <a:normAutofit fontScale="90000"/>
          </a:bodyPr>
          <a:lstStyle/>
          <a:p>
            <a:r>
              <a:rPr lang="fr-FR"/>
              <a:t>Chapitre II </a:t>
            </a:r>
            <a:r>
              <a:rPr lang="fr-FR" dirty="0"/>
              <a:t>-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2166256"/>
            <a:ext cx="9144000" cy="4373440"/>
          </a:xfrm>
        </p:spPr>
        <p:txBody>
          <a:bodyPr>
            <a:normAutofit/>
          </a:bodyPr>
          <a:lstStyle/>
          <a:p>
            <a:pPr algn="just"/>
            <a:r>
              <a:rPr lang="fr-FR" b="1" dirty="0"/>
              <a:t>IV - Une société menacée par l’anomie</a:t>
            </a:r>
          </a:p>
          <a:p>
            <a:pPr algn="just"/>
            <a:endParaRPr lang="fr-FR" b="1" dirty="0"/>
          </a:p>
          <a:p>
            <a:pPr algn="just"/>
            <a:r>
              <a:rPr lang="fr-FR" dirty="0"/>
              <a:t>c) Le crime : manifestation d’une anomie nécessaire</a:t>
            </a:r>
          </a:p>
          <a:p>
            <a:pPr algn="just"/>
            <a:endParaRPr lang="fr-FR" dirty="0"/>
          </a:p>
          <a:p>
            <a:pPr algn="just"/>
            <a:r>
              <a:rPr lang="fr-FR" dirty="0"/>
              <a:t>S’il n’y avait pas de crime, la conscience morale « se figerait trop facilement sous une forme immuable ». Le crime qui va permettre « l’évolution normale de la morale et du droit » (</a:t>
            </a:r>
            <a:r>
              <a:rPr lang="fr-FR" i="1" dirty="0"/>
              <a:t>Les règles de la méthode, </a:t>
            </a:r>
            <a:r>
              <a:rPr lang="fr-FR" dirty="0"/>
              <a:t>p. 184). </a:t>
            </a:r>
          </a:p>
        </p:txBody>
      </p:sp>
    </p:spTree>
    <p:extLst>
      <p:ext uri="{BB962C8B-B14F-4D97-AF65-F5344CB8AC3E}">
        <p14:creationId xmlns:p14="http://schemas.microsoft.com/office/powerpoint/2010/main" val="6840542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1122363"/>
            <a:ext cx="9144000" cy="847951"/>
          </a:xfrm>
        </p:spPr>
        <p:txBody>
          <a:bodyPr>
            <a:normAutofit fontScale="90000"/>
          </a:bodyPr>
          <a:lstStyle/>
          <a:p>
            <a:r>
              <a:rPr lang="fr-FR"/>
              <a:t>Chapitre II </a:t>
            </a:r>
            <a:r>
              <a:rPr lang="fr-FR" dirty="0"/>
              <a:t>-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2166256"/>
            <a:ext cx="9144000" cy="4373440"/>
          </a:xfrm>
        </p:spPr>
        <p:txBody>
          <a:bodyPr>
            <a:normAutofit/>
          </a:bodyPr>
          <a:lstStyle/>
          <a:p>
            <a:pPr algn="just"/>
            <a:r>
              <a:rPr lang="fr-FR" b="1" dirty="0"/>
              <a:t>IV - Une société menacée par l’anomie</a:t>
            </a:r>
          </a:p>
          <a:p>
            <a:pPr algn="just"/>
            <a:endParaRPr lang="fr-FR" b="1" dirty="0"/>
          </a:p>
          <a:p>
            <a:pPr algn="just"/>
            <a:r>
              <a:rPr lang="fr-FR" dirty="0"/>
              <a:t>c) Le crime : manifestation d’une anomie nécessaire</a:t>
            </a:r>
          </a:p>
          <a:p>
            <a:pPr algn="just"/>
            <a:endParaRPr lang="fr-FR" dirty="0"/>
          </a:p>
          <a:p>
            <a:pPr algn="just"/>
            <a:r>
              <a:rPr lang="fr-FR" dirty="0"/>
              <a:t>« Pour qu’elle puisse évoluer, il faut que l’originalité individuelle puisse se faire jour ; or pour que celle de l’idéaliste qui rêve de dépasser son siècle puisse se manifester, il faut que celle du criminel, qui est au-dessus de son temps, soit possible. L’une ne va pas sans l’autre » </a:t>
            </a:r>
          </a:p>
          <a:p>
            <a:pPr algn="just"/>
            <a:r>
              <a:rPr lang="fr-FR" dirty="0"/>
              <a:t>(</a:t>
            </a:r>
            <a:r>
              <a:rPr lang="fr-FR" i="1" dirty="0"/>
              <a:t>Les règles de la méthode</a:t>
            </a:r>
            <a:r>
              <a:rPr lang="fr-FR" dirty="0"/>
              <a:t>, p. 185). </a:t>
            </a:r>
          </a:p>
        </p:txBody>
      </p:sp>
    </p:spTree>
    <p:extLst>
      <p:ext uri="{BB962C8B-B14F-4D97-AF65-F5344CB8AC3E}">
        <p14:creationId xmlns:p14="http://schemas.microsoft.com/office/powerpoint/2010/main" val="37872753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6A3E0-2591-084E-9811-EDD44C45E94E}"/>
              </a:ext>
            </a:extLst>
          </p:cNvPr>
          <p:cNvSpPr>
            <a:spLocks noGrp="1"/>
          </p:cNvSpPr>
          <p:nvPr>
            <p:ph type="ctrTitle"/>
          </p:nvPr>
        </p:nvSpPr>
        <p:spPr>
          <a:xfrm>
            <a:off x="1524000" y="1122363"/>
            <a:ext cx="9144000" cy="847951"/>
          </a:xfrm>
        </p:spPr>
        <p:txBody>
          <a:bodyPr>
            <a:normAutofit fontScale="90000"/>
          </a:bodyPr>
          <a:lstStyle/>
          <a:p>
            <a:r>
              <a:rPr lang="fr-FR"/>
              <a:t>Chapitre II </a:t>
            </a:r>
            <a:r>
              <a:rPr lang="fr-FR" dirty="0"/>
              <a:t>-  Émile Durkheim</a:t>
            </a:r>
          </a:p>
        </p:txBody>
      </p:sp>
      <p:sp>
        <p:nvSpPr>
          <p:cNvPr id="3" name="Sous-titre 2">
            <a:extLst>
              <a:ext uri="{FF2B5EF4-FFF2-40B4-BE49-F238E27FC236}">
                <a16:creationId xmlns:a16="http://schemas.microsoft.com/office/drawing/2014/main" id="{53532E12-90EC-9846-AF96-BEABF58BED3C}"/>
              </a:ext>
            </a:extLst>
          </p:cNvPr>
          <p:cNvSpPr>
            <a:spLocks noGrp="1"/>
          </p:cNvSpPr>
          <p:nvPr>
            <p:ph type="subTitle" idx="1"/>
          </p:nvPr>
        </p:nvSpPr>
        <p:spPr>
          <a:xfrm>
            <a:off x="1524000" y="2166256"/>
            <a:ext cx="9144000" cy="4373440"/>
          </a:xfrm>
        </p:spPr>
        <p:txBody>
          <a:bodyPr>
            <a:normAutofit/>
          </a:bodyPr>
          <a:lstStyle/>
          <a:p>
            <a:pPr algn="just"/>
            <a:r>
              <a:rPr lang="fr-FR" b="1" dirty="0"/>
              <a:t>IV - Une société menacée par l’anomie</a:t>
            </a:r>
          </a:p>
          <a:p>
            <a:pPr algn="just"/>
            <a:endParaRPr lang="fr-FR" b="1" dirty="0"/>
          </a:p>
          <a:p>
            <a:pPr algn="just"/>
            <a:r>
              <a:rPr lang="fr-FR" dirty="0"/>
              <a:t>c) Le crime : manifestation d’une anomie nécessaire</a:t>
            </a:r>
          </a:p>
          <a:p>
            <a:pPr algn="just"/>
            <a:endParaRPr lang="fr-FR" dirty="0"/>
          </a:p>
          <a:p>
            <a:pPr algn="just"/>
            <a:r>
              <a:rPr lang="fr-FR" dirty="0"/>
              <a:t>« La liberté de penser dont nous jouissons actuellement n’aurait jamais pu être proclamée, si les règles qui la prohibaient n’avaient été violées avant d’être solennellement abrogées. Cependant, à ce moment, cette violation était un crime, puisque c’était une offense à des sentiments encore très vifs dans la généralité des consciences » </a:t>
            </a:r>
          </a:p>
          <a:p>
            <a:pPr algn="just"/>
            <a:r>
              <a:rPr lang="fr-FR" dirty="0"/>
              <a:t>(</a:t>
            </a:r>
            <a:r>
              <a:rPr lang="fr-FR" i="1" dirty="0"/>
              <a:t>Les règles de la méthode</a:t>
            </a:r>
            <a:r>
              <a:rPr lang="fr-FR" dirty="0"/>
              <a:t>, p. 185). </a:t>
            </a:r>
          </a:p>
        </p:txBody>
      </p:sp>
    </p:spTree>
    <p:extLst>
      <p:ext uri="{BB962C8B-B14F-4D97-AF65-F5344CB8AC3E}">
        <p14:creationId xmlns:p14="http://schemas.microsoft.com/office/powerpoint/2010/main" val="1905781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fontScale="92500" lnSpcReduction="10000"/>
          </a:bodyPr>
          <a:lstStyle/>
          <a:p>
            <a:pPr algn="just"/>
            <a:r>
              <a:rPr lang="fr-FR" dirty="0"/>
              <a:t>b) Comment le fait social s’impose-t-il à l’individu ?</a:t>
            </a:r>
          </a:p>
          <a:p>
            <a:pPr algn="just"/>
            <a:endParaRPr lang="fr-FR" dirty="0"/>
          </a:p>
          <a:p>
            <a:pPr algn="just"/>
            <a:r>
              <a:rPr lang="fr-FR" i="1" dirty="0"/>
              <a:t>- Par l’éducation</a:t>
            </a:r>
          </a:p>
          <a:p>
            <a:pPr algn="just"/>
            <a:r>
              <a:rPr lang="fr-FR" dirty="0"/>
              <a:t>« Il saute aux yeux que toute éducation consiste dans un effort continu pour imposer à l’enfant des manières de voir, de sentir et d’agir auxquelles il ne serait pas spontanément arrivé »… »Si, avec le temps, cette contrainte cesse d’être sentie, c’est qu’elle donne peu à peu naissance à des habitudes, à des tendances internes… »</a:t>
            </a:r>
          </a:p>
          <a:p>
            <a:pPr algn="just"/>
            <a:endParaRPr lang="fr-FR" dirty="0"/>
          </a:p>
          <a:p>
            <a:pPr algn="just"/>
            <a:r>
              <a:rPr lang="fr-FR" dirty="0"/>
              <a:t>« l’éducation a justement pour objet de faire l’être social »</a:t>
            </a:r>
          </a:p>
          <a:p>
            <a:pPr algn="just"/>
            <a:endParaRPr lang="fr-FR" dirty="0"/>
          </a:p>
          <a:p>
            <a:pPr algn="just"/>
            <a:endParaRPr lang="fr-FR" i="1" dirty="0"/>
          </a:p>
          <a:p>
            <a:pPr algn="just"/>
            <a:endParaRPr lang="fr-FR" dirty="0"/>
          </a:p>
          <a:p>
            <a:pPr algn="just"/>
            <a:endParaRPr lang="fr-FR" dirty="0"/>
          </a:p>
        </p:txBody>
      </p:sp>
    </p:spTree>
    <p:extLst>
      <p:ext uri="{BB962C8B-B14F-4D97-AF65-F5344CB8AC3E}">
        <p14:creationId xmlns:p14="http://schemas.microsoft.com/office/powerpoint/2010/main" val="16771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lnSpcReduction="10000"/>
          </a:bodyPr>
          <a:lstStyle/>
          <a:p>
            <a:pPr algn="just"/>
            <a:r>
              <a:rPr lang="fr-FR" dirty="0"/>
              <a:t>b) Comment le fait social s’impose-t-il à l’individu ?</a:t>
            </a:r>
          </a:p>
          <a:p>
            <a:pPr algn="just"/>
            <a:endParaRPr lang="fr-FR" dirty="0"/>
          </a:p>
          <a:p>
            <a:pPr algn="just"/>
            <a:r>
              <a:rPr lang="fr-FR" sz="1900" dirty="0"/>
              <a:t>- Par l’éducation</a:t>
            </a:r>
          </a:p>
          <a:p>
            <a:pPr algn="just"/>
            <a:r>
              <a:rPr lang="fr-FR" sz="1900" dirty="0"/>
              <a:t>- Par l’école</a:t>
            </a:r>
          </a:p>
          <a:p>
            <a:pPr algn="just"/>
            <a:r>
              <a:rPr lang="fr-FR" sz="1900" dirty="0"/>
              <a:t>- Par les écoles de pensées (politiques, littéraires, morales)</a:t>
            </a:r>
          </a:p>
          <a:p>
            <a:pPr algn="just"/>
            <a:r>
              <a:rPr lang="fr-FR" sz="1900" dirty="0"/>
              <a:t>- Par les corporations professionnelles (qui perpétuent des façons de faire) </a:t>
            </a:r>
          </a:p>
          <a:p>
            <a:pPr algn="just"/>
            <a:r>
              <a:rPr lang="fr-FR" sz="1900" dirty="0"/>
              <a:t>- Par les rites </a:t>
            </a:r>
          </a:p>
          <a:p>
            <a:pPr algn="just"/>
            <a:r>
              <a:rPr lang="fr-FR" sz="1900" dirty="0"/>
              <a:t>- Par le droit</a:t>
            </a:r>
          </a:p>
          <a:p>
            <a:pPr algn="just"/>
            <a:r>
              <a:rPr lang="fr-FR" sz="1900" dirty="0"/>
              <a:t>- Par la stigmatisation de celui qui s’écarte de la norme</a:t>
            </a:r>
          </a:p>
          <a:p>
            <a:pPr marL="342900" indent="-342900" algn="just">
              <a:buFontTx/>
              <a:buChar char="-"/>
            </a:pPr>
            <a:endParaRPr lang="fr-FR" dirty="0"/>
          </a:p>
          <a:p>
            <a:pPr algn="just"/>
            <a:endParaRPr lang="fr-FR" i="1" dirty="0"/>
          </a:p>
          <a:p>
            <a:pPr algn="just"/>
            <a:endParaRPr lang="fr-FR" dirty="0"/>
          </a:p>
          <a:p>
            <a:pPr algn="just"/>
            <a:endParaRPr lang="fr-FR" dirty="0"/>
          </a:p>
        </p:txBody>
      </p:sp>
    </p:spTree>
    <p:extLst>
      <p:ext uri="{BB962C8B-B14F-4D97-AF65-F5344CB8AC3E}">
        <p14:creationId xmlns:p14="http://schemas.microsoft.com/office/powerpoint/2010/main" val="2514486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algn="just"/>
            <a:r>
              <a:rPr lang="fr-FR" dirty="0"/>
              <a:t>b) Comment le fait social s’impose-t-il à l’individu ?</a:t>
            </a:r>
          </a:p>
          <a:p>
            <a:pPr algn="just"/>
            <a:endParaRPr lang="fr-FR" dirty="0"/>
          </a:p>
          <a:p>
            <a:pPr marL="342900" indent="-342900" algn="just">
              <a:buFontTx/>
              <a:buChar char="-"/>
            </a:pPr>
            <a:r>
              <a:rPr lang="fr-FR" dirty="0"/>
              <a:t>Par la stigmatisation de celui qui s’écarte de la norme</a:t>
            </a:r>
          </a:p>
          <a:p>
            <a:pPr algn="just"/>
            <a:r>
              <a:rPr lang="fr-FR" dirty="0"/>
              <a:t> « Si je ne me soumets pas aux conventions du monde, si, en m’habillant, je ne tiens aucun compte des usages suivis dans mon pays et dans ma classe, le rire que je provoque, l’éloignement où l’on me tient, produisent, quoique d’une manière plus atténuée, les mêmes effets qu’une peine proprement dite »</a:t>
            </a:r>
          </a:p>
          <a:p>
            <a:pPr algn="just"/>
            <a:endParaRPr lang="fr-FR" dirty="0"/>
          </a:p>
          <a:p>
            <a:pPr algn="just"/>
            <a:endParaRPr lang="fr-FR" i="1" dirty="0"/>
          </a:p>
          <a:p>
            <a:pPr algn="just"/>
            <a:endParaRPr lang="fr-FR" dirty="0"/>
          </a:p>
          <a:p>
            <a:pPr algn="just"/>
            <a:endParaRPr lang="fr-FR" dirty="0"/>
          </a:p>
        </p:txBody>
      </p:sp>
    </p:spTree>
    <p:extLst>
      <p:ext uri="{BB962C8B-B14F-4D97-AF65-F5344CB8AC3E}">
        <p14:creationId xmlns:p14="http://schemas.microsoft.com/office/powerpoint/2010/main" val="3569002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algn="just"/>
            <a:r>
              <a:rPr lang="fr-FR" dirty="0"/>
              <a:t>c) Le groupe est plus que la somme de ses membres</a:t>
            </a:r>
          </a:p>
          <a:p>
            <a:pPr algn="just"/>
            <a:endParaRPr lang="fr-FR" dirty="0"/>
          </a:p>
          <a:p>
            <a:pPr algn="just"/>
            <a:r>
              <a:rPr lang="fr-FR" dirty="0"/>
              <a:t>« un tout n’est pas identique à la somme de ses parties, il est quelque chose d’autre et dont les propriétés diffèrent de celles que présentent les parties dont il est composé ». « La société n’est pas une simple somme d’individus, mais le système formé par leur association représente une réalité spécifique qui a ses caractères propres » (Émile Durkheim, Les règles de la méthode sociologique, p. 224).</a:t>
            </a:r>
          </a:p>
        </p:txBody>
      </p:sp>
    </p:spTree>
    <p:extLst>
      <p:ext uri="{BB962C8B-B14F-4D97-AF65-F5344CB8AC3E}">
        <p14:creationId xmlns:p14="http://schemas.microsoft.com/office/powerpoint/2010/main" val="3529170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algn="just"/>
            <a:r>
              <a:rPr lang="fr-FR" dirty="0"/>
              <a:t>c) Le groupe est plus que la somme de ses membres</a:t>
            </a:r>
          </a:p>
          <a:p>
            <a:pPr algn="just"/>
            <a:endParaRPr lang="fr-FR" dirty="0"/>
          </a:p>
          <a:p>
            <a:pPr algn="just"/>
            <a:r>
              <a:rPr lang="fr-FR" dirty="0"/>
              <a:t> Le groupe (ou société) est « une individualité psychique d’un genre nouveau », « une conscience collective distincte des consciences individuelles ». Même si « la société ne contient rien en dehors des individus » (Émile Durkheim, Les règles de la méthode sociologique, p. 81).</a:t>
            </a:r>
          </a:p>
        </p:txBody>
      </p:sp>
    </p:spTree>
    <p:extLst>
      <p:ext uri="{BB962C8B-B14F-4D97-AF65-F5344CB8AC3E}">
        <p14:creationId xmlns:p14="http://schemas.microsoft.com/office/powerpoint/2010/main" val="111054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38E50-632D-5443-A82E-01F3160AD87D}"/>
              </a:ext>
            </a:extLst>
          </p:cNvPr>
          <p:cNvSpPr>
            <a:spLocks noGrp="1"/>
          </p:cNvSpPr>
          <p:nvPr>
            <p:ph type="ctrTitle"/>
          </p:nvPr>
        </p:nvSpPr>
        <p:spPr>
          <a:xfrm>
            <a:off x="1524000" y="1122363"/>
            <a:ext cx="9144000" cy="1312365"/>
          </a:xfrm>
        </p:spPr>
        <p:txBody>
          <a:bodyPr>
            <a:normAutofit fontScale="90000"/>
          </a:bodyPr>
          <a:lstStyle/>
          <a:p>
            <a:r>
              <a:rPr lang="fr-FR" sz="3600" b="1" dirty="0"/>
              <a:t>II - La sociologie comme science des faits sociaux</a:t>
            </a:r>
            <a:r>
              <a:rPr lang="fr-FR" sz="3600" dirty="0"/>
              <a:t> </a:t>
            </a:r>
            <a:br>
              <a:rPr lang="fr-FR" dirty="0"/>
            </a:br>
            <a:endParaRPr lang="fr-FR" dirty="0"/>
          </a:p>
        </p:txBody>
      </p:sp>
      <p:sp>
        <p:nvSpPr>
          <p:cNvPr id="3" name="Sous-titre 2">
            <a:extLst>
              <a:ext uri="{FF2B5EF4-FFF2-40B4-BE49-F238E27FC236}">
                <a16:creationId xmlns:a16="http://schemas.microsoft.com/office/drawing/2014/main" id="{F4125779-F9FD-DA41-B625-C32E936CFC06}"/>
              </a:ext>
            </a:extLst>
          </p:cNvPr>
          <p:cNvSpPr>
            <a:spLocks noGrp="1"/>
          </p:cNvSpPr>
          <p:nvPr>
            <p:ph type="subTitle" idx="1"/>
          </p:nvPr>
        </p:nvSpPr>
        <p:spPr>
          <a:xfrm>
            <a:off x="1138409" y="2060153"/>
            <a:ext cx="9144000" cy="3466003"/>
          </a:xfrm>
        </p:spPr>
        <p:txBody>
          <a:bodyPr>
            <a:normAutofit/>
          </a:bodyPr>
          <a:lstStyle/>
          <a:p>
            <a:pPr algn="just"/>
            <a:r>
              <a:rPr lang="fr-FR" dirty="0"/>
              <a:t>c) Le groupe est plus que la somme de ses membres</a:t>
            </a:r>
          </a:p>
          <a:p>
            <a:pPr algn="just"/>
            <a:endParaRPr lang="fr-FR" dirty="0"/>
          </a:p>
          <a:p>
            <a:pPr algn="just"/>
            <a:r>
              <a:rPr lang="fr-FR" dirty="0"/>
              <a:t>« par conséquent, toutes les fois qu’un phénomène social est directement expliqué par un phénomène psychique, on peut être assuré que l’explication est fausse ». </a:t>
            </a:r>
          </a:p>
        </p:txBody>
      </p:sp>
    </p:spTree>
    <p:extLst>
      <p:ext uri="{BB962C8B-B14F-4D97-AF65-F5344CB8AC3E}">
        <p14:creationId xmlns:p14="http://schemas.microsoft.com/office/powerpoint/2010/main" val="17817331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829</TotalTime>
  <Words>2533</Words>
  <Application>Microsoft Macintosh PowerPoint</Application>
  <PresentationFormat>Grand écran</PresentationFormat>
  <Paragraphs>259</Paragraphs>
  <Slides>39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39</vt:i4>
      </vt:variant>
    </vt:vector>
  </HeadingPairs>
  <TitlesOfParts>
    <vt:vector size="43" baseType="lpstr">
      <vt:lpstr>Arial</vt:lpstr>
      <vt:lpstr>Calibri</vt:lpstr>
      <vt:lpstr>Calibri Light</vt:lpstr>
      <vt:lpstr>Thème Office</vt:lpstr>
      <vt:lpstr>Chapitre I - Émile Durkheim</vt:lpstr>
      <vt:lpstr>II - La sociologie comme science des faits sociaux  </vt:lpstr>
      <vt:lpstr>II - La sociologie comme science des faits sociaux  </vt:lpstr>
      <vt:lpstr>II - La sociologie comme science des faits sociaux  </vt:lpstr>
      <vt:lpstr>II - La sociologie comme science des faits sociaux  </vt:lpstr>
      <vt:lpstr>II - La sociologie comme science des faits sociaux  </vt:lpstr>
      <vt:lpstr>II - La sociologie comme science des faits sociaux  </vt:lpstr>
      <vt:lpstr>II - La sociologie comme science des faits sociaux  </vt:lpstr>
      <vt:lpstr>II - La sociologie comme science des faits sociaux  </vt:lpstr>
      <vt:lpstr>II - La sociologie comme science des faits sociaux  </vt:lpstr>
      <vt:lpstr>II - La sociologie comme science des faits sociaux  </vt:lpstr>
      <vt:lpstr>II - La sociologie comme science des faits sociaux  </vt:lpstr>
      <vt:lpstr>II - La sociologie comme science des faits sociaux  </vt:lpstr>
      <vt:lpstr>II - La sociologie comme science des faits sociaux  </vt:lpstr>
      <vt:lpstr>Chapitre I -  Émile Durkheim</vt:lpstr>
      <vt:lpstr>Chapitre I -  Émile Durkheim</vt:lpstr>
      <vt:lpstr>Chapitre I -  Émile Durkheim</vt:lpstr>
      <vt:lpstr> </vt:lpstr>
      <vt:lpstr>Chapitre I -  Émile Durkheim</vt:lpstr>
      <vt:lpstr>Chapitre I -  Émile Durkheim</vt:lpstr>
      <vt:lpstr>Chapitre I -  Émile Durkheim</vt:lpstr>
      <vt:lpstr>Chapitre I -  Émile Durkheim</vt:lpstr>
      <vt:lpstr>Chapitre I -  Émile Durkheim</vt:lpstr>
      <vt:lpstr>Chapitre I -  Émile Durkheim</vt:lpstr>
      <vt:lpstr>Chapitre I -  Émile Durkheim</vt:lpstr>
      <vt:lpstr>Chapitre I -  Émile Durkheim</vt:lpstr>
      <vt:lpstr>Chapitre I -  Émile Durkheim</vt:lpstr>
      <vt:lpstr>Chapitre I -  Émile Durkheim</vt:lpstr>
      <vt:lpstr>Chapitre I -  Émile Durkheim</vt:lpstr>
      <vt:lpstr>Chapitre I -  Émile Durkheim</vt:lpstr>
      <vt:lpstr>Chapitre I -  Émile Durkheim</vt:lpstr>
      <vt:lpstr>Chapitre I -  Émile Durkheim</vt:lpstr>
      <vt:lpstr>Présentation PowerPoint</vt:lpstr>
      <vt:lpstr>Présentation PowerPoint</vt:lpstr>
      <vt:lpstr>Chapitre II -  Émile Durkheim</vt:lpstr>
      <vt:lpstr>Chapitre II -  Émile Durkheim</vt:lpstr>
      <vt:lpstr>Chapitre II -  Émile Durkheim</vt:lpstr>
      <vt:lpstr>Chapitre II -  Émile Durkheim</vt:lpstr>
      <vt:lpstr>Chapitre II -  Émile Durkheim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laurence raineau</dc:creator>
  <cp:lastModifiedBy>Lecteur</cp:lastModifiedBy>
  <cp:revision>29</cp:revision>
  <dcterms:created xsi:type="dcterms:W3CDTF">2019-09-20T12:02:46Z</dcterms:created>
  <dcterms:modified xsi:type="dcterms:W3CDTF">2025-02-03T14:09:52Z</dcterms:modified>
</cp:coreProperties>
</file>