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5" r:id="rId6"/>
    <p:sldId id="266" r:id="rId7"/>
    <p:sldId id="262" r:id="rId8"/>
    <p:sldId id="263" r:id="rId9"/>
    <p:sldId id="260" r:id="rId10"/>
    <p:sldId id="26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4"/>
    <p:restoredTop sz="94722"/>
  </p:normalViewPr>
  <p:slideViewPr>
    <p:cSldViewPr snapToGrid="0">
      <p:cViewPr varScale="1">
        <p:scale>
          <a:sx n="115" d="100"/>
          <a:sy n="115" d="100"/>
        </p:scale>
        <p:origin x="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Bodoni 72 Book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Bodoni 72 Book" pitchFamily="2" charset="0"/>
              </a:defRPr>
            </a:lvl1pPr>
          </a:lstStyle>
          <a:p>
            <a:fld id="{03A32CA5-1AB5-1A45-ABAF-D86557E81D3E}" type="datetimeFigureOut">
              <a:rPr lang="fr-FR" smtClean="0"/>
              <a:pPr/>
              <a:t>30/01/2026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Bodoni 72 Book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Bodoni 72 Book" pitchFamily="2" charset="0"/>
              </a:defRPr>
            </a:lvl1pPr>
          </a:lstStyle>
          <a:p>
            <a:fld id="{3114E88B-6B23-1947-9B12-EFD2DC71305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054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Bodoni 72 Book" pitchFamily="2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4E88B-6B23-1947-9B12-EFD2DC713050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52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4E88B-6B23-1947-9B12-EFD2DC71305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04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417274-22B9-0E36-BCBB-9564FE322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FF813E-7E36-B1E1-891D-82592790D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9ABFB6-2990-1894-4E94-3D2132FA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6CC5-DDD8-9246-9437-049A1EA44C67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589E80-C85D-44BF-96B1-1F60B9BC6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A86238-E477-D28C-5C8C-9543F84B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55B9-2580-9D4E-9183-25F7435EE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79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EDD64B-DBAC-35E2-D4E1-72E099C5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A2F0FE-864B-AC12-1AE5-B912ADF7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0EE841-ECD7-F8F2-9ED0-126559F4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6CC5-DDD8-9246-9437-049A1EA44C67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8FDBD6-92F7-F369-3F7F-174A8A09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1DCCC8-6C6F-5EAF-4ADF-144E9497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55B9-2580-9D4E-9183-25F7435EE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46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2B879CD-F385-46DB-57C3-04AF4EFEA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964E75-8D65-B9A0-33C0-3D03D5BA1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5359D6-E450-425B-F858-C7A990224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6CC5-DDD8-9246-9437-049A1EA44C67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5CF824-053C-8553-F4F9-62490F8C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5AA0D5-F532-0571-2A63-4F4B8D69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55B9-2580-9D4E-9183-25F7435EE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05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AB129-A3BD-8222-025F-61E84BB0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F9233C-F3CA-2A55-1B36-5FFC5EB4E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230237-9B4A-AF8C-C6AA-9D229FC1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6CC5-DDD8-9246-9437-049A1EA44C67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6318B4-9DA4-45CF-5D40-23C2DB39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943427-2FC7-903B-093E-A7B7B2CC2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55B9-2580-9D4E-9183-25F7435EE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27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97762C-8731-B123-533F-4CD03FB19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D4A8D7-0163-F255-D457-56D354BB8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5124B3-6ABE-D510-C529-A2D07C3A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6CC5-DDD8-9246-9437-049A1EA44C67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E65B4F-ECBE-6358-B300-2B9CFD65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C3C214-01D2-A133-50A9-18151D0A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55B9-2580-9D4E-9183-25F7435EE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16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2FE022-F4A1-B76D-5D14-4D6B40F8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261BE1-E1DD-89C7-E90E-E26BDA74D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38522B-587C-0F05-A063-1A4EBD9F1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0E1AAF-AB0D-27C5-6056-687B7A011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6CC5-DDD8-9246-9437-049A1EA44C67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11F0B4-BB68-11DB-1CF9-AC3C7310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C4A109-3088-E9B9-4927-739B4098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55B9-2580-9D4E-9183-25F7435EE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54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9BC01-49D7-C87C-B0FB-AB2A87E3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82E5C4-5CDB-12F5-A744-BF3704598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92521F-2FDC-5C5D-EAA3-04BDCE769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CF98F6-FDF6-C346-4FB0-33B82C1DB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5BD4A71-6EDC-DFFF-4F81-E88490A31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392F5CD-5E1B-2448-CF1C-E927FABA6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6CC5-DDD8-9246-9437-049A1EA44C67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4F7FADA-DDC8-F117-7BA3-A211BCC6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B207EA-7200-39CD-E6F1-FCC1EA3C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55B9-2580-9D4E-9183-25F7435EE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07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F24850-4B20-DC7E-B872-340ECBBC2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60991F-150D-F93C-0F96-912575293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6CC5-DDD8-9246-9437-049A1EA44C67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B10ACB-04F2-7497-74CF-9CC6C5B9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7E6ED9-3FB5-779E-5820-DCCA57A7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55B9-2580-9D4E-9183-25F7435EE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58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0D5F85-122B-6626-4BE7-E7BF2DED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6CC5-DDD8-9246-9437-049A1EA44C67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94E08A-2F69-36D8-5B52-76A98436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57BB4A-8165-79FE-26FE-46D39853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55B9-2580-9D4E-9183-25F7435EE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59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160F00-E8C8-5383-A25A-55D7D6769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45E2D2-9EE1-93F5-AC07-F25A2F516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54F04F-ED60-E562-8619-F4C38F958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AEDF3B-6F61-45A3-60D6-48DE7D87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6CC5-DDD8-9246-9437-049A1EA44C67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8562E5-067B-FC3F-D902-1A385386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A2F2CE-2EB8-B982-DCAE-818A643D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55B9-2580-9D4E-9183-25F7435EE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52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9E4A0B-AE5F-5052-35B6-A293A63B7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0A7BE0E-FBE7-5DA5-7146-7B9731DFAB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8ADCF7-75A0-44AD-5B61-4E40A8E69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EEB667-46C8-735B-7EBD-2F41B32F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6CC5-DDD8-9246-9437-049A1EA44C67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9D3D57-ECCB-AF4B-7572-82A10945D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037E5-2FD2-3E27-6788-A58270EC7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55B9-2580-9D4E-9183-25F7435EE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87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EA15B49-79E8-8030-9C86-6176A4169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EAB826-4F93-FD3C-D133-9779BA6CF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854A36-3F1F-8570-C40C-A244F619C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Bodoni 72 Book" pitchFamily="2" charset="0"/>
              </a:defRPr>
            </a:lvl1pPr>
          </a:lstStyle>
          <a:p>
            <a:fld id="{B2C16CC5-DDD8-9246-9437-049A1EA44C67}" type="datetimeFigureOut">
              <a:rPr lang="fr-FR" smtClean="0"/>
              <a:pPr/>
              <a:t>30/01/2026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C5C729-3057-6F2D-03E6-16218F1B1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Bodoni 72 Book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E8EFF6-85BD-6D65-1A81-A0EAA0586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Bodoni 72 Book" pitchFamily="2" charset="0"/>
              </a:defRPr>
            </a:lvl1pPr>
          </a:lstStyle>
          <a:p>
            <a:fld id="{1B5055B9-2580-9D4E-9183-25F7435EE9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048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odoni 72 Boo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Bodoni 72 Book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odoni 72 Book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odoni 72 Book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odoni 72 Book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odoni 72 Book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24B1B9-E771-CC36-790E-D97EC13A9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noProof="1"/>
              <a:t>L’Italie, carrefour migratoire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A72805-A164-3361-88A4-5EF5CA292E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noProof="1"/>
              <a:t>Histoire de la Méditerranée à l’époque moderne (S2)</a:t>
            </a:r>
          </a:p>
        </p:txBody>
      </p:sp>
    </p:spTree>
    <p:extLst>
      <p:ext uri="{BB962C8B-B14F-4D97-AF65-F5344CB8AC3E}">
        <p14:creationId xmlns:p14="http://schemas.microsoft.com/office/powerpoint/2010/main" val="280593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669370D-FCB1-7300-5E04-70E791AFA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DC394CA-438C-ABF2-5AD7-13CAA503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262028"/>
            <a:ext cx="7015496" cy="11904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b="1" kern="1200" noProof="1">
                <a:solidFill>
                  <a:schemeClr val="tx1"/>
                </a:solidFill>
                <a:latin typeface="BODONI 72 BOOK" pitchFamily="2" charset="0"/>
              </a:rPr>
              <a:t>L’héritage de l’histoire culturelle : la Renaissance et les échanges Orient-Occident</a:t>
            </a:r>
          </a:p>
        </p:txBody>
      </p:sp>
      <p:pic>
        <p:nvPicPr>
          <p:cNvPr id="4" name="Image 3" descr="Une image contenant affiche, art, peinture, livre&#10;&#10;Le contenu généré par l’IA peut être incorrect.">
            <a:extLst>
              <a:ext uri="{FF2B5EF4-FFF2-40B4-BE49-F238E27FC236}">
                <a16:creationId xmlns:a16="http://schemas.microsoft.com/office/drawing/2014/main" id="{FD3B7A56-056C-AE5A-6542-23A0FD584F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766"/>
          <a:stretch>
            <a:fillRect/>
          </a:stretch>
        </p:blipFill>
        <p:spPr>
          <a:xfrm>
            <a:off x="4025185" y="1650521"/>
            <a:ext cx="4083406" cy="5207479"/>
          </a:xfrm>
          <a:prstGeom prst="rect">
            <a:avLst/>
          </a:prstGeom>
        </p:spPr>
      </p:pic>
      <p:pic>
        <p:nvPicPr>
          <p:cNvPr id="7" name="Image 6" descr="Une image contenant texte, livre, affiche, art&#10;&#10;Le contenu généré par l’IA peut être incorrect.">
            <a:extLst>
              <a:ext uri="{FF2B5EF4-FFF2-40B4-BE49-F238E27FC236}">
                <a16:creationId xmlns:a16="http://schemas.microsoft.com/office/drawing/2014/main" id="{CE440732-0E5F-0EE3-BBA6-1DFD439703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52" r="2" b="10854"/>
          <a:stretch>
            <a:fillRect/>
          </a:stretch>
        </p:blipFill>
        <p:spPr>
          <a:xfrm>
            <a:off x="-1" y="1650521"/>
            <a:ext cx="4040515" cy="5207479"/>
          </a:xfrm>
          <a:prstGeom prst="rect">
            <a:avLst/>
          </a:prstGeom>
        </p:spPr>
      </p:pic>
      <p:pic>
        <p:nvPicPr>
          <p:cNvPr id="5" name="Espace réservé du contenu 4" descr="Une image contenant texte, cheval, affiche, mammifère&#10;&#10;Le contenu généré par l’IA peut être incorrect.">
            <a:extLst>
              <a:ext uri="{FF2B5EF4-FFF2-40B4-BE49-F238E27FC236}">
                <a16:creationId xmlns:a16="http://schemas.microsoft.com/office/drawing/2014/main" id="{B4E98B1C-20DB-C096-E66E-886C46A53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r="-1" b="22526"/>
          <a:stretch>
            <a:fillRect/>
          </a:stretch>
        </p:blipFill>
        <p:spPr>
          <a:xfrm>
            <a:off x="8108592" y="1650521"/>
            <a:ext cx="4083406" cy="52074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662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noProof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noProof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08E8DC-1025-4FCC-873D-DC5C2ADEF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6EA902-DC93-E20F-5B83-79A2DE0AA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40167"/>
            <a:ext cx="4274607" cy="2135867"/>
          </a:xfrm>
        </p:spPr>
        <p:txBody>
          <a:bodyPr anchor="b">
            <a:normAutofit/>
          </a:bodyPr>
          <a:lstStyle/>
          <a:p>
            <a:pPr algn="ctr"/>
            <a:r>
              <a:rPr lang="fr-FR" sz="3700" b="1" noProof="1"/>
              <a:t>L’Italie, la Méditerranée et le monde à l’époque moderne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3385F7-51F8-DC3B-EA1D-3D3DDF4F9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9" y="2880452"/>
            <a:ext cx="4274607" cy="3095445"/>
          </a:xfrm>
        </p:spPr>
        <p:txBody>
          <a:bodyPr anchor="t"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fr-FR" sz="1500" noProof="1"/>
              <a:t>Changement d’échelle et d’approche : de la géopolitique de la Méditerranée dans son ensemble à l’histoire sociale des migrations dans un espace plus resserré, la péninsule italienne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500" noProof="1"/>
              <a:t>Mais l’objet reste le même : une histoire des mobilités, des migrations et des circulations en Méditerranée, attentive aux interactions concrètes, aux stratégies des acteurs et aux enjeux juridiques et institutionnels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500" noProof="1"/>
              <a:t>Entre Charybde et Scylla : la légende dorée de la tolérance heureuse et la légende noire du fanatisme identitaire</a:t>
            </a:r>
          </a:p>
        </p:txBody>
      </p:sp>
      <p:pic>
        <p:nvPicPr>
          <p:cNvPr id="5" name="Image 4" descr="Une image contenant texte, livre, affiche, bibliothèque&#10;&#10;Le contenu généré par l’IA peut être incorrect.">
            <a:extLst>
              <a:ext uri="{FF2B5EF4-FFF2-40B4-BE49-F238E27FC236}">
                <a16:creationId xmlns:a16="http://schemas.microsoft.com/office/drawing/2014/main" id="{A23CD229-E25F-91D6-31CD-FE151915F0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7" r="3" b="3"/>
          <a:stretch>
            <a:fillRect/>
          </a:stretch>
        </p:blipFill>
        <p:spPr>
          <a:xfrm>
            <a:off x="5211495" y="699899"/>
            <a:ext cx="3211333" cy="5445836"/>
          </a:xfrm>
          <a:prstGeom prst="rect">
            <a:avLst/>
          </a:prstGeom>
        </p:spPr>
      </p:pic>
      <p:pic>
        <p:nvPicPr>
          <p:cNvPr id="7" name="Image 6" descr="Une image contenant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CE5BE92-1732-E0A0-3ECC-0B7688AF46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92" r="8056" b="3"/>
          <a:stretch>
            <a:fillRect/>
          </a:stretch>
        </p:blipFill>
        <p:spPr>
          <a:xfrm>
            <a:off x="8535080" y="699899"/>
            <a:ext cx="3211333" cy="544583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B57D9A5-B0E6-43E8-854F-D4931B715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47856" y="706072"/>
            <a:ext cx="445586" cy="544584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0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632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17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>
              <a:latin typeface="Bodoni 72 Book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A835645-E4A1-E5D6-1497-56B80BF60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pPr algn="ctr"/>
            <a:r>
              <a:rPr lang="fr-FR" sz="4000" b="1" noProof="1"/>
              <a:t>Émigration et immigration avant l’État-nation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DF2552-0DB9-F449-4399-51D9B861D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FR" sz="2000" noProof="1"/>
              <a:t>L’Italie : un espace fortement marqué par les migrations sur la très longue durée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000" noProof="1"/>
              <a:t>Questionner le clivage Nord-Sud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000" noProof="1"/>
              <a:t>Dépasser le prisme national contemporain sur la citoyenneté et l’appartenance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000" noProof="1"/>
              <a:t>Une diversité ethnique et religieuse redécouverte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000" noProof="1"/>
              <a:t>Des présences diasporiques nombreuses et anciennes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000" noProof="1"/>
              <a:t>Une centralité méditerranéenne et européenne dans les réseaux commerciaux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000" noProof="1"/>
              <a:t>Des projections mondiales : empire vénitien, empire espagnol et surtout Église catholique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CFAD005-D9EA-C27C-4727-2C69CD988E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905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7621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DA0EE9-B43D-438B-550E-F724D3651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pPr algn="ctr"/>
            <a:r>
              <a:rPr lang="fr-FR" sz="3400" b="1" noProof="1"/>
              <a:t>Une géographie fragmentée entre territoires impériaux et États indépendants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D41161-C76E-85AD-6000-D95C60F3B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fr-FR" sz="2000" noProof="1"/>
              <a:t>Le bloc impérial de l’Italie espagnole : État de Milan, royaume de Naples, royaume de Sicile + royaume de Sardaigne et présides toscans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000" noProof="1"/>
              <a:t>Les puissances régionales : duché de Savoie (Savoie et Piémont), république de Venise (</a:t>
            </a:r>
            <a:r>
              <a:rPr lang="fr-FR" sz="2000" i="1" noProof="1"/>
              <a:t>Terraferma</a:t>
            </a:r>
            <a:r>
              <a:rPr lang="fr-FR" sz="2000" noProof="1"/>
              <a:t>, </a:t>
            </a:r>
            <a:r>
              <a:rPr lang="fr-FR" sz="2000" i="1" noProof="1"/>
              <a:t>Stato da Mar</a:t>
            </a:r>
            <a:r>
              <a:rPr lang="fr-FR" sz="2000" noProof="1"/>
              <a:t> et </a:t>
            </a:r>
            <a:r>
              <a:rPr lang="fr-FR" sz="2000" i="1" noProof="1"/>
              <a:t>Dominante</a:t>
            </a:r>
            <a:r>
              <a:rPr lang="fr-FR" sz="2000" noProof="1"/>
              <a:t>) </a:t>
            </a:r>
            <a:r>
              <a:rPr lang="fr-FR" sz="2000" i="1" noProof="1"/>
              <a:t>,</a:t>
            </a:r>
            <a:r>
              <a:rPr lang="fr-FR" sz="2000" noProof="1"/>
              <a:t> république de Gênes (avec la Corse), grand-duché de Toscane, États pontificaux (avec Avignon et le Comtat Venaissin)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000" noProof="1"/>
              <a:t>Les micro-États : duché de Parme, duché de Mantoue, duché des Este, république de Lucques…</a:t>
            </a:r>
          </a:p>
        </p:txBody>
      </p:sp>
      <p:pic>
        <p:nvPicPr>
          <p:cNvPr id="5" name="Espace réservé du contenu 4" descr="Une image contenant carte, texte, atlas, diagramme&#10;&#10;Le contenu généré par l’IA peut être incorrect.">
            <a:extLst>
              <a:ext uri="{FF2B5EF4-FFF2-40B4-BE49-F238E27FC236}">
                <a16:creationId xmlns:a16="http://schemas.microsoft.com/office/drawing/2014/main" id="{02A32500-94BD-9359-AA7D-B9899A03FC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8896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0441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075F3B-5A38-7CA5-9AF3-841E2B94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 algn="ctr"/>
            <a:r>
              <a:rPr lang="fr-FR" sz="3700" dirty="0"/>
              <a:t>(Une carte alternative vers 1600)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1B3EAC81-560C-24EF-861C-B3A8505E6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endParaRPr lang="en-US" sz="2000" dirty="0"/>
          </a:p>
        </p:txBody>
      </p:sp>
      <p:pic>
        <p:nvPicPr>
          <p:cNvPr id="5" name="Espace réservé du contenu 4" descr="Une image contenant texte, carte, atlas, capture d’écran&#10;&#10;Le contenu généré par l’IA peut être incorrect.">
            <a:extLst>
              <a:ext uri="{FF2B5EF4-FFF2-40B4-BE49-F238E27FC236}">
                <a16:creationId xmlns:a16="http://schemas.microsoft.com/office/drawing/2014/main" id="{48F25974-9094-E338-79A2-0D2FF02F11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0" r="-3" b="-3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2F7A3C-426F-BD2A-1EE7-56252EBF2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L’empire vénitien dans la longue durée</a:t>
            </a:r>
          </a:p>
        </p:txBody>
      </p:sp>
      <p:pic>
        <p:nvPicPr>
          <p:cNvPr id="5" name="Espace réservé du contenu 4" descr="Une image contenant texte, car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3F943B24-3A32-4C53-8225-25A322AE91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31134"/>
            <a:ext cx="5181600" cy="4140320"/>
          </a:xfrm>
          <a:prstGeom prst="rect">
            <a:avLst/>
          </a:prstGeom>
        </p:spPr>
      </p:pic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EBA33E00-8CCB-7E2D-B35D-6942E1C052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2" y="1931133"/>
            <a:ext cx="5181600" cy="41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0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8B9014-2A32-2179-2AF8-23D694C09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pPr algn="ctr"/>
            <a:r>
              <a:rPr lang="fr-FR" sz="2800" b="1" noProof="1"/>
              <a:t>Des catégories historiographiques en question : Renaissance, Contre-Réforme, Réforme catholique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5F4DE0-1AA3-A4AD-9167-05F9075A8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fr-FR" sz="1700" noProof="1"/>
              <a:t>Le XVI</a:t>
            </a:r>
            <a:r>
              <a:rPr lang="fr-FR" sz="1700" baseline="30000" noProof="1"/>
              <a:t>e</a:t>
            </a:r>
            <a:r>
              <a:rPr lang="fr-FR" sz="1700" noProof="1"/>
              <a:t> siècle occupe traditionnellement une place paradoxale dans l’histoire de l’Italie : considéré à la fois comme l’apogée de la Renaissance artistique et de l’humanisme culturel, mais aussi comme le début de la décadence en raison des invasions étrangères et du déclin économique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700" noProof="1"/>
              <a:t>Vif débat sur le rôle de l’Église : repli obscurantiste avec la Contre-Réforme, ou renouveau et « voie italienne à la modernité » avec une Réforme catholique ?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700" noProof="1"/>
              <a:t>Rôle crucial de la religion dans les appartenances collectives et les politiques d’inclusion ou d’exclusion à l’époque moderne</a:t>
            </a:r>
          </a:p>
        </p:txBody>
      </p:sp>
      <p:pic>
        <p:nvPicPr>
          <p:cNvPr id="7" name="Image 6" descr="Une image contenant cheminée, texte, personne, livre&#10;&#10;Le contenu généré par l’IA peut être incorrect.">
            <a:extLst>
              <a:ext uri="{FF2B5EF4-FFF2-40B4-BE49-F238E27FC236}">
                <a16:creationId xmlns:a16="http://schemas.microsoft.com/office/drawing/2014/main" id="{C287A26E-957A-62F4-CD1A-0144F1BC3B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7287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1197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7D015-0DD8-420F-A568-AC4FEDC41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>
              <a:latin typeface="Bodoni 72 Book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CCF0B0-E509-D6F2-6E0B-FE08E163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4155825" cy="5571898"/>
          </a:xfrm>
        </p:spPr>
        <p:txBody>
          <a:bodyPr>
            <a:normAutofit/>
          </a:bodyPr>
          <a:lstStyle/>
          <a:p>
            <a:pPr algn="ctr"/>
            <a:r>
              <a:rPr lang="fr-FR" b="1" noProof="1"/>
              <a:t>Quelques dates importantes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E74258-48E0-8757-C7F6-FFEBDEBF8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2" y="-1"/>
            <a:ext cx="7002400" cy="6858000"/>
          </a:xfrm>
        </p:spPr>
        <p:txBody>
          <a:bodyPr anchor="ctr">
            <a:normAutofit fontScale="92500" lnSpcReduction="20000"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fr-FR" sz="1400" b="1" noProof="1">
                <a:latin typeface="Bodoni 72 Book" pitchFamily="2" charset="0"/>
              </a:rPr>
              <a:t>1492 : décret d’expulsion des juifs d’Espagne, de Sardaigne et de Sicile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400" b="1" noProof="1">
                <a:latin typeface="Bodoni 72 Book" pitchFamily="2" charset="0"/>
              </a:rPr>
              <a:t>1494 : descente en Italie de l’armée française de Charles VIII ; début des guerres d’Italie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400" b="1" noProof="1">
                <a:latin typeface="Bodoni 72 Book" pitchFamily="2" charset="0"/>
              </a:rPr>
              <a:t>1516 : création du ghetto de Venise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400" noProof="1">
                <a:latin typeface="Bodoni 72 Book" pitchFamily="2" charset="0"/>
              </a:rPr>
              <a:t>1527 : sac de Rome par les armées impériales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400" noProof="1">
                <a:latin typeface="Bodoni 72 Book" pitchFamily="2" charset="0"/>
              </a:rPr>
              <a:t>1530 : sacre de Charles V à Bologne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400" b="1" noProof="1">
                <a:latin typeface="Bodoni 72 Book" pitchFamily="2" charset="0"/>
              </a:rPr>
              <a:t>1541 : décret d’expulsion des juifs du royaume de Naples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400" b="1" noProof="1">
                <a:latin typeface="Bodoni 72 Book" pitchFamily="2" charset="0"/>
              </a:rPr>
              <a:t>1542 : bulle </a:t>
            </a:r>
            <a:r>
              <a:rPr lang="fr-FR" sz="1400" b="1" i="1" noProof="1">
                <a:latin typeface="Bodoni 72 Book" pitchFamily="2" charset="0"/>
              </a:rPr>
              <a:t>Licet ab initio</a:t>
            </a:r>
            <a:r>
              <a:rPr lang="fr-FR" sz="1400" b="1" noProof="1">
                <a:latin typeface="Bodoni 72 Book" pitchFamily="2" charset="0"/>
              </a:rPr>
              <a:t> : refondation du Saint-Office de l’Inqusition romaine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400" b="1" noProof="1">
                <a:latin typeface="Bodoni 72 Book" pitchFamily="2" charset="0"/>
              </a:rPr>
              <a:t>1545-1563 : concile de Trente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400" b="1" noProof="1">
                <a:latin typeface="Bodoni 72 Book" pitchFamily="2" charset="0"/>
              </a:rPr>
              <a:t>1555 : bulle </a:t>
            </a:r>
            <a:r>
              <a:rPr lang="fr-FR" sz="1400" b="1" i="1" noProof="1">
                <a:latin typeface="Bodoni 72 Book" pitchFamily="2" charset="0"/>
              </a:rPr>
              <a:t>Cum nimis absurdum</a:t>
            </a:r>
            <a:r>
              <a:rPr lang="fr-FR" sz="1400" b="1" noProof="1">
                <a:latin typeface="Bodoni 72 Book" pitchFamily="2" charset="0"/>
              </a:rPr>
              <a:t> : création des ghettos dans les États pontificaux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400" b="1" noProof="1">
                <a:latin typeface="Bodoni 72 Book" pitchFamily="2" charset="0"/>
              </a:rPr>
              <a:t>1559 : traité du Cateau-Cambrésis. Fin de guerres d’Italie. Premier Index des livres interdits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400" b="1" noProof="1">
                <a:latin typeface="Bodoni 72 Book" pitchFamily="2" charset="0"/>
              </a:rPr>
              <a:t>1571 : conquête ottomane de Chypre. Bataille de Lépante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400" noProof="1">
                <a:latin typeface="Bodoni 72 Book" pitchFamily="2" charset="0"/>
              </a:rPr>
              <a:t>1575-1577 : épidémie de peste en Italie du Nord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400" b="1" noProof="1"/>
              <a:t>1597 : décret d’expulsion des juifs de l’État de Milan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400" b="1" noProof="1">
                <a:latin typeface="Bodoni 72 Book" pitchFamily="2" charset="0"/>
              </a:rPr>
              <a:t>1609-1612 : décret d’expulsion des morisques d’Espagne. Installation de colonies en Toscane, à Rome et à Mantoue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400" noProof="1">
                <a:latin typeface="Bodoni 72 Book" pitchFamily="2" charset="0"/>
              </a:rPr>
              <a:t>1613-1617 : guerre de Succession du Montferrat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400" noProof="1">
                <a:latin typeface="Bodoni 72 Book" pitchFamily="2" charset="0"/>
              </a:rPr>
              <a:t>1628-1631 : guerre de Succession de Mantoue. Épidémie de peste en Italie du Nord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400" noProof="1">
                <a:latin typeface="Bodoni 72 Book" pitchFamily="2" charset="0"/>
              </a:rPr>
              <a:t>1635-1659 : guerre franco-espagnole en Italie du Nord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400" b="1" noProof="1">
                <a:latin typeface="Bodoni 72 Book" pitchFamily="2" charset="0"/>
              </a:rPr>
              <a:t>1645-1669 : guerre de Candie. Installation de colonies grecques en Corse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400" noProof="1">
                <a:latin typeface="Bodoni 72 Book" pitchFamily="2" charset="0"/>
              </a:rPr>
              <a:t>1647-1648 : révolte de Masaniello à Naples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400" noProof="1">
                <a:latin typeface="Bodoni 72 Book" pitchFamily="2" charset="0"/>
              </a:rPr>
              <a:t>1656-1657 : épidémie de peste en Italie du Sud et à Gênes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400" noProof="1">
                <a:latin typeface="Bodoni 72 Book" pitchFamily="2" charset="0"/>
              </a:rPr>
              <a:t>1674-1678 : révolte de Messine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400" b="1" noProof="1">
                <a:latin typeface="Bodoni 72 Book" pitchFamily="2" charset="0"/>
              </a:rPr>
              <a:t>1684-1699 : guerre de Morée. Conquête vénitienne du Péloponnèse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400" b="1" noProof="1">
                <a:latin typeface="Bodoni 72 Book" pitchFamily="2" charset="0"/>
              </a:rPr>
              <a:t>1713 : paix d’Utrecht. Fin de la domination espagnole en Italie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400" b="1" noProof="1">
                <a:latin typeface="Bodoni 72 Book" pitchFamily="2" charset="0"/>
              </a:rPr>
              <a:t>1718 : paix de Passarowitz. Fin de la domination vénitienne sur le Péloponnèse et des guerres vénéto-ottomanes</a:t>
            </a:r>
          </a:p>
        </p:txBody>
      </p:sp>
    </p:spTree>
    <p:extLst>
      <p:ext uri="{BB962C8B-B14F-4D97-AF65-F5344CB8AC3E}">
        <p14:creationId xmlns:p14="http://schemas.microsoft.com/office/powerpoint/2010/main" val="276431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noProof="1">
              <a:latin typeface="Bodoni 72 Book" pitchFamily="2" charset="0"/>
            </a:endParaRPr>
          </a:p>
        </p:txBody>
      </p:sp>
      <p:pic>
        <p:nvPicPr>
          <p:cNvPr id="5" name="Espace réservé du contenu 4" descr="Une image contenant bâtiment, peinture, lieu de culte, art&#10;&#10;Le contenu généré par l’IA peut être incorrect.">
            <a:extLst>
              <a:ext uri="{FF2B5EF4-FFF2-40B4-BE49-F238E27FC236}">
                <a16:creationId xmlns:a16="http://schemas.microsoft.com/office/drawing/2014/main" id="{CCDEADF9-324A-7589-EAF0-B716354BA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3469" r="5626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87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670</Words>
  <Application>Microsoft Macintosh PowerPoint</Application>
  <PresentationFormat>Grand écran</PresentationFormat>
  <Paragraphs>52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Bodoni 72 Book</vt:lpstr>
      <vt:lpstr>Bodoni 72 Book</vt:lpstr>
      <vt:lpstr>Courier New</vt:lpstr>
      <vt:lpstr>Helvetica Neue Medium</vt:lpstr>
      <vt:lpstr>Thème Office</vt:lpstr>
      <vt:lpstr>L’Italie, carrefour migratoire</vt:lpstr>
      <vt:lpstr>L’Italie, la Méditerranée et le monde à l’époque moderne</vt:lpstr>
      <vt:lpstr>Émigration et immigration avant l’État-nation</vt:lpstr>
      <vt:lpstr>Une géographie fragmentée entre territoires impériaux et États indépendants</vt:lpstr>
      <vt:lpstr>(Une carte alternative vers 1600)</vt:lpstr>
      <vt:lpstr>L’empire vénitien dans la longue durée</vt:lpstr>
      <vt:lpstr>Des catégories historiographiques en question : Renaissance, Contre-Réforme, Réforme catholique</vt:lpstr>
      <vt:lpstr>Quelques dates importantes</vt:lpstr>
      <vt:lpstr>Présentation PowerPoint</vt:lpstr>
      <vt:lpstr>L’héritage de l’histoire culturelle : la Renaissance et les échanges Orient-Occident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Gilles NARCY</dc:creator>
  <cp:lastModifiedBy>Gilles NARCY</cp:lastModifiedBy>
  <cp:revision>35</cp:revision>
  <dcterms:created xsi:type="dcterms:W3CDTF">2026-01-28T12:53:36Z</dcterms:created>
  <dcterms:modified xsi:type="dcterms:W3CDTF">2026-01-30T09:09:12Z</dcterms:modified>
</cp:coreProperties>
</file>