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2" r:id="rId7"/>
    <p:sldId id="264" r:id="rId8"/>
    <p:sldId id="261" r:id="rId9"/>
    <p:sldId id="263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786137D-BFA5-420F-A920-A890D196B44F}">
          <p14:sldIdLst>
            <p14:sldId id="256"/>
            <p14:sldId id="257"/>
            <p14:sldId id="260"/>
            <p14:sldId id="259"/>
            <p14:sldId id="258"/>
            <p14:sldId id="262"/>
            <p14:sldId id="264"/>
            <p14:sldId id="261"/>
          </p14:sldIdLst>
        </p14:section>
        <p14:section name="Section sans titre" id="{E3F292DA-BF2F-4649-B19C-2AB3776EFFDD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AB18B-EFC2-48D0-346E-53D30D022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DDA8608-C3E0-9387-2D12-CC0548407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98F8AC-C19A-82CF-19AF-E1A3F447C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032992-B444-39B8-4604-7915B3AF3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C89529-7A34-D3F5-9BAA-BB27D7920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25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F32D27-6BA6-BC30-23BC-A53B1E62F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C3E284-4FD7-392E-1DCC-04E368E11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C7F99C-7B46-5349-8E71-3905929AC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74DB29-125C-1CE7-7AB8-47029E254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17B8F7-EC73-467C-E05B-AAE86100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05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99B33F6-CE37-506B-C2E4-E4843580F5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05A3EC3-E3DC-01C7-2FE6-04AD6E7B2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DBDE2D-8425-A56E-51A1-A23D586A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D588DF-4EE4-05A7-76A1-A4501421C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ED747F-E85F-2353-B88B-A5693D7B3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884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B9859A-3D7D-8798-7CCD-33DBF11BE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EF0195-F905-1A51-627A-8A2D2E196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692091-BC47-BFA4-DEEE-054CAC1F5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12675A-3A66-9183-D2C9-B8CE1B527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36E8BA-0C8B-2686-6ACC-932674B14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25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A63129-C874-B202-EEA3-1F14DD05D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B2E507-EB80-86E9-00D6-B1420C875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8C3150-66DC-1077-7DBB-D52674267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C1B043-FBA8-8CFD-9012-96312782F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55C539-9EBB-E158-B7AE-0B2F6787D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9802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161E2F-86DB-439B-397D-19AF581F1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D90A75-9C87-43C2-8CD6-62E92A77F6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9D2C548-50CE-35D5-E76C-5C6691B0C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63E044-B36B-F3B6-6966-6FC1A1747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8565BC-E43A-1502-EF1E-76F7A3CEC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EA4456-1AD2-1A12-0062-7AF0BF32F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577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6D8C34-B86F-E95E-C68B-71C3318CD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C0E26B-AAE1-F051-DD3F-A6F5D6A98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59C0AD-8D5A-57BF-3F30-E35F81F9DE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34F85F1-3736-A52C-27BC-67C99ECD18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744BF7E-E95A-2B86-033B-937725CDA6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CBBC090-C0CD-B36C-3776-A99EE6CC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A21A657-616C-2505-8620-AE114CC8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8B7D6B2-1206-833A-B698-65ECA0AA1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496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F12EB-287E-8943-F2CE-81B587C9A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24C2ACA-F4F5-477F-BE9F-D8C9FF48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FACF9F-455E-23F7-3EA3-93CF2D90D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E0BD7F-563D-4667-7DEA-3C79C7AFC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02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C38FD04-7B01-3DC6-3DE4-39C75598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29297DD-647A-37EF-3836-8BBE790BD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D05C020-1A56-D67A-788C-A8B43B73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03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35F0A0-F66D-BBD9-BF6C-88DE9FE5E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63D117-3519-096A-A3BB-8AE18180C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8030C6-BEF5-9E9C-F9DA-8A71E369C0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760955-7AA7-2F5A-4025-762AE53FF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F6D615-A7A6-EF43-3150-B44D1F2A3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762651-B732-BCBE-BC16-FB479E204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490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F5CCA8-1193-C846-BFD3-93E3822ED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E6BB749-AF9D-D954-0FB5-D9F7737B6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27196F-83A2-38C8-F02F-C18FB82E6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B3940A4-99A4-6B5F-59C6-1A96496B6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0221A40-23C1-F1CE-4A93-00ADD553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98FA20-0D37-9BB1-2DF5-17A39537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89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340A504-BCF8-458A-0EC8-43F6337D8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6C4671-D8F9-6ABC-0B47-961EC275D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CD40CA-415B-D509-2237-C9E363937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089899-DE23-4D0E-8153-C70BF049BBDD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971AD4-054F-E7C8-4815-4E2022A5E1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94142D-1660-9207-FCA0-AA1E64701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EF72F7-F74F-42C5-B54B-1D5A4B9386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17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mma.Gendre@univ-paris1.f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Emma.Gendre@univ-paris1.f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3E91BC-1B54-EE06-13D4-C5FCBC21BA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latin typeface="Century Gothic" panose="020B0502020202020204" pitchFamily="34" charset="0"/>
              </a:rPr>
              <a:t>TD Historiographie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9C548FB-BCFF-D5D3-FD07-E19BE7D7B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3257" y="3651024"/>
            <a:ext cx="10145486" cy="2749776"/>
          </a:xfrm>
        </p:spPr>
        <p:txBody>
          <a:bodyPr>
            <a:normAutofit/>
          </a:bodyPr>
          <a:lstStyle/>
          <a:p>
            <a:endParaRPr lang="fr-FR" dirty="0"/>
          </a:p>
          <a:p>
            <a:r>
              <a:rPr lang="fr-FR" sz="3000" i="1" dirty="0"/>
              <a:t>Séance 1 : introduction générale </a:t>
            </a:r>
          </a:p>
          <a:p>
            <a:endParaRPr lang="fr-FR" i="1" dirty="0"/>
          </a:p>
          <a:p>
            <a:r>
              <a:rPr lang="fr-FR" dirty="0"/>
              <a:t>Emma GENDRE </a:t>
            </a:r>
          </a:p>
          <a:p>
            <a:r>
              <a:rPr lang="fr-FR" dirty="0">
                <a:hlinkClick r:id="rId2"/>
              </a:rPr>
              <a:t>Emma.Gendre@univ-paris1.fr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666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FC3C2F-6868-13C0-C0EC-59A2B8E8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Organisation du TD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7E2AC07-59D4-C111-7668-A99BBBFEA33A}"/>
              </a:ext>
            </a:extLst>
          </p:cNvPr>
          <p:cNvSpPr txBox="1"/>
          <p:nvPr/>
        </p:nvSpPr>
        <p:spPr>
          <a:xfrm>
            <a:off x="5921828" y="612354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lang="fr-FR" dirty="0"/>
          </a:p>
        </p:txBody>
      </p:sp>
      <p:sp>
        <p:nvSpPr>
          <p:cNvPr id="11" name="Espace réservé du contenu 10">
            <a:extLst>
              <a:ext uri="{FF2B5EF4-FFF2-40B4-BE49-F238E27FC236}">
                <a16:creationId xmlns:a16="http://schemas.microsoft.com/office/drawing/2014/main" id="{8FF1CEDE-0B04-A0A7-AD0E-7E406B88E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>
              <a:spcAft>
                <a:spcPts val="800"/>
              </a:spcAft>
            </a:pP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Comprendre l’évolution </a:t>
            </a:r>
            <a:r>
              <a:rPr lang="fr-FR" b="1" dirty="0"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des façons de faire </a:t>
            </a: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et de </a:t>
            </a:r>
            <a:r>
              <a:rPr lang="fr-FR" b="1" dirty="0"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penser</a:t>
            </a: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l’histoire au XIXème siècle : </a:t>
            </a:r>
          </a:p>
          <a:p>
            <a:pPr marL="285750" lvl="0" indent="-285750" algn="just">
              <a:spcAft>
                <a:spcPts val="800"/>
              </a:spcAft>
              <a:buFontTx/>
              <a:buChar char="-"/>
            </a:pP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Structuration d’un </a:t>
            </a:r>
            <a:r>
              <a:rPr lang="fr-FR" b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champ académique </a:t>
            </a:r>
          </a:p>
          <a:p>
            <a:pPr marL="285750" lvl="0" indent="-285750" algn="just">
              <a:spcAft>
                <a:spcPts val="800"/>
              </a:spcAft>
              <a:buFontTx/>
              <a:buChar char="-"/>
            </a:pP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Formation d’une </a:t>
            </a:r>
            <a:r>
              <a:rPr lang="fr-FR" b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discipline</a:t>
            </a: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FR" b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universitaire</a:t>
            </a: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fr-FR" b="1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spcAft>
                <a:spcPts val="800"/>
              </a:spcAft>
              <a:buFontTx/>
              <a:buChar char="-"/>
            </a:pP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Renouvellements propres de </a:t>
            </a:r>
            <a:r>
              <a:rPr lang="fr-FR" b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l’histoire par l’apport des sciences sociales</a:t>
            </a: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0" lvl="0" indent="0" algn="just">
              <a:spcAft>
                <a:spcPts val="800"/>
              </a:spcAft>
              <a:buNone/>
            </a:pPr>
            <a:endParaRPr lang="fr-FR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800"/>
              </a:spcAft>
            </a:pP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Maitriser des </a:t>
            </a:r>
            <a:r>
              <a:rPr lang="fr-FR" dirty="0"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concepts</a:t>
            </a: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, des grandes notions pour développer une réflexion épistémologique sur l’histoire. </a:t>
            </a:r>
          </a:p>
          <a:p>
            <a:pPr lvl="0" algn="just">
              <a:spcAft>
                <a:spcPts val="800"/>
              </a:spcAft>
            </a:pP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Découvrir des </a:t>
            </a:r>
            <a:r>
              <a:rPr lang="fr-FR" dirty="0"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historiens fondateurs </a:t>
            </a: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de la discipline historique et se poser des questions sur ce </a:t>
            </a:r>
            <a:r>
              <a:rPr lang="fr-FR" dirty="0"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que c’est que l’histoire </a:t>
            </a: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et sur les </a:t>
            </a:r>
            <a:r>
              <a:rPr lang="fr-FR" dirty="0"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façons de faire de l’histoire </a:t>
            </a:r>
            <a:r>
              <a:rPr lang="fr-FR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au fil du temps. </a:t>
            </a:r>
          </a:p>
          <a:p>
            <a:pPr marL="0" lvl="0" indent="0" algn="just">
              <a:spcAft>
                <a:spcPts val="800"/>
              </a:spcAft>
              <a:buNone/>
            </a:pPr>
            <a:r>
              <a:rPr lang="fr-FR" b="1" i="0" dirty="0">
                <a:solidFill>
                  <a:srgbClr val="000000"/>
                </a:solidFill>
                <a:effectLst/>
                <a:latin typeface="+mj-lt"/>
              </a:rPr>
              <a:t>TD mercredi le 15 avril, et pour le TD vendredi le 24 avril : séance Panthéon</a:t>
            </a:r>
            <a:r>
              <a:rPr lang="fr-FR" b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4749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90C70A-7E4F-D856-FD94-0D41AB33F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Organisation des séances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D9BCF4-D925-8696-305A-A4DA700DF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508761"/>
            <a:ext cx="5562600" cy="47396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000" dirty="0"/>
              <a:t>1 historien – 1 question / notion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 typeface="Symbol" panose="05050102010706020507" pitchFamily="18" charset="2"/>
              <a:buChar char="Þ"/>
            </a:pPr>
            <a:r>
              <a:rPr lang="fr-FR" sz="2000" b="1" u="sng" dirty="0"/>
              <a:t>Un texte à commenter à chaque fois </a:t>
            </a:r>
            <a:r>
              <a:rPr lang="fr-FR" sz="2000" dirty="0"/>
              <a:t>: bien lire et </a:t>
            </a:r>
            <a:r>
              <a:rPr lang="fr-FR" sz="2000" dirty="0">
                <a:highlight>
                  <a:srgbClr val="FFFF00"/>
                </a:highlight>
              </a:rPr>
              <a:t>annoter</a:t>
            </a:r>
            <a:r>
              <a:rPr lang="fr-FR" sz="2000" dirty="0"/>
              <a:t> le texte, préparer une </a:t>
            </a:r>
            <a:r>
              <a:rPr lang="fr-FR" sz="2000" dirty="0">
                <a:highlight>
                  <a:srgbClr val="FFFF00"/>
                </a:highlight>
              </a:rPr>
              <a:t>biographie</a:t>
            </a:r>
            <a:r>
              <a:rPr lang="fr-FR" sz="2000" dirty="0"/>
              <a:t> de l’auteur en question </a:t>
            </a:r>
          </a:p>
          <a:p>
            <a:pPr lvl="0"/>
            <a:r>
              <a:rPr lang="fr-FR" sz="2000" dirty="0"/>
              <a:t>Vie, carrière, thématique de recherche, courant de pensée, ouvrages majeurs, apports. </a:t>
            </a:r>
          </a:p>
          <a:p>
            <a:pPr marL="0" lvl="0" indent="0">
              <a:buNone/>
            </a:pPr>
            <a:endParaRPr lang="fr-FR" sz="2000" dirty="0"/>
          </a:p>
          <a:p>
            <a:pPr lvl="0">
              <a:buFont typeface="Symbol" panose="05050102010706020507" pitchFamily="18" charset="2"/>
              <a:buChar char="Þ"/>
            </a:pPr>
            <a:r>
              <a:rPr lang="fr-FR" sz="2000" b="1" u="sng" dirty="0"/>
              <a:t>Travail sur le texte </a:t>
            </a:r>
            <a:r>
              <a:rPr lang="fr-FR" sz="2000" dirty="0"/>
              <a:t>: identifier les </a:t>
            </a:r>
            <a:r>
              <a:rPr lang="fr-FR" sz="2000" dirty="0">
                <a:highlight>
                  <a:srgbClr val="FFFF00"/>
                </a:highlight>
              </a:rPr>
              <a:t>notions  </a:t>
            </a:r>
            <a:r>
              <a:rPr lang="fr-FR" sz="2000" dirty="0"/>
              <a:t>principales, </a:t>
            </a:r>
            <a:r>
              <a:rPr lang="fr-FR" sz="2000" dirty="0">
                <a:highlight>
                  <a:srgbClr val="FFFF00"/>
                </a:highlight>
              </a:rPr>
              <a:t>l’organisation</a:t>
            </a:r>
            <a:r>
              <a:rPr lang="fr-FR" sz="2000" dirty="0"/>
              <a:t> générale du texte, les </a:t>
            </a:r>
            <a:r>
              <a:rPr lang="fr-FR" sz="2000" dirty="0">
                <a:highlight>
                  <a:srgbClr val="FFFF00"/>
                </a:highlight>
              </a:rPr>
              <a:t>arguments</a:t>
            </a:r>
            <a:r>
              <a:rPr lang="fr-FR" sz="2000" dirty="0"/>
              <a:t>, les </a:t>
            </a:r>
            <a:r>
              <a:rPr lang="fr-FR" sz="2000" dirty="0">
                <a:highlight>
                  <a:srgbClr val="FFFF00"/>
                </a:highlight>
              </a:rPr>
              <a:t>critiques</a:t>
            </a:r>
            <a:r>
              <a:rPr lang="fr-FR" sz="2000" dirty="0"/>
              <a:t> qu’on peut apporter, le </a:t>
            </a:r>
            <a:r>
              <a:rPr lang="fr-FR" sz="2000" dirty="0">
                <a:highlight>
                  <a:srgbClr val="FFFF00"/>
                </a:highlight>
              </a:rPr>
              <a:t>positionnement</a:t>
            </a:r>
            <a:r>
              <a:rPr lang="fr-FR" sz="2000" dirty="0"/>
              <a:t>. 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 typeface="Symbol" panose="05050102010706020507" pitchFamily="18" charset="2"/>
              <a:buChar char="Þ"/>
            </a:pPr>
            <a:r>
              <a:rPr lang="fr-FR" sz="2000" dirty="0"/>
              <a:t>45 min sur le texte ensemble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sz="2000" dirty="0"/>
              <a:t> 45 min de travail sur une thématique du texte : soit un exercice rédigé soit un </a:t>
            </a:r>
            <a:r>
              <a:rPr lang="fr-FR" sz="2000" dirty="0">
                <a:highlight>
                  <a:srgbClr val="FFFF00"/>
                </a:highlight>
              </a:rPr>
              <a:t>débat</a:t>
            </a:r>
            <a:r>
              <a:rPr lang="fr-FR" sz="2000" dirty="0"/>
              <a:t> oral sur une </a:t>
            </a:r>
            <a:r>
              <a:rPr lang="fr-FR" sz="2000" dirty="0">
                <a:highlight>
                  <a:srgbClr val="FFFF00"/>
                </a:highlight>
              </a:rPr>
              <a:t>question</a:t>
            </a:r>
            <a:endParaRPr lang="fr-FR" sz="2000" dirty="0"/>
          </a:p>
        </p:txBody>
      </p:sp>
      <p:pic>
        <p:nvPicPr>
          <p:cNvPr id="5" name="Image 4" descr="Une image contenant texte, capture d’écran, nombre, Police&#10;&#10;Le contenu généré par l’IA peut être incorrect.">
            <a:extLst>
              <a:ext uri="{FF2B5EF4-FFF2-40B4-BE49-F238E27FC236}">
                <a16:creationId xmlns:a16="http://schemas.microsoft.com/office/drawing/2014/main" id="{A989171D-E58D-F5C0-468C-A658DCE17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825625"/>
            <a:ext cx="5964317" cy="415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5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AE8AB0-189E-5451-696B-53946D9C1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Notes du TD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623760-DCAD-7DA9-8EC9-58B4E8DCD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Une interrogation écrite de définitions – séance 3 ou 4</a:t>
            </a:r>
          </a:p>
          <a:p>
            <a:pPr lvl="0"/>
            <a:r>
              <a:rPr lang="fr-FR" dirty="0"/>
              <a:t>Ramassage au fur et à mesure des exercices rédigés – à partir de la séance 4. </a:t>
            </a:r>
          </a:p>
          <a:p>
            <a:pPr lvl="0"/>
            <a:r>
              <a:rPr lang="fr-FR" dirty="0"/>
              <a:t>Petit plus de participation </a:t>
            </a:r>
          </a:p>
          <a:p>
            <a:pPr lvl="0"/>
            <a:endParaRPr lang="fr-FR" dirty="0"/>
          </a:p>
          <a:p>
            <a:pPr marL="0" lvl="0" indent="0">
              <a:buNone/>
            </a:pPr>
            <a:r>
              <a:rPr lang="fr-FR" dirty="0"/>
              <a:t>= La moyenne de ces notes sera votre note de TD </a:t>
            </a:r>
          </a:p>
          <a:p>
            <a:pPr marL="0" lv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linkClick r:id="rId2"/>
              </a:rPr>
              <a:t>Emma.Gendre@univ-paris1.fr</a:t>
            </a:r>
            <a:r>
              <a:rPr lang="fr-FR" dirty="0"/>
              <a:t> </a:t>
            </a:r>
          </a:p>
          <a:p>
            <a:pPr marL="0" lv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0749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4F7B9026-36AD-42E4-B172-8D68F3A33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30" name="Picture 6" descr="Les mots de l'historien - Presses universitaires du Midi">
            <a:extLst>
              <a:ext uri="{FF2B5EF4-FFF2-40B4-BE49-F238E27FC236}">
                <a16:creationId xmlns:a16="http://schemas.microsoft.com/office/drawing/2014/main" id="{D0CCE1FE-2E6C-2120-989F-A28D52F06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14128"/>
          <a:stretch>
            <a:fillRect/>
          </a:stretch>
        </p:blipFill>
        <p:spPr bwMode="auto">
          <a:xfrm>
            <a:off x="192528" y="171716"/>
            <a:ext cx="3793268" cy="651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'historiographie | Que sais je">
            <a:extLst>
              <a:ext uri="{FF2B5EF4-FFF2-40B4-BE49-F238E27FC236}">
                <a16:creationId xmlns:a16="http://schemas.microsoft.com/office/drawing/2014/main" id="{3FAED360-5DCA-BC80-4E1B-D6E315A60B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08" r="-3" b="-3"/>
          <a:stretch>
            <a:fillRect/>
          </a:stretch>
        </p:blipFill>
        <p:spPr bwMode="auto">
          <a:xfrm>
            <a:off x="4184538" y="171716"/>
            <a:ext cx="3822924" cy="651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ublication : Historiographies concepts et débats (2 volumes)">
            <a:extLst>
              <a:ext uri="{FF2B5EF4-FFF2-40B4-BE49-F238E27FC236}">
                <a16:creationId xmlns:a16="http://schemas.microsoft.com/office/drawing/2014/main" id="{8C364E7C-E196-FF5D-375F-8E18576BA3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7" r="-3" b="-3"/>
          <a:stretch>
            <a:fillRect/>
          </a:stretch>
        </p:blipFill>
        <p:spPr bwMode="auto">
          <a:xfrm>
            <a:off x="8188032" y="171716"/>
            <a:ext cx="3799007" cy="651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809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4EBF1D-0C68-EDC7-44AD-4CBAB29AB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Question préliminaire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179F91-5537-CC1E-9D22-AE0AB2225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800" i="1" dirty="0">
              <a:latin typeface="+mj-lt"/>
            </a:endParaRPr>
          </a:p>
          <a:p>
            <a:pPr marL="0" indent="0" algn="ctr">
              <a:buNone/>
            </a:pPr>
            <a:r>
              <a:rPr lang="fr-FR" sz="4800" i="1" dirty="0">
                <a:latin typeface="+mj-lt"/>
              </a:rPr>
              <a:t>Comment devient-on </a:t>
            </a:r>
            <a:r>
              <a:rPr lang="fr-FR" sz="4800" i="1" dirty="0">
                <a:highlight>
                  <a:srgbClr val="FFFF00"/>
                </a:highlight>
                <a:latin typeface="+mj-lt"/>
              </a:rPr>
              <a:t>historien.ne</a:t>
            </a:r>
            <a:r>
              <a:rPr lang="fr-FR" sz="4800" i="1" dirty="0">
                <a:latin typeface="+mj-lt"/>
              </a:rPr>
              <a:t>? </a:t>
            </a:r>
          </a:p>
          <a:p>
            <a:pPr marL="0" indent="0" algn="ctr">
              <a:buNone/>
            </a:pPr>
            <a:r>
              <a:rPr lang="fr-FR" sz="4000" dirty="0">
                <a:latin typeface="+mj-lt"/>
              </a:rPr>
              <a:t>Quel parcours? </a:t>
            </a:r>
          </a:p>
          <a:p>
            <a:pPr marL="0" indent="0" algn="ctr">
              <a:buNone/>
            </a:pPr>
            <a:r>
              <a:rPr lang="fr-FR" sz="4000" dirty="0">
                <a:latin typeface="+mj-lt"/>
              </a:rPr>
              <a:t>Quel diplôme ? </a:t>
            </a:r>
          </a:p>
        </p:txBody>
      </p:sp>
    </p:spTree>
    <p:extLst>
      <p:ext uri="{BB962C8B-B14F-4D97-AF65-F5344CB8AC3E}">
        <p14:creationId xmlns:p14="http://schemas.microsoft.com/office/powerpoint/2010/main" val="403448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71271F-3CDD-10B3-A28F-E69D6CB25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Une révolution professionnelle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C60715-BBB5-03D8-63E0-20BF65791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highlight>
                  <a:srgbClr val="FFFF00"/>
                </a:highlight>
              </a:rPr>
              <a:t>Institutionnalisation</a:t>
            </a:r>
            <a:r>
              <a:rPr lang="fr-FR" dirty="0"/>
              <a:t> et </a:t>
            </a:r>
            <a:r>
              <a:rPr lang="fr-FR" dirty="0">
                <a:highlight>
                  <a:srgbClr val="FFFF00"/>
                </a:highlight>
              </a:rPr>
              <a:t>organisation</a:t>
            </a:r>
            <a:r>
              <a:rPr lang="fr-FR" dirty="0"/>
              <a:t> de la discipline historique </a:t>
            </a:r>
          </a:p>
          <a:p>
            <a:pPr>
              <a:buFontTx/>
              <a:buChar char="-"/>
            </a:pPr>
            <a:r>
              <a:rPr lang="fr-FR" dirty="0"/>
              <a:t>Organisation de séminaires </a:t>
            </a:r>
          </a:p>
          <a:p>
            <a:pPr>
              <a:buFontTx/>
              <a:buChar char="-"/>
            </a:pPr>
            <a:r>
              <a:rPr lang="fr-FR" dirty="0"/>
              <a:t>1886: diplôme d’études supérieures </a:t>
            </a:r>
          </a:p>
          <a:p>
            <a:pPr>
              <a:buFontTx/>
              <a:buChar char="-"/>
            </a:pPr>
            <a:r>
              <a:rPr lang="fr-FR" dirty="0"/>
              <a:t>1830: agréation =&gt; 1894: vers la recherche </a:t>
            </a:r>
          </a:p>
          <a:p>
            <a:pPr>
              <a:buFontTx/>
              <a:buChar char="-"/>
            </a:pPr>
            <a:r>
              <a:rPr lang="fr-FR" dirty="0"/>
              <a:t>1907: licence d’histoire autonome de la philosophie et des lettres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Création de sociétés de spécialistes, de revues scientifiques…</a:t>
            </a:r>
          </a:p>
          <a:p>
            <a:pPr marL="0" indent="0">
              <a:buNone/>
            </a:pPr>
            <a:r>
              <a:rPr lang="fr-FR" dirty="0"/>
              <a:t>= vers des </a:t>
            </a:r>
            <a:r>
              <a:rPr lang="fr-FR" b="1" dirty="0"/>
              <a:t>professionnels</a:t>
            </a:r>
            <a:r>
              <a:rPr lang="fr-FR" dirty="0"/>
              <a:t> de l’histoire : compétences, méthodes et normes propres à cette discipline. </a:t>
            </a:r>
          </a:p>
        </p:txBody>
      </p:sp>
    </p:spTree>
    <p:extLst>
      <p:ext uri="{BB962C8B-B14F-4D97-AF65-F5344CB8AC3E}">
        <p14:creationId xmlns:p14="http://schemas.microsoft.com/office/powerpoint/2010/main" val="2790637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BF3138-E22D-C634-A84F-D97E1B17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Antoine Prost </a:t>
            </a:r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B04824DF-3DB8-01CC-5385-5A1487F09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377" y="1825625"/>
            <a:ext cx="3729862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mazon.fr - Douze leçons sur l'histoire - Prost, Antoine - Livres">
            <a:extLst>
              <a:ext uri="{FF2B5EF4-FFF2-40B4-BE49-F238E27FC236}">
                <a16:creationId xmlns:a16="http://schemas.microsoft.com/office/drawing/2014/main" id="{A7938209-97D2-F50A-7CFF-F33A48B0E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2705094" cy="4456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192D356B-7670-BC89-6484-DD3ACCFEDF19}"/>
              </a:ext>
            </a:extLst>
          </p:cNvPr>
          <p:cNvSpPr txBox="1"/>
          <p:nvPr/>
        </p:nvSpPr>
        <p:spPr>
          <a:xfrm>
            <a:off x="8117322" y="1825625"/>
            <a:ext cx="323647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0" i="0" dirty="0">
                <a:solidFill>
                  <a:srgbClr val="000000"/>
                </a:solidFill>
                <a:effectLst/>
                <a:latin typeface="latin_ext"/>
              </a:rPr>
              <a:t> « </a:t>
            </a:r>
            <a:r>
              <a:rPr lang="fr-FR" sz="2400" b="0" i="1" dirty="0">
                <a:solidFill>
                  <a:srgbClr val="000000"/>
                </a:solidFill>
                <a:effectLst/>
                <a:latin typeface="latin_ext"/>
              </a:rPr>
              <a:t>l’histoire est une </a:t>
            </a:r>
            <a:r>
              <a:rPr lang="fr-FR" sz="24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latin_ext"/>
              </a:rPr>
              <a:t>pratique sociale</a:t>
            </a:r>
            <a:r>
              <a:rPr lang="fr-FR" sz="2400" b="0" i="1" dirty="0">
                <a:solidFill>
                  <a:srgbClr val="000000"/>
                </a:solidFill>
                <a:effectLst/>
                <a:latin typeface="latin_ext"/>
              </a:rPr>
              <a:t> tout autant que </a:t>
            </a:r>
            <a:r>
              <a:rPr lang="fr-FR" sz="24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latin_ext"/>
              </a:rPr>
              <a:t>scientifique</a:t>
            </a:r>
            <a:r>
              <a:rPr lang="fr-FR" sz="2400" b="0" i="1" dirty="0">
                <a:solidFill>
                  <a:srgbClr val="000000"/>
                </a:solidFill>
                <a:effectLst/>
                <a:latin typeface="latin_ext"/>
              </a:rPr>
              <a:t> et que l’histoire que font les historiens, comme leur théorie de l’histoire, dépendent de la </a:t>
            </a:r>
            <a:r>
              <a:rPr lang="fr-FR" sz="2400" b="1" i="1" dirty="0">
                <a:solidFill>
                  <a:srgbClr val="000000"/>
                </a:solidFill>
                <a:effectLst/>
                <a:latin typeface="latin_ext"/>
              </a:rPr>
              <a:t>place</a:t>
            </a:r>
            <a:r>
              <a:rPr lang="fr-FR" sz="2400" b="0" i="1" dirty="0">
                <a:solidFill>
                  <a:srgbClr val="000000"/>
                </a:solidFill>
                <a:effectLst/>
                <a:latin typeface="latin_ext"/>
              </a:rPr>
              <a:t> qu’ils occupent dans ce double ensemble, </a:t>
            </a:r>
            <a:r>
              <a:rPr lang="fr-FR" sz="2400" b="1" i="1" dirty="0">
                <a:solidFill>
                  <a:srgbClr val="000000"/>
                </a:solidFill>
                <a:effectLst/>
                <a:latin typeface="latin_ext"/>
              </a:rPr>
              <a:t>social</a:t>
            </a:r>
            <a:r>
              <a:rPr lang="fr-FR" sz="2400" b="0" i="1" dirty="0">
                <a:solidFill>
                  <a:srgbClr val="000000"/>
                </a:solidFill>
                <a:effectLst/>
                <a:latin typeface="latin_ext"/>
              </a:rPr>
              <a:t> et </a:t>
            </a:r>
            <a:r>
              <a:rPr lang="fr-FR" sz="2400" b="1" i="1" dirty="0">
                <a:solidFill>
                  <a:srgbClr val="000000"/>
                </a:solidFill>
                <a:effectLst/>
                <a:latin typeface="latin_ext"/>
              </a:rPr>
              <a:t>professionnel</a:t>
            </a:r>
            <a:r>
              <a:rPr lang="fr-FR" sz="2400" b="0" i="0" dirty="0">
                <a:solidFill>
                  <a:srgbClr val="000000"/>
                </a:solidFill>
                <a:effectLst/>
                <a:latin typeface="latin_ext"/>
              </a:rPr>
              <a:t>. »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243102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77B10E-8D57-01E8-08B5-636F491F5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Question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71594E-3B50-372E-2F81-6653215A2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4000" i="1" dirty="0"/>
              <a:t>Qu’est ce que l’historiographie ? </a:t>
            </a:r>
          </a:p>
        </p:txBody>
      </p:sp>
    </p:spTree>
    <p:extLst>
      <p:ext uri="{BB962C8B-B14F-4D97-AF65-F5344CB8AC3E}">
        <p14:creationId xmlns:p14="http://schemas.microsoft.com/office/powerpoint/2010/main" val="19451018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401</Words>
  <Application>Microsoft Office PowerPoint</Application>
  <PresentationFormat>Grand écran</PresentationFormat>
  <Paragraphs>55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Century Gothic</vt:lpstr>
      <vt:lpstr>latin_ext</vt:lpstr>
      <vt:lpstr>Symbol</vt:lpstr>
      <vt:lpstr>Wingdings</vt:lpstr>
      <vt:lpstr>Thème Office</vt:lpstr>
      <vt:lpstr>TD Historiographie </vt:lpstr>
      <vt:lpstr>Organisation du TD </vt:lpstr>
      <vt:lpstr>Organisation des séances </vt:lpstr>
      <vt:lpstr>Notes du TD </vt:lpstr>
      <vt:lpstr>Présentation PowerPoint</vt:lpstr>
      <vt:lpstr>Question préliminaire </vt:lpstr>
      <vt:lpstr>Une révolution professionnelle </vt:lpstr>
      <vt:lpstr>Antoine Prost </vt:lpstr>
      <vt:lpstr>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Gendre</dc:creator>
  <cp:lastModifiedBy>Emma Gendre</cp:lastModifiedBy>
  <cp:revision>28</cp:revision>
  <dcterms:created xsi:type="dcterms:W3CDTF">2026-01-05T11:01:07Z</dcterms:created>
  <dcterms:modified xsi:type="dcterms:W3CDTF">2026-01-30T14:52:50Z</dcterms:modified>
</cp:coreProperties>
</file>