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9" r:id="rId1"/>
  </p:sldMasterIdLst>
  <p:sldIdLst>
    <p:sldId id="256" r:id="rId2"/>
    <p:sldId id="257" r:id="rId3"/>
    <p:sldId id="258" r:id="rId4"/>
    <p:sldId id="259" r:id="rId5"/>
    <p:sldId id="260" r:id="rId6"/>
    <p:sldId id="261" r:id="rId7"/>
    <p:sldId id="262" r:id="rId8"/>
    <p:sldId id="264" r:id="rId9"/>
    <p:sldId id="263"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90" autoAdjust="0"/>
  </p:normalViewPr>
  <p:slideViewPr>
    <p:cSldViewPr snapToGrid="0">
      <p:cViewPr varScale="1">
        <p:scale>
          <a:sx n="77" d="100"/>
          <a:sy n="77" d="100"/>
        </p:scale>
        <p:origin x="835" y="67"/>
      </p:cViewPr>
      <p:guideLst/>
    </p:cSldViewPr>
  </p:slideViewPr>
  <p:outlineViewPr>
    <p:cViewPr>
      <p:scale>
        <a:sx n="33" d="100"/>
        <a:sy n="33" d="100"/>
      </p:scale>
      <p:origin x="0" y="-2933"/>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FA16EDB-9D80-4BB3-B507-0771C32AA687}"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442D6-0AF8-447A-BC02-DBFD3678B58B}"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13044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FFA16EDB-9D80-4BB3-B507-0771C32AA687}" type="datetimeFigureOut">
              <a:rPr lang="en-US" smtClean="0"/>
              <a:t>1/26/2026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7442D6-0AF8-447A-BC02-DBFD3678B58B}" type="slidenum">
              <a:rPr lang="en-US" smtClean="0"/>
              <a:t>‹#›</a:t>
            </a:fld>
            <a:endParaRPr lang="en-US"/>
          </a:p>
        </p:txBody>
      </p:sp>
    </p:spTree>
    <p:extLst>
      <p:ext uri="{BB962C8B-B14F-4D97-AF65-F5344CB8AC3E}">
        <p14:creationId xmlns:p14="http://schemas.microsoft.com/office/powerpoint/2010/main" val="8697461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A16EDB-9D80-4BB3-B507-0771C32AA687}"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442D6-0AF8-447A-BC02-DBFD3678B58B}" type="slidenum">
              <a:rPr lang="en-US" smtClean="0"/>
              <a:t>‹#›</a:t>
            </a:fld>
            <a:endParaRPr lang="en-US"/>
          </a:p>
        </p:txBody>
      </p:sp>
    </p:spTree>
    <p:extLst>
      <p:ext uri="{BB962C8B-B14F-4D97-AF65-F5344CB8AC3E}">
        <p14:creationId xmlns:p14="http://schemas.microsoft.com/office/powerpoint/2010/main" val="40557630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A16EDB-9D80-4BB3-B507-0771C32AA687}"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442D6-0AF8-447A-BC02-DBFD3678B58B}"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4515830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A16EDB-9D80-4BB3-B507-0771C32AA687}"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442D6-0AF8-447A-BC02-DBFD3678B58B}" type="slidenum">
              <a:rPr lang="en-US" smtClean="0"/>
              <a:t>‹#›</a:t>
            </a:fld>
            <a:endParaRPr lang="en-US"/>
          </a:p>
        </p:txBody>
      </p:sp>
    </p:spTree>
    <p:extLst>
      <p:ext uri="{BB962C8B-B14F-4D97-AF65-F5344CB8AC3E}">
        <p14:creationId xmlns:p14="http://schemas.microsoft.com/office/powerpoint/2010/main" val="282758981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A16EDB-9D80-4BB3-B507-0771C32AA687}"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442D6-0AF8-447A-BC02-DBFD3678B58B}"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0110940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A16EDB-9D80-4BB3-B507-0771C32AA687}"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442D6-0AF8-447A-BC02-DBFD3678B58B}" type="slidenum">
              <a:rPr lang="en-US" smtClean="0"/>
              <a:t>‹#›</a:t>
            </a:fld>
            <a:endParaRPr lang="en-US"/>
          </a:p>
        </p:txBody>
      </p:sp>
    </p:spTree>
    <p:extLst>
      <p:ext uri="{BB962C8B-B14F-4D97-AF65-F5344CB8AC3E}">
        <p14:creationId xmlns:p14="http://schemas.microsoft.com/office/powerpoint/2010/main" val="410772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A16EDB-9D80-4BB3-B507-0771C32AA687}"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442D6-0AF8-447A-BC02-DBFD3678B58B}" type="slidenum">
              <a:rPr lang="en-US" smtClean="0"/>
              <a:t>‹#›</a:t>
            </a:fld>
            <a:endParaRPr lang="en-US"/>
          </a:p>
        </p:txBody>
      </p:sp>
    </p:spTree>
    <p:extLst>
      <p:ext uri="{BB962C8B-B14F-4D97-AF65-F5344CB8AC3E}">
        <p14:creationId xmlns:p14="http://schemas.microsoft.com/office/powerpoint/2010/main" val="12339439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A16EDB-9D80-4BB3-B507-0771C32AA687}"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442D6-0AF8-447A-BC02-DBFD3678B58B}" type="slidenum">
              <a:rPr lang="en-US" smtClean="0"/>
              <a:t>‹#›</a:t>
            </a:fld>
            <a:endParaRPr lang="en-US"/>
          </a:p>
        </p:txBody>
      </p:sp>
    </p:spTree>
    <p:extLst>
      <p:ext uri="{BB962C8B-B14F-4D97-AF65-F5344CB8AC3E}">
        <p14:creationId xmlns:p14="http://schemas.microsoft.com/office/powerpoint/2010/main" val="2825150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A16EDB-9D80-4BB3-B507-0771C32AA687}"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442D6-0AF8-447A-BC02-DBFD3678B58B}" type="slidenum">
              <a:rPr lang="en-US" smtClean="0"/>
              <a:t>‹#›</a:t>
            </a:fld>
            <a:endParaRPr lang="en-US"/>
          </a:p>
        </p:txBody>
      </p:sp>
    </p:spTree>
    <p:extLst>
      <p:ext uri="{BB962C8B-B14F-4D97-AF65-F5344CB8AC3E}">
        <p14:creationId xmlns:p14="http://schemas.microsoft.com/office/powerpoint/2010/main" val="1023382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A16EDB-9D80-4BB3-B507-0771C32AA687}" type="datetimeFigureOut">
              <a:rPr lang="en-US" smtClean="0"/>
              <a:t>1/26/2026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442D6-0AF8-447A-BC02-DBFD3678B58B}" type="slidenum">
              <a:rPr lang="en-US" smtClean="0"/>
              <a:t>‹#›</a:t>
            </a:fld>
            <a:endParaRPr lang="en-US"/>
          </a:p>
        </p:txBody>
      </p:sp>
    </p:spTree>
    <p:extLst>
      <p:ext uri="{BB962C8B-B14F-4D97-AF65-F5344CB8AC3E}">
        <p14:creationId xmlns:p14="http://schemas.microsoft.com/office/powerpoint/2010/main" val="1580460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FA16EDB-9D80-4BB3-B507-0771C32AA687}"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442D6-0AF8-447A-BC02-DBFD3678B58B}" type="slidenum">
              <a:rPr lang="en-US" smtClean="0"/>
              <a:t>‹#›</a:t>
            </a:fld>
            <a:endParaRPr lang="en-US"/>
          </a:p>
        </p:txBody>
      </p:sp>
    </p:spTree>
    <p:extLst>
      <p:ext uri="{BB962C8B-B14F-4D97-AF65-F5344CB8AC3E}">
        <p14:creationId xmlns:p14="http://schemas.microsoft.com/office/powerpoint/2010/main" val="1499977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FA16EDB-9D80-4BB3-B507-0771C32AA687}" type="datetimeFigureOut">
              <a:rPr lang="en-US" smtClean="0"/>
              <a:t>1/26/2026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7442D6-0AF8-447A-BC02-DBFD3678B58B}" type="slidenum">
              <a:rPr lang="en-US" smtClean="0"/>
              <a:t>‹#›</a:t>
            </a:fld>
            <a:endParaRPr lang="en-US"/>
          </a:p>
        </p:txBody>
      </p:sp>
    </p:spTree>
    <p:extLst>
      <p:ext uri="{BB962C8B-B14F-4D97-AF65-F5344CB8AC3E}">
        <p14:creationId xmlns:p14="http://schemas.microsoft.com/office/powerpoint/2010/main" val="1610389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FA16EDB-9D80-4BB3-B507-0771C32AA687}" type="datetimeFigureOut">
              <a:rPr lang="en-US" smtClean="0"/>
              <a:t>1/26/2026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7442D6-0AF8-447A-BC02-DBFD3678B58B}" type="slidenum">
              <a:rPr lang="en-US" smtClean="0"/>
              <a:t>‹#›</a:t>
            </a:fld>
            <a:endParaRPr lang="en-US"/>
          </a:p>
        </p:txBody>
      </p:sp>
    </p:spTree>
    <p:extLst>
      <p:ext uri="{BB962C8B-B14F-4D97-AF65-F5344CB8AC3E}">
        <p14:creationId xmlns:p14="http://schemas.microsoft.com/office/powerpoint/2010/main" val="3628351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A16EDB-9D80-4BB3-B507-0771C32AA687}" type="datetimeFigureOut">
              <a:rPr lang="en-US" smtClean="0"/>
              <a:t>1/26/2026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7442D6-0AF8-447A-BC02-DBFD3678B58B}" type="slidenum">
              <a:rPr lang="en-US" smtClean="0"/>
              <a:t>‹#›</a:t>
            </a:fld>
            <a:endParaRPr lang="en-US"/>
          </a:p>
        </p:txBody>
      </p:sp>
    </p:spTree>
    <p:extLst>
      <p:ext uri="{BB962C8B-B14F-4D97-AF65-F5344CB8AC3E}">
        <p14:creationId xmlns:p14="http://schemas.microsoft.com/office/powerpoint/2010/main" val="4691930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A16EDB-9D80-4BB3-B507-0771C32AA687}"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442D6-0AF8-447A-BC02-DBFD3678B58B}" type="slidenum">
              <a:rPr lang="en-US" smtClean="0"/>
              <a:t>‹#›</a:t>
            </a:fld>
            <a:endParaRPr lang="en-US"/>
          </a:p>
        </p:txBody>
      </p:sp>
    </p:spTree>
    <p:extLst>
      <p:ext uri="{BB962C8B-B14F-4D97-AF65-F5344CB8AC3E}">
        <p14:creationId xmlns:p14="http://schemas.microsoft.com/office/powerpoint/2010/main" val="3655079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FA16EDB-9D80-4BB3-B507-0771C32AA687}" type="datetimeFigureOut">
              <a:rPr lang="en-US" smtClean="0"/>
              <a:t>1/26/2026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442D6-0AF8-447A-BC02-DBFD3678B58B}" type="slidenum">
              <a:rPr lang="en-US" smtClean="0"/>
              <a:t>‹#›</a:t>
            </a:fld>
            <a:endParaRPr lang="en-US"/>
          </a:p>
        </p:txBody>
      </p:sp>
    </p:spTree>
    <p:extLst>
      <p:ext uri="{BB962C8B-B14F-4D97-AF65-F5344CB8AC3E}">
        <p14:creationId xmlns:p14="http://schemas.microsoft.com/office/powerpoint/2010/main" val="1101480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FFA16EDB-9D80-4BB3-B507-0771C32AA687}" type="datetimeFigureOut">
              <a:rPr lang="en-US" smtClean="0"/>
              <a:t>1/26/2026</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097442D6-0AF8-447A-BC02-DBFD3678B58B}" type="slidenum">
              <a:rPr lang="en-US" smtClean="0"/>
              <a:t>‹#›</a:t>
            </a:fld>
            <a:endParaRPr lang="en-US"/>
          </a:p>
        </p:txBody>
      </p:sp>
    </p:spTree>
    <p:extLst>
      <p:ext uri="{BB962C8B-B14F-4D97-AF65-F5344CB8AC3E}">
        <p14:creationId xmlns:p14="http://schemas.microsoft.com/office/powerpoint/2010/main" val="827011864"/>
      </p:ext>
    </p:extLst>
  </p:cSld>
  <p:clrMap bg1="dk1" tx1="lt1" bg2="dk2" tx2="lt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 id="2147483821" r:id="rId12"/>
    <p:sldLayoutId id="2147483822" r:id="rId13"/>
    <p:sldLayoutId id="2147483823" r:id="rId14"/>
    <p:sldLayoutId id="2147483824" r:id="rId15"/>
    <p:sldLayoutId id="2147483825" r:id="rId16"/>
    <p:sldLayoutId id="2147483826"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Padma.Ghosh@univ-paris1.f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9E250-4FA6-9ABC-248E-C82DF46383E9}"/>
              </a:ext>
            </a:extLst>
          </p:cNvPr>
          <p:cNvSpPr>
            <a:spLocks noGrp="1"/>
          </p:cNvSpPr>
          <p:nvPr>
            <p:ph type="ctrTitle"/>
          </p:nvPr>
        </p:nvSpPr>
        <p:spPr>
          <a:xfrm>
            <a:off x="812082" y="887569"/>
            <a:ext cx="10567835" cy="2541431"/>
          </a:xfrm>
        </p:spPr>
        <p:txBody>
          <a:bodyPr>
            <a:normAutofit/>
          </a:bodyPr>
          <a:lstStyle/>
          <a:p>
            <a:pPr algn="ctr"/>
            <a:r>
              <a:rPr lang="en-GB" b="1" cap="small" noProof="0" dirty="0">
                <a:solidFill>
                  <a:srgbClr val="FFFF00"/>
                </a:solidFill>
              </a:rPr>
              <a:t>Master 2 Innovation Management Communication et Data Science </a:t>
            </a:r>
          </a:p>
        </p:txBody>
      </p:sp>
      <p:sp>
        <p:nvSpPr>
          <p:cNvPr id="3" name="Subtitle 2">
            <a:extLst>
              <a:ext uri="{FF2B5EF4-FFF2-40B4-BE49-F238E27FC236}">
                <a16:creationId xmlns:a16="http://schemas.microsoft.com/office/drawing/2014/main" id="{8A258731-8305-199D-239D-E33510041A92}"/>
              </a:ext>
            </a:extLst>
          </p:cNvPr>
          <p:cNvSpPr>
            <a:spLocks noGrp="1"/>
          </p:cNvSpPr>
          <p:nvPr>
            <p:ph type="subTitle" idx="1"/>
          </p:nvPr>
        </p:nvSpPr>
        <p:spPr>
          <a:xfrm>
            <a:off x="1777463" y="3640534"/>
            <a:ext cx="8637072" cy="1597387"/>
          </a:xfrm>
        </p:spPr>
        <p:txBody>
          <a:bodyPr>
            <a:noAutofit/>
          </a:bodyPr>
          <a:lstStyle/>
          <a:p>
            <a:pPr algn="ctr"/>
            <a:r>
              <a:rPr lang="en-GB" sz="3200" b="1" cap="small" noProof="0" dirty="0">
                <a:solidFill>
                  <a:srgbClr val="C00000"/>
                </a:solidFill>
                <a:latin typeface="+mj-lt"/>
                <a:ea typeface="+mj-ea"/>
                <a:cs typeface="+mj-cs"/>
              </a:rPr>
              <a:t>2025-2026 Semester 2</a:t>
            </a:r>
          </a:p>
          <a:p>
            <a:pPr algn="ctr"/>
            <a:r>
              <a:rPr lang="en-GB" sz="3200" b="1" cap="small" noProof="0" dirty="0">
                <a:solidFill>
                  <a:srgbClr val="C00000"/>
                </a:solidFill>
                <a:latin typeface="+mj-lt"/>
                <a:ea typeface="+mj-ea"/>
                <a:cs typeface="+mj-cs"/>
              </a:rPr>
              <a:t>General info</a:t>
            </a:r>
          </a:p>
        </p:txBody>
      </p:sp>
    </p:spTree>
    <p:extLst>
      <p:ext uri="{BB962C8B-B14F-4D97-AF65-F5344CB8AC3E}">
        <p14:creationId xmlns:p14="http://schemas.microsoft.com/office/powerpoint/2010/main" val="243848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0321D-25AD-6CD6-C83A-D55C91C57F3F}"/>
              </a:ext>
            </a:extLst>
          </p:cNvPr>
          <p:cNvSpPr>
            <a:spLocks noGrp="1"/>
          </p:cNvSpPr>
          <p:nvPr>
            <p:ph type="title"/>
          </p:nvPr>
        </p:nvSpPr>
        <p:spPr>
          <a:xfrm>
            <a:off x="912812" y="591193"/>
            <a:ext cx="8534400" cy="1507067"/>
          </a:xfrm>
        </p:spPr>
        <p:txBody>
          <a:bodyPr/>
          <a:lstStyle/>
          <a:p>
            <a:r>
              <a:rPr lang="en-GB" b="1" noProof="0" dirty="0">
                <a:solidFill>
                  <a:srgbClr val="FFFF00"/>
                </a:solidFill>
              </a:rPr>
              <a:t>Final word</a:t>
            </a:r>
          </a:p>
        </p:txBody>
      </p:sp>
      <p:sp>
        <p:nvSpPr>
          <p:cNvPr id="3" name="Content Placeholder 2">
            <a:extLst>
              <a:ext uri="{FF2B5EF4-FFF2-40B4-BE49-F238E27FC236}">
                <a16:creationId xmlns:a16="http://schemas.microsoft.com/office/drawing/2014/main" id="{E4ED0241-3E5A-14E6-E02F-73EEC30A2FD4}"/>
              </a:ext>
            </a:extLst>
          </p:cNvPr>
          <p:cNvSpPr>
            <a:spLocks noGrp="1"/>
          </p:cNvSpPr>
          <p:nvPr>
            <p:ph idx="1"/>
          </p:nvPr>
        </p:nvSpPr>
        <p:spPr>
          <a:xfrm>
            <a:off x="753786" y="2043410"/>
            <a:ext cx="10288588" cy="3615267"/>
          </a:xfrm>
        </p:spPr>
        <p:txBody>
          <a:bodyPr>
            <a:normAutofit/>
          </a:bodyPr>
          <a:lstStyle/>
          <a:p>
            <a:pPr marL="0" indent="0">
              <a:buNone/>
            </a:pPr>
            <a:r>
              <a:rPr lang="en-GB" sz="4000" b="1" noProof="0" dirty="0">
                <a:solidFill>
                  <a:schemeClr val="tx1">
                    <a:lumMod val="95000"/>
                  </a:schemeClr>
                </a:solidFill>
              </a:rPr>
              <a:t>Enjoy the course and all the best!</a:t>
            </a:r>
          </a:p>
        </p:txBody>
      </p:sp>
    </p:spTree>
    <p:extLst>
      <p:ext uri="{BB962C8B-B14F-4D97-AF65-F5344CB8AC3E}">
        <p14:creationId xmlns:p14="http://schemas.microsoft.com/office/powerpoint/2010/main" val="18938128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9C61B-BD1F-BA3E-5D0D-BD7B0586093B}"/>
              </a:ext>
            </a:extLst>
          </p:cNvPr>
          <p:cNvSpPr>
            <a:spLocks noGrp="1"/>
          </p:cNvSpPr>
          <p:nvPr>
            <p:ph type="title"/>
          </p:nvPr>
        </p:nvSpPr>
        <p:spPr>
          <a:xfrm>
            <a:off x="1260681" y="566531"/>
            <a:ext cx="8534400" cy="1507067"/>
          </a:xfrm>
        </p:spPr>
        <p:txBody>
          <a:bodyPr/>
          <a:lstStyle/>
          <a:p>
            <a:r>
              <a:rPr lang="en-GB" b="1" noProof="0" dirty="0">
                <a:solidFill>
                  <a:srgbClr val="FFFF00"/>
                </a:solidFill>
              </a:rPr>
              <a:t>Name &amp; Contact</a:t>
            </a:r>
          </a:p>
        </p:txBody>
      </p:sp>
      <p:sp>
        <p:nvSpPr>
          <p:cNvPr id="3" name="Content Placeholder 2">
            <a:extLst>
              <a:ext uri="{FF2B5EF4-FFF2-40B4-BE49-F238E27FC236}">
                <a16:creationId xmlns:a16="http://schemas.microsoft.com/office/drawing/2014/main" id="{07224907-F1A4-7B8A-F080-F3C883A9512C}"/>
              </a:ext>
            </a:extLst>
          </p:cNvPr>
          <p:cNvSpPr>
            <a:spLocks noGrp="1"/>
          </p:cNvSpPr>
          <p:nvPr>
            <p:ph idx="1"/>
          </p:nvPr>
        </p:nvSpPr>
        <p:spPr>
          <a:xfrm>
            <a:off x="1181168" y="1977888"/>
            <a:ext cx="8534400" cy="3615267"/>
          </a:xfrm>
        </p:spPr>
        <p:txBody>
          <a:bodyPr/>
          <a:lstStyle/>
          <a:p>
            <a:pPr marL="0" indent="0">
              <a:buNone/>
            </a:pPr>
            <a:r>
              <a:rPr lang="en-GB" sz="3200" b="1" noProof="0" dirty="0">
                <a:solidFill>
                  <a:srgbClr val="CC0000"/>
                </a:solidFill>
              </a:rPr>
              <a:t>Padma GHOSH</a:t>
            </a:r>
          </a:p>
          <a:p>
            <a:pPr marL="0" indent="0">
              <a:buNone/>
            </a:pPr>
            <a:r>
              <a:rPr lang="en-GB" sz="3200" b="1" noProof="0" dirty="0">
                <a:solidFill>
                  <a:srgbClr val="CC0000"/>
                </a:solidFill>
              </a:rPr>
              <a:t>Email: </a:t>
            </a:r>
            <a:r>
              <a:rPr lang="en-GB" sz="3200" b="1" noProof="0" dirty="0">
                <a:solidFill>
                  <a:schemeClr val="tx1">
                    <a:lumMod val="95000"/>
                  </a:schemeClr>
                </a:solidFill>
                <a:hlinkClick r:id="rId2">
                  <a:extLst>
                    <a:ext uri="{A12FA001-AC4F-418D-AE19-62706E023703}">
                      <ahyp:hlinkClr xmlns:ahyp="http://schemas.microsoft.com/office/drawing/2018/hyperlinkcolor" val="tx"/>
                    </a:ext>
                  </a:extLst>
                </a:hlinkClick>
              </a:rPr>
              <a:t>Padma.Ghosh@univ-paris1.fr</a:t>
            </a:r>
            <a:endParaRPr lang="en-GB" sz="3200" b="1" noProof="0" dirty="0">
              <a:solidFill>
                <a:schemeClr val="tx1">
                  <a:lumMod val="95000"/>
                </a:schemeClr>
              </a:solidFill>
            </a:endParaRPr>
          </a:p>
          <a:p>
            <a:pPr marL="0" indent="0">
              <a:buNone/>
            </a:pPr>
            <a:endParaRPr lang="en-GB" noProof="0" dirty="0">
              <a:solidFill>
                <a:srgbClr val="002060"/>
              </a:solidFill>
            </a:endParaRPr>
          </a:p>
          <a:p>
            <a:endParaRPr lang="en-GB" noProof="0" dirty="0"/>
          </a:p>
        </p:txBody>
      </p:sp>
    </p:spTree>
    <p:extLst>
      <p:ext uri="{BB962C8B-B14F-4D97-AF65-F5344CB8AC3E}">
        <p14:creationId xmlns:p14="http://schemas.microsoft.com/office/powerpoint/2010/main" val="364645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35D43-B26E-1716-FE76-B85F7ED8A247}"/>
              </a:ext>
            </a:extLst>
          </p:cNvPr>
          <p:cNvSpPr>
            <a:spLocks noGrp="1"/>
          </p:cNvSpPr>
          <p:nvPr>
            <p:ph type="title"/>
          </p:nvPr>
        </p:nvSpPr>
        <p:spPr>
          <a:xfrm>
            <a:off x="1292225" y="422227"/>
            <a:ext cx="8534400" cy="1507067"/>
          </a:xfrm>
        </p:spPr>
        <p:txBody>
          <a:bodyPr/>
          <a:lstStyle/>
          <a:p>
            <a:r>
              <a:rPr lang="en-GB" b="1" noProof="0" dirty="0">
                <a:solidFill>
                  <a:srgbClr val="FFFF00"/>
                </a:solidFill>
              </a:rPr>
              <a:t>Timetable – Semester 2 </a:t>
            </a:r>
          </a:p>
        </p:txBody>
      </p:sp>
      <p:graphicFrame>
        <p:nvGraphicFramePr>
          <p:cNvPr id="9" name="Content Placeholder 8">
            <a:extLst>
              <a:ext uri="{FF2B5EF4-FFF2-40B4-BE49-F238E27FC236}">
                <a16:creationId xmlns:a16="http://schemas.microsoft.com/office/drawing/2014/main" id="{F114E9CD-F9F2-C45B-F40E-AD9F29DE2B4F}"/>
              </a:ext>
            </a:extLst>
          </p:cNvPr>
          <p:cNvGraphicFramePr>
            <a:graphicFrameLocks noGrp="1"/>
          </p:cNvGraphicFramePr>
          <p:nvPr>
            <p:ph idx="1"/>
            <p:extLst>
              <p:ext uri="{D42A27DB-BD31-4B8C-83A1-F6EECF244321}">
                <p14:modId xmlns:p14="http://schemas.microsoft.com/office/powerpoint/2010/main" val="2840711723"/>
              </p:ext>
            </p:extLst>
          </p:nvPr>
        </p:nvGraphicFramePr>
        <p:xfrm>
          <a:off x="1292225" y="2176670"/>
          <a:ext cx="9604374" cy="3816624"/>
        </p:xfrm>
        <a:graphic>
          <a:graphicData uri="http://schemas.openxmlformats.org/drawingml/2006/table">
            <a:tbl>
              <a:tblPr firstRow="1" bandRow="1">
                <a:tableStyleId>{5C22544A-7EE6-4342-B048-85BDC9FD1C3A}</a:tableStyleId>
              </a:tblPr>
              <a:tblGrid>
                <a:gridCol w="3866460">
                  <a:extLst>
                    <a:ext uri="{9D8B030D-6E8A-4147-A177-3AD203B41FA5}">
                      <a16:colId xmlns:a16="http://schemas.microsoft.com/office/drawing/2014/main" val="2261427931"/>
                    </a:ext>
                  </a:extLst>
                </a:gridCol>
                <a:gridCol w="5737914">
                  <a:extLst>
                    <a:ext uri="{9D8B030D-6E8A-4147-A177-3AD203B41FA5}">
                      <a16:colId xmlns:a16="http://schemas.microsoft.com/office/drawing/2014/main" val="1134885152"/>
                    </a:ext>
                  </a:extLst>
                </a:gridCol>
              </a:tblGrid>
              <a:tr h="54523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b="1" dirty="0">
                          <a:solidFill>
                            <a:schemeClr val="tx1"/>
                          </a:solidFill>
                        </a:rPr>
                        <a:t>Dates</a:t>
                      </a:r>
                    </a:p>
                  </a:txBody>
                  <a:tcPr/>
                </a:tc>
                <a:tc>
                  <a:txBody>
                    <a:bodyPr/>
                    <a:lstStyle/>
                    <a:p>
                      <a:r>
                        <a:rPr lang="fr-FR" dirty="0">
                          <a:solidFill>
                            <a:schemeClr val="tx1"/>
                          </a:solidFill>
                        </a:rPr>
                        <a:t>Venue</a:t>
                      </a:r>
                      <a:endParaRPr lang="en-US" dirty="0">
                        <a:solidFill>
                          <a:schemeClr val="tx1"/>
                        </a:solidFill>
                      </a:endParaRPr>
                    </a:p>
                  </a:txBody>
                  <a:tcPr/>
                </a:tc>
                <a:extLst>
                  <a:ext uri="{0D108BD9-81ED-4DB2-BD59-A6C34878D82A}">
                    <a16:rowId xmlns:a16="http://schemas.microsoft.com/office/drawing/2014/main" val="4110830404"/>
                  </a:ext>
                </a:extLst>
              </a:tr>
              <a:tr h="545232">
                <a:tc>
                  <a:txBody>
                    <a:bodyPr/>
                    <a:lstStyle/>
                    <a:p>
                      <a:pPr algn="l" fontAlgn="b">
                        <a:buNone/>
                      </a:pPr>
                      <a:r>
                        <a:rPr lang="pt-BR" sz="2000" b="0" i="0" u="none" strike="noStrike" dirty="0">
                          <a:solidFill>
                            <a:srgbClr val="CC0000"/>
                          </a:solidFill>
                          <a:effectLst/>
                          <a:latin typeface="Calibri" panose="020F0502020204030204" pitchFamily="34" charset="0"/>
                        </a:rPr>
                        <a:t>Jeudi 29 janvier : 14h00 - 17h00</a:t>
                      </a:r>
                    </a:p>
                  </a:txBody>
                  <a:tcPr marL="7620" marR="7620" marT="7620" marB="0" anchor="ctr"/>
                </a:tc>
                <a:tc>
                  <a:txBody>
                    <a:bodyPr/>
                    <a:lstStyle/>
                    <a:p>
                      <a:pPr algn="l" fontAlgn="b">
                        <a:buNone/>
                      </a:pPr>
                      <a:r>
                        <a:rPr lang="fr-FR" sz="2000" b="0" i="0" u="none" strike="noStrike" dirty="0">
                          <a:solidFill>
                            <a:srgbClr val="CC0000"/>
                          </a:solidFill>
                          <a:effectLst/>
                          <a:latin typeface="Calibri" panose="020F0502020204030204" pitchFamily="34" charset="0"/>
                        </a:rPr>
                        <a:t>Sorbonne (14 rue Cujas, 75005 Paris) salle F703</a:t>
                      </a:r>
                    </a:p>
                  </a:txBody>
                  <a:tcPr marL="7620" marR="7620" marT="7620" marB="0" anchor="ctr"/>
                </a:tc>
                <a:extLst>
                  <a:ext uri="{0D108BD9-81ED-4DB2-BD59-A6C34878D82A}">
                    <a16:rowId xmlns:a16="http://schemas.microsoft.com/office/drawing/2014/main" val="1590102838"/>
                  </a:ext>
                </a:extLst>
              </a:tr>
              <a:tr h="545232">
                <a:tc>
                  <a:txBody>
                    <a:bodyPr/>
                    <a:lstStyle/>
                    <a:p>
                      <a:pPr algn="l" fontAlgn="b">
                        <a:buNone/>
                      </a:pPr>
                      <a:r>
                        <a:rPr lang="en-US" sz="2000" b="0" i="0" u="none" strike="noStrike" dirty="0">
                          <a:solidFill>
                            <a:srgbClr val="CC0000"/>
                          </a:solidFill>
                          <a:effectLst/>
                          <a:latin typeface="Calibri" panose="020F0502020204030204" pitchFamily="34" charset="0"/>
                        </a:rPr>
                        <a:t>Jeudi 12 </a:t>
                      </a:r>
                      <a:r>
                        <a:rPr lang="en-US" sz="2000" b="0" i="0" u="none" strike="noStrike" dirty="0" err="1">
                          <a:solidFill>
                            <a:srgbClr val="CC0000"/>
                          </a:solidFill>
                          <a:effectLst/>
                          <a:latin typeface="Calibri" panose="020F0502020204030204" pitchFamily="34" charset="0"/>
                        </a:rPr>
                        <a:t>février</a:t>
                      </a:r>
                      <a:r>
                        <a:rPr lang="en-US" sz="2000" b="0" i="0" u="none" strike="noStrike" dirty="0">
                          <a:solidFill>
                            <a:srgbClr val="CC0000"/>
                          </a:solidFill>
                          <a:effectLst/>
                          <a:latin typeface="Calibri" panose="020F0502020204030204" pitchFamily="34" charset="0"/>
                        </a:rPr>
                        <a:t> : 14h00 - 17h00</a:t>
                      </a:r>
                    </a:p>
                  </a:txBody>
                  <a:tcPr marL="7620" marR="7620" marT="7620" marB="0" anchor="ctr"/>
                </a:tc>
                <a:tc>
                  <a:txBody>
                    <a:bodyPr/>
                    <a:lstStyle/>
                    <a:p>
                      <a:pPr algn="l" fontAlgn="b">
                        <a:buNone/>
                      </a:pPr>
                      <a:r>
                        <a:rPr lang="fr-FR" sz="2000" b="0" i="0" u="none" strike="noStrike" dirty="0">
                          <a:solidFill>
                            <a:srgbClr val="CC0000"/>
                          </a:solidFill>
                          <a:effectLst/>
                          <a:latin typeface="Calibri" panose="020F0502020204030204" pitchFamily="34" charset="0"/>
                        </a:rPr>
                        <a:t>Centre Broca (21 Rue Broca, 75005 Paris) en salle B108</a:t>
                      </a:r>
                    </a:p>
                  </a:txBody>
                  <a:tcPr marL="7620" marR="7620" marT="7620" marB="0" anchor="ctr"/>
                </a:tc>
                <a:extLst>
                  <a:ext uri="{0D108BD9-81ED-4DB2-BD59-A6C34878D82A}">
                    <a16:rowId xmlns:a16="http://schemas.microsoft.com/office/drawing/2014/main" val="1033081723"/>
                  </a:ext>
                </a:extLst>
              </a:tr>
              <a:tr h="545232">
                <a:tc>
                  <a:txBody>
                    <a:bodyPr/>
                    <a:lstStyle/>
                    <a:p>
                      <a:pPr algn="l" fontAlgn="b">
                        <a:buNone/>
                      </a:pPr>
                      <a:r>
                        <a:rPr lang="pt-BR" sz="2000" b="0" i="0" u="none" strike="noStrike" dirty="0">
                          <a:solidFill>
                            <a:srgbClr val="CC0000"/>
                          </a:solidFill>
                          <a:effectLst/>
                          <a:latin typeface="Calibri" panose="020F0502020204030204" pitchFamily="34" charset="0"/>
                        </a:rPr>
                        <a:t>Jeudi 19 mars : 14h00 - 17h00</a:t>
                      </a:r>
                    </a:p>
                  </a:txBody>
                  <a:tcPr marL="7620" marR="7620" marT="7620" marB="0" anchor="ctr"/>
                </a:tc>
                <a:tc>
                  <a:txBody>
                    <a:bodyPr/>
                    <a:lstStyle/>
                    <a:p>
                      <a:pPr algn="l" fontAlgn="b">
                        <a:buNone/>
                      </a:pPr>
                      <a:r>
                        <a:rPr lang="fr-FR" sz="2000" b="0" i="0" u="none" strike="noStrike" dirty="0">
                          <a:solidFill>
                            <a:srgbClr val="CC0000"/>
                          </a:solidFill>
                          <a:effectLst/>
                          <a:latin typeface="Calibri" panose="020F0502020204030204" pitchFamily="34" charset="0"/>
                        </a:rPr>
                        <a:t>Centre Broca (21 Rue Broca, 75005 Paris) en salle B108</a:t>
                      </a:r>
                    </a:p>
                  </a:txBody>
                  <a:tcPr marL="7620" marR="7620" marT="7620" marB="0" anchor="ctr"/>
                </a:tc>
                <a:extLst>
                  <a:ext uri="{0D108BD9-81ED-4DB2-BD59-A6C34878D82A}">
                    <a16:rowId xmlns:a16="http://schemas.microsoft.com/office/drawing/2014/main" val="873823812"/>
                  </a:ext>
                </a:extLst>
              </a:tr>
              <a:tr h="545232">
                <a:tc>
                  <a:txBody>
                    <a:bodyPr/>
                    <a:lstStyle/>
                    <a:p>
                      <a:pPr algn="l" fontAlgn="b">
                        <a:buNone/>
                      </a:pPr>
                      <a:r>
                        <a:rPr lang="pt-BR" sz="2000" b="0" i="0" u="none" strike="noStrike">
                          <a:solidFill>
                            <a:srgbClr val="CC0000"/>
                          </a:solidFill>
                          <a:effectLst/>
                          <a:latin typeface="Calibri" panose="020F0502020204030204" pitchFamily="34" charset="0"/>
                        </a:rPr>
                        <a:t>Jeudi 2 avril : 14h00 - 17h00</a:t>
                      </a:r>
                    </a:p>
                  </a:txBody>
                  <a:tcPr marL="7620" marR="7620" marT="7620" marB="0" anchor="ctr"/>
                </a:tc>
                <a:tc>
                  <a:txBody>
                    <a:bodyPr/>
                    <a:lstStyle/>
                    <a:p>
                      <a:pPr algn="l" fontAlgn="b">
                        <a:buNone/>
                      </a:pPr>
                      <a:r>
                        <a:rPr lang="fr-FR" sz="2000" b="0" i="0" u="none" strike="noStrike" dirty="0">
                          <a:solidFill>
                            <a:srgbClr val="CC0000"/>
                          </a:solidFill>
                          <a:effectLst/>
                          <a:latin typeface="Calibri" panose="020F0502020204030204" pitchFamily="34" charset="0"/>
                        </a:rPr>
                        <a:t>Centre Broca (21 Rue Broca, 75005 Paris) en salle B108</a:t>
                      </a:r>
                    </a:p>
                  </a:txBody>
                  <a:tcPr marL="7620" marR="7620" marT="7620" marB="0" anchor="ctr"/>
                </a:tc>
                <a:extLst>
                  <a:ext uri="{0D108BD9-81ED-4DB2-BD59-A6C34878D82A}">
                    <a16:rowId xmlns:a16="http://schemas.microsoft.com/office/drawing/2014/main" val="1012331800"/>
                  </a:ext>
                </a:extLst>
              </a:tr>
              <a:tr h="545232">
                <a:tc>
                  <a:txBody>
                    <a:bodyPr/>
                    <a:lstStyle/>
                    <a:p>
                      <a:pPr algn="l" fontAlgn="b">
                        <a:buNone/>
                      </a:pPr>
                      <a:r>
                        <a:rPr lang="pt-BR" sz="2000" b="0" i="0" u="none" strike="noStrike">
                          <a:solidFill>
                            <a:srgbClr val="CC0000"/>
                          </a:solidFill>
                          <a:effectLst/>
                          <a:latin typeface="Calibri" panose="020F0502020204030204" pitchFamily="34" charset="0"/>
                        </a:rPr>
                        <a:t>Jeudi 16 avril : 14h00 - 17h00</a:t>
                      </a:r>
                    </a:p>
                  </a:txBody>
                  <a:tcPr marL="7620" marR="7620" marT="7620" marB="0" anchor="ctr"/>
                </a:tc>
                <a:tc>
                  <a:txBody>
                    <a:bodyPr/>
                    <a:lstStyle/>
                    <a:p>
                      <a:pPr algn="l" fontAlgn="b">
                        <a:buNone/>
                      </a:pPr>
                      <a:r>
                        <a:rPr lang="fr-FR" sz="2000" b="0" i="0" u="none" strike="noStrike" dirty="0">
                          <a:solidFill>
                            <a:srgbClr val="CC0000"/>
                          </a:solidFill>
                          <a:effectLst/>
                          <a:latin typeface="Calibri" panose="020F0502020204030204" pitchFamily="34" charset="0"/>
                        </a:rPr>
                        <a:t>Centre Broca (21 Rue Broca, 75005 Paris) en salle B108</a:t>
                      </a:r>
                    </a:p>
                  </a:txBody>
                  <a:tcPr marL="7620" marR="7620" marT="7620" marB="0" anchor="ctr"/>
                </a:tc>
                <a:extLst>
                  <a:ext uri="{0D108BD9-81ED-4DB2-BD59-A6C34878D82A}">
                    <a16:rowId xmlns:a16="http://schemas.microsoft.com/office/drawing/2014/main" val="2853834589"/>
                  </a:ext>
                </a:extLst>
              </a:tr>
              <a:tr h="545232">
                <a:tc>
                  <a:txBody>
                    <a:bodyPr/>
                    <a:lstStyle/>
                    <a:p>
                      <a:pPr algn="l" fontAlgn="b">
                        <a:buNone/>
                      </a:pPr>
                      <a:r>
                        <a:rPr lang="pt-BR" sz="2000" b="0" i="0" u="none" strike="noStrike">
                          <a:solidFill>
                            <a:srgbClr val="CC0000"/>
                          </a:solidFill>
                          <a:effectLst/>
                          <a:latin typeface="Calibri" panose="020F0502020204030204" pitchFamily="34" charset="0"/>
                        </a:rPr>
                        <a:t>Jeudi 21 mai : 14h00 - 17h00</a:t>
                      </a:r>
                    </a:p>
                  </a:txBody>
                  <a:tcPr marL="7620" marR="7620" marT="7620" marB="0" anchor="ctr"/>
                </a:tc>
                <a:tc>
                  <a:txBody>
                    <a:bodyPr/>
                    <a:lstStyle/>
                    <a:p>
                      <a:pPr algn="l" fontAlgn="b">
                        <a:buNone/>
                      </a:pPr>
                      <a:r>
                        <a:rPr lang="fr-FR" sz="2000" b="0" i="0" u="none" strike="noStrike" dirty="0">
                          <a:solidFill>
                            <a:srgbClr val="CC0000"/>
                          </a:solidFill>
                          <a:effectLst/>
                          <a:latin typeface="Calibri" panose="020F0502020204030204" pitchFamily="34" charset="0"/>
                        </a:rPr>
                        <a:t>Centre Broca (21 Rue Broca, 75005 Paris) en salle B108</a:t>
                      </a:r>
                    </a:p>
                  </a:txBody>
                  <a:tcPr marL="7620" marR="7620" marT="7620" marB="0" anchor="ctr"/>
                </a:tc>
                <a:extLst>
                  <a:ext uri="{0D108BD9-81ED-4DB2-BD59-A6C34878D82A}">
                    <a16:rowId xmlns:a16="http://schemas.microsoft.com/office/drawing/2014/main" val="2758758384"/>
                  </a:ext>
                </a:extLst>
              </a:tr>
            </a:tbl>
          </a:graphicData>
        </a:graphic>
      </p:graphicFrame>
    </p:spTree>
    <p:extLst>
      <p:ext uri="{BB962C8B-B14F-4D97-AF65-F5344CB8AC3E}">
        <p14:creationId xmlns:p14="http://schemas.microsoft.com/office/powerpoint/2010/main" val="1485044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5DC64-993D-995B-8262-FD9D0D1B746E}"/>
              </a:ext>
            </a:extLst>
          </p:cNvPr>
          <p:cNvSpPr>
            <a:spLocks noGrp="1"/>
          </p:cNvSpPr>
          <p:nvPr>
            <p:ph type="title"/>
          </p:nvPr>
        </p:nvSpPr>
        <p:spPr>
          <a:xfrm>
            <a:off x="843237" y="302958"/>
            <a:ext cx="8534400" cy="1507067"/>
          </a:xfrm>
        </p:spPr>
        <p:txBody>
          <a:bodyPr/>
          <a:lstStyle/>
          <a:p>
            <a:r>
              <a:rPr lang="en-GB" b="1" noProof="0" dirty="0">
                <a:solidFill>
                  <a:srgbClr val="FFFF00"/>
                </a:solidFill>
              </a:rPr>
              <a:t>scope</a:t>
            </a:r>
          </a:p>
        </p:txBody>
      </p:sp>
      <p:sp>
        <p:nvSpPr>
          <p:cNvPr id="3" name="Content Placeholder 2">
            <a:extLst>
              <a:ext uri="{FF2B5EF4-FFF2-40B4-BE49-F238E27FC236}">
                <a16:creationId xmlns:a16="http://schemas.microsoft.com/office/drawing/2014/main" id="{7A5D0CDC-EDAB-6686-8423-0F8142A44137}"/>
              </a:ext>
            </a:extLst>
          </p:cNvPr>
          <p:cNvSpPr>
            <a:spLocks noGrp="1"/>
          </p:cNvSpPr>
          <p:nvPr>
            <p:ph idx="1"/>
          </p:nvPr>
        </p:nvSpPr>
        <p:spPr>
          <a:xfrm>
            <a:off x="733908" y="2395331"/>
            <a:ext cx="9801570" cy="3615267"/>
          </a:xfrm>
        </p:spPr>
        <p:txBody>
          <a:bodyPr>
            <a:normAutofit/>
          </a:bodyPr>
          <a:lstStyle/>
          <a:p>
            <a:pPr marL="0" indent="0">
              <a:buNone/>
            </a:pPr>
            <a:r>
              <a:rPr lang="en-GB" sz="2800" b="1" noProof="0" dirty="0">
                <a:solidFill>
                  <a:schemeClr val="tx1"/>
                </a:solidFill>
              </a:rPr>
              <a:t>Broadly similar to S1</a:t>
            </a:r>
          </a:p>
          <a:p>
            <a:r>
              <a:rPr lang="en-GB" sz="2800" b="1" noProof="0" dirty="0">
                <a:solidFill>
                  <a:srgbClr val="C00000"/>
                </a:solidFill>
              </a:rPr>
              <a:t>Vocabulary &amp; grammar</a:t>
            </a:r>
          </a:p>
          <a:p>
            <a:r>
              <a:rPr lang="en-GB" sz="2800" b="1" noProof="0" dirty="0">
                <a:solidFill>
                  <a:srgbClr val="C00000"/>
                </a:solidFill>
              </a:rPr>
              <a:t>Reading comprehension (texts)</a:t>
            </a:r>
          </a:p>
          <a:p>
            <a:r>
              <a:rPr lang="en-GB" sz="2800" b="1" noProof="0" dirty="0">
                <a:solidFill>
                  <a:srgbClr val="C00000"/>
                </a:solidFill>
              </a:rPr>
              <a:t>Listening comprehension (audios/videos)</a:t>
            </a:r>
          </a:p>
          <a:p>
            <a:r>
              <a:rPr lang="en-GB" sz="2800" b="1" noProof="0" dirty="0">
                <a:solidFill>
                  <a:srgbClr val="C00000"/>
                </a:solidFill>
              </a:rPr>
              <a:t>Spoken skills (oral presentations, class discussions)</a:t>
            </a:r>
          </a:p>
          <a:p>
            <a:pPr marL="0" indent="0">
              <a:buNone/>
            </a:pPr>
            <a:endParaRPr lang="en-GB" sz="2800" noProof="0" dirty="0">
              <a:solidFill>
                <a:srgbClr val="CC0000"/>
              </a:solidFill>
            </a:endParaRPr>
          </a:p>
          <a:p>
            <a:pPr marL="0" indent="0">
              <a:buNone/>
            </a:pPr>
            <a:endParaRPr lang="en-GB" sz="2800" noProof="0" dirty="0">
              <a:solidFill>
                <a:srgbClr val="CC0000"/>
              </a:solidFill>
            </a:endParaRPr>
          </a:p>
        </p:txBody>
      </p:sp>
    </p:spTree>
    <p:extLst>
      <p:ext uri="{BB962C8B-B14F-4D97-AF65-F5344CB8AC3E}">
        <p14:creationId xmlns:p14="http://schemas.microsoft.com/office/powerpoint/2010/main" val="2565546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4D318-DA0C-427E-9AC4-18F1EF87A393}"/>
              </a:ext>
            </a:extLst>
          </p:cNvPr>
          <p:cNvSpPr>
            <a:spLocks noGrp="1"/>
          </p:cNvSpPr>
          <p:nvPr>
            <p:ph type="title"/>
          </p:nvPr>
        </p:nvSpPr>
        <p:spPr>
          <a:xfrm>
            <a:off x="1022141" y="262834"/>
            <a:ext cx="8534400" cy="1507067"/>
          </a:xfrm>
        </p:spPr>
        <p:txBody>
          <a:bodyPr/>
          <a:lstStyle/>
          <a:p>
            <a:r>
              <a:rPr lang="en-GB" b="1" noProof="0" dirty="0">
                <a:solidFill>
                  <a:srgbClr val="FFFF00"/>
                </a:solidFill>
              </a:rPr>
              <a:t>Class format</a:t>
            </a:r>
          </a:p>
        </p:txBody>
      </p:sp>
      <p:sp>
        <p:nvSpPr>
          <p:cNvPr id="3" name="Content Placeholder 2">
            <a:extLst>
              <a:ext uri="{FF2B5EF4-FFF2-40B4-BE49-F238E27FC236}">
                <a16:creationId xmlns:a16="http://schemas.microsoft.com/office/drawing/2014/main" id="{F69DBC2A-4610-381B-1C36-D1E8C523D00B}"/>
              </a:ext>
            </a:extLst>
          </p:cNvPr>
          <p:cNvSpPr>
            <a:spLocks noGrp="1"/>
          </p:cNvSpPr>
          <p:nvPr>
            <p:ph idx="1"/>
          </p:nvPr>
        </p:nvSpPr>
        <p:spPr>
          <a:xfrm>
            <a:off x="892932" y="2226365"/>
            <a:ext cx="10765667" cy="3615267"/>
          </a:xfrm>
        </p:spPr>
        <p:txBody>
          <a:bodyPr>
            <a:normAutofit lnSpcReduction="10000"/>
          </a:bodyPr>
          <a:lstStyle/>
          <a:p>
            <a:r>
              <a:rPr lang="en-GB" sz="2800" b="1" noProof="0" dirty="0">
                <a:solidFill>
                  <a:schemeClr val="tx1">
                    <a:lumMod val="95000"/>
                  </a:schemeClr>
                </a:solidFill>
              </a:rPr>
              <a:t>Group discussion (10 – 15 minutes) – work-related subjects (not technical)</a:t>
            </a:r>
          </a:p>
          <a:p>
            <a:r>
              <a:rPr lang="en-GB" sz="2800" b="1" noProof="0" dirty="0">
                <a:solidFill>
                  <a:schemeClr val="tx1">
                    <a:lumMod val="95000"/>
                  </a:schemeClr>
                </a:solidFill>
              </a:rPr>
              <a:t>Grammar and/or Vocabulary (15 – 20 minutes)</a:t>
            </a:r>
          </a:p>
          <a:p>
            <a:r>
              <a:rPr lang="en-GB" sz="2800" b="1" noProof="0" dirty="0">
                <a:solidFill>
                  <a:schemeClr val="tx1">
                    <a:lumMod val="95000"/>
                  </a:schemeClr>
                </a:solidFill>
              </a:rPr>
              <a:t>Oral presentation (15 – 20 minutes per group) X 2</a:t>
            </a:r>
          </a:p>
          <a:p>
            <a:r>
              <a:rPr lang="en-GB" sz="2800" b="1" noProof="0" dirty="0">
                <a:solidFill>
                  <a:schemeClr val="tx1">
                    <a:lumMod val="95000"/>
                  </a:schemeClr>
                </a:solidFill>
              </a:rPr>
              <a:t>Break – 10 minutes</a:t>
            </a:r>
          </a:p>
          <a:p>
            <a:r>
              <a:rPr lang="en-GB" sz="2800" b="1" noProof="0" dirty="0">
                <a:solidFill>
                  <a:schemeClr val="tx1">
                    <a:lumMod val="95000"/>
                  </a:schemeClr>
                </a:solidFill>
              </a:rPr>
              <a:t>Study of a text or video + questions. Check EPI for selected texts/videos </a:t>
            </a:r>
          </a:p>
          <a:p>
            <a:endParaRPr lang="en-GB" sz="2800" b="1" noProof="0" dirty="0">
              <a:solidFill>
                <a:srgbClr val="FFFF00"/>
              </a:solidFill>
            </a:endParaRPr>
          </a:p>
        </p:txBody>
      </p:sp>
    </p:spTree>
    <p:extLst>
      <p:ext uri="{BB962C8B-B14F-4D97-AF65-F5344CB8AC3E}">
        <p14:creationId xmlns:p14="http://schemas.microsoft.com/office/powerpoint/2010/main" val="1467901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58F13-31C0-0A05-65B8-E1ABD47FA515}"/>
              </a:ext>
            </a:extLst>
          </p:cNvPr>
          <p:cNvSpPr>
            <a:spLocks noGrp="1"/>
          </p:cNvSpPr>
          <p:nvPr>
            <p:ph type="title"/>
          </p:nvPr>
        </p:nvSpPr>
        <p:spPr>
          <a:xfrm>
            <a:off x="727282" y="432167"/>
            <a:ext cx="8534400" cy="1507067"/>
          </a:xfrm>
        </p:spPr>
        <p:txBody>
          <a:bodyPr/>
          <a:lstStyle/>
          <a:p>
            <a:r>
              <a:rPr lang="en-GB" b="1" noProof="0" dirty="0">
                <a:solidFill>
                  <a:srgbClr val="FFFF00"/>
                </a:solidFill>
              </a:rPr>
              <a:t>Grades</a:t>
            </a:r>
          </a:p>
        </p:txBody>
      </p:sp>
      <p:sp>
        <p:nvSpPr>
          <p:cNvPr id="3" name="Content Placeholder 2">
            <a:extLst>
              <a:ext uri="{FF2B5EF4-FFF2-40B4-BE49-F238E27FC236}">
                <a16:creationId xmlns:a16="http://schemas.microsoft.com/office/drawing/2014/main" id="{0455BF7B-89A8-A9CD-2E5B-193C059E02BC}"/>
              </a:ext>
            </a:extLst>
          </p:cNvPr>
          <p:cNvSpPr>
            <a:spLocks noGrp="1"/>
          </p:cNvSpPr>
          <p:nvPr>
            <p:ph idx="1"/>
          </p:nvPr>
        </p:nvSpPr>
        <p:spPr>
          <a:xfrm>
            <a:off x="614638" y="1838739"/>
            <a:ext cx="8534400" cy="3615267"/>
          </a:xfrm>
        </p:spPr>
        <p:txBody>
          <a:bodyPr>
            <a:normAutofit/>
          </a:bodyPr>
          <a:lstStyle/>
          <a:p>
            <a:r>
              <a:rPr lang="en-GB" sz="2800" b="1" noProof="0" dirty="0">
                <a:solidFill>
                  <a:schemeClr val="tx1"/>
                </a:solidFill>
              </a:rPr>
              <a:t>45% Oral Presentation</a:t>
            </a:r>
          </a:p>
          <a:p>
            <a:r>
              <a:rPr lang="en-GB" sz="2800" b="1" noProof="0" dirty="0">
                <a:solidFill>
                  <a:schemeClr val="tx1"/>
                </a:solidFill>
              </a:rPr>
              <a:t>5% In-class Participation and Homework </a:t>
            </a:r>
          </a:p>
          <a:p>
            <a:r>
              <a:rPr lang="en-GB" sz="2800" b="1" noProof="0" dirty="0">
                <a:solidFill>
                  <a:schemeClr val="tx1"/>
                </a:solidFill>
              </a:rPr>
              <a:t>50% Final Exam</a:t>
            </a:r>
          </a:p>
        </p:txBody>
      </p:sp>
    </p:spTree>
    <p:extLst>
      <p:ext uri="{BB962C8B-B14F-4D97-AF65-F5344CB8AC3E}">
        <p14:creationId xmlns:p14="http://schemas.microsoft.com/office/powerpoint/2010/main" val="3322379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C4071-8A3D-70ED-544A-5F281D2777C0}"/>
              </a:ext>
            </a:extLst>
          </p:cNvPr>
          <p:cNvSpPr>
            <a:spLocks noGrp="1"/>
          </p:cNvSpPr>
          <p:nvPr>
            <p:ph type="title"/>
          </p:nvPr>
        </p:nvSpPr>
        <p:spPr>
          <a:xfrm>
            <a:off x="783603" y="0"/>
            <a:ext cx="8534400" cy="1507067"/>
          </a:xfrm>
        </p:spPr>
        <p:txBody>
          <a:bodyPr/>
          <a:lstStyle/>
          <a:p>
            <a:r>
              <a:rPr lang="en-GB" b="1" noProof="0" dirty="0">
                <a:solidFill>
                  <a:srgbClr val="FFFF00"/>
                </a:solidFill>
              </a:rPr>
              <a:t>Oral presentations</a:t>
            </a:r>
          </a:p>
        </p:txBody>
      </p:sp>
      <p:sp>
        <p:nvSpPr>
          <p:cNvPr id="3" name="Content Placeholder 2">
            <a:extLst>
              <a:ext uri="{FF2B5EF4-FFF2-40B4-BE49-F238E27FC236}">
                <a16:creationId xmlns:a16="http://schemas.microsoft.com/office/drawing/2014/main" id="{B520E91E-7775-8DF7-0827-C89D7E8C7640}"/>
              </a:ext>
            </a:extLst>
          </p:cNvPr>
          <p:cNvSpPr>
            <a:spLocks noGrp="1"/>
          </p:cNvSpPr>
          <p:nvPr>
            <p:ph idx="1"/>
          </p:nvPr>
        </p:nvSpPr>
        <p:spPr>
          <a:xfrm>
            <a:off x="783602" y="2335696"/>
            <a:ext cx="10556945" cy="3615267"/>
          </a:xfrm>
        </p:spPr>
        <p:txBody>
          <a:bodyPr>
            <a:normAutofit fontScale="92500" lnSpcReduction="10000"/>
          </a:bodyPr>
          <a:lstStyle/>
          <a:p>
            <a:pPr marL="0" indent="0">
              <a:buNone/>
            </a:pPr>
            <a:r>
              <a:rPr lang="en-GB" sz="3200" b="1" noProof="0" dirty="0">
                <a:solidFill>
                  <a:schemeClr val="tx1"/>
                </a:solidFill>
              </a:rPr>
              <a:t>Similar to S1:</a:t>
            </a:r>
          </a:p>
          <a:p>
            <a:r>
              <a:rPr lang="en-GB" sz="2800" b="1" noProof="0" dirty="0">
                <a:solidFill>
                  <a:srgbClr val="C00000"/>
                </a:solidFill>
              </a:rPr>
              <a:t>Groups of three; 24 students </a:t>
            </a:r>
            <a:r>
              <a:rPr lang="en-GB" sz="2800" b="1" noProof="0" dirty="0">
                <a:solidFill>
                  <a:srgbClr val="C00000"/>
                </a:solidFill>
                <a:sym typeface="Wingdings" panose="05000000000000000000" pitchFamily="2" charset="2"/>
              </a:rPr>
              <a:t> 8 teams</a:t>
            </a:r>
          </a:p>
          <a:p>
            <a:r>
              <a:rPr lang="en-GB" sz="2800" b="1" noProof="0" dirty="0">
                <a:solidFill>
                  <a:srgbClr val="C00000"/>
                </a:solidFill>
              </a:rPr>
              <a:t>Data-related subjects</a:t>
            </a:r>
          </a:p>
          <a:p>
            <a:r>
              <a:rPr lang="en-GB" sz="2800" b="1" noProof="0" dirty="0">
                <a:solidFill>
                  <a:srgbClr val="C00000"/>
                </a:solidFill>
              </a:rPr>
              <a:t>3 - 4 minutes presentation each + Questions from the class. Total 15 minutes max per team</a:t>
            </a:r>
          </a:p>
          <a:p>
            <a:r>
              <a:rPr lang="en-GB" sz="2800" b="1" noProof="0" dirty="0">
                <a:solidFill>
                  <a:srgbClr val="C00000"/>
                </a:solidFill>
              </a:rPr>
              <a:t>2 presentations each of the next four classes: 12/02; 19/03; 02/04; 16/04. Create your team &amp; update the table by 05/02</a:t>
            </a:r>
            <a:endParaRPr lang="en-GB" b="1" noProof="0" dirty="0">
              <a:solidFill>
                <a:srgbClr val="002060"/>
              </a:solidFill>
            </a:endParaRPr>
          </a:p>
          <a:p>
            <a:endParaRPr lang="en-GB" b="1" noProof="0" dirty="0">
              <a:solidFill>
                <a:srgbClr val="002060"/>
              </a:solidFill>
            </a:endParaRPr>
          </a:p>
          <a:p>
            <a:endParaRPr lang="en-GB" noProof="0" dirty="0"/>
          </a:p>
        </p:txBody>
      </p:sp>
    </p:spTree>
    <p:extLst>
      <p:ext uri="{BB962C8B-B14F-4D97-AF65-F5344CB8AC3E}">
        <p14:creationId xmlns:p14="http://schemas.microsoft.com/office/powerpoint/2010/main" val="1812511029"/>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B75CD-CB43-22A1-4FCB-394D541C565B}"/>
              </a:ext>
            </a:extLst>
          </p:cNvPr>
          <p:cNvSpPr>
            <a:spLocks noGrp="1"/>
          </p:cNvSpPr>
          <p:nvPr>
            <p:ph type="title"/>
          </p:nvPr>
        </p:nvSpPr>
        <p:spPr>
          <a:xfrm>
            <a:off x="1240803" y="334915"/>
            <a:ext cx="9831388" cy="1507067"/>
          </a:xfrm>
        </p:spPr>
        <p:txBody>
          <a:bodyPr/>
          <a:lstStyle/>
          <a:p>
            <a:r>
              <a:rPr lang="en-GB" b="1" noProof="0" dirty="0">
                <a:solidFill>
                  <a:srgbClr val="FFFF00"/>
                </a:solidFill>
              </a:rPr>
              <a:t>In-class Participation and Homework </a:t>
            </a:r>
            <a:endParaRPr lang="en-GB" noProof="0" dirty="0">
              <a:solidFill>
                <a:srgbClr val="FFFF00"/>
              </a:solidFill>
            </a:endParaRPr>
          </a:p>
        </p:txBody>
      </p:sp>
      <p:sp>
        <p:nvSpPr>
          <p:cNvPr id="3" name="Content Placeholder 2">
            <a:extLst>
              <a:ext uri="{FF2B5EF4-FFF2-40B4-BE49-F238E27FC236}">
                <a16:creationId xmlns:a16="http://schemas.microsoft.com/office/drawing/2014/main" id="{835CC4DA-1ACB-BFA1-8B80-58D4AD2FB797}"/>
              </a:ext>
            </a:extLst>
          </p:cNvPr>
          <p:cNvSpPr>
            <a:spLocks noGrp="1"/>
          </p:cNvSpPr>
          <p:nvPr>
            <p:ph idx="1"/>
          </p:nvPr>
        </p:nvSpPr>
        <p:spPr>
          <a:xfrm>
            <a:off x="1240803" y="1490870"/>
            <a:ext cx="9905999" cy="4750904"/>
          </a:xfrm>
        </p:spPr>
        <p:txBody>
          <a:bodyPr>
            <a:normAutofit lnSpcReduction="10000"/>
          </a:bodyPr>
          <a:lstStyle/>
          <a:p>
            <a:pPr marL="457200" indent="-457200">
              <a:buFont typeface="+mj-lt"/>
              <a:buAutoNum type="arabicPeriod"/>
            </a:pPr>
            <a:r>
              <a:rPr lang="en-GB" sz="3200" b="1" noProof="0" dirty="0">
                <a:solidFill>
                  <a:schemeClr val="tx1"/>
                </a:solidFill>
              </a:rPr>
              <a:t>Group discussion:</a:t>
            </a:r>
          </a:p>
          <a:p>
            <a:r>
              <a:rPr lang="en-GB" b="1" noProof="0" dirty="0">
                <a:solidFill>
                  <a:srgbClr val="C00000"/>
                </a:solidFill>
              </a:rPr>
              <a:t>10- 15 minutes group discussion at the start of each class. I will propose a topic and students give their opinion (agree/disagree/reasons/solutions/etc.)</a:t>
            </a:r>
          </a:p>
          <a:p>
            <a:r>
              <a:rPr lang="en-GB" b="1" noProof="0" dirty="0">
                <a:solidFill>
                  <a:srgbClr val="C00000"/>
                </a:solidFill>
              </a:rPr>
              <a:t>Focus is on improving fluency, overcoming hesitation to speak in English, learning how to express agreement or disagreement, speaking without preparation. There is no right answer or wrong answer. Points earned for active participation</a:t>
            </a:r>
          </a:p>
          <a:p>
            <a:pPr marL="457200" indent="-457200">
              <a:buFont typeface="+mj-lt"/>
              <a:buAutoNum type="arabicPeriod" startAt="2"/>
            </a:pPr>
            <a:r>
              <a:rPr lang="en-GB" sz="3200" b="1" noProof="0" dirty="0">
                <a:solidFill>
                  <a:schemeClr val="tx1"/>
                </a:solidFill>
              </a:rPr>
              <a:t>Homework </a:t>
            </a:r>
          </a:p>
          <a:p>
            <a:r>
              <a:rPr lang="en-GB" b="1" noProof="0" dirty="0">
                <a:solidFill>
                  <a:srgbClr val="C00000"/>
                </a:solidFill>
              </a:rPr>
              <a:t>Will be given at the end of each class. If you are absent, check with your classmates and ensure you do the homework for the next class</a:t>
            </a:r>
          </a:p>
          <a:p>
            <a:r>
              <a:rPr lang="en-GB" b="1" noProof="0" dirty="0">
                <a:solidFill>
                  <a:srgbClr val="C00000"/>
                </a:solidFill>
              </a:rPr>
              <a:t>Intelligent use of AI for homework – will be discussed in the first class</a:t>
            </a:r>
            <a:endParaRPr lang="en-GB" noProof="0" dirty="0">
              <a:solidFill>
                <a:srgbClr val="C00000"/>
              </a:solidFill>
            </a:endParaRPr>
          </a:p>
        </p:txBody>
      </p:sp>
    </p:spTree>
    <p:extLst>
      <p:ext uri="{BB962C8B-B14F-4D97-AF65-F5344CB8AC3E}">
        <p14:creationId xmlns:p14="http://schemas.microsoft.com/office/powerpoint/2010/main" val="746199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02178-A852-854C-9BBE-5AF2364FF93F}"/>
              </a:ext>
            </a:extLst>
          </p:cNvPr>
          <p:cNvSpPr>
            <a:spLocks noGrp="1"/>
          </p:cNvSpPr>
          <p:nvPr>
            <p:ph type="title"/>
          </p:nvPr>
        </p:nvSpPr>
        <p:spPr>
          <a:xfrm>
            <a:off x="922751" y="541497"/>
            <a:ext cx="8534400" cy="1507067"/>
          </a:xfrm>
        </p:spPr>
        <p:txBody>
          <a:bodyPr/>
          <a:lstStyle/>
          <a:p>
            <a:r>
              <a:rPr lang="en-GB" b="1" noProof="0" dirty="0">
                <a:solidFill>
                  <a:srgbClr val="FFFF00"/>
                </a:solidFill>
              </a:rPr>
              <a:t>Final exam</a:t>
            </a:r>
          </a:p>
        </p:txBody>
      </p:sp>
      <p:sp>
        <p:nvSpPr>
          <p:cNvPr id="3" name="Content Placeholder 2">
            <a:extLst>
              <a:ext uri="{FF2B5EF4-FFF2-40B4-BE49-F238E27FC236}">
                <a16:creationId xmlns:a16="http://schemas.microsoft.com/office/drawing/2014/main" id="{60AA65D5-7A30-4863-E6A0-ED3D25EFF764}"/>
              </a:ext>
            </a:extLst>
          </p:cNvPr>
          <p:cNvSpPr>
            <a:spLocks noGrp="1"/>
          </p:cNvSpPr>
          <p:nvPr>
            <p:ph idx="1"/>
          </p:nvPr>
        </p:nvSpPr>
        <p:spPr>
          <a:xfrm>
            <a:off x="922751" y="2186608"/>
            <a:ext cx="10537066" cy="3615267"/>
          </a:xfrm>
        </p:spPr>
        <p:txBody>
          <a:bodyPr>
            <a:normAutofit/>
          </a:bodyPr>
          <a:lstStyle/>
          <a:p>
            <a:pPr marL="0" indent="0">
              <a:buNone/>
            </a:pPr>
            <a:r>
              <a:rPr lang="en-GB" sz="3600" b="1" noProof="0" dirty="0">
                <a:solidFill>
                  <a:schemeClr val="tx1">
                    <a:lumMod val="95000"/>
                  </a:schemeClr>
                </a:solidFill>
              </a:rPr>
              <a:t>Format to be confirmed in due course – likely to contain an essay + vocabulary questions</a:t>
            </a:r>
          </a:p>
        </p:txBody>
      </p:sp>
    </p:spTree>
    <p:extLst>
      <p:ext uri="{BB962C8B-B14F-4D97-AF65-F5344CB8AC3E}">
        <p14:creationId xmlns:p14="http://schemas.microsoft.com/office/powerpoint/2010/main" val="1129579120"/>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423</TotalTime>
  <Words>467</Words>
  <Application>Microsoft Office PowerPoint</Application>
  <PresentationFormat>Widescreen</PresentationFormat>
  <Paragraphs>54</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Calibri</vt:lpstr>
      <vt:lpstr>Century Gothic</vt:lpstr>
      <vt:lpstr>Wingdings</vt:lpstr>
      <vt:lpstr>Wingdings 3</vt:lpstr>
      <vt:lpstr>Slice</vt:lpstr>
      <vt:lpstr>Master 2 Innovation Management Communication et Data Science </vt:lpstr>
      <vt:lpstr>Name &amp; Contact</vt:lpstr>
      <vt:lpstr>Timetable – Semester 2 </vt:lpstr>
      <vt:lpstr>scope</vt:lpstr>
      <vt:lpstr>Class format</vt:lpstr>
      <vt:lpstr>Grades</vt:lpstr>
      <vt:lpstr>Oral presentations</vt:lpstr>
      <vt:lpstr>In-class Participation and Homework </vt:lpstr>
      <vt:lpstr>Final exam</vt:lpstr>
      <vt:lpstr>Final word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Padma Ghosh</dc:creator>
  <cp:lastModifiedBy>Padma Ghosh</cp:lastModifiedBy>
  <cp:revision>9</cp:revision>
  <dcterms:created xsi:type="dcterms:W3CDTF">2026-01-23T14:11:17Z</dcterms:created>
  <dcterms:modified xsi:type="dcterms:W3CDTF">2026-01-26T23:04:10Z</dcterms:modified>
</cp:coreProperties>
</file>