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63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4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1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6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8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84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5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04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7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7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5CC54-C0DC-470C-98D3-574AA4DEE348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4258F-DAFB-4AB6-A1DF-B7F7F87B992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0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tudesphotographiques.revues.org/10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7D117-125C-C3B2-A626-CFC13B274D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Méthodologie de la recherche documentaire et du référencement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35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D930957-B677-BA0D-893C-3DE2AD54F488}"/>
              </a:ext>
            </a:extLst>
          </p:cNvPr>
          <p:cNvSpPr txBox="1"/>
          <p:nvPr/>
        </p:nvSpPr>
        <p:spPr>
          <a:xfrm>
            <a:off x="2449286" y="457200"/>
            <a:ext cx="674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types de documents</a:t>
            </a:r>
            <a:endParaRPr lang="en-US" sz="2400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0A3AA5C-3188-8F0A-16CA-68F740C58942}"/>
              </a:ext>
            </a:extLst>
          </p:cNvPr>
          <p:cNvSpPr txBox="1"/>
          <p:nvPr/>
        </p:nvSpPr>
        <p:spPr>
          <a:xfrm>
            <a:off x="865414" y="1812471"/>
            <a:ext cx="95685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Les livres (accessibles via les catalogues de bibliothèques)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cours des enseignants 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revues scientifiques et universitaires (accessibles via les catalogues de bibliothèque et les bases de données) 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encyclopédies 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périodiques d’actualité (presse, journaux, magazines) (accessibles via les catalogues de bibliothèque et les bases de données)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5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D4D575F-9488-5F11-D45D-662BE00D0D0C}"/>
              </a:ext>
            </a:extLst>
          </p:cNvPr>
          <p:cNvSpPr txBox="1"/>
          <p:nvPr/>
        </p:nvSpPr>
        <p:spPr>
          <a:xfrm>
            <a:off x="571500" y="886323"/>
            <a:ext cx="11364686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i="0" dirty="0">
                <a:solidFill>
                  <a:srgbClr val="171717"/>
                </a:solidFill>
                <a:effectLst/>
              </a:rPr>
              <a:t>Mikado</a:t>
            </a:r>
            <a:r>
              <a:rPr lang="fr-FR" b="0" i="0" dirty="0">
                <a:solidFill>
                  <a:srgbClr val="171717"/>
                </a:solidFill>
                <a:effectLst/>
              </a:rPr>
              <a:t> est le </a:t>
            </a:r>
            <a:r>
              <a:rPr lang="fr-FR" b="1" i="0" dirty="0">
                <a:solidFill>
                  <a:srgbClr val="171717"/>
                </a:solidFill>
                <a:effectLst/>
              </a:rPr>
              <a:t>catalogue du Service commun de documentation de l'université</a:t>
            </a:r>
            <a:r>
              <a:rPr lang="fr-FR" b="0" i="0" dirty="0">
                <a:solidFill>
                  <a:srgbClr val="171717"/>
                </a:solidFill>
                <a:effectLst/>
              </a:rPr>
              <a:t>. Il propose l’accès à l’ensemble des </a:t>
            </a:r>
            <a:r>
              <a:rPr lang="fr-FR" b="1" i="0" dirty="0">
                <a:solidFill>
                  <a:srgbClr val="171717"/>
                </a:solidFill>
                <a:effectLst/>
              </a:rPr>
              <a:t>documents imprimés </a:t>
            </a:r>
            <a:r>
              <a:rPr lang="fr-FR" b="0" i="0" dirty="0">
                <a:solidFill>
                  <a:srgbClr val="171717"/>
                </a:solidFill>
                <a:effectLst/>
              </a:rPr>
              <a:t>et sur tout support ainsi qu'aux </a:t>
            </a:r>
            <a:r>
              <a:rPr lang="fr-FR" b="1" i="0" dirty="0">
                <a:solidFill>
                  <a:srgbClr val="171717"/>
                </a:solidFill>
                <a:effectLst/>
              </a:rPr>
              <a:t>ressources en ligne : bases de données, bouquets de revues et de livres électroniques </a:t>
            </a:r>
            <a:r>
              <a:rPr lang="fr-FR" b="0" i="0" dirty="0">
                <a:solidFill>
                  <a:srgbClr val="171717"/>
                </a:solidFill>
                <a:effectLst/>
              </a:rPr>
              <a:t>couvrant les grandes disciplines enseignées à l'université Paris 1 Panthéon-Sorbonne.</a:t>
            </a:r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B152BF4-5589-7FB6-9DC7-77690787B829}"/>
              </a:ext>
            </a:extLst>
          </p:cNvPr>
          <p:cNvSpPr txBox="1"/>
          <p:nvPr/>
        </p:nvSpPr>
        <p:spPr>
          <a:xfrm>
            <a:off x="747032" y="2943723"/>
            <a:ext cx="519656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i="0" dirty="0">
                <a:solidFill>
                  <a:srgbClr val="171717"/>
                </a:solidFill>
                <a:effectLst/>
                <a:latin typeface="Quicksand"/>
              </a:rPr>
              <a:t>Les catalogues de bibliothèque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171717"/>
                </a:solidFill>
                <a:latin typeface="Quicksand"/>
              </a:rPr>
              <a:t>Identifier et localiser des documents (papier, numérique) disponibles en bibliothèque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171717"/>
              </a:solidFill>
              <a:latin typeface="Quicksand"/>
            </a:endParaRPr>
          </a:p>
          <a:p>
            <a:r>
              <a:rPr lang="fr-FR" dirty="0">
                <a:solidFill>
                  <a:srgbClr val="171717"/>
                </a:solidFill>
                <a:latin typeface="Quicksand"/>
              </a:rPr>
              <a:t>Exemples : catalogue des bibliothèques de Paris 1 ; BNF ; SUDOC etc…</a:t>
            </a:r>
            <a:endParaRPr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799EF85-814F-36B9-6921-D6710594736C}"/>
              </a:ext>
            </a:extLst>
          </p:cNvPr>
          <p:cNvSpPr txBox="1"/>
          <p:nvPr/>
        </p:nvSpPr>
        <p:spPr>
          <a:xfrm>
            <a:off x="6093280" y="2943723"/>
            <a:ext cx="609872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i="0" dirty="0">
                <a:solidFill>
                  <a:srgbClr val="171717"/>
                </a:solidFill>
                <a:effectLst/>
                <a:latin typeface="Quicksand"/>
              </a:rPr>
              <a:t>Les bases de données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171717"/>
                </a:solidFill>
                <a:latin typeface="Quicksand"/>
              </a:rPr>
              <a:t>Identifier des références d’articles et de revues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171717"/>
              </a:solidFill>
              <a:latin typeface="Quicksand"/>
            </a:endParaRPr>
          </a:p>
          <a:p>
            <a:r>
              <a:rPr lang="fr-FR" dirty="0">
                <a:solidFill>
                  <a:srgbClr val="171717"/>
                </a:solidFill>
                <a:latin typeface="Quicksand"/>
              </a:rPr>
              <a:t>Exemples : CAIRN, </a:t>
            </a:r>
            <a:r>
              <a:rPr lang="fr-FR" dirty="0" err="1">
                <a:solidFill>
                  <a:srgbClr val="171717"/>
                </a:solidFill>
                <a:latin typeface="Quicksand"/>
              </a:rPr>
              <a:t>openediton</a:t>
            </a:r>
            <a:r>
              <a:rPr lang="fr-FR" dirty="0">
                <a:solidFill>
                  <a:srgbClr val="171717"/>
                </a:solidFill>
                <a:latin typeface="Quicksand"/>
              </a:rPr>
              <a:t>, Persée, JSTOR 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52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A6C4C85D-CB2A-F611-EAC5-8DA52473F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92451"/>
              </p:ext>
            </p:extLst>
          </p:nvPr>
        </p:nvGraphicFramePr>
        <p:xfrm>
          <a:off x="741145" y="104454"/>
          <a:ext cx="10905423" cy="6738806"/>
        </p:xfrm>
        <a:graphic>
          <a:graphicData uri="http://schemas.openxmlformats.org/drawingml/2006/table">
            <a:tbl>
              <a:tblPr firstRow="1" firstCol="1" bandRow="1"/>
              <a:tblGrid>
                <a:gridCol w="1371439">
                  <a:extLst>
                    <a:ext uri="{9D8B030D-6E8A-4147-A177-3AD203B41FA5}">
                      <a16:colId xmlns:a16="http://schemas.microsoft.com/office/drawing/2014/main" val="3739306951"/>
                    </a:ext>
                  </a:extLst>
                </a:gridCol>
                <a:gridCol w="4766992">
                  <a:extLst>
                    <a:ext uri="{9D8B030D-6E8A-4147-A177-3AD203B41FA5}">
                      <a16:colId xmlns:a16="http://schemas.microsoft.com/office/drawing/2014/main" val="1555004405"/>
                    </a:ext>
                  </a:extLst>
                </a:gridCol>
                <a:gridCol w="4766992">
                  <a:extLst>
                    <a:ext uri="{9D8B030D-6E8A-4147-A177-3AD203B41FA5}">
                      <a16:colId xmlns:a16="http://schemas.microsoft.com/office/drawing/2014/main" val="3206209409"/>
                    </a:ext>
                  </a:extLst>
                </a:gridCol>
              </a:tblGrid>
              <a:tr h="473767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Type de document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Règle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Exemple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805595"/>
                  </a:ext>
                </a:extLst>
              </a:tr>
              <a:tr h="985159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OUVRAGE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Titre. Sous-titre,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Nième édition, nombre de volumes ou numéro du volume, lieu d’édition, éditeur, (« Nom de la collection »), année d’édition.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BLISTÈNE, Bernard,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Une histoire de l’art du XXe siècle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troisième édition, Paris, Beaux- Arts, 2009.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BÉNICHOU, Michel,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L’école du désenchantement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Paris, Gallimard, (« Bibliothèque des Idées »), 1992.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393606"/>
                  </a:ext>
                </a:extLst>
              </a:tr>
              <a:tr h="1496552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OUVRAGE COLLECTIF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Lorsqu’un des auteurs dirige la publication, on mentionne uniquement son nom suivi de (dir.) :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 (dir.),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Titre. Sous-titre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Nième édition, nombre de volumes ou numéro du volume, lieu d’édition, éditeur, (« Nom de la collection »), année d’édition.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BROGNIEZ, Laurence (dir.),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Écrit(ure)s de peintres belges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Bruxelles, Peter Lang, (« Comparatisme et Société »), 2008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388147"/>
                  </a:ext>
                </a:extLst>
              </a:tr>
              <a:tr h="1776235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Lorsque le nombre des auteurs est inférieur à 3, on mentionne le nom detous les auteurs :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Prénom, NOM, Prénom,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Titre. Sous-titre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Nième édition, nombre de volumes ou numéro du volume, lieu d’édition, éditeur, (« Nom de la collection »), année d’édition.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CHEVALIER, Jean, GHEERBRANT, Alain,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Dictionnaire des symboles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édition revue et corrigée, Paris, Robert Laffon-Jupiter, 1982.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335014"/>
                  </a:ext>
                </a:extLst>
              </a:tr>
              <a:tr h="1728262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Lorsque le nombre des auteurs est supérieur ou égal à 3, on mentionne le nom du premier auteur par ordre alphabétique suivi de et al. :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 et al., 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Titre. Sous-titre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Nième édition, nombre de volumes ou numéro du volume, lieu d’édition, éditeur, (« Nom de la collection »), année d’édition.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CASSOU, Jean et al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., Encyclopédie du Symbolisme. Peinture, gravure et sculpture, littérature et musique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Paris, Somogy, 1979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888" marR="78888" marT="109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181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075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B56EB03-3A52-E1C5-241A-125E7CCA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56431"/>
              </p:ext>
            </p:extLst>
          </p:nvPr>
        </p:nvGraphicFramePr>
        <p:xfrm>
          <a:off x="1013326" y="460604"/>
          <a:ext cx="10402236" cy="5936791"/>
        </p:xfrm>
        <a:graphic>
          <a:graphicData uri="http://schemas.openxmlformats.org/drawingml/2006/table">
            <a:tbl>
              <a:tblPr firstRow="1" firstCol="1" bandRow="1"/>
              <a:tblGrid>
                <a:gridCol w="2033257">
                  <a:extLst>
                    <a:ext uri="{9D8B030D-6E8A-4147-A177-3AD203B41FA5}">
                      <a16:colId xmlns:a16="http://schemas.microsoft.com/office/drawing/2014/main" val="3567084976"/>
                    </a:ext>
                  </a:extLst>
                </a:gridCol>
                <a:gridCol w="4141536">
                  <a:extLst>
                    <a:ext uri="{9D8B030D-6E8A-4147-A177-3AD203B41FA5}">
                      <a16:colId xmlns:a16="http://schemas.microsoft.com/office/drawing/2014/main" val="2367440217"/>
                    </a:ext>
                  </a:extLst>
                </a:gridCol>
                <a:gridCol w="4227443">
                  <a:extLst>
                    <a:ext uri="{9D8B030D-6E8A-4147-A177-3AD203B41FA5}">
                      <a16:colId xmlns:a16="http://schemas.microsoft.com/office/drawing/2014/main" val="1574849590"/>
                    </a:ext>
                  </a:extLst>
                </a:gridCol>
              </a:tblGrid>
              <a:tr h="738205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CATALOGUE D’EXPOSITION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 (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.), 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Titre. Sous-titre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cat. 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., lieu d’édition, éditeur, date.</a:t>
                      </a:r>
                      <a:endParaRPr lang="fr-F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DUPLAIX, Sophie, LISTA, Marcella (dir.),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Sons &amp; lumières. Une histoire du son dans l’art du XXe siècle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cat. exp., Paris, Centre Pompidou, 2004.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354994"/>
                  </a:ext>
                </a:extLst>
              </a:tr>
              <a:tr h="1869364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ACTES DE COLLOQUES</a:t>
                      </a:r>
                      <a:endParaRPr lang="fr-F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Prénom, « Titre de la communication », in NOM, Prénom (dir.),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 du colloque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actes du colloque, lieu du colloque, date du colloque, lieu d’édition, éditeur, date d’édition, pages.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NAUBERT-RISER, Constance, « La critique d’art des années 1890. Impasse méthodologique ou renouvellement des modèles théoriques ? », in BOUILLON, Jean- Paul (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.), 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 critique d’art en France 1850- 1900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actes du colloque de Clermont-Ferrand, 1987, Université de Saint-Étienne, Centre Interdisciplinaire d’Études et de Recherches sur l’Expression contemporaine, 1989, p.193- 202</a:t>
                      </a:r>
                      <a:endParaRPr lang="fr-F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506388"/>
                  </a:ext>
                </a:extLst>
              </a:tr>
              <a:tr h="511973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ARTICLE DE PÉRIODIQUE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Prénom, « Titre de l’article », in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 de la revue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tome ou volume, n°, année, pages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KAHN, Gustave, « Art. La Section d’Or », in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Mercure de France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T. C., n°369, 1er novembre 1912, pp. 181-182.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25686"/>
                  </a:ext>
                </a:extLst>
              </a:tr>
              <a:tr h="1190669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RÉFÉRENCE ÉLECTRONIQUE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Prénom, « Titre. Sous-titre », in Titre de la page d’accueil, date de l’article, mis en ligne le, adresse URL, [consulté le]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BRAUN, Marta, « Fantasmes des vivants et des morts », in Études photographiques, 1 er novembre 1996, mis en ligne le 18 novembre 2002, </a:t>
                      </a:r>
                      <a:r>
                        <a:rPr lang="fr-FR" sz="1400" b="0" i="0" u="sng" strike="noStrike" kern="100">
                          <a:solidFill>
                            <a:srgbClr val="467886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2"/>
                        </a:rPr>
                        <a:t>http://etudesphotographiques.revues.org/100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[consulté le 20 novembre 2013]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838363"/>
                  </a:ext>
                </a:extLst>
              </a:tr>
              <a:tr h="964437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CHAPITRE D’OUVRAGE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NOM, Prénom, « Titre. Sous-titre », in NOM, Prénom, </a:t>
                      </a:r>
                      <a:r>
                        <a:rPr lang="fr-FR" sz="1400" b="0" i="1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Titre. Sous-titre.</a:t>
                      </a:r>
                      <a:r>
                        <a:rPr lang="fr-FR" sz="1400" b="0" i="0" u="none" strike="noStrike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lieu d’édition, éditeur, date, pages.</a:t>
                      </a:r>
                      <a:endParaRPr lang="fr-FR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400"/>
                        </a:spcAft>
                        <a:buNone/>
                      </a:pP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DENTLER, Jonathan. « Techniques of Transmission: Wire Service 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Photography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and the Digital Image », in Olga 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Moskatova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.), 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Images on the Move. </a:t>
                      </a:r>
                      <a:r>
                        <a:rPr lang="fr-FR" sz="1400" b="0" i="1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Materiality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- Networks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fr-FR" sz="1400" b="0" i="1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Formats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Bielefeld, </a:t>
                      </a:r>
                      <a:r>
                        <a:rPr lang="fr-FR" sz="1400" b="0" i="0" u="none" strike="noStrike" kern="100" dirty="0" err="1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transcript</a:t>
                      </a:r>
                      <a:r>
                        <a:rPr lang="fr-FR" sz="1400" b="0" i="0" u="none" strike="noStrike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2021, pp. 53‑72</a:t>
                      </a:r>
                      <a:endParaRPr lang="fr-F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202" marR="69202" marT="96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223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05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792C369-923C-0BBD-21C8-60856701A6B7}"/>
              </a:ext>
            </a:extLst>
          </p:cNvPr>
          <p:cNvSpPr txBox="1"/>
          <p:nvPr/>
        </p:nvSpPr>
        <p:spPr>
          <a:xfrm>
            <a:off x="408563" y="1028343"/>
            <a:ext cx="1138066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effectLst/>
                <a:ea typeface="Aptos" panose="020B0004020202020204" pitchFamily="34" charset="0"/>
              </a:rPr>
              <a:t>Identifier les types de références bibliographiques</a:t>
            </a:r>
          </a:p>
          <a:p>
            <a:endParaRPr lang="fr-FR" sz="1800" b="1" dirty="0">
              <a:effectLst/>
              <a:ea typeface="Aptos" panose="020B0004020202020204" pitchFamily="34" charset="0"/>
            </a:endParaRPr>
          </a:p>
          <a:p>
            <a:r>
              <a:rPr lang="fr-FR" sz="1800" dirty="0">
                <a:effectLst/>
                <a:ea typeface="Aptos" panose="020B0004020202020204" pitchFamily="34" charset="0"/>
              </a:rPr>
              <a:t>Kirsi </a:t>
            </a:r>
            <a:r>
              <a:rPr lang="fr-FR" sz="1800" dirty="0" err="1">
                <a:effectLst/>
                <a:ea typeface="Aptos" panose="020B0004020202020204" pitchFamily="34" charset="0"/>
              </a:rPr>
              <a:t>Peltomäki</a:t>
            </a:r>
            <a:r>
              <a:rPr lang="fr-FR" sz="1800" dirty="0">
                <a:effectLst/>
                <a:ea typeface="Aptos" panose="020B0004020202020204" pitchFamily="34" charset="0"/>
              </a:rPr>
              <a:t>, « Au-delà des murs. Exploration du sensoriel dans les situations de Michael Asher », </a:t>
            </a:r>
            <a:r>
              <a:rPr lang="fr-FR" sz="1800" i="1" dirty="0">
                <a:effectLst/>
                <a:ea typeface="Aptos" panose="020B0004020202020204" pitchFamily="34" charset="0"/>
              </a:rPr>
              <a:t>Tacet, </a:t>
            </a:r>
            <a:r>
              <a:rPr lang="fr-FR" sz="1800" i="1" dirty="0" err="1">
                <a:effectLst/>
                <a:ea typeface="Aptos" panose="020B0004020202020204" pitchFamily="34" charset="0"/>
              </a:rPr>
              <a:t>sound</a:t>
            </a:r>
            <a:r>
              <a:rPr lang="fr-FR" sz="1800" i="1" dirty="0">
                <a:effectLst/>
                <a:ea typeface="Aptos" panose="020B0004020202020204" pitchFamily="34" charset="0"/>
              </a:rPr>
              <a:t> in the arts</a:t>
            </a:r>
            <a:r>
              <a:rPr lang="fr-FR" sz="1800" dirty="0">
                <a:effectLst/>
                <a:ea typeface="Aptos" panose="020B0004020202020204" pitchFamily="34" charset="0"/>
              </a:rPr>
              <a:t>, n°3 « De l’espace sonore », 2014, pp. 46-67.</a:t>
            </a:r>
          </a:p>
          <a:p>
            <a:endParaRPr lang="fr-FR" sz="1800" dirty="0">
              <a:effectLst/>
              <a:ea typeface="Aptos" panose="020B0004020202020204" pitchFamily="34" charset="0"/>
            </a:endParaRPr>
          </a:p>
          <a:p>
            <a:r>
              <a:rPr lang="fr-FR" dirty="0"/>
              <a:t>Thomas Y. Levin, « Des sons venus de nulle part. Rudolf </a:t>
            </a:r>
            <a:r>
              <a:rPr lang="fr-FR" dirty="0" err="1"/>
              <a:t>Pfenninger</a:t>
            </a:r>
            <a:r>
              <a:rPr lang="fr-FR" dirty="0"/>
              <a:t> et l’archéologie du son synthétique », </a:t>
            </a:r>
            <a:r>
              <a:rPr lang="fr-FR" i="1" dirty="0"/>
              <a:t>in </a:t>
            </a:r>
            <a:r>
              <a:rPr lang="fr-FR" dirty="0"/>
              <a:t>Sophie </a:t>
            </a:r>
            <a:r>
              <a:rPr lang="fr-FR" dirty="0" err="1"/>
              <a:t>Duplaix</a:t>
            </a:r>
            <a:r>
              <a:rPr lang="fr-FR" dirty="0"/>
              <a:t>, Marcella Lista (</a:t>
            </a:r>
            <a:r>
              <a:rPr lang="fr-FR" dirty="0" err="1"/>
              <a:t>eds</a:t>
            </a:r>
            <a:r>
              <a:rPr lang="fr-FR" dirty="0"/>
              <a:t>.), </a:t>
            </a:r>
            <a:r>
              <a:rPr lang="fr-FR" i="1" dirty="0"/>
              <a:t>Sons &amp; Lumières. Une histoire du son dans l’art du XXe siècle</a:t>
            </a:r>
            <a:r>
              <a:rPr lang="fr-FR" dirty="0"/>
              <a:t> (cat. </a:t>
            </a:r>
            <a:r>
              <a:rPr lang="fr-FR" dirty="0" err="1"/>
              <a:t>exp</a:t>
            </a:r>
            <a:r>
              <a:rPr lang="fr-FR" dirty="0"/>
              <a:t>., Paris, Centre Pompidou, 22 septembre 2004-3 janvier 2005), Paris, Centre Pompidou, 2004, pp. 51-60.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Salomé </a:t>
            </a:r>
            <a:r>
              <a:rPr lang="fr-FR" dirty="0" err="1"/>
              <a:t>Voegelin</a:t>
            </a:r>
            <a:r>
              <a:rPr lang="fr-FR" dirty="0"/>
              <a:t>, « </a:t>
            </a:r>
            <a:r>
              <a:rPr lang="fr-FR" dirty="0" err="1"/>
              <a:t>Soundwalking</a:t>
            </a:r>
            <a:r>
              <a:rPr lang="fr-FR" dirty="0"/>
              <a:t> the Museum: A Sonic Journey </a:t>
            </a:r>
            <a:r>
              <a:rPr lang="fr-FR" dirty="0" err="1"/>
              <a:t>through</a:t>
            </a:r>
            <a:r>
              <a:rPr lang="fr-FR" dirty="0"/>
              <a:t> the Visual Display », </a:t>
            </a:r>
            <a:r>
              <a:rPr lang="fr-FR" i="1" dirty="0"/>
              <a:t>in </a:t>
            </a:r>
            <a:r>
              <a:rPr lang="fr-FR" dirty="0"/>
              <a:t>Nina </a:t>
            </a:r>
            <a:r>
              <a:rPr lang="fr-FR" dirty="0" err="1"/>
              <a:t>Sobol</a:t>
            </a:r>
            <a:r>
              <a:rPr lang="fr-FR" dirty="0"/>
              <a:t> </a:t>
            </a:r>
            <a:r>
              <a:rPr lang="fr-FR" dirty="0" err="1"/>
              <a:t>Levent</a:t>
            </a:r>
            <a:r>
              <a:rPr lang="fr-FR" dirty="0"/>
              <a:t>, Alvaro Pascual-Leone, Simon </a:t>
            </a:r>
            <a:r>
              <a:rPr lang="fr-FR" dirty="0" err="1"/>
              <a:t>Lacey</a:t>
            </a:r>
            <a:r>
              <a:rPr lang="fr-FR" dirty="0"/>
              <a:t> (</a:t>
            </a:r>
            <a:r>
              <a:rPr lang="fr-FR" dirty="0" err="1"/>
              <a:t>eds</a:t>
            </a:r>
            <a:r>
              <a:rPr lang="fr-FR" dirty="0"/>
              <a:t>.), </a:t>
            </a:r>
            <a:r>
              <a:rPr lang="fr-FR" i="1" dirty="0"/>
              <a:t>The </a:t>
            </a:r>
            <a:r>
              <a:rPr lang="fr-FR" i="1" dirty="0" err="1"/>
              <a:t>Multisensory</a:t>
            </a:r>
            <a:r>
              <a:rPr lang="fr-FR" i="1" dirty="0"/>
              <a:t> Museum: Cross-</a:t>
            </a:r>
            <a:r>
              <a:rPr lang="fr-FR" i="1" dirty="0" err="1"/>
              <a:t>Disciplinary</a:t>
            </a:r>
            <a:r>
              <a:rPr lang="fr-FR" i="1" dirty="0"/>
              <a:t> Perspectives on </a:t>
            </a:r>
            <a:r>
              <a:rPr lang="fr-FR" i="1" dirty="0" err="1"/>
              <a:t>Touch</a:t>
            </a:r>
            <a:r>
              <a:rPr lang="fr-FR" i="1" dirty="0"/>
              <a:t>, Sound, </a:t>
            </a:r>
            <a:r>
              <a:rPr lang="fr-FR" i="1" dirty="0" err="1"/>
              <a:t>Smell</a:t>
            </a:r>
            <a:r>
              <a:rPr lang="fr-FR" i="1" dirty="0"/>
              <a:t>, Memory, and </a:t>
            </a:r>
            <a:r>
              <a:rPr lang="fr-FR" i="1" dirty="0" err="1"/>
              <a:t>Space</a:t>
            </a:r>
            <a:r>
              <a:rPr lang="fr-FR" dirty="0"/>
              <a:t>, </a:t>
            </a:r>
            <a:r>
              <a:rPr lang="fr-FR" dirty="0" err="1"/>
              <a:t>Lanham</a:t>
            </a:r>
            <a:r>
              <a:rPr lang="fr-FR" dirty="0"/>
              <a:t>, Maryland: </a:t>
            </a:r>
            <a:r>
              <a:rPr lang="fr-FR" dirty="0" err="1"/>
              <a:t>Rowman</a:t>
            </a:r>
            <a:r>
              <a:rPr lang="fr-FR" dirty="0"/>
              <a:t> &amp; </a:t>
            </a:r>
            <a:r>
              <a:rPr lang="fr-FR" dirty="0" err="1"/>
              <a:t>Littlefield</a:t>
            </a:r>
            <a:r>
              <a:rPr lang="fr-FR" dirty="0"/>
              <a:t>, 2014, pp. 119-142.</a:t>
            </a:r>
          </a:p>
          <a:p>
            <a:endParaRPr lang="fr-FR" dirty="0"/>
          </a:p>
          <a:p>
            <a:r>
              <a:rPr lang="fr-FR" dirty="0"/>
              <a:t>Jean-François </a:t>
            </a:r>
            <a:r>
              <a:rPr lang="fr-FR" dirty="0" err="1"/>
              <a:t>Augoyard</a:t>
            </a:r>
            <a:r>
              <a:rPr lang="fr-FR" dirty="0"/>
              <a:t>, « La vue est-elle souveraine dans l’esthétique paysagère ? » </a:t>
            </a:r>
            <a:r>
              <a:rPr lang="fr-FR" i="1" dirty="0"/>
              <a:t>Le Débat</a:t>
            </a:r>
            <a:r>
              <a:rPr lang="fr-FR" dirty="0"/>
              <a:t>, n°65, 1995, pp. 51-58.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8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C746ADD-FD2E-BD46-F2C4-248BEADD499D}"/>
              </a:ext>
            </a:extLst>
          </p:cNvPr>
          <p:cNvSpPr txBox="1"/>
          <p:nvPr/>
        </p:nvSpPr>
        <p:spPr>
          <a:xfrm>
            <a:off x="952901" y="1461843"/>
            <a:ext cx="9952522" cy="3200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400"/>
              </a:spcAft>
              <a:buNone/>
            </a:pPr>
            <a:r>
              <a:rPr lang="fr-FR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2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400"/>
              </a:spcAft>
              <a:buNone/>
            </a:pPr>
            <a:r>
              <a:rPr lang="fr-FR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Légende des illustrations</a:t>
            </a: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400"/>
              </a:spcAft>
              <a:buNone/>
            </a:pPr>
            <a:r>
              <a:rPr lang="fr-FR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Toutes les illustrations doivent être clairement légendées, afin de retrouver facilement la source dont elles proviennent. </a:t>
            </a: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400"/>
              </a:spcAft>
              <a:buNone/>
            </a:pPr>
            <a:r>
              <a:rPr lang="fr-FR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 légende d’œuvre contient le prénom et le nom de l'artiste, le titre de l'œuvre (en italique), la date, la technique, les dimensions, la ville de conservation, l'institution de conservation. </a:t>
            </a:r>
          </a:p>
          <a:p>
            <a:pPr algn="just">
              <a:lnSpc>
                <a:spcPct val="115000"/>
              </a:lnSpc>
              <a:spcAft>
                <a:spcPts val="400"/>
              </a:spcAft>
            </a:pPr>
            <a:r>
              <a:rPr lang="en-US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Exemple</a:t>
            </a:r>
            <a:r>
              <a:rPr lang="en-US" kern="100" dirty="0">
                <a:ea typeface="Aptos" panose="020B0004020202020204" pitchFamily="34" charset="0"/>
                <a:cs typeface="Times New Roman" panose="02020603050405020304" pitchFamily="18" charset="0"/>
              </a:rPr>
              <a:t> : </a:t>
            </a:r>
            <a:r>
              <a:rPr lang="en-US" dirty="0"/>
              <a:t>Vincent van Gogh, </a:t>
            </a:r>
            <a:r>
              <a:rPr lang="en-US" i="1" dirty="0"/>
              <a:t>La Nuit </a:t>
            </a:r>
            <a:r>
              <a:rPr lang="en-US" i="1" dirty="0" err="1"/>
              <a:t>étoilée</a:t>
            </a:r>
            <a:r>
              <a:rPr lang="en-US" dirty="0"/>
              <a:t>, 1889, </a:t>
            </a:r>
            <a:r>
              <a:rPr lang="en-US" dirty="0" err="1"/>
              <a:t>huile</a:t>
            </a:r>
            <a:r>
              <a:rPr lang="en-US" dirty="0"/>
              <a:t> sur toile, 73,7 × 92,1 cm, Museum of Modern Art, New York.</a:t>
            </a:r>
          </a:p>
          <a:p>
            <a:pPr algn="just">
              <a:lnSpc>
                <a:spcPct val="115000"/>
              </a:lnSpc>
              <a:spcAft>
                <a:spcPts val="400"/>
              </a:spcAft>
              <a:buNone/>
            </a:pPr>
            <a:endParaRPr lang="fr-FR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75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1180</Words>
  <Application>Microsoft Office PowerPoint</Application>
  <PresentationFormat>Grand écran</PresentationFormat>
  <Paragraphs>67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Quicksand</vt:lpstr>
      <vt:lpstr>Times New Roman</vt:lpstr>
      <vt:lpstr>Office Theme</vt:lpstr>
      <vt:lpstr>Méthodologie de la recherche documentaire et du référencement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Léa Dreyer</dc:creator>
  <cp:lastModifiedBy>Léa Dreyer</cp:lastModifiedBy>
  <cp:revision>1</cp:revision>
  <dcterms:created xsi:type="dcterms:W3CDTF">2026-02-02T12:16:21Z</dcterms:created>
  <dcterms:modified xsi:type="dcterms:W3CDTF">2026-02-02T12:39:08Z</dcterms:modified>
</cp:coreProperties>
</file>