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80" r:id="rId20"/>
    <p:sldId id="275" r:id="rId21"/>
    <p:sldId id="276" r:id="rId22"/>
    <p:sldId id="277" r:id="rId23"/>
    <p:sldId id="278" r:id="rId24"/>
    <p:sldId id="279"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8" r:id="rId42"/>
    <p:sldId id="299" r:id="rId43"/>
    <p:sldId id="300" r:id="rId44"/>
    <p:sldId id="301" r:id="rId45"/>
    <p:sldId id="306" r:id="rId46"/>
    <p:sldId id="307" r:id="rId47"/>
    <p:sldId id="308" r:id="rId48"/>
    <p:sldId id="309" r:id="rId49"/>
    <p:sldId id="310" r:id="rId50"/>
    <p:sldId id="311" r:id="rId51"/>
    <p:sldId id="312" r:id="rId52"/>
    <p:sldId id="313" r:id="rId53"/>
    <p:sldId id="314" r:id="rId54"/>
    <p:sldId id="315" r:id="rId55"/>
    <p:sldId id="302" r:id="rId56"/>
    <p:sldId id="316" r:id="rId57"/>
    <p:sldId id="318" r:id="rId58"/>
    <p:sldId id="317" r:id="rId59"/>
    <p:sldId id="303" r:id="rId60"/>
    <p:sldId id="304" r:id="rId61"/>
    <p:sldId id="305" r:id="rId6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4" d="100"/>
          <a:sy n="64" d="100"/>
        </p:scale>
        <p:origin x="133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821B790-CCDB-4619-8D5A-7E396D67637C}" type="datetimeFigureOut">
              <a:rPr lang="fr-FR" smtClean="0"/>
              <a:pPr/>
              <a:t>24/02/2026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0ADA199-EACC-4835-A3AD-B6DFD4322741}" type="slidenum">
              <a:rPr lang="fr-FR" smtClean="0"/>
              <a:pPr/>
              <a:t>‹N°›</a:t>
            </a:fld>
            <a:endParaRPr lang="fr-FR"/>
          </a:p>
        </p:txBody>
      </p:sp>
    </p:spTree>
    <p:extLst>
      <p:ext uri="{BB962C8B-B14F-4D97-AF65-F5344CB8AC3E}">
        <p14:creationId xmlns:p14="http://schemas.microsoft.com/office/powerpoint/2010/main" val="1918543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821B790-CCDB-4619-8D5A-7E396D67637C}" type="datetimeFigureOut">
              <a:rPr lang="fr-FR" smtClean="0"/>
              <a:pPr/>
              <a:t>24/02/2026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0ADA199-EACC-4835-A3AD-B6DFD4322741}" type="slidenum">
              <a:rPr lang="fr-FR" smtClean="0"/>
              <a:pPr/>
              <a:t>‹N°›</a:t>
            </a:fld>
            <a:endParaRPr lang="fr-FR"/>
          </a:p>
        </p:txBody>
      </p:sp>
    </p:spTree>
    <p:extLst>
      <p:ext uri="{BB962C8B-B14F-4D97-AF65-F5344CB8AC3E}">
        <p14:creationId xmlns:p14="http://schemas.microsoft.com/office/powerpoint/2010/main" val="1795284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821B790-CCDB-4619-8D5A-7E396D67637C}" type="datetimeFigureOut">
              <a:rPr lang="fr-FR" smtClean="0"/>
              <a:pPr/>
              <a:t>24/02/2026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0ADA199-EACC-4835-A3AD-B6DFD4322741}" type="slidenum">
              <a:rPr lang="fr-FR" smtClean="0"/>
              <a:pPr/>
              <a:t>‹N°›</a:t>
            </a:fld>
            <a:endParaRPr lang="fr-FR"/>
          </a:p>
        </p:txBody>
      </p:sp>
    </p:spTree>
    <p:extLst>
      <p:ext uri="{BB962C8B-B14F-4D97-AF65-F5344CB8AC3E}">
        <p14:creationId xmlns:p14="http://schemas.microsoft.com/office/powerpoint/2010/main" val="2159331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821B790-CCDB-4619-8D5A-7E396D67637C}" type="datetimeFigureOut">
              <a:rPr lang="fr-FR" smtClean="0"/>
              <a:pPr/>
              <a:t>24/02/2026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0ADA199-EACC-4835-A3AD-B6DFD4322741}" type="slidenum">
              <a:rPr lang="fr-FR" smtClean="0"/>
              <a:pPr/>
              <a:t>‹N°›</a:t>
            </a:fld>
            <a:endParaRPr lang="fr-FR"/>
          </a:p>
        </p:txBody>
      </p:sp>
    </p:spTree>
    <p:extLst>
      <p:ext uri="{BB962C8B-B14F-4D97-AF65-F5344CB8AC3E}">
        <p14:creationId xmlns:p14="http://schemas.microsoft.com/office/powerpoint/2010/main" val="4085663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3821B790-CCDB-4619-8D5A-7E396D67637C}" type="datetimeFigureOut">
              <a:rPr lang="fr-FR" smtClean="0"/>
              <a:pPr/>
              <a:t>24/02/2026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0ADA199-EACC-4835-A3AD-B6DFD4322741}" type="slidenum">
              <a:rPr lang="fr-FR" smtClean="0"/>
              <a:pPr/>
              <a:t>‹N°›</a:t>
            </a:fld>
            <a:endParaRPr lang="fr-FR"/>
          </a:p>
        </p:txBody>
      </p:sp>
    </p:spTree>
    <p:extLst>
      <p:ext uri="{BB962C8B-B14F-4D97-AF65-F5344CB8AC3E}">
        <p14:creationId xmlns:p14="http://schemas.microsoft.com/office/powerpoint/2010/main" val="3297326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821B790-CCDB-4619-8D5A-7E396D67637C}" type="datetimeFigureOut">
              <a:rPr lang="fr-FR" smtClean="0"/>
              <a:pPr/>
              <a:t>24/02/2026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0ADA199-EACC-4835-A3AD-B6DFD4322741}" type="slidenum">
              <a:rPr lang="fr-FR" smtClean="0"/>
              <a:pPr/>
              <a:t>‹N°›</a:t>
            </a:fld>
            <a:endParaRPr lang="fr-FR"/>
          </a:p>
        </p:txBody>
      </p:sp>
    </p:spTree>
    <p:extLst>
      <p:ext uri="{BB962C8B-B14F-4D97-AF65-F5344CB8AC3E}">
        <p14:creationId xmlns:p14="http://schemas.microsoft.com/office/powerpoint/2010/main" val="1262376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821B790-CCDB-4619-8D5A-7E396D67637C}" type="datetimeFigureOut">
              <a:rPr lang="fr-FR" smtClean="0"/>
              <a:pPr/>
              <a:t>24/02/2026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0ADA199-EACC-4835-A3AD-B6DFD4322741}" type="slidenum">
              <a:rPr lang="fr-FR" smtClean="0"/>
              <a:pPr/>
              <a:t>‹N°›</a:t>
            </a:fld>
            <a:endParaRPr lang="fr-FR"/>
          </a:p>
        </p:txBody>
      </p:sp>
    </p:spTree>
    <p:extLst>
      <p:ext uri="{BB962C8B-B14F-4D97-AF65-F5344CB8AC3E}">
        <p14:creationId xmlns:p14="http://schemas.microsoft.com/office/powerpoint/2010/main" val="1665282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821B790-CCDB-4619-8D5A-7E396D67637C}" type="datetimeFigureOut">
              <a:rPr lang="fr-FR" smtClean="0"/>
              <a:pPr/>
              <a:t>24/02/2026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0ADA199-EACC-4835-A3AD-B6DFD4322741}" type="slidenum">
              <a:rPr lang="fr-FR" smtClean="0"/>
              <a:pPr/>
              <a:t>‹N°›</a:t>
            </a:fld>
            <a:endParaRPr lang="fr-FR"/>
          </a:p>
        </p:txBody>
      </p:sp>
    </p:spTree>
    <p:extLst>
      <p:ext uri="{BB962C8B-B14F-4D97-AF65-F5344CB8AC3E}">
        <p14:creationId xmlns:p14="http://schemas.microsoft.com/office/powerpoint/2010/main" val="1978532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21B790-CCDB-4619-8D5A-7E396D67637C}" type="datetimeFigureOut">
              <a:rPr lang="fr-FR" smtClean="0"/>
              <a:pPr/>
              <a:t>24/02/2026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0ADA199-EACC-4835-A3AD-B6DFD4322741}" type="slidenum">
              <a:rPr lang="fr-FR" smtClean="0"/>
              <a:pPr/>
              <a:t>‹N°›</a:t>
            </a:fld>
            <a:endParaRPr lang="fr-FR"/>
          </a:p>
        </p:txBody>
      </p:sp>
    </p:spTree>
    <p:extLst>
      <p:ext uri="{BB962C8B-B14F-4D97-AF65-F5344CB8AC3E}">
        <p14:creationId xmlns:p14="http://schemas.microsoft.com/office/powerpoint/2010/main" val="1439300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3821B790-CCDB-4619-8D5A-7E396D67637C}" type="datetimeFigureOut">
              <a:rPr lang="fr-FR" smtClean="0"/>
              <a:pPr/>
              <a:t>24/02/2026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0ADA199-EACC-4835-A3AD-B6DFD4322741}" type="slidenum">
              <a:rPr lang="fr-FR" smtClean="0"/>
              <a:pPr/>
              <a:t>‹N°›</a:t>
            </a:fld>
            <a:endParaRPr lang="fr-FR"/>
          </a:p>
        </p:txBody>
      </p:sp>
    </p:spTree>
    <p:extLst>
      <p:ext uri="{BB962C8B-B14F-4D97-AF65-F5344CB8AC3E}">
        <p14:creationId xmlns:p14="http://schemas.microsoft.com/office/powerpoint/2010/main" val="29838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3821B790-CCDB-4619-8D5A-7E396D67637C}" type="datetimeFigureOut">
              <a:rPr lang="fr-FR" smtClean="0"/>
              <a:pPr/>
              <a:t>24/02/2026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0ADA199-EACC-4835-A3AD-B6DFD4322741}" type="slidenum">
              <a:rPr lang="fr-FR" smtClean="0"/>
              <a:pPr/>
              <a:t>‹N°›</a:t>
            </a:fld>
            <a:endParaRPr lang="fr-FR"/>
          </a:p>
        </p:txBody>
      </p:sp>
    </p:spTree>
    <p:extLst>
      <p:ext uri="{BB962C8B-B14F-4D97-AF65-F5344CB8AC3E}">
        <p14:creationId xmlns:p14="http://schemas.microsoft.com/office/powerpoint/2010/main" val="3841543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21B790-CCDB-4619-8D5A-7E396D67637C}" type="datetimeFigureOut">
              <a:rPr lang="fr-FR" smtClean="0"/>
              <a:pPr/>
              <a:t>24/02/2026</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ADA199-EACC-4835-A3AD-B6DFD4322741}" type="slidenum">
              <a:rPr lang="fr-FR" smtClean="0"/>
              <a:pPr/>
              <a:t>‹N°›</a:t>
            </a:fld>
            <a:endParaRPr lang="fr-FR"/>
          </a:p>
        </p:txBody>
      </p:sp>
    </p:spTree>
    <p:extLst>
      <p:ext uri="{BB962C8B-B14F-4D97-AF65-F5344CB8AC3E}">
        <p14:creationId xmlns:p14="http://schemas.microsoft.com/office/powerpoint/2010/main" val="23469678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F0AC58-EC8F-43B4-979E-03AF7490F458}"/>
              </a:ext>
            </a:extLst>
          </p:cNvPr>
          <p:cNvSpPr>
            <a:spLocks noGrp="1"/>
          </p:cNvSpPr>
          <p:nvPr>
            <p:ph type="ctrTitle"/>
          </p:nvPr>
        </p:nvSpPr>
        <p:spPr>
          <a:xfrm>
            <a:off x="0" y="1122363"/>
            <a:ext cx="9144000" cy="1427890"/>
          </a:xfrm>
        </p:spPr>
        <p:txBody>
          <a:bodyPr>
            <a:normAutofit/>
          </a:bodyPr>
          <a:lstStyle/>
          <a:p>
            <a:r>
              <a:rPr lang="fr-FR" sz="4400" dirty="0"/>
              <a:t>Utopie et machiavélisme. </a:t>
            </a:r>
            <a:br>
              <a:rPr lang="fr-FR" sz="4400" dirty="0"/>
            </a:br>
            <a:r>
              <a:rPr lang="fr-FR" sz="4400" dirty="0"/>
              <a:t>L’essor du capitalisme au XVIe siècle </a:t>
            </a:r>
          </a:p>
        </p:txBody>
      </p:sp>
      <p:sp>
        <p:nvSpPr>
          <p:cNvPr id="3" name="Sous-titre 2">
            <a:extLst>
              <a:ext uri="{FF2B5EF4-FFF2-40B4-BE49-F238E27FC236}">
                <a16:creationId xmlns:a16="http://schemas.microsoft.com/office/drawing/2014/main" id="{93614543-1C5D-48C3-A338-F0D9DFADF17D}"/>
              </a:ext>
            </a:extLst>
          </p:cNvPr>
          <p:cNvSpPr>
            <a:spLocks noGrp="1"/>
          </p:cNvSpPr>
          <p:nvPr>
            <p:ph type="subTitle" idx="1"/>
          </p:nvPr>
        </p:nvSpPr>
        <p:spPr>
          <a:xfrm>
            <a:off x="0" y="3602038"/>
            <a:ext cx="9144000" cy="2060531"/>
          </a:xfrm>
        </p:spPr>
        <p:txBody>
          <a:bodyPr/>
          <a:lstStyle/>
          <a:p>
            <a:endParaRPr lang="fr-FR" dirty="0"/>
          </a:p>
        </p:txBody>
      </p:sp>
      <p:pic>
        <p:nvPicPr>
          <p:cNvPr id="5" name="Image 4">
            <a:extLst>
              <a:ext uri="{FF2B5EF4-FFF2-40B4-BE49-F238E27FC236}">
                <a16:creationId xmlns:a16="http://schemas.microsoft.com/office/drawing/2014/main" id="{2908D8B1-AC0B-48C2-8DD5-365D329553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6890" y="3255963"/>
            <a:ext cx="1937857" cy="2504114"/>
          </a:xfrm>
          <a:prstGeom prst="rect">
            <a:avLst/>
          </a:prstGeom>
        </p:spPr>
      </p:pic>
      <p:pic>
        <p:nvPicPr>
          <p:cNvPr id="7" name="Image 6">
            <a:extLst>
              <a:ext uri="{FF2B5EF4-FFF2-40B4-BE49-F238E27FC236}">
                <a16:creationId xmlns:a16="http://schemas.microsoft.com/office/drawing/2014/main" id="{7B5D83FC-A31D-43E7-9C35-E30F0156DA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9255" y="3207209"/>
            <a:ext cx="1770078" cy="2512425"/>
          </a:xfrm>
          <a:prstGeom prst="rect">
            <a:avLst/>
          </a:prstGeom>
        </p:spPr>
      </p:pic>
    </p:spTree>
    <p:extLst>
      <p:ext uri="{BB962C8B-B14F-4D97-AF65-F5344CB8AC3E}">
        <p14:creationId xmlns:p14="http://schemas.microsoft.com/office/powerpoint/2010/main" val="1974347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BAC818-6AD1-4542-8E9F-D8C9BD033EA0}"/>
              </a:ext>
            </a:extLst>
          </p:cNvPr>
          <p:cNvSpPr>
            <a:spLocks noGrp="1"/>
          </p:cNvSpPr>
          <p:nvPr>
            <p:ph type="title"/>
          </p:nvPr>
        </p:nvSpPr>
        <p:spPr/>
        <p:txBody>
          <a:bodyPr>
            <a:normAutofit fontScale="90000"/>
          </a:bodyPr>
          <a:lstStyle/>
          <a:p>
            <a:br>
              <a:rPr lang="fr-FR" dirty="0">
                <a:latin typeface="+mn-lt"/>
              </a:rPr>
            </a:br>
            <a:r>
              <a:rPr lang="fr-FR" dirty="0">
                <a:latin typeface="+mn-lt"/>
              </a:rPr>
              <a:t>Le mouvement des enclosures</a:t>
            </a:r>
            <a:br>
              <a:rPr lang="fr-FR" dirty="0">
                <a:latin typeface="+mn-lt"/>
              </a:rPr>
            </a:br>
            <a:br>
              <a:rPr lang="fr-FR" dirty="0">
                <a:latin typeface="+mn-lt"/>
              </a:rPr>
            </a:br>
            <a:endParaRPr lang="fr-FR" dirty="0">
              <a:latin typeface="+mn-lt"/>
            </a:endParaRPr>
          </a:p>
        </p:txBody>
      </p:sp>
      <p:sp>
        <p:nvSpPr>
          <p:cNvPr id="3" name="Espace réservé du contenu 2">
            <a:extLst>
              <a:ext uri="{FF2B5EF4-FFF2-40B4-BE49-F238E27FC236}">
                <a16:creationId xmlns:a16="http://schemas.microsoft.com/office/drawing/2014/main" id="{3D6B9CB7-B126-4C2B-9C30-607EE4A18515}"/>
              </a:ext>
            </a:extLst>
          </p:cNvPr>
          <p:cNvSpPr>
            <a:spLocks noGrp="1"/>
          </p:cNvSpPr>
          <p:nvPr>
            <p:ph idx="1"/>
          </p:nvPr>
        </p:nvSpPr>
        <p:spPr/>
        <p:txBody>
          <a:bodyPr>
            <a:normAutofit fontScale="92500" lnSpcReduction="10000"/>
          </a:bodyPr>
          <a:lstStyle/>
          <a:p>
            <a:r>
              <a:rPr lang="fr-FR" sz="2600" dirty="0"/>
              <a:t>Selon certains commentateurs (dont Marx), le mouvement des enclosures fut un </a:t>
            </a:r>
            <a:r>
              <a:rPr lang="fr-FR" sz="2600" b="1" dirty="0"/>
              <a:t>facteur déterminant de l’essor du capitalisme</a:t>
            </a:r>
            <a:r>
              <a:rPr lang="fr-FR" sz="2600" dirty="0"/>
              <a:t> :</a:t>
            </a:r>
            <a:br>
              <a:rPr lang="fr-FR" sz="2600" dirty="0"/>
            </a:br>
            <a:br>
              <a:rPr lang="fr-FR" sz="2600" dirty="0"/>
            </a:br>
            <a:r>
              <a:rPr lang="fr-FR" sz="2600" dirty="0">
                <a:sym typeface="Symbol"/>
              </a:rPr>
              <a:t></a:t>
            </a:r>
            <a:r>
              <a:rPr lang="fr-FR" sz="2600" dirty="0"/>
              <a:t> enrichissement d’une classe capitaliste émergente (producteurs de laine et grands fermiers)</a:t>
            </a:r>
            <a:br>
              <a:rPr lang="fr-FR" sz="2600" dirty="0"/>
            </a:br>
            <a:br>
              <a:rPr lang="fr-FR" sz="2600" dirty="0"/>
            </a:br>
            <a:r>
              <a:rPr lang="fr-FR" sz="2600" dirty="0">
                <a:sym typeface="Symbol"/>
              </a:rPr>
              <a:t></a:t>
            </a:r>
            <a:r>
              <a:rPr lang="fr-FR" sz="2600" dirty="0"/>
              <a:t> amélioration des techniques de culture agricole et gains de productivité</a:t>
            </a:r>
            <a:br>
              <a:rPr lang="fr-FR" sz="2600" dirty="0"/>
            </a:br>
            <a:br>
              <a:rPr lang="fr-FR" sz="2600" dirty="0"/>
            </a:br>
            <a:r>
              <a:rPr lang="fr-FR" sz="2600" dirty="0">
                <a:sym typeface="Symbol"/>
              </a:rPr>
              <a:t></a:t>
            </a:r>
            <a:r>
              <a:rPr lang="fr-FR" sz="2600" dirty="0"/>
              <a:t> favorise l’</a:t>
            </a:r>
            <a:r>
              <a:rPr lang="fr-FR" sz="2600" b="1" dirty="0"/>
              <a:t>exode rural </a:t>
            </a:r>
            <a:r>
              <a:rPr lang="fr-FR" sz="2600" dirty="0"/>
              <a:t>nécessaire au développement des manufactures (« transformation » des paysans en prolétaires). </a:t>
            </a:r>
          </a:p>
          <a:p>
            <a:endParaRPr lang="fr-FR" dirty="0"/>
          </a:p>
        </p:txBody>
      </p:sp>
    </p:spTree>
    <p:extLst>
      <p:ext uri="{BB962C8B-B14F-4D97-AF65-F5344CB8AC3E}">
        <p14:creationId xmlns:p14="http://schemas.microsoft.com/office/powerpoint/2010/main" val="3458543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BAC818-6AD1-4542-8E9F-D8C9BD033EA0}"/>
              </a:ext>
            </a:extLst>
          </p:cNvPr>
          <p:cNvSpPr>
            <a:spLocks noGrp="1"/>
          </p:cNvSpPr>
          <p:nvPr>
            <p:ph type="title"/>
          </p:nvPr>
        </p:nvSpPr>
        <p:spPr/>
        <p:txBody>
          <a:bodyPr>
            <a:normAutofit/>
          </a:bodyPr>
          <a:lstStyle/>
          <a:p>
            <a:r>
              <a:rPr lang="fr-FR" dirty="0">
                <a:latin typeface="+mn-lt"/>
              </a:rPr>
              <a:t>1. Eléments de contexte</a:t>
            </a:r>
            <a:br>
              <a:rPr lang="fr-FR" dirty="0">
                <a:latin typeface="+mn-lt"/>
              </a:rPr>
            </a:br>
            <a:endParaRPr lang="fr-FR" dirty="0">
              <a:latin typeface="+mn-lt"/>
            </a:endParaRPr>
          </a:p>
        </p:txBody>
      </p:sp>
      <p:sp>
        <p:nvSpPr>
          <p:cNvPr id="3" name="Espace réservé du contenu 2">
            <a:extLst>
              <a:ext uri="{FF2B5EF4-FFF2-40B4-BE49-F238E27FC236}">
                <a16:creationId xmlns:a16="http://schemas.microsoft.com/office/drawing/2014/main" id="{3D6B9CB7-B126-4C2B-9C30-607EE4A18515}"/>
              </a:ext>
            </a:extLst>
          </p:cNvPr>
          <p:cNvSpPr>
            <a:spLocks noGrp="1"/>
          </p:cNvSpPr>
          <p:nvPr>
            <p:ph idx="1"/>
          </p:nvPr>
        </p:nvSpPr>
        <p:spPr/>
        <p:txBody>
          <a:bodyPr>
            <a:normAutofit/>
          </a:bodyPr>
          <a:lstStyle/>
          <a:p>
            <a:r>
              <a:rPr lang="fr-FR" sz="2400" dirty="0"/>
              <a:t>C’est dans cette période de profondes transformations économiques et sociales que sont rédigées, presque simultanément, deux œuvres majeures exposant</a:t>
            </a:r>
            <a:r>
              <a:rPr lang="fr-FR" sz="2400" b="1" dirty="0"/>
              <a:t> deux visions orthogonales de la politique</a:t>
            </a:r>
            <a:r>
              <a:rPr lang="fr-FR" sz="2400" dirty="0"/>
              <a:t> :</a:t>
            </a:r>
            <a:br>
              <a:rPr lang="fr-FR" sz="2400" dirty="0"/>
            </a:br>
            <a:br>
              <a:rPr lang="fr-FR" sz="2400" dirty="0"/>
            </a:br>
            <a:r>
              <a:rPr lang="fr-FR" sz="2400" dirty="0"/>
              <a:t>- L’</a:t>
            </a:r>
            <a:r>
              <a:rPr lang="fr-FR" sz="2400" i="1" dirty="0"/>
              <a:t>Utopie</a:t>
            </a:r>
            <a:r>
              <a:rPr lang="fr-FR" sz="2400" dirty="0"/>
              <a:t> de Thomas More, ouvrage idéaliste considéré comme </a:t>
            </a:r>
            <a:r>
              <a:rPr lang="fr-FR" sz="2400" b="1" dirty="0"/>
              <a:t>précurseur du socialisme et du communisme</a:t>
            </a:r>
            <a:r>
              <a:rPr lang="fr-FR" sz="2400" dirty="0"/>
              <a:t>, qui parait à Louvain en 1516.</a:t>
            </a:r>
            <a:br>
              <a:rPr lang="fr-FR" sz="2400" dirty="0"/>
            </a:br>
            <a:br>
              <a:rPr lang="fr-FR" sz="2400" dirty="0"/>
            </a:br>
            <a:r>
              <a:rPr lang="fr-FR" sz="2400" i="1" dirty="0"/>
              <a:t> - Le Prince</a:t>
            </a:r>
            <a:r>
              <a:rPr lang="fr-FR" sz="2400" dirty="0"/>
              <a:t>, traité réputé pour son </a:t>
            </a:r>
            <a:r>
              <a:rPr lang="fr-FR" sz="2400" b="1" dirty="0"/>
              <a:t>réalisme et son matérialisme</a:t>
            </a:r>
            <a:r>
              <a:rPr lang="fr-FR" sz="2400" dirty="0"/>
              <a:t>, paru à Florence en 1532 mais dédicacé à Laurent II de Médicis par Machiavel c. 1516.</a:t>
            </a:r>
          </a:p>
          <a:p>
            <a:endParaRPr lang="fr-FR" dirty="0"/>
          </a:p>
        </p:txBody>
      </p:sp>
    </p:spTree>
    <p:extLst>
      <p:ext uri="{BB962C8B-B14F-4D97-AF65-F5344CB8AC3E}">
        <p14:creationId xmlns:p14="http://schemas.microsoft.com/office/powerpoint/2010/main" val="1619344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BAC818-6AD1-4542-8E9F-D8C9BD033EA0}"/>
              </a:ext>
            </a:extLst>
          </p:cNvPr>
          <p:cNvSpPr>
            <a:spLocks noGrp="1"/>
          </p:cNvSpPr>
          <p:nvPr>
            <p:ph type="title"/>
          </p:nvPr>
        </p:nvSpPr>
        <p:spPr/>
        <p:txBody>
          <a:bodyPr>
            <a:noAutofit/>
          </a:bodyPr>
          <a:lstStyle/>
          <a:p>
            <a:pPr lvl="0"/>
            <a:br>
              <a:rPr lang="fr-FR" sz="4000" dirty="0">
                <a:latin typeface="+mn-lt"/>
              </a:rPr>
            </a:br>
            <a:r>
              <a:rPr lang="fr-FR" sz="4000" dirty="0">
                <a:latin typeface="+mn-lt"/>
              </a:rPr>
              <a:t>2. L’Utopie de Thomas More </a:t>
            </a:r>
            <a:br>
              <a:rPr lang="fr-FR" sz="4000" dirty="0">
                <a:latin typeface="+mn-lt"/>
              </a:rPr>
            </a:br>
            <a:br>
              <a:rPr lang="fr-FR" sz="4000" dirty="0">
                <a:latin typeface="+mn-lt"/>
              </a:rPr>
            </a:br>
            <a:endParaRPr lang="fr-FR" sz="4000" dirty="0">
              <a:latin typeface="+mn-lt"/>
            </a:endParaRPr>
          </a:p>
        </p:txBody>
      </p:sp>
      <p:sp>
        <p:nvSpPr>
          <p:cNvPr id="3" name="Espace réservé du contenu 2">
            <a:extLst>
              <a:ext uri="{FF2B5EF4-FFF2-40B4-BE49-F238E27FC236}">
                <a16:creationId xmlns:a16="http://schemas.microsoft.com/office/drawing/2014/main" id="{3D6B9CB7-B126-4C2B-9C30-607EE4A18515}"/>
              </a:ext>
            </a:extLst>
          </p:cNvPr>
          <p:cNvSpPr>
            <a:spLocks noGrp="1"/>
          </p:cNvSpPr>
          <p:nvPr>
            <p:ph idx="1"/>
          </p:nvPr>
        </p:nvSpPr>
        <p:spPr/>
        <p:txBody>
          <a:bodyPr>
            <a:normAutofit/>
          </a:bodyPr>
          <a:lstStyle/>
          <a:p>
            <a:r>
              <a:rPr lang="fr-FR" dirty="0"/>
              <a:t>2.2.1. Eléments biographiques</a:t>
            </a:r>
            <a:br>
              <a:rPr lang="fr-FR" dirty="0"/>
            </a:br>
            <a:endParaRPr lang="fr-FR" dirty="0"/>
          </a:p>
          <a:p>
            <a:r>
              <a:rPr lang="fr-FR" dirty="0"/>
              <a:t>2.2.2. Un réquisitoire contre la société de cour anglaise</a:t>
            </a:r>
            <a:br>
              <a:rPr lang="fr-FR" dirty="0"/>
            </a:br>
            <a:endParaRPr lang="fr-FR" dirty="0"/>
          </a:p>
          <a:p>
            <a:r>
              <a:rPr lang="fr-FR" dirty="0"/>
              <a:t>2.2.3. L’île d’Utopie, modèle de société communiste</a:t>
            </a:r>
            <a:br>
              <a:rPr lang="fr-FR" dirty="0"/>
            </a:br>
            <a:endParaRPr lang="fr-FR" dirty="0"/>
          </a:p>
          <a:p>
            <a:r>
              <a:rPr lang="fr-FR" dirty="0"/>
              <a:t>2.2.4. Postérité de l’</a:t>
            </a:r>
            <a:r>
              <a:rPr lang="fr-FR" i="1" dirty="0"/>
              <a:t>Utopie</a:t>
            </a:r>
          </a:p>
          <a:p>
            <a:endParaRPr lang="fr-FR" dirty="0"/>
          </a:p>
        </p:txBody>
      </p:sp>
    </p:spTree>
    <p:extLst>
      <p:ext uri="{BB962C8B-B14F-4D97-AF65-F5344CB8AC3E}">
        <p14:creationId xmlns:p14="http://schemas.microsoft.com/office/powerpoint/2010/main" val="1619344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BAC818-6AD1-4542-8E9F-D8C9BD033EA0}"/>
              </a:ext>
            </a:extLst>
          </p:cNvPr>
          <p:cNvSpPr>
            <a:spLocks noGrp="1"/>
          </p:cNvSpPr>
          <p:nvPr>
            <p:ph type="title"/>
          </p:nvPr>
        </p:nvSpPr>
        <p:spPr/>
        <p:txBody>
          <a:bodyPr>
            <a:noAutofit/>
          </a:bodyPr>
          <a:lstStyle/>
          <a:p>
            <a:br>
              <a:rPr lang="fr-FR" sz="4000" dirty="0">
                <a:latin typeface="+mn-lt"/>
              </a:rPr>
            </a:br>
            <a:r>
              <a:rPr lang="fr-FR" sz="4000" dirty="0">
                <a:latin typeface="+mn-lt"/>
              </a:rPr>
              <a:t> Eléments biographiques </a:t>
            </a:r>
            <a:br>
              <a:rPr lang="fr-FR" sz="4000" dirty="0">
                <a:latin typeface="+mn-lt"/>
              </a:rPr>
            </a:br>
            <a:br>
              <a:rPr lang="fr-FR" sz="4000" dirty="0">
                <a:latin typeface="+mn-lt"/>
              </a:rPr>
            </a:br>
            <a:endParaRPr lang="fr-FR" sz="4000" dirty="0">
              <a:latin typeface="+mn-lt"/>
            </a:endParaRPr>
          </a:p>
        </p:txBody>
      </p:sp>
      <p:sp>
        <p:nvSpPr>
          <p:cNvPr id="3" name="Espace réservé du contenu 2">
            <a:extLst>
              <a:ext uri="{FF2B5EF4-FFF2-40B4-BE49-F238E27FC236}">
                <a16:creationId xmlns:a16="http://schemas.microsoft.com/office/drawing/2014/main" id="{3D6B9CB7-B126-4C2B-9C30-607EE4A18515}"/>
              </a:ext>
            </a:extLst>
          </p:cNvPr>
          <p:cNvSpPr>
            <a:spLocks noGrp="1"/>
          </p:cNvSpPr>
          <p:nvPr>
            <p:ph idx="1"/>
          </p:nvPr>
        </p:nvSpPr>
        <p:spPr>
          <a:xfrm>
            <a:off x="628650" y="1400432"/>
            <a:ext cx="7886700" cy="5239265"/>
          </a:xfrm>
        </p:spPr>
        <p:txBody>
          <a:bodyPr>
            <a:normAutofit fontScale="62500" lnSpcReduction="20000"/>
          </a:bodyPr>
          <a:lstStyle/>
          <a:p>
            <a:r>
              <a:rPr lang="fr-FR" dirty="0"/>
              <a:t>7 février 1478 : naissance de Thomas More à Londres</a:t>
            </a:r>
            <a:br>
              <a:rPr lang="fr-FR" dirty="0"/>
            </a:br>
            <a:endParaRPr lang="fr-FR" dirty="0"/>
          </a:p>
          <a:p>
            <a:r>
              <a:rPr lang="fr-FR" dirty="0"/>
              <a:t>Etudie le grec et le latin à Oxford puis le droit à Londres </a:t>
            </a:r>
            <a:br>
              <a:rPr lang="fr-FR" dirty="0"/>
            </a:br>
            <a:endParaRPr lang="fr-FR" dirty="0"/>
          </a:p>
          <a:p>
            <a:r>
              <a:rPr lang="fr-FR" dirty="0"/>
              <a:t>1504 : devient membre du Parlement. </a:t>
            </a:r>
            <a:br>
              <a:rPr lang="fr-FR" dirty="0"/>
            </a:br>
            <a:endParaRPr lang="fr-FR" dirty="0"/>
          </a:p>
          <a:p>
            <a:r>
              <a:rPr lang="fr-FR" dirty="0"/>
              <a:t>1518 : devient conseiller privé du roi Henry VIII.</a:t>
            </a:r>
            <a:br>
              <a:rPr lang="fr-FR" dirty="0"/>
            </a:br>
            <a:r>
              <a:rPr lang="fr-FR" dirty="0">
                <a:sym typeface="Symbol"/>
              </a:rPr>
              <a:t> </a:t>
            </a:r>
            <a:r>
              <a:rPr lang="fr-FR" dirty="0"/>
              <a:t>maître des requêtes, ministre des finances, </a:t>
            </a:r>
            <a:r>
              <a:rPr lang="fr-FR" i="1" dirty="0"/>
              <a:t>speaker</a:t>
            </a:r>
            <a:r>
              <a:rPr lang="fr-FR" dirty="0"/>
              <a:t> de la chambre des communes.</a:t>
            </a:r>
            <a:br>
              <a:rPr lang="fr-FR" dirty="0"/>
            </a:br>
            <a:endParaRPr lang="fr-FR" dirty="0"/>
          </a:p>
          <a:p>
            <a:r>
              <a:rPr lang="fr-FR" dirty="0"/>
              <a:t>1529 : nommé Grand Chancelier, le plus haut poste de l’Etat.</a:t>
            </a:r>
            <a:br>
              <a:rPr lang="fr-FR" dirty="0"/>
            </a:br>
            <a:endParaRPr lang="fr-FR" dirty="0"/>
          </a:p>
          <a:p>
            <a:r>
              <a:rPr lang="fr-FR" dirty="0"/>
              <a:t>Catholique fervent et adversaire de la Réforme luthérienne, More s’oppose à Henry VIII qui veut rompre avec Rome afin de divorcer de Catherine d’Espagne </a:t>
            </a:r>
            <a:br>
              <a:rPr lang="fr-FR" dirty="0"/>
            </a:br>
            <a:endParaRPr lang="fr-FR" dirty="0"/>
          </a:p>
          <a:p>
            <a:r>
              <a:rPr lang="fr-FR" dirty="0"/>
              <a:t>1532 : More démissionne suite au mariage d’Henry VIII avec Anne </a:t>
            </a:r>
            <a:r>
              <a:rPr lang="fr-FR" dirty="0" err="1"/>
              <a:t>Boleyn</a:t>
            </a:r>
            <a:br>
              <a:rPr lang="fr-FR" dirty="0"/>
            </a:br>
            <a:endParaRPr lang="fr-FR" dirty="0"/>
          </a:p>
          <a:p>
            <a:r>
              <a:rPr lang="fr-FR" dirty="0"/>
              <a:t>17 avril 1534  : emprisonnement, puis jugement et condamnation pour trahison (1</a:t>
            </a:r>
            <a:r>
              <a:rPr lang="fr-FR" baseline="30000" dirty="0"/>
              <a:t>er</a:t>
            </a:r>
            <a:r>
              <a:rPr lang="fr-FR" dirty="0"/>
              <a:t> juillet 1535)</a:t>
            </a:r>
            <a:br>
              <a:rPr lang="fr-FR" dirty="0"/>
            </a:br>
            <a:endParaRPr lang="fr-FR" dirty="0"/>
          </a:p>
          <a:p>
            <a:r>
              <a:rPr lang="fr-FR" dirty="0"/>
              <a:t>6 juillet 1535 : More est décapité</a:t>
            </a:r>
          </a:p>
          <a:p>
            <a:endParaRPr lang="fr-FR" dirty="0"/>
          </a:p>
          <a:p>
            <a:endParaRPr lang="fr-FR" dirty="0"/>
          </a:p>
        </p:txBody>
      </p:sp>
    </p:spTree>
    <p:extLst>
      <p:ext uri="{BB962C8B-B14F-4D97-AF65-F5344CB8AC3E}">
        <p14:creationId xmlns:p14="http://schemas.microsoft.com/office/powerpoint/2010/main" val="1619344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BAC818-6AD1-4542-8E9F-D8C9BD033EA0}"/>
              </a:ext>
            </a:extLst>
          </p:cNvPr>
          <p:cNvSpPr>
            <a:spLocks noGrp="1"/>
          </p:cNvSpPr>
          <p:nvPr>
            <p:ph type="title"/>
          </p:nvPr>
        </p:nvSpPr>
        <p:spPr/>
        <p:txBody>
          <a:bodyPr>
            <a:noAutofit/>
          </a:bodyPr>
          <a:lstStyle/>
          <a:p>
            <a:br>
              <a:rPr lang="fr-FR" sz="4000" dirty="0">
                <a:latin typeface="+mn-lt"/>
              </a:rPr>
            </a:br>
            <a:r>
              <a:rPr lang="fr-FR" sz="4000" dirty="0">
                <a:latin typeface="+mn-lt"/>
              </a:rPr>
              <a:t> Eléments biographiques </a:t>
            </a:r>
            <a:br>
              <a:rPr lang="fr-FR" sz="4000" dirty="0">
                <a:latin typeface="+mn-lt"/>
              </a:rPr>
            </a:br>
            <a:br>
              <a:rPr lang="fr-FR" sz="4000" dirty="0">
                <a:latin typeface="+mn-lt"/>
              </a:rPr>
            </a:br>
            <a:endParaRPr lang="fr-FR" sz="4000" dirty="0">
              <a:latin typeface="+mn-lt"/>
            </a:endParaRPr>
          </a:p>
        </p:txBody>
      </p:sp>
      <p:sp>
        <p:nvSpPr>
          <p:cNvPr id="3" name="Espace réservé du contenu 2">
            <a:extLst>
              <a:ext uri="{FF2B5EF4-FFF2-40B4-BE49-F238E27FC236}">
                <a16:creationId xmlns:a16="http://schemas.microsoft.com/office/drawing/2014/main" id="{3D6B9CB7-B126-4C2B-9C30-607EE4A18515}"/>
              </a:ext>
            </a:extLst>
          </p:cNvPr>
          <p:cNvSpPr>
            <a:spLocks noGrp="1"/>
          </p:cNvSpPr>
          <p:nvPr>
            <p:ph idx="1"/>
          </p:nvPr>
        </p:nvSpPr>
        <p:spPr>
          <a:xfrm>
            <a:off x="628650" y="1400432"/>
            <a:ext cx="7886700" cy="5239265"/>
          </a:xfrm>
        </p:spPr>
        <p:txBody>
          <a:bodyPr>
            <a:normAutofit/>
          </a:bodyPr>
          <a:lstStyle/>
          <a:p>
            <a:endParaRPr lang="fr-FR" dirty="0"/>
          </a:p>
          <a:p>
            <a:r>
              <a:rPr lang="fr-FR" sz="2400" dirty="0"/>
              <a:t>More sera béatifié en 1886 puis canonisé en 1935 par l’église catholique.</a:t>
            </a:r>
          </a:p>
          <a:p>
            <a:endParaRPr lang="fr-FR" sz="2400" dirty="0"/>
          </a:p>
          <a:p>
            <a:r>
              <a:rPr lang="fr-FR" sz="2400" dirty="0"/>
              <a:t>More est également considéré comme un </a:t>
            </a:r>
            <a:r>
              <a:rPr lang="fr-FR" sz="2400" b="1" dirty="0"/>
              <a:t>inspirateur du socialisme</a:t>
            </a:r>
            <a:r>
              <a:rPr lang="fr-FR" sz="2400" dirty="0"/>
              <a:t> : son nom figurait sur le </a:t>
            </a:r>
            <a:r>
              <a:rPr lang="fr-FR" sz="2400" i="1" dirty="0"/>
              <a:t>Monument aux combattants de la Liberté </a:t>
            </a:r>
            <a:r>
              <a:rPr lang="fr-FR" sz="2400" dirty="0"/>
              <a:t>(obélisque situé au pieds du Kremlin à Moscou) aux cotés de ceux de Marx, Engels, Jaurès, Proudhon etc.</a:t>
            </a:r>
          </a:p>
          <a:p>
            <a:endParaRPr lang="fr-FR" sz="2400" dirty="0"/>
          </a:p>
          <a:p>
            <a:r>
              <a:rPr lang="fr-FR" sz="2400" dirty="0"/>
              <a:t>Son œuvre la plus célèbre est </a:t>
            </a:r>
            <a:r>
              <a:rPr lang="fr-FR" sz="2400" b="1" i="1" dirty="0"/>
              <a:t>La meilleure forme de communauté politique et la nouvelle Île d'Utopie</a:t>
            </a:r>
            <a:r>
              <a:rPr lang="fr-FR" sz="2400" dirty="0"/>
              <a:t>, rédigée en latin et parue à Louvain en 1516.</a:t>
            </a:r>
          </a:p>
          <a:p>
            <a:endParaRPr lang="fr-FR" dirty="0"/>
          </a:p>
        </p:txBody>
      </p:sp>
    </p:spTree>
    <p:extLst>
      <p:ext uri="{BB962C8B-B14F-4D97-AF65-F5344CB8AC3E}">
        <p14:creationId xmlns:p14="http://schemas.microsoft.com/office/powerpoint/2010/main" val="1619344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BAC818-6AD1-4542-8E9F-D8C9BD033EA0}"/>
              </a:ext>
            </a:extLst>
          </p:cNvPr>
          <p:cNvSpPr>
            <a:spLocks noGrp="1"/>
          </p:cNvSpPr>
          <p:nvPr>
            <p:ph type="title"/>
          </p:nvPr>
        </p:nvSpPr>
        <p:spPr/>
        <p:txBody>
          <a:bodyPr>
            <a:noAutofit/>
          </a:bodyPr>
          <a:lstStyle/>
          <a:p>
            <a:br>
              <a:rPr lang="fr-FR" sz="5400" dirty="0">
                <a:latin typeface="+mn-lt"/>
              </a:rPr>
            </a:br>
            <a:r>
              <a:rPr lang="fr-FR" sz="3600" dirty="0">
                <a:solidFill>
                  <a:prstClr val="black"/>
                </a:solidFill>
                <a:latin typeface="Calibri"/>
                <a:ea typeface="+mn-ea"/>
                <a:cs typeface="+mn-cs"/>
              </a:rPr>
              <a:t>Un réquisitoire contre la société anglaise</a:t>
            </a:r>
            <a:br>
              <a:rPr lang="fr-FR" sz="5400" dirty="0">
                <a:latin typeface="+mn-lt"/>
              </a:rPr>
            </a:br>
            <a:br>
              <a:rPr lang="fr-FR" sz="5400" dirty="0">
                <a:latin typeface="+mn-lt"/>
              </a:rPr>
            </a:br>
            <a:endParaRPr lang="fr-FR" sz="5400" dirty="0">
              <a:latin typeface="+mn-lt"/>
            </a:endParaRPr>
          </a:p>
        </p:txBody>
      </p:sp>
      <p:sp>
        <p:nvSpPr>
          <p:cNvPr id="3" name="Espace réservé du contenu 2">
            <a:extLst>
              <a:ext uri="{FF2B5EF4-FFF2-40B4-BE49-F238E27FC236}">
                <a16:creationId xmlns:a16="http://schemas.microsoft.com/office/drawing/2014/main" id="{3D6B9CB7-B126-4C2B-9C30-607EE4A18515}"/>
              </a:ext>
            </a:extLst>
          </p:cNvPr>
          <p:cNvSpPr>
            <a:spLocks noGrp="1"/>
          </p:cNvSpPr>
          <p:nvPr>
            <p:ph idx="1"/>
          </p:nvPr>
        </p:nvSpPr>
        <p:spPr>
          <a:xfrm>
            <a:off x="628650" y="1400432"/>
            <a:ext cx="7886700" cy="5239265"/>
          </a:xfrm>
        </p:spPr>
        <p:txBody>
          <a:bodyPr>
            <a:normAutofit lnSpcReduction="10000"/>
          </a:bodyPr>
          <a:lstStyle/>
          <a:p>
            <a:endParaRPr lang="fr-FR" dirty="0"/>
          </a:p>
          <a:p>
            <a:r>
              <a:rPr lang="fr-FR" sz="2400" dirty="0"/>
              <a:t>L’</a:t>
            </a:r>
            <a:r>
              <a:rPr lang="fr-FR" sz="2400" i="1" dirty="0"/>
              <a:t>Utopie</a:t>
            </a:r>
            <a:r>
              <a:rPr lang="fr-FR" sz="2400" dirty="0"/>
              <a:t> (</a:t>
            </a:r>
            <a:r>
              <a:rPr lang="fr-FR" sz="2400" i="1" dirty="0" err="1"/>
              <a:t>Utopia</a:t>
            </a:r>
            <a:r>
              <a:rPr lang="fr-FR" sz="2400" dirty="0"/>
              <a:t>, littéralement « </a:t>
            </a:r>
            <a:r>
              <a:rPr lang="fr-FR" sz="2400" b="1" dirty="0"/>
              <a:t>nulle part</a:t>
            </a:r>
            <a:r>
              <a:rPr lang="fr-FR" sz="2400" dirty="0"/>
              <a:t> » ou « (qui n’est) en aucun lieu », du grec o</a:t>
            </a:r>
            <a:r>
              <a:rPr lang="fr-FR" sz="2400" i="1" dirty="0"/>
              <a:t>u-topos : </a:t>
            </a:r>
            <a:r>
              <a:rPr lang="fr-FR" sz="2400" dirty="0"/>
              <a:t>absence de lieu) </a:t>
            </a:r>
            <a:br>
              <a:rPr lang="fr-FR" sz="2400" dirty="0"/>
            </a:br>
            <a:r>
              <a:rPr lang="fr-FR" sz="2400" dirty="0"/>
              <a:t>est découpée en deux parties distinctes. </a:t>
            </a:r>
          </a:p>
          <a:p>
            <a:endParaRPr lang="fr-FR" sz="2400" dirty="0"/>
          </a:p>
          <a:p>
            <a:r>
              <a:rPr lang="fr-FR" sz="2400" dirty="0"/>
              <a:t>La première, d’inspiration platonicienne, consiste en une </a:t>
            </a:r>
            <a:r>
              <a:rPr lang="fr-FR" sz="2400" b="1" dirty="0"/>
              <a:t>suite de dialogues</a:t>
            </a:r>
            <a:r>
              <a:rPr lang="fr-FR" sz="2400" dirty="0"/>
              <a:t>, d’abord entre Thomas More, Pierre Gilles (humaniste et éditeur flamand) et Raphaël </a:t>
            </a:r>
            <a:r>
              <a:rPr lang="fr-FR" sz="2400" dirty="0" err="1"/>
              <a:t>Hythlodée</a:t>
            </a:r>
            <a:r>
              <a:rPr lang="fr-FR" sz="2400" dirty="0"/>
              <a:t>, personnage fictif présenté comme un voyageur portugais, puis entre </a:t>
            </a:r>
            <a:r>
              <a:rPr lang="fr-FR" sz="2400" dirty="0" err="1"/>
              <a:t>Hythlodée</a:t>
            </a:r>
            <a:r>
              <a:rPr lang="fr-FR" sz="2400" dirty="0"/>
              <a:t> et divers contradicteurs.</a:t>
            </a:r>
          </a:p>
          <a:p>
            <a:endParaRPr lang="fr-FR" sz="2400" dirty="0"/>
          </a:p>
          <a:p>
            <a:r>
              <a:rPr lang="fr-FR" sz="2400" dirty="0"/>
              <a:t>La seconde consiste en une </a:t>
            </a:r>
            <a:r>
              <a:rPr lang="fr-FR" sz="2400" b="1" dirty="0"/>
              <a:t>description détaillée de l’organisation de l’île d’Utopie</a:t>
            </a:r>
            <a:r>
              <a:rPr lang="fr-FR" sz="2400" dirty="0"/>
              <a:t>, relatée par </a:t>
            </a:r>
            <a:r>
              <a:rPr lang="fr-FR" sz="2400" dirty="0" err="1"/>
              <a:t>Hythlodée</a:t>
            </a:r>
            <a:r>
              <a:rPr lang="fr-FR" sz="2400" dirty="0"/>
              <a:t> à son auditoire. </a:t>
            </a:r>
          </a:p>
          <a:p>
            <a:endParaRPr lang="fr-FR" dirty="0"/>
          </a:p>
        </p:txBody>
      </p:sp>
    </p:spTree>
    <p:extLst>
      <p:ext uri="{BB962C8B-B14F-4D97-AF65-F5344CB8AC3E}">
        <p14:creationId xmlns:p14="http://schemas.microsoft.com/office/powerpoint/2010/main" val="1619344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BAC818-6AD1-4542-8E9F-D8C9BD033EA0}"/>
              </a:ext>
            </a:extLst>
          </p:cNvPr>
          <p:cNvSpPr>
            <a:spLocks noGrp="1"/>
          </p:cNvSpPr>
          <p:nvPr>
            <p:ph type="title"/>
          </p:nvPr>
        </p:nvSpPr>
        <p:spPr/>
        <p:txBody>
          <a:bodyPr>
            <a:noAutofit/>
          </a:bodyPr>
          <a:lstStyle/>
          <a:p>
            <a:br>
              <a:rPr lang="fr-FR" sz="5400" dirty="0">
                <a:latin typeface="+mn-lt"/>
              </a:rPr>
            </a:br>
            <a:r>
              <a:rPr lang="fr-FR" sz="3600" dirty="0">
                <a:solidFill>
                  <a:prstClr val="black"/>
                </a:solidFill>
                <a:latin typeface="Calibri"/>
                <a:ea typeface="+mn-ea"/>
                <a:cs typeface="+mn-cs"/>
              </a:rPr>
              <a:t>Un réquisitoire contre la société anglaise </a:t>
            </a:r>
            <a:br>
              <a:rPr lang="fr-FR" sz="5400" dirty="0">
                <a:latin typeface="+mn-lt"/>
              </a:rPr>
            </a:br>
            <a:br>
              <a:rPr lang="fr-FR" sz="5400" dirty="0">
                <a:latin typeface="+mn-lt"/>
              </a:rPr>
            </a:br>
            <a:endParaRPr lang="fr-FR" sz="5400" dirty="0">
              <a:latin typeface="+mn-lt"/>
            </a:endParaRPr>
          </a:p>
        </p:txBody>
      </p:sp>
      <p:sp>
        <p:nvSpPr>
          <p:cNvPr id="3" name="Espace réservé du contenu 2">
            <a:extLst>
              <a:ext uri="{FF2B5EF4-FFF2-40B4-BE49-F238E27FC236}">
                <a16:creationId xmlns:a16="http://schemas.microsoft.com/office/drawing/2014/main" id="{3D6B9CB7-B126-4C2B-9C30-607EE4A18515}"/>
              </a:ext>
            </a:extLst>
          </p:cNvPr>
          <p:cNvSpPr>
            <a:spLocks noGrp="1"/>
          </p:cNvSpPr>
          <p:nvPr>
            <p:ph idx="1"/>
          </p:nvPr>
        </p:nvSpPr>
        <p:spPr>
          <a:xfrm>
            <a:off x="628650" y="1400432"/>
            <a:ext cx="7886700" cy="5239265"/>
          </a:xfrm>
        </p:spPr>
        <p:txBody>
          <a:bodyPr>
            <a:normAutofit lnSpcReduction="10000"/>
          </a:bodyPr>
          <a:lstStyle/>
          <a:p>
            <a:endParaRPr lang="fr-FR" dirty="0"/>
          </a:p>
          <a:p>
            <a:r>
              <a:rPr lang="fr-FR" sz="2200" dirty="0"/>
              <a:t>La première partie est l’occasion pour More, de délivrer une </a:t>
            </a:r>
            <a:r>
              <a:rPr lang="fr-FR" sz="2200" b="1" dirty="0"/>
              <a:t>diatribe</a:t>
            </a:r>
            <a:r>
              <a:rPr lang="fr-FR" sz="2200" dirty="0"/>
              <a:t> </a:t>
            </a:r>
            <a:r>
              <a:rPr lang="fr-FR" sz="2200" b="1" dirty="0">
                <a:solidFill>
                  <a:prstClr val="black"/>
                </a:solidFill>
              </a:rPr>
              <a:t>contre la société de cour anglaise</a:t>
            </a:r>
            <a:r>
              <a:rPr lang="fr-FR" sz="2200" dirty="0">
                <a:solidFill>
                  <a:prstClr val="black"/>
                </a:solidFill>
              </a:rPr>
              <a:t>.</a:t>
            </a:r>
            <a:endParaRPr lang="fr-FR" sz="2200" dirty="0"/>
          </a:p>
          <a:p>
            <a:endParaRPr lang="fr-FR" sz="2200" dirty="0"/>
          </a:p>
          <a:p>
            <a:r>
              <a:rPr lang="fr-FR" sz="2200" dirty="0" err="1"/>
              <a:t>Hythlodée</a:t>
            </a:r>
            <a:r>
              <a:rPr lang="fr-FR" sz="2200" dirty="0"/>
              <a:t> y critique vigoureusement les institutions et la société de son pays :</a:t>
            </a:r>
            <a:br>
              <a:rPr lang="fr-FR" sz="2200" dirty="0"/>
            </a:br>
            <a:br>
              <a:rPr lang="fr-FR" sz="2200" dirty="0"/>
            </a:br>
            <a:r>
              <a:rPr lang="fr-FR" sz="2200" dirty="0"/>
              <a:t>- l’iniquité de la justice moins sévère envers les meurtriers qu’envers les voleurs, « pendus par vingtaine au même gibet » ;</a:t>
            </a:r>
            <a:br>
              <a:rPr lang="fr-FR" sz="2200" dirty="0"/>
            </a:br>
            <a:br>
              <a:rPr lang="fr-FR" sz="2200" dirty="0"/>
            </a:br>
            <a:r>
              <a:rPr lang="fr-FR" sz="2200" dirty="0"/>
              <a:t>- ses nobles, « frelons oisifs qui se nourrissent de la sueur et du travail d’autrui » :</a:t>
            </a:r>
            <a:br>
              <a:rPr lang="fr-FR" sz="2200" dirty="0"/>
            </a:br>
            <a:br>
              <a:rPr lang="fr-FR" sz="2200" dirty="0"/>
            </a:br>
            <a:r>
              <a:rPr lang="fr-FR" sz="2200" dirty="0"/>
              <a:t>- leurs « troupeaux de valets fainéants (…) amollis par des occupations de femmes » et contraints, à la mort de leurs maîtres, à mourir de faim où se livrer au brigandage.</a:t>
            </a:r>
            <a:endParaRPr lang="fr-FR" dirty="0"/>
          </a:p>
        </p:txBody>
      </p:sp>
    </p:spTree>
    <p:extLst>
      <p:ext uri="{BB962C8B-B14F-4D97-AF65-F5344CB8AC3E}">
        <p14:creationId xmlns:p14="http://schemas.microsoft.com/office/powerpoint/2010/main" val="1619344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BAC818-6AD1-4542-8E9F-D8C9BD033EA0}"/>
              </a:ext>
            </a:extLst>
          </p:cNvPr>
          <p:cNvSpPr>
            <a:spLocks noGrp="1"/>
          </p:cNvSpPr>
          <p:nvPr>
            <p:ph type="title"/>
          </p:nvPr>
        </p:nvSpPr>
        <p:spPr/>
        <p:txBody>
          <a:bodyPr>
            <a:noAutofit/>
          </a:bodyPr>
          <a:lstStyle/>
          <a:p>
            <a:br>
              <a:rPr lang="fr-FR" sz="5400" dirty="0">
                <a:latin typeface="+mn-lt"/>
              </a:rPr>
            </a:br>
            <a:r>
              <a:rPr lang="fr-FR" sz="3600" dirty="0">
                <a:solidFill>
                  <a:prstClr val="black"/>
                </a:solidFill>
                <a:latin typeface="Calibri"/>
                <a:ea typeface="+mn-ea"/>
                <a:cs typeface="+mn-cs"/>
              </a:rPr>
              <a:t>Un réquisitoire contre la société anglaise </a:t>
            </a:r>
            <a:br>
              <a:rPr lang="fr-FR" sz="5400" dirty="0">
                <a:latin typeface="+mn-lt"/>
              </a:rPr>
            </a:br>
            <a:br>
              <a:rPr lang="fr-FR" sz="5400" dirty="0">
                <a:latin typeface="+mn-lt"/>
              </a:rPr>
            </a:br>
            <a:endParaRPr lang="fr-FR" sz="5400" dirty="0">
              <a:latin typeface="+mn-lt"/>
            </a:endParaRPr>
          </a:p>
        </p:txBody>
      </p:sp>
      <p:sp>
        <p:nvSpPr>
          <p:cNvPr id="3" name="Espace réservé du contenu 2">
            <a:extLst>
              <a:ext uri="{FF2B5EF4-FFF2-40B4-BE49-F238E27FC236}">
                <a16:creationId xmlns:a16="http://schemas.microsoft.com/office/drawing/2014/main" id="{3D6B9CB7-B126-4C2B-9C30-607EE4A18515}"/>
              </a:ext>
            </a:extLst>
          </p:cNvPr>
          <p:cNvSpPr>
            <a:spLocks noGrp="1"/>
          </p:cNvSpPr>
          <p:nvPr>
            <p:ph idx="1"/>
          </p:nvPr>
        </p:nvSpPr>
        <p:spPr>
          <a:xfrm>
            <a:off x="628650" y="1400432"/>
            <a:ext cx="7886700" cy="5239265"/>
          </a:xfrm>
        </p:spPr>
        <p:txBody>
          <a:bodyPr>
            <a:normAutofit fontScale="92500" lnSpcReduction="10000"/>
          </a:bodyPr>
          <a:lstStyle/>
          <a:p>
            <a:endParaRPr lang="fr-FR" dirty="0"/>
          </a:p>
          <a:p>
            <a:r>
              <a:rPr lang="fr-FR" sz="2400" dirty="0"/>
              <a:t>More y condamne également - par l’intermédiaire d’</a:t>
            </a:r>
            <a:r>
              <a:rPr lang="fr-FR" sz="2400" dirty="0" err="1"/>
              <a:t>Hythlodée</a:t>
            </a:r>
            <a:r>
              <a:rPr lang="fr-FR" sz="2400" dirty="0"/>
              <a:t> - </a:t>
            </a:r>
            <a:r>
              <a:rPr lang="fr-FR" sz="2400" b="1" dirty="0"/>
              <a:t>les enclosures</a:t>
            </a:r>
            <a:r>
              <a:rPr lang="fr-FR" sz="2400" dirty="0"/>
              <a:t>, responsables de détruire quantité d’emplois en Angleterre, donc indirectement du vagabondage et la misère.</a:t>
            </a:r>
            <a:br>
              <a:rPr lang="fr-FR" sz="2400" dirty="0"/>
            </a:br>
            <a:br>
              <a:rPr lang="fr-FR" sz="2400" dirty="0"/>
            </a:br>
            <a:r>
              <a:rPr lang="fr-FR" sz="2400" dirty="0"/>
              <a:t> </a:t>
            </a:r>
            <a:r>
              <a:rPr lang="fr-FR" sz="2400" dirty="0">
                <a:solidFill>
                  <a:srgbClr val="002060"/>
                </a:solidFill>
              </a:rPr>
              <a:t>« - La noblesse et la valetaille ne sont pas les seules causes des brigandages qui vous désolent ; il en est une autre </a:t>
            </a:r>
            <a:r>
              <a:rPr lang="fr-FR" sz="2400">
                <a:solidFill>
                  <a:srgbClr val="002060"/>
                </a:solidFill>
              </a:rPr>
              <a:t>exclusivement particulière </a:t>
            </a:r>
            <a:r>
              <a:rPr lang="fr-FR" sz="2400" dirty="0">
                <a:solidFill>
                  <a:srgbClr val="002060"/>
                </a:solidFill>
              </a:rPr>
              <a:t>à votre île. </a:t>
            </a:r>
            <a:br>
              <a:rPr lang="fr-FR" sz="2400" dirty="0">
                <a:solidFill>
                  <a:srgbClr val="002060"/>
                </a:solidFill>
              </a:rPr>
            </a:br>
            <a:r>
              <a:rPr lang="fr-FR" sz="2400" dirty="0">
                <a:solidFill>
                  <a:srgbClr val="002060"/>
                </a:solidFill>
              </a:rPr>
              <a:t>- Et quelle est-elle ?</a:t>
            </a:r>
            <a:br>
              <a:rPr lang="fr-FR" sz="2400" dirty="0">
                <a:solidFill>
                  <a:srgbClr val="002060"/>
                </a:solidFill>
              </a:rPr>
            </a:br>
            <a:r>
              <a:rPr lang="fr-FR" sz="2400" dirty="0">
                <a:solidFill>
                  <a:srgbClr val="002060"/>
                </a:solidFill>
              </a:rPr>
              <a:t>- Les troupeaux innombrables de moutons qui couvrent aujourd’hui toute l’Angleterre. </a:t>
            </a:r>
            <a:r>
              <a:rPr lang="fr-FR" sz="2400" b="1" dirty="0">
                <a:solidFill>
                  <a:srgbClr val="002060"/>
                </a:solidFill>
              </a:rPr>
              <a:t>Ces bêtes, si douces, si sobres partout ailleurs, sont chez vous tellement voraces et féroces qu’elles mangent même les hommes</a:t>
            </a:r>
            <a:r>
              <a:rPr lang="fr-FR" sz="2400" dirty="0">
                <a:solidFill>
                  <a:srgbClr val="002060"/>
                </a:solidFill>
              </a:rPr>
              <a:t>, et dépeuplent les campagnes, les maisons et les villages. » </a:t>
            </a:r>
            <a:br>
              <a:rPr lang="fr-FR" sz="2400" dirty="0">
                <a:solidFill>
                  <a:srgbClr val="002060"/>
                </a:solidFill>
              </a:rPr>
            </a:br>
            <a:br>
              <a:rPr lang="fr-FR" sz="2400" dirty="0">
                <a:solidFill>
                  <a:srgbClr val="002060"/>
                </a:solidFill>
              </a:rPr>
            </a:br>
            <a:r>
              <a:rPr lang="fr-FR" sz="2400" dirty="0">
                <a:solidFill>
                  <a:srgbClr val="002060"/>
                </a:solidFill>
              </a:rPr>
              <a:t>« Un seul pâtre ou vacher suffit maintenant à faire brouter cette terre, dont la culture </a:t>
            </a:r>
            <a:r>
              <a:rPr lang="fr-FR" sz="2400" b="1" dirty="0">
                <a:solidFill>
                  <a:srgbClr val="002060"/>
                </a:solidFill>
              </a:rPr>
              <a:t>exigeait autrefois des centaines de bras</a:t>
            </a:r>
            <a:r>
              <a:rPr lang="fr-FR" sz="2400" dirty="0">
                <a:solidFill>
                  <a:srgbClr val="002060"/>
                </a:solidFill>
              </a:rPr>
              <a:t>. »</a:t>
            </a:r>
          </a:p>
        </p:txBody>
      </p:sp>
    </p:spTree>
    <p:extLst>
      <p:ext uri="{BB962C8B-B14F-4D97-AF65-F5344CB8AC3E}">
        <p14:creationId xmlns:p14="http://schemas.microsoft.com/office/powerpoint/2010/main" val="1619344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BAC818-6AD1-4542-8E9F-D8C9BD033EA0}"/>
              </a:ext>
            </a:extLst>
          </p:cNvPr>
          <p:cNvSpPr>
            <a:spLocks noGrp="1"/>
          </p:cNvSpPr>
          <p:nvPr>
            <p:ph type="title"/>
          </p:nvPr>
        </p:nvSpPr>
        <p:spPr/>
        <p:txBody>
          <a:bodyPr>
            <a:noAutofit/>
          </a:bodyPr>
          <a:lstStyle/>
          <a:p>
            <a:br>
              <a:rPr lang="fr-FR" sz="5400" dirty="0">
                <a:latin typeface="+mn-lt"/>
              </a:rPr>
            </a:br>
            <a:r>
              <a:rPr lang="fr-FR" sz="3600" dirty="0">
                <a:solidFill>
                  <a:prstClr val="black"/>
                </a:solidFill>
                <a:latin typeface="Calibri"/>
                <a:ea typeface="+mn-ea"/>
                <a:cs typeface="+mn-cs"/>
              </a:rPr>
              <a:t>Un réquisitoire contre la société anglaise </a:t>
            </a:r>
            <a:br>
              <a:rPr lang="fr-FR" sz="5400" dirty="0">
                <a:latin typeface="+mn-lt"/>
              </a:rPr>
            </a:br>
            <a:br>
              <a:rPr lang="fr-FR" sz="5400" dirty="0">
                <a:latin typeface="+mn-lt"/>
              </a:rPr>
            </a:br>
            <a:endParaRPr lang="fr-FR" sz="5400" dirty="0">
              <a:latin typeface="+mn-lt"/>
            </a:endParaRPr>
          </a:p>
        </p:txBody>
      </p:sp>
      <p:sp>
        <p:nvSpPr>
          <p:cNvPr id="3" name="Espace réservé du contenu 2">
            <a:extLst>
              <a:ext uri="{FF2B5EF4-FFF2-40B4-BE49-F238E27FC236}">
                <a16:creationId xmlns:a16="http://schemas.microsoft.com/office/drawing/2014/main" id="{3D6B9CB7-B126-4C2B-9C30-607EE4A18515}"/>
              </a:ext>
            </a:extLst>
          </p:cNvPr>
          <p:cNvSpPr>
            <a:spLocks noGrp="1"/>
          </p:cNvSpPr>
          <p:nvPr>
            <p:ph idx="1"/>
          </p:nvPr>
        </p:nvSpPr>
        <p:spPr>
          <a:xfrm>
            <a:off x="628650" y="1400432"/>
            <a:ext cx="7886700" cy="5239265"/>
          </a:xfrm>
        </p:spPr>
        <p:txBody>
          <a:bodyPr>
            <a:normAutofit/>
          </a:bodyPr>
          <a:lstStyle/>
          <a:p>
            <a:endParaRPr lang="fr-FR" dirty="0"/>
          </a:p>
          <a:p>
            <a:r>
              <a:rPr lang="fr-FR" sz="2200" dirty="0" err="1"/>
              <a:t>Hythlodée</a:t>
            </a:r>
            <a:r>
              <a:rPr lang="fr-FR" sz="2200" dirty="0"/>
              <a:t> conclut cette première partie par une sentence qui constitue le pivot de l’ouvrage : </a:t>
            </a:r>
            <a:br>
              <a:rPr lang="fr-FR" sz="2200" dirty="0"/>
            </a:br>
            <a:br>
              <a:rPr lang="fr-FR" sz="2200" dirty="0"/>
            </a:br>
            <a:r>
              <a:rPr lang="fr-FR" sz="2200" dirty="0">
                <a:solidFill>
                  <a:srgbClr val="002060"/>
                </a:solidFill>
              </a:rPr>
              <a:t>« Maintenant, cher More, je vais vous ouvrir le fond de mon âme, et vous dire mes pensées les plus intimes. </a:t>
            </a:r>
            <a:r>
              <a:rPr lang="fr-FR" sz="2200" b="1" dirty="0">
                <a:solidFill>
                  <a:srgbClr val="002060"/>
                </a:solidFill>
              </a:rPr>
              <a:t>Partout où la propriété est un droit individuel, où toutes choses se mesurent par l’argent, là on ne pourra jamais organiser la justice et la prospérité sociale</a:t>
            </a:r>
            <a:r>
              <a:rPr lang="fr-FR" sz="2200" dirty="0">
                <a:solidFill>
                  <a:srgbClr val="002060"/>
                </a:solidFill>
              </a:rPr>
              <a:t>, à moins que vous n’appeliez juste la société où ce qu’il y a de meilleur est le partage des plus méchants, et que vous n’estimiez parfaitement heureux l’Etat où la fortune publique se trouve la proie d’une poignée d’individus insatiables de jouissances, tandis que la masse est dévorée par la misère »</a:t>
            </a:r>
          </a:p>
        </p:txBody>
      </p:sp>
    </p:spTree>
    <p:extLst>
      <p:ext uri="{BB962C8B-B14F-4D97-AF65-F5344CB8AC3E}">
        <p14:creationId xmlns:p14="http://schemas.microsoft.com/office/powerpoint/2010/main" val="1619344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50000"/>
            <a:alpha val="1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628650" y="1825625"/>
            <a:ext cx="7886700" cy="4739932"/>
          </a:xfrm>
        </p:spPr>
        <p:txBody>
          <a:bodyPr>
            <a:normAutofit lnSpcReduction="10000"/>
          </a:bodyPr>
          <a:lstStyle/>
          <a:p>
            <a:endParaRPr lang="fr-FR" dirty="0"/>
          </a:p>
          <a:p>
            <a:endParaRPr lang="fr-FR" dirty="0"/>
          </a:p>
          <a:p>
            <a:endParaRPr lang="fr-FR" dirty="0"/>
          </a:p>
          <a:p>
            <a:endParaRPr lang="fr-FR" dirty="0"/>
          </a:p>
          <a:p>
            <a:endParaRPr lang="fr-FR" dirty="0"/>
          </a:p>
          <a:p>
            <a:endParaRPr lang="fr-FR" dirty="0"/>
          </a:p>
          <a:p>
            <a:endParaRPr lang="fr-FR" dirty="0"/>
          </a:p>
          <a:p>
            <a:pPr>
              <a:buNone/>
            </a:pPr>
            <a:endParaRPr lang="fr-FR" sz="2000" dirty="0"/>
          </a:p>
          <a:p>
            <a:pPr algn="ctr">
              <a:buNone/>
            </a:pPr>
            <a:endParaRPr lang="fr-FR" sz="2000" dirty="0"/>
          </a:p>
          <a:p>
            <a:pPr algn="ctr">
              <a:buNone/>
            </a:pPr>
            <a:endParaRPr lang="fr-FR" sz="2000" b="1" dirty="0"/>
          </a:p>
          <a:p>
            <a:pPr algn="ctr">
              <a:buNone/>
            </a:pPr>
            <a:r>
              <a:rPr lang="fr-FR" sz="2000" b="1" dirty="0"/>
              <a:t>Illustration de l’édition de 1516</a:t>
            </a:r>
          </a:p>
          <a:p>
            <a:endParaRPr lang="fr-FR" dirty="0"/>
          </a:p>
          <a:p>
            <a:endParaRPr lang="fr-FR" dirty="0"/>
          </a:p>
        </p:txBody>
      </p:sp>
      <p:pic>
        <p:nvPicPr>
          <p:cNvPr id="5" name="Image 4" descr="Thomas_More_Utopia_1516_VTOPIAE_INSVLAE_FIGVRA_(Bibliothèque_Mazarine).jpg"/>
          <p:cNvPicPr>
            <a:picLocks noChangeAspect="1"/>
          </p:cNvPicPr>
          <p:nvPr/>
        </p:nvPicPr>
        <p:blipFill>
          <a:blip r:embed="rId2" cstate="print"/>
          <a:stretch>
            <a:fillRect/>
          </a:stretch>
        </p:blipFill>
        <p:spPr>
          <a:xfrm>
            <a:off x="2611394" y="313948"/>
            <a:ext cx="3904735" cy="561345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EAC9E3-F0BF-4859-BC6D-A3325E1CF37E}"/>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117E725C-01D3-423E-88E3-53B432EC88AC}"/>
              </a:ext>
            </a:extLst>
          </p:cNvPr>
          <p:cNvSpPr>
            <a:spLocks noGrp="1"/>
          </p:cNvSpPr>
          <p:nvPr>
            <p:ph idx="1"/>
          </p:nvPr>
        </p:nvSpPr>
        <p:spPr/>
        <p:txBody>
          <a:bodyPr>
            <a:normAutofit/>
          </a:bodyPr>
          <a:lstStyle/>
          <a:p>
            <a:endParaRPr lang="fr-FR" dirty="0"/>
          </a:p>
          <a:p>
            <a:r>
              <a:rPr lang="fr-FR" dirty="0"/>
              <a:t>1. Eléments de contexte</a:t>
            </a:r>
          </a:p>
          <a:p>
            <a:endParaRPr lang="fr-FR" dirty="0"/>
          </a:p>
          <a:p>
            <a:r>
              <a:rPr lang="fr-FR" dirty="0"/>
              <a:t>2. L’Utopie de Thomas More </a:t>
            </a:r>
          </a:p>
          <a:p>
            <a:endParaRPr lang="fr-FR" dirty="0"/>
          </a:p>
          <a:p>
            <a:r>
              <a:rPr lang="fr-FR" dirty="0"/>
              <a:t>3. Le Prince de Nicolas Machiavel</a:t>
            </a:r>
          </a:p>
          <a:p>
            <a:endParaRPr lang="fr-FR" dirty="0"/>
          </a:p>
        </p:txBody>
      </p:sp>
    </p:spTree>
    <p:extLst>
      <p:ext uri="{BB962C8B-B14F-4D97-AF65-F5344CB8AC3E}">
        <p14:creationId xmlns:p14="http://schemas.microsoft.com/office/powerpoint/2010/main" val="3449041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BAC818-6AD1-4542-8E9F-D8C9BD033EA0}"/>
              </a:ext>
            </a:extLst>
          </p:cNvPr>
          <p:cNvSpPr>
            <a:spLocks noGrp="1"/>
          </p:cNvSpPr>
          <p:nvPr>
            <p:ph type="title"/>
          </p:nvPr>
        </p:nvSpPr>
        <p:spPr/>
        <p:txBody>
          <a:bodyPr>
            <a:noAutofit/>
          </a:bodyPr>
          <a:lstStyle/>
          <a:p>
            <a:br>
              <a:rPr lang="fr-FR" sz="4800" dirty="0">
                <a:latin typeface="+mn-lt"/>
              </a:rPr>
            </a:br>
            <a:r>
              <a:rPr lang="fr-FR" sz="3200" dirty="0"/>
              <a:t> </a:t>
            </a:r>
            <a:br>
              <a:rPr lang="fr-FR" sz="3200" dirty="0"/>
            </a:br>
            <a:r>
              <a:rPr lang="fr-FR" sz="3600" dirty="0">
                <a:latin typeface="+mn-lt"/>
              </a:rPr>
              <a:t>L’île d’Utopie, modèle de société communiste </a:t>
            </a:r>
            <a:br>
              <a:rPr lang="fr-FR" sz="4800" dirty="0">
                <a:latin typeface="+mn-lt"/>
              </a:rPr>
            </a:br>
            <a:br>
              <a:rPr lang="fr-FR" sz="4800" dirty="0">
                <a:latin typeface="+mn-lt"/>
              </a:rPr>
            </a:br>
            <a:endParaRPr lang="fr-FR" sz="4800" dirty="0">
              <a:latin typeface="+mn-lt"/>
            </a:endParaRPr>
          </a:p>
        </p:txBody>
      </p:sp>
      <p:sp>
        <p:nvSpPr>
          <p:cNvPr id="3" name="Espace réservé du contenu 2">
            <a:extLst>
              <a:ext uri="{FF2B5EF4-FFF2-40B4-BE49-F238E27FC236}">
                <a16:creationId xmlns:a16="http://schemas.microsoft.com/office/drawing/2014/main" id="{3D6B9CB7-B126-4C2B-9C30-607EE4A18515}"/>
              </a:ext>
            </a:extLst>
          </p:cNvPr>
          <p:cNvSpPr>
            <a:spLocks noGrp="1"/>
          </p:cNvSpPr>
          <p:nvPr>
            <p:ph idx="1"/>
          </p:nvPr>
        </p:nvSpPr>
        <p:spPr>
          <a:xfrm>
            <a:off x="628650" y="1400432"/>
            <a:ext cx="7886700" cy="5239265"/>
          </a:xfrm>
        </p:spPr>
        <p:txBody>
          <a:bodyPr>
            <a:normAutofit/>
          </a:bodyPr>
          <a:lstStyle/>
          <a:p>
            <a:endParaRPr lang="fr-FR" dirty="0"/>
          </a:p>
          <a:p>
            <a:r>
              <a:rPr lang="fr-FR" sz="2400" dirty="0"/>
              <a:t>Utopie contient cinquante-quatre villes, bâties selon le même plan, possédant les mêmes établissements et édifices publics, organisées selon les mêmes lois et institutions</a:t>
            </a:r>
            <a:br>
              <a:rPr lang="fr-FR" sz="2400" dirty="0"/>
            </a:br>
            <a:endParaRPr lang="fr-FR" sz="2400" dirty="0"/>
          </a:p>
          <a:p>
            <a:r>
              <a:rPr lang="fr-FR" sz="2400" dirty="0"/>
              <a:t>Les utopiens, organisés en « familles » composées d’au moins quarante individus, vivent sous un régime démocratique et « communiste », où n’existent </a:t>
            </a:r>
            <a:r>
              <a:rPr lang="fr-FR" sz="2400" b="1" dirty="0"/>
              <a:t>ni propriété privée, ni argent monnayé</a:t>
            </a:r>
            <a:r>
              <a:rPr lang="fr-FR" sz="2400" dirty="0"/>
              <a:t>. </a:t>
            </a:r>
            <a:br>
              <a:rPr lang="fr-FR" sz="2400" dirty="0"/>
            </a:br>
            <a:endParaRPr lang="fr-FR" sz="2400" dirty="0"/>
          </a:p>
          <a:p>
            <a:r>
              <a:rPr lang="fr-FR" sz="2400" dirty="0"/>
              <a:t>Les familles changent de maison tous les dix ans, afin de ne pas s’accoutumer à l’idée de propriété individuelle</a:t>
            </a:r>
            <a:endParaRPr lang="fr-FR" sz="2200" dirty="0">
              <a:solidFill>
                <a:srgbClr val="002060"/>
              </a:solidFill>
            </a:endParaRPr>
          </a:p>
        </p:txBody>
      </p:sp>
    </p:spTree>
    <p:extLst>
      <p:ext uri="{BB962C8B-B14F-4D97-AF65-F5344CB8AC3E}">
        <p14:creationId xmlns:p14="http://schemas.microsoft.com/office/powerpoint/2010/main" val="1619344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BAC818-6AD1-4542-8E9F-D8C9BD033EA0}"/>
              </a:ext>
            </a:extLst>
          </p:cNvPr>
          <p:cNvSpPr>
            <a:spLocks noGrp="1"/>
          </p:cNvSpPr>
          <p:nvPr>
            <p:ph type="title"/>
          </p:nvPr>
        </p:nvSpPr>
        <p:spPr/>
        <p:txBody>
          <a:bodyPr>
            <a:noAutofit/>
          </a:bodyPr>
          <a:lstStyle/>
          <a:p>
            <a:br>
              <a:rPr lang="fr-FR" sz="4800" dirty="0">
                <a:latin typeface="+mn-lt"/>
              </a:rPr>
            </a:br>
            <a:r>
              <a:rPr lang="fr-FR" sz="3200" dirty="0"/>
              <a:t> </a:t>
            </a:r>
            <a:br>
              <a:rPr lang="fr-FR" sz="3200" dirty="0"/>
            </a:br>
            <a:r>
              <a:rPr lang="fr-FR" sz="3600" dirty="0">
                <a:latin typeface="+mn-lt"/>
              </a:rPr>
              <a:t>L’île d’Utopie, modèle de société communiste </a:t>
            </a:r>
            <a:br>
              <a:rPr lang="fr-FR" sz="4800" dirty="0">
                <a:latin typeface="+mn-lt"/>
              </a:rPr>
            </a:br>
            <a:br>
              <a:rPr lang="fr-FR" sz="4800" dirty="0">
                <a:latin typeface="+mn-lt"/>
              </a:rPr>
            </a:br>
            <a:endParaRPr lang="fr-FR" sz="4800" dirty="0">
              <a:latin typeface="+mn-lt"/>
            </a:endParaRPr>
          </a:p>
        </p:txBody>
      </p:sp>
      <p:sp>
        <p:nvSpPr>
          <p:cNvPr id="3" name="Espace réservé du contenu 2">
            <a:extLst>
              <a:ext uri="{FF2B5EF4-FFF2-40B4-BE49-F238E27FC236}">
                <a16:creationId xmlns:a16="http://schemas.microsoft.com/office/drawing/2014/main" id="{3D6B9CB7-B126-4C2B-9C30-607EE4A18515}"/>
              </a:ext>
            </a:extLst>
          </p:cNvPr>
          <p:cNvSpPr>
            <a:spLocks noGrp="1"/>
          </p:cNvSpPr>
          <p:nvPr>
            <p:ph idx="1"/>
          </p:nvPr>
        </p:nvSpPr>
        <p:spPr>
          <a:xfrm>
            <a:off x="628650" y="1400432"/>
            <a:ext cx="7886700" cy="5239265"/>
          </a:xfrm>
        </p:spPr>
        <p:txBody>
          <a:bodyPr>
            <a:normAutofit/>
          </a:bodyPr>
          <a:lstStyle/>
          <a:p>
            <a:endParaRPr lang="fr-FR" dirty="0"/>
          </a:p>
          <a:p>
            <a:r>
              <a:rPr lang="fr-FR" sz="2400" b="1" dirty="0"/>
              <a:t>L’économie de l’île est essentiellement agricole</a:t>
            </a:r>
            <a:r>
              <a:rPr lang="fr-FR" sz="2400" dirty="0"/>
              <a:t>. </a:t>
            </a:r>
            <a:br>
              <a:rPr lang="fr-FR" sz="2400" dirty="0"/>
            </a:br>
            <a:endParaRPr lang="fr-FR" sz="2400" dirty="0"/>
          </a:p>
          <a:p>
            <a:r>
              <a:rPr lang="fr-FR" sz="2400" dirty="0"/>
              <a:t>Les </a:t>
            </a:r>
            <a:r>
              <a:rPr lang="fr-FR" sz="2400" b="1" dirty="0"/>
              <a:t>terres sont mises en commun </a:t>
            </a:r>
            <a:r>
              <a:rPr lang="fr-FR" sz="2400" dirty="0"/>
              <a:t>et cultivées au bénéfice de tous. </a:t>
            </a:r>
            <a:br>
              <a:rPr lang="fr-FR" sz="2400" dirty="0"/>
            </a:br>
            <a:endParaRPr lang="fr-FR" sz="2400" dirty="0"/>
          </a:p>
          <a:p>
            <a:r>
              <a:rPr lang="fr-FR" sz="2400" dirty="0"/>
              <a:t>Chacun, femmes et enfants compris, est </a:t>
            </a:r>
            <a:r>
              <a:rPr lang="fr-FR" sz="2400" b="1" dirty="0"/>
              <a:t>contraint au travail agricole</a:t>
            </a:r>
            <a:r>
              <a:rPr lang="fr-FR" sz="2400" dirty="0"/>
              <a:t>, et apprend en outre un art particulier utile à la communauté : tissage, maçonnerie, poterie, menuiserie ou métallurgie.</a:t>
            </a:r>
            <a:br>
              <a:rPr lang="fr-FR" sz="2400" dirty="0"/>
            </a:br>
            <a:endParaRPr lang="fr-FR" sz="2400" dirty="0"/>
          </a:p>
          <a:p>
            <a:r>
              <a:rPr lang="fr-FR" sz="2400" dirty="0"/>
              <a:t>Des magistrats élus, les « </a:t>
            </a:r>
            <a:r>
              <a:rPr lang="fr-FR" sz="2400" dirty="0" err="1"/>
              <a:t>syphograntes</a:t>
            </a:r>
            <a:r>
              <a:rPr lang="fr-FR" sz="2400" dirty="0"/>
              <a:t> », veillent à ce que </a:t>
            </a:r>
            <a:r>
              <a:rPr lang="fr-FR" sz="2400" b="1" dirty="0"/>
              <a:t>personne ne se livre à l’oisiveté ou à la paresse</a:t>
            </a:r>
            <a:r>
              <a:rPr lang="fr-FR" sz="2400" dirty="0"/>
              <a:t>.</a:t>
            </a:r>
            <a:endParaRPr lang="fr-FR" sz="2200" dirty="0">
              <a:solidFill>
                <a:srgbClr val="002060"/>
              </a:solidFill>
            </a:endParaRPr>
          </a:p>
        </p:txBody>
      </p:sp>
    </p:spTree>
    <p:extLst>
      <p:ext uri="{BB962C8B-B14F-4D97-AF65-F5344CB8AC3E}">
        <p14:creationId xmlns:p14="http://schemas.microsoft.com/office/powerpoint/2010/main" val="1619344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BAC818-6AD1-4542-8E9F-D8C9BD033EA0}"/>
              </a:ext>
            </a:extLst>
          </p:cNvPr>
          <p:cNvSpPr>
            <a:spLocks noGrp="1"/>
          </p:cNvSpPr>
          <p:nvPr>
            <p:ph type="title"/>
          </p:nvPr>
        </p:nvSpPr>
        <p:spPr/>
        <p:txBody>
          <a:bodyPr>
            <a:noAutofit/>
          </a:bodyPr>
          <a:lstStyle/>
          <a:p>
            <a:br>
              <a:rPr lang="fr-FR" sz="4800" dirty="0">
                <a:latin typeface="+mn-lt"/>
              </a:rPr>
            </a:br>
            <a:r>
              <a:rPr lang="fr-FR" sz="3200" dirty="0"/>
              <a:t> </a:t>
            </a:r>
            <a:br>
              <a:rPr lang="fr-FR" sz="3200" dirty="0"/>
            </a:br>
            <a:r>
              <a:rPr lang="fr-FR" sz="3600" dirty="0">
                <a:latin typeface="+mn-lt"/>
              </a:rPr>
              <a:t>L’île d’Utopie, modèle de société communiste </a:t>
            </a:r>
            <a:br>
              <a:rPr lang="fr-FR" sz="4800" dirty="0">
                <a:latin typeface="+mn-lt"/>
              </a:rPr>
            </a:br>
            <a:br>
              <a:rPr lang="fr-FR" sz="4800" dirty="0">
                <a:latin typeface="+mn-lt"/>
              </a:rPr>
            </a:br>
            <a:endParaRPr lang="fr-FR" sz="4800" dirty="0">
              <a:latin typeface="+mn-lt"/>
            </a:endParaRPr>
          </a:p>
        </p:txBody>
      </p:sp>
      <p:sp>
        <p:nvSpPr>
          <p:cNvPr id="3" name="Espace réservé du contenu 2">
            <a:extLst>
              <a:ext uri="{FF2B5EF4-FFF2-40B4-BE49-F238E27FC236}">
                <a16:creationId xmlns:a16="http://schemas.microsoft.com/office/drawing/2014/main" id="{3D6B9CB7-B126-4C2B-9C30-607EE4A18515}"/>
              </a:ext>
            </a:extLst>
          </p:cNvPr>
          <p:cNvSpPr>
            <a:spLocks noGrp="1"/>
          </p:cNvSpPr>
          <p:nvPr>
            <p:ph idx="1"/>
          </p:nvPr>
        </p:nvSpPr>
        <p:spPr>
          <a:xfrm>
            <a:off x="628650" y="1400432"/>
            <a:ext cx="7886700" cy="5239265"/>
          </a:xfrm>
        </p:spPr>
        <p:txBody>
          <a:bodyPr>
            <a:normAutofit/>
          </a:bodyPr>
          <a:lstStyle/>
          <a:p>
            <a:endParaRPr lang="fr-FR" dirty="0"/>
          </a:p>
          <a:p>
            <a:r>
              <a:rPr lang="fr-FR" sz="2400" dirty="0"/>
              <a:t>Quelques habitants sont légalement exemptés de travail physique  : les magistrats, scientifiques et lettrés.</a:t>
            </a:r>
            <a:br>
              <a:rPr lang="fr-FR" sz="2400" dirty="0"/>
            </a:br>
            <a:endParaRPr lang="fr-FR" sz="2400" dirty="0"/>
          </a:p>
          <a:p>
            <a:r>
              <a:rPr lang="fr-FR" sz="2400" dirty="0"/>
              <a:t>Un ouvrier est susceptible d’accéder à ces catégories s’il consacre l’essentiel de son temps de loisirs aux études intellectuelles. </a:t>
            </a:r>
            <a:br>
              <a:rPr lang="fr-FR" sz="2400" dirty="0"/>
            </a:br>
            <a:endParaRPr lang="fr-FR" sz="2400" dirty="0"/>
          </a:p>
          <a:p>
            <a:r>
              <a:rPr lang="fr-FR" sz="2400" dirty="0"/>
              <a:t>Des </a:t>
            </a:r>
            <a:r>
              <a:rPr lang="fr-FR" sz="2400" b="1" dirty="0"/>
              <a:t>cours publics</a:t>
            </a:r>
            <a:r>
              <a:rPr lang="fr-FR" sz="2400" dirty="0"/>
              <a:t>, obligatoires pour les lettrés mais ouverts à chacun, sont donnés tous les matins avant le lever du soleil.</a:t>
            </a:r>
            <a:endParaRPr lang="fr-FR" sz="2200" dirty="0">
              <a:solidFill>
                <a:srgbClr val="002060"/>
              </a:solidFill>
            </a:endParaRPr>
          </a:p>
        </p:txBody>
      </p:sp>
    </p:spTree>
    <p:extLst>
      <p:ext uri="{BB962C8B-B14F-4D97-AF65-F5344CB8AC3E}">
        <p14:creationId xmlns:p14="http://schemas.microsoft.com/office/powerpoint/2010/main" val="1619344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BAC818-6AD1-4542-8E9F-D8C9BD033EA0}"/>
              </a:ext>
            </a:extLst>
          </p:cNvPr>
          <p:cNvSpPr>
            <a:spLocks noGrp="1"/>
          </p:cNvSpPr>
          <p:nvPr>
            <p:ph type="title"/>
          </p:nvPr>
        </p:nvSpPr>
        <p:spPr/>
        <p:txBody>
          <a:bodyPr>
            <a:noAutofit/>
          </a:bodyPr>
          <a:lstStyle/>
          <a:p>
            <a:br>
              <a:rPr lang="fr-FR" sz="4800" dirty="0">
                <a:latin typeface="+mn-lt"/>
              </a:rPr>
            </a:br>
            <a:r>
              <a:rPr lang="fr-FR" sz="3200" dirty="0"/>
              <a:t> </a:t>
            </a:r>
            <a:br>
              <a:rPr lang="fr-FR" sz="3200" dirty="0"/>
            </a:br>
            <a:r>
              <a:rPr lang="fr-FR" sz="3600" dirty="0">
                <a:latin typeface="+mn-lt"/>
              </a:rPr>
              <a:t>L’île d’Utopie, modèle de société communiste </a:t>
            </a:r>
            <a:br>
              <a:rPr lang="fr-FR" sz="4800" dirty="0">
                <a:latin typeface="+mn-lt"/>
              </a:rPr>
            </a:br>
            <a:br>
              <a:rPr lang="fr-FR" sz="4800" dirty="0">
                <a:latin typeface="+mn-lt"/>
              </a:rPr>
            </a:br>
            <a:endParaRPr lang="fr-FR" sz="4800" dirty="0">
              <a:latin typeface="+mn-lt"/>
            </a:endParaRPr>
          </a:p>
        </p:txBody>
      </p:sp>
      <p:sp>
        <p:nvSpPr>
          <p:cNvPr id="3" name="Espace réservé du contenu 2">
            <a:extLst>
              <a:ext uri="{FF2B5EF4-FFF2-40B4-BE49-F238E27FC236}">
                <a16:creationId xmlns:a16="http://schemas.microsoft.com/office/drawing/2014/main" id="{3D6B9CB7-B126-4C2B-9C30-607EE4A18515}"/>
              </a:ext>
            </a:extLst>
          </p:cNvPr>
          <p:cNvSpPr>
            <a:spLocks noGrp="1"/>
          </p:cNvSpPr>
          <p:nvPr>
            <p:ph idx="1"/>
          </p:nvPr>
        </p:nvSpPr>
        <p:spPr>
          <a:xfrm>
            <a:off x="628650" y="1400432"/>
            <a:ext cx="7886700" cy="5239265"/>
          </a:xfrm>
        </p:spPr>
        <p:txBody>
          <a:bodyPr>
            <a:normAutofit lnSpcReduction="10000"/>
          </a:bodyPr>
          <a:lstStyle/>
          <a:p>
            <a:endParaRPr lang="fr-FR" dirty="0"/>
          </a:p>
          <a:p>
            <a:r>
              <a:rPr lang="fr-FR" sz="2400" dirty="0"/>
              <a:t>La </a:t>
            </a:r>
            <a:r>
              <a:rPr lang="fr-FR" sz="2400" b="1" dirty="0"/>
              <a:t>distribution du nécessaire est organisée de manière centralisée</a:t>
            </a:r>
            <a:r>
              <a:rPr lang="fr-FR" sz="2400" dirty="0"/>
              <a:t> : </a:t>
            </a:r>
            <a:br>
              <a:rPr lang="fr-FR" sz="2400" dirty="0"/>
            </a:br>
            <a:br>
              <a:rPr lang="fr-FR" sz="2400" dirty="0"/>
            </a:br>
            <a:r>
              <a:rPr lang="fr-FR" sz="2400" dirty="0"/>
              <a:t>- au centre de chaque ville se trouve un « marché des choses nécessaires à la vie », où les familles apportent les produits de leurs travaux. </a:t>
            </a:r>
            <a:br>
              <a:rPr lang="fr-FR" sz="2400" dirty="0"/>
            </a:br>
            <a:br>
              <a:rPr lang="fr-FR" sz="2400" dirty="0"/>
            </a:br>
            <a:r>
              <a:rPr lang="fr-FR" sz="2400" dirty="0"/>
              <a:t>- Ces produits sont stockés dans des entrepôts où, dans un second temps, chaque père de famille vient retirer ce dont il a besoin, « </a:t>
            </a:r>
            <a:r>
              <a:rPr lang="fr-FR" sz="2400" b="1" dirty="0">
                <a:solidFill>
                  <a:srgbClr val="002060"/>
                </a:solidFill>
              </a:rPr>
              <a:t>sans qu’on exige de lui ni argent ni échange</a:t>
            </a:r>
            <a:r>
              <a:rPr lang="fr-FR" sz="2400" dirty="0"/>
              <a:t> ». </a:t>
            </a:r>
            <a:br>
              <a:rPr lang="fr-FR" sz="2400" dirty="0"/>
            </a:br>
            <a:endParaRPr lang="fr-FR" sz="2400" dirty="0"/>
          </a:p>
          <a:p>
            <a:r>
              <a:rPr lang="fr-FR" sz="2400" dirty="0"/>
              <a:t>Un </a:t>
            </a:r>
            <a:r>
              <a:rPr lang="fr-FR" sz="2400" b="1" dirty="0"/>
              <a:t>système de compensation </a:t>
            </a:r>
            <a:r>
              <a:rPr lang="fr-FR" sz="2400" dirty="0"/>
              <a:t>dresse la « statistique économique » de l’île et fait transiter, sans contrepartie, le nécessaire des villes en surabondance vers celles moins pourvues. </a:t>
            </a:r>
          </a:p>
        </p:txBody>
      </p:sp>
    </p:spTree>
    <p:extLst>
      <p:ext uri="{BB962C8B-B14F-4D97-AF65-F5344CB8AC3E}">
        <p14:creationId xmlns:p14="http://schemas.microsoft.com/office/powerpoint/2010/main" val="1619344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BAC818-6AD1-4542-8E9F-D8C9BD033EA0}"/>
              </a:ext>
            </a:extLst>
          </p:cNvPr>
          <p:cNvSpPr>
            <a:spLocks noGrp="1"/>
          </p:cNvSpPr>
          <p:nvPr>
            <p:ph type="title"/>
          </p:nvPr>
        </p:nvSpPr>
        <p:spPr/>
        <p:txBody>
          <a:bodyPr>
            <a:noAutofit/>
          </a:bodyPr>
          <a:lstStyle/>
          <a:p>
            <a:br>
              <a:rPr lang="fr-FR" sz="4800" dirty="0">
                <a:latin typeface="+mn-lt"/>
              </a:rPr>
            </a:br>
            <a:r>
              <a:rPr lang="fr-FR" sz="3200" dirty="0"/>
              <a:t> </a:t>
            </a:r>
            <a:br>
              <a:rPr lang="fr-FR" sz="3200" dirty="0"/>
            </a:br>
            <a:r>
              <a:rPr lang="fr-FR" sz="3600" dirty="0">
                <a:latin typeface="+mn-lt"/>
              </a:rPr>
              <a:t>L’île d’Utopie, modèle de société communiste </a:t>
            </a:r>
            <a:br>
              <a:rPr lang="fr-FR" sz="4800" dirty="0">
                <a:latin typeface="+mn-lt"/>
              </a:rPr>
            </a:br>
            <a:br>
              <a:rPr lang="fr-FR" sz="4800" dirty="0">
                <a:latin typeface="+mn-lt"/>
              </a:rPr>
            </a:br>
            <a:endParaRPr lang="fr-FR" sz="4800" dirty="0">
              <a:latin typeface="+mn-lt"/>
            </a:endParaRPr>
          </a:p>
        </p:txBody>
      </p:sp>
      <p:sp>
        <p:nvSpPr>
          <p:cNvPr id="3" name="Espace réservé du contenu 2">
            <a:extLst>
              <a:ext uri="{FF2B5EF4-FFF2-40B4-BE49-F238E27FC236}">
                <a16:creationId xmlns:a16="http://schemas.microsoft.com/office/drawing/2014/main" id="{3D6B9CB7-B126-4C2B-9C30-607EE4A18515}"/>
              </a:ext>
            </a:extLst>
          </p:cNvPr>
          <p:cNvSpPr>
            <a:spLocks noGrp="1"/>
          </p:cNvSpPr>
          <p:nvPr>
            <p:ph idx="1"/>
          </p:nvPr>
        </p:nvSpPr>
        <p:spPr>
          <a:xfrm>
            <a:off x="628650" y="1400432"/>
            <a:ext cx="7886700" cy="5239265"/>
          </a:xfrm>
        </p:spPr>
        <p:txBody>
          <a:bodyPr>
            <a:normAutofit/>
          </a:bodyPr>
          <a:lstStyle/>
          <a:p>
            <a:endParaRPr lang="fr-FR" dirty="0"/>
          </a:p>
          <a:p>
            <a:r>
              <a:rPr lang="fr-FR" sz="2400" dirty="0"/>
              <a:t>Cette organisation permet aux utopiens de jouir abondamment du nécessaire tout en profitant d’importantes plages de loisirs. </a:t>
            </a:r>
          </a:p>
          <a:p>
            <a:endParaRPr lang="fr-FR" sz="2400" dirty="0"/>
          </a:p>
          <a:p>
            <a:r>
              <a:rPr lang="fr-FR" sz="2400" dirty="0"/>
              <a:t>La journée d’un utopien consiste en :</a:t>
            </a:r>
            <a:br>
              <a:rPr lang="fr-FR" sz="2400" dirty="0"/>
            </a:br>
            <a:r>
              <a:rPr lang="fr-FR" sz="2400" dirty="0"/>
              <a:t>- </a:t>
            </a:r>
            <a:r>
              <a:rPr lang="fr-FR" sz="2400" b="1" dirty="0"/>
              <a:t>6 heures de travail</a:t>
            </a:r>
            <a:r>
              <a:rPr lang="fr-FR" sz="2400" dirty="0"/>
              <a:t> (à horaires fixes déterminés par la loi)</a:t>
            </a:r>
            <a:br>
              <a:rPr lang="fr-FR" sz="2400" dirty="0"/>
            </a:br>
            <a:r>
              <a:rPr lang="fr-FR" sz="2400" dirty="0"/>
              <a:t>- 9 heures de sommeil</a:t>
            </a:r>
            <a:br>
              <a:rPr lang="fr-FR" sz="2400" dirty="0"/>
            </a:br>
            <a:r>
              <a:rPr lang="fr-FR" sz="2400" dirty="0"/>
              <a:t>- 9 heures consacrées au repas (majoritairement pris en commun) et aux occupations privées.</a:t>
            </a:r>
            <a:br>
              <a:rPr lang="fr-FR" sz="2400" dirty="0"/>
            </a:br>
            <a:endParaRPr lang="fr-FR" sz="2400" dirty="0"/>
          </a:p>
          <a:p>
            <a:r>
              <a:rPr lang="fr-FR" sz="2400" dirty="0"/>
              <a:t>En moyenne, les journées de travail en Angleterre étaient d’environ 15 heures!</a:t>
            </a:r>
          </a:p>
        </p:txBody>
      </p:sp>
    </p:spTree>
    <p:extLst>
      <p:ext uri="{BB962C8B-B14F-4D97-AF65-F5344CB8AC3E}">
        <p14:creationId xmlns:p14="http://schemas.microsoft.com/office/powerpoint/2010/main" val="1619344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BAC818-6AD1-4542-8E9F-D8C9BD033EA0}"/>
              </a:ext>
            </a:extLst>
          </p:cNvPr>
          <p:cNvSpPr>
            <a:spLocks noGrp="1"/>
          </p:cNvSpPr>
          <p:nvPr>
            <p:ph type="title"/>
          </p:nvPr>
        </p:nvSpPr>
        <p:spPr/>
        <p:txBody>
          <a:bodyPr>
            <a:noAutofit/>
          </a:bodyPr>
          <a:lstStyle/>
          <a:p>
            <a:br>
              <a:rPr lang="fr-FR" sz="4800" dirty="0">
                <a:latin typeface="+mn-lt"/>
              </a:rPr>
            </a:br>
            <a:r>
              <a:rPr lang="fr-FR" sz="3200" dirty="0"/>
              <a:t> </a:t>
            </a:r>
            <a:br>
              <a:rPr lang="fr-FR" sz="3200" dirty="0"/>
            </a:br>
            <a:r>
              <a:rPr lang="fr-FR" sz="3600" dirty="0">
                <a:latin typeface="+mn-lt"/>
              </a:rPr>
              <a:t>L’île d’Utopie, modèle de société communiste </a:t>
            </a:r>
            <a:br>
              <a:rPr lang="fr-FR" sz="4800" dirty="0">
                <a:latin typeface="+mn-lt"/>
              </a:rPr>
            </a:br>
            <a:br>
              <a:rPr lang="fr-FR" sz="4800" dirty="0">
                <a:latin typeface="+mn-lt"/>
              </a:rPr>
            </a:br>
            <a:endParaRPr lang="fr-FR" sz="4800" dirty="0">
              <a:latin typeface="+mn-lt"/>
            </a:endParaRPr>
          </a:p>
        </p:txBody>
      </p:sp>
      <p:sp>
        <p:nvSpPr>
          <p:cNvPr id="3" name="Espace réservé du contenu 2">
            <a:extLst>
              <a:ext uri="{FF2B5EF4-FFF2-40B4-BE49-F238E27FC236}">
                <a16:creationId xmlns:a16="http://schemas.microsoft.com/office/drawing/2014/main" id="{3D6B9CB7-B126-4C2B-9C30-607EE4A18515}"/>
              </a:ext>
            </a:extLst>
          </p:cNvPr>
          <p:cNvSpPr>
            <a:spLocks noGrp="1"/>
          </p:cNvSpPr>
          <p:nvPr>
            <p:ph idx="1"/>
          </p:nvPr>
        </p:nvSpPr>
        <p:spPr>
          <a:xfrm>
            <a:off x="628650" y="1400432"/>
            <a:ext cx="7886700" cy="5239265"/>
          </a:xfrm>
        </p:spPr>
        <p:txBody>
          <a:bodyPr>
            <a:normAutofit/>
          </a:bodyPr>
          <a:lstStyle/>
          <a:p>
            <a:endParaRPr lang="fr-FR" dirty="0"/>
          </a:p>
          <a:p>
            <a:r>
              <a:rPr lang="fr-FR" sz="2400" dirty="0"/>
              <a:t>Comment More explique-t-il une telle différence?</a:t>
            </a:r>
          </a:p>
          <a:p>
            <a:endParaRPr lang="fr-FR" sz="2400" dirty="0"/>
          </a:p>
          <a:p>
            <a:r>
              <a:rPr lang="fr-FR" sz="2400" dirty="0"/>
              <a:t>Dans les monarchies européennes, ne </a:t>
            </a:r>
            <a:r>
              <a:rPr lang="fr-FR" sz="2400" b="1" dirty="0"/>
              <a:t>nombreuses classes oisives</a:t>
            </a:r>
            <a:r>
              <a:rPr lang="fr-FR" sz="2400" dirty="0"/>
              <a:t> (femmes, religieux « fainéants », nobles, serviteurs, mendiants) ne participent pas à la production de richesse.</a:t>
            </a:r>
            <a:br>
              <a:rPr lang="fr-FR" sz="2400" dirty="0"/>
            </a:br>
            <a:endParaRPr lang="fr-FR" sz="2400" dirty="0"/>
          </a:p>
          <a:p>
            <a:r>
              <a:rPr lang="fr-FR" sz="2400" dirty="0"/>
              <a:t>Une partie importante des « vrais » travailleurs est détournée vers la production de « frivolités inutiles », c’est-à-dire vers </a:t>
            </a:r>
            <a:r>
              <a:rPr lang="fr-FR" sz="2400" b="1" dirty="0"/>
              <a:t>l’industrie du luxe</a:t>
            </a:r>
            <a:r>
              <a:rPr lang="fr-FR" sz="2400" dirty="0"/>
              <a:t>. </a:t>
            </a:r>
            <a:br>
              <a:rPr lang="fr-FR" sz="2400" dirty="0"/>
            </a:br>
            <a:endParaRPr lang="fr-FR" sz="2400" dirty="0"/>
          </a:p>
        </p:txBody>
      </p:sp>
    </p:spTree>
    <p:extLst>
      <p:ext uri="{BB962C8B-B14F-4D97-AF65-F5344CB8AC3E}">
        <p14:creationId xmlns:p14="http://schemas.microsoft.com/office/powerpoint/2010/main" val="1619344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BAC818-6AD1-4542-8E9F-D8C9BD033EA0}"/>
              </a:ext>
            </a:extLst>
          </p:cNvPr>
          <p:cNvSpPr>
            <a:spLocks noGrp="1"/>
          </p:cNvSpPr>
          <p:nvPr>
            <p:ph type="title"/>
          </p:nvPr>
        </p:nvSpPr>
        <p:spPr/>
        <p:txBody>
          <a:bodyPr>
            <a:noAutofit/>
          </a:bodyPr>
          <a:lstStyle/>
          <a:p>
            <a:br>
              <a:rPr lang="fr-FR" sz="4800" dirty="0">
                <a:latin typeface="+mn-lt"/>
              </a:rPr>
            </a:br>
            <a:r>
              <a:rPr lang="fr-FR" sz="3200" dirty="0"/>
              <a:t> </a:t>
            </a:r>
            <a:br>
              <a:rPr lang="fr-FR" sz="3200" dirty="0"/>
            </a:br>
            <a:r>
              <a:rPr lang="fr-FR" sz="3600" dirty="0">
                <a:latin typeface="+mn-lt"/>
              </a:rPr>
              <a:t>L’île d’Utopie, modèle de société communiste </a:t>
            </a:r>
            <a:br>
              <a:rPr lang="fr-FR" sz="4800" dirty="0">
                <a:latin typeface="+mn-lt"/>
              </a:rPr>
            </a:br>
            <a:br>
              <a:rPr lang="fr-FR" sz="4800" dirty="0">
                <a:latin typeface="+mn-lt"/>
              </a:rPr>
            </a:br>
            <a:endParaRPr lang="fr-FR" sz="4800" dirty="0">
              <a:latin typeface="+mn-lt"/>
            </a:endParaRPr>
          </a:p>
        </p:txBody>
      </p:sp>
      <p:sp>
        <p:nvSpPr>
          <p:cNvPr id="3" name="Espace réservé du contenu 2">
            <a:extLst>
              <a:ext uri="{FF2B5EF4-FFF2-40B4-BE49-F238E27FC236}">
                <a16:creationId xmlns:a16="http://schemas.microsoft.com/office/drawing/2014/main" id="{3D6B9CB7-B126-4C2B-9C30-607EE4A18515}"/>
              </a:ext>
            </a:extLst>
          </p:cNvPr>
          <p:cNvSpPr>
            <a:spLocks noGrp="1"/>
          </p:cNvSpPr>
          <p:nvPr>
            <p:ph idx="1"/>
          </p:nvPr>
        </p:nvSpPr>
        <p:spPr>
          <a:xfrm>
            <a:off x="628650" y="1400432"/>
            <a:ext cx="7886700" cy="5239265"/>
          </a:xfrm>
        </p:spPr>
        <p:txBody>
          <a:bodyPr>
            <a:normAutofit lnSpcReduction="10000"/>
          </a:bodyPr>
          <a:lstStyle/>
          <a:p>
            <a:endParaRPr lang="fr-FR" dirty="0"/>
          </a:p>
          <a:p>
            <a:r>
              <a:rPr lang="fr-FR" sz="2400" dirty="0"/>
              <a:t>Les utopiens n’ont aucun attrait pour le luxe, car le </a:t>
            </a:r>
            <a:r>
              <a:rPr lang="fr-FR" sz="2400" b="1" dirty="0"/>
              <a:t>désir de distinction</a:t>
            </a:r>
            <a:r>
              <a:rPr lang="fr-FR" sz="2400" dirty="0"/>
              <a:t> leur est étranger. </a:t>
            </a:r>
            <a:br>
              <a:rPr lang="fr-FR" sz="2400" dirty="0"/>
            </a:br>
            <a:endParaRPr lang="fr-FR" sz="2400" dirty="0"/>
          </a:p>
          <a:p>
            <a:r>
              <a:rPr lang="fr-FR" sz="2400" dirty="0"/>
              <a:t>Ils portent des vêtements similaires, sobres et fonctionnels, et </a:t>
            </a:r>
            <a:r>
              <a:rPr lang="fr-FR" sz="2400" b="1" dirty="0"/>
              <a:t>proscrivent bijoux et métaux précieux</a:t>
            </a:r>
            <a:r>
              <a:rPr lang="fr-FR" sz="2400" dirty="0"/>
              <a:t>, qui n’ont « aucune vertu, aucun usage, aucune propriété dont la privation soit un inconvénient naturel et véritable ».</a:t>
            </a:r>
            <a:br>
              <a:rPr lang="fr-FR" sz="2400" dirty="0"/>
            </a:br>
            <a:endParaRPr lang="fr-FR" sz="2400" dirty="0"/>
          </a:p>
          <a:p>
            <a:r>
              <a:rPr lang="fr-FR" sz="2400" dirty="0"/>
              <a:t>L’or qu’ils obtiennent du commerce extérieur (régulièrement excédentaire) est conservé en prévision des guerres pour rémunérer des troupes mercenaires, ou corrompre leurs ennemis. </a:t>
            </a:r>
            <a:br>
              <a:rPr lang="fr-FR" sz="2400" dirty="0"/>
            </a:br>
            <a:r>
              <a:rPr lang="fr-FR" sz="2400" dirty="0"/>
              <a:t>Ou bien recyclé pour enchainer les esclaves!</a:t>
            </a:r>
            <a:br>
              <a:rPr lang="fr-FR" sz="2400" dirty="0"/>
            </a:br>
            <a:br>
              <a:rPr lang="fr-FR" sz="2400" dirty="0"/>
            </a:br>
            <a:endParaRPr lang="fr-FR" sz="2400" dirty="0"/>
          </a:p>
        </p:txBody>
      </p:sp>
    </p:spTree>
    <p:extLst>
      <p:ext uri="{BB962C8B-B14F-4D97-AF65-F5344CB8AC3E}">
        <p14:creationId xmlns:p14="http://schemas.microsoft.com/office/powerpoint/2010/main" val="1619344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BAC818-6AD1-4542-8E9F-D8C9BD033EA0}"/>
              </a:ext>
            </a:extLst>
          </p:cNvPr>
          <p:cNvSpPr>
            <a:spLocks noGrp="1"/>
          </p:cNvSpPr>
          <p:nvPr>
            <p:ph type="title"/>
          </p:nvPr>
        </p:nvSpPr>
        <p:spPr/>
        <p:txBody>
          <a:bodyPr>
            <a:noAutofit/>
          </a:bodyPr>
          <a:lstStyle/>
          <a:p>
            <a:br>
              <a:rPr lang="fr-FR" sz="4800" dirty="0">
                <a:latin typeface="+mn-lt"/>
              </a:rPr>
            </a:br>
            <a:r>
              <a:rPr lang="fr-FR" sz="3200" dirty="0"/>
              <a:t> </a:t>
            </a:r>
            <a:br>
              <a:rPr lang="fr-FR" sz="3200" dirty="0"/>
            </a:br>
            <a:r>
              <a:rPr lang="fr-FR" sz="3600" dirty="0">
                <a:latin typeface="+mn-lt"/>
              </a:rPr>
              <a:t>L’île d’Utopie, modèle de société communiste </a:t>
            </a:r>
            <a:br>
              <a:rPr lang="fr-FR" sz="4800" dirty="0">
                <a:latin typeface="+mn-lt"/>
              </a:rPr>
            </a:br>
            <a:br>
              <a:rPr lang="fr-FR" sz="4800" dirty="0">
                <a:latin typeface="+mn-lt"/>
              </a:rPr>
            </a:br>
            <a:endParaRPr lang="fr-FR" sz="4800" dirty="0">
              <a:latin typeface="+mn-lt"/>
            </a:endParaRPr>
          </a:p>
        </p:txBody>
      </p:sp>
      <p:sp>
        <p:nvSpPr>
          <p:cNvPr id="3" name="Espace réservé du contenu 2">
            <a:extLst>
              <a:ext uri="{FF2B5EF4-FFF2-40B4-BE49-F238E27FC236}">
                <a16:creationId xmlns:a16="http://schemas.microsoft.com/office/drawing/2014/main" id="{3D6B9CB7-B126-4C2B-9C30-607EE4A18515}"/>
              </a:ext>
            </a:extLst>
          </p:cNvPr>
          <p:cNvSpPr>
            <a:spLocks noGrp="1"/>
          </p:cNvSpPr>
          <p:nvPr>
            <p:ph idx="1"/>
          </p:nvPr>
        </p:nvSpPr>
        <p:spPr>
          <a:xfrm>
            <a:off x="628650" y="1318054"/>
            <a:ext cx="7886700" cy="5321643"/>
          </a:xfrm>
        </p:spPr>
        <p:txBody>
          <a:bodyPr>
            <a:normAutofit fontScale="70000" lnSpcReduction="20000"/>
          </a:bodyPr>
          <a:lstStyle/>
          <a:p>
            <a:endParaRPr lang="fr-FR" sz="2900" dirty="0"/>
          </a:p>
          <a:p>
            <a:r>
              <a:rPr lang="fr-FR" sz="2900" dirty="0"/>
              <a:t>Du fait de l’absence de propriété privée, les lois en Utopie ne sont qu’en très petit nombre. </a:t>
            </a:r>
          </a:p>
          <a:p>
            <a:endParaRPr lang="fr-FR" sz="2900" dirty="0"/>
          </a:p>
          <a:p>
            <a:r>
              <a:rPr lang="fr-FR" sz="2900" dirty="0"/>
              <a:t>La profession d’avocat n’existe pas, chaque accusé plaidant lui-même sa cause.</a:t>
            </a:r>
          </a:p>
          <a:p>
            <a:endParaRPr lang="fr-FR" sz="2900" dirty="0"/>
          </a:p>
          <a:p>
            <a:r>
              <a:rPr lang="fr-FR" sz="2900" dirty="0"/>
              <a:t>La </a:t>
            </a:r>
            <a:r>
              <a:rPr lang="fr-FR" sz="2900" b="1" dirty="0"/>
              <a:t>liberté est totale en religion, mais limitée dans d’autre domaine </a:t>
            </a:r>
            <a:r>
              <a:rPr lang="fr-FR" sz="2900" dirty="0"/>
              <a:t>:</a:t>
            </a:r>
            <a:br>
              <a:rPr lang="fr-FR" sz="2900" dirty="0"/>
            </a:br>
            <a:br>
              <a:rPr lang="fr-FR" sz="2900" dirty="0"/>
            </a:br>
            <a:r>
              <a:rPr lang="fr-FR" sz="2900" dirty="0"/>
              <a:t>- se réunir en dehors du sénat ou des assemblées populaires pour délibérer sur les affaires publiques est puni de la </a:t>
            </a:r>
            <a:r>
              <a:rPr lang="fr-FR" sz="2900" b="1" dirty="0"/>
              <a:t>peine capitale </a:t>
            </a:r>
            <a:r>
              <a:rPr lang="fr-FR" sz="2900" dirty="0"/>
              <a:t>;</a:t>
            </a:r>
            <a:br>
              <a:rPr lang="fr-FR" sz="2900" dirty="0"/>
            </a:br>
            <a:br>
              <a:rPr lang="fr-FR" sz="2900" dirty="0"/>
            </a:br>
            <a:r>
              <a:rPr lang="fr-FR" sz="2900" dirty="0"/>
              <a:t>- certaines activités (boucherie, chasse) sont interdites aux Utopiens et réservées aux esclaves ;</a:t>
            </a:r>
            <a:br>
              <a:rPr lang="fr-FR" sz="2900" dirty="0"/>
            </a:br>
            <a:br>
              <a:rPr lang="fr-FR" sz="2900" dirty="0"/>
            </a:br>
            <a:r>
              <a:rPr lang="fr-FR" sz="2900" dirty="0"/>
              <a:t>- les rapports prénuptiaux sont interdits ;</a:t>
            </a:r>
            <a:br>
              <a:rPr lang="fr-FR" sz="2900" dirty="0"/>
            </a:br>
            <a:br>
              <a:rPr lang="fr-FR" sz="2900" dirty="0"/>
            </a:br>
            <a:r>
              <a:rPr lang="fr-FR" sz="2900" dirty="0"/>
              <a:t>- l’adultère et la polygamie sont </a:t>
            </a:r>
            <a:r>
              <a:rPr lang="fr-FR" sz="2900" b="1" dirty="0"/>
              <a:t>sanctionnés par l’esclavage</a:t>
            </a:r>
            <a:r>
              <a:rPr lang="fr-FR" sz="2900" dirty="0"/>
              <a:t>, de même (si récidive) que le franchissement des limites de sa province sans l’autorisation d’un </a:t>
            </a:r>
            <a:r>
              <a:rPr lang="fr-FR" sz="2900" dirty="0" err="1"/>
              <a:t>syphogrante</a:t>
            </a:r>
            <a:r>
              <a:rPr lang="fr-FR" sz="2900" dirty="0"/>
              <a:t>.</a:t>
            </a:r>
            <a:endParaRPr lang="fr-FR" sz="2400" dirty="0"/>
          </a:p>
        </p:txBody>
      </p:sp>
    </p:spTree>
    <p:extLst>
      <p:ext uri="{BB962C8B-B14F-4D97-AF65-F5344CB8AC3E}">
        <p14:creationId xmlns:p14="http://schemas.microsoft.com/office/powerpoint/2010/main" val="1619344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BAC818-6AD1-4542-8E9F-D8C9BD033EA0}"/>
              </a:ext>
            </a:extLst>
          </p:cNvPr>
          <p:cNvSpPr>
            <a:spLocks noGrp="1"/>
          </p:cNvSpPr>
          <p:nvPr>
            <p:ph type="title"/>
          </p:nvPr>
        </p:nvSpPr>
        <p:spPr/>
        <p:txBody>
          <a:bodyPr>
            <a:noAutofit/>
          </a:bodyPr>
          <a:lstStyle/>
          <a:p>
            <a:br>
              <a:rPr lang="fr-FR" sz="4800" dirty="0">
                <a:latin typeface="+mn-lt"/>
              </a:rPr>
            </a:br>
            <a:r>
              <a:rPr lang="fr-FR" sz="3200" dirty="0"/>
              <a:t> </a:t>
            </a:r>
            <a:br>
              <a:rPr lang="fr-FR" sz="3200" dirty="0"/>
            </a:br>
            <a:r>
              <a:rPr lang="fr-FR" sz="3600" dirty="0">
                <a:latin typeface="+mn-lt"/>
              </a:rPr>
              <a:t>L’île d’Utopie, modèle de société communiste </a:t>
            </a:r>
            <a:br>
              <a:rPr lang="fr-FR" sz="4800" dirty="0">
                <a:latin typeface="+mn-lt"/>
              </a:rPr>
            </a:br>
            <a:br>
              <a:rPr lang="fr-FR" sz="4800" dirty="0">
                <a:latin typeface="+mn-lt"/>
              </a:rPr>
            </a:br>
            <a:endParaRPr lang="fr-FR" sz="4800" dirty="0">
              <a:latin typeface="+mn-lt"/>
            </a:endParaRPr>
          </a:p>
        </p:txBody>
      </p:sp>
      <p:sp>
        <p:nvSpPr>
          <p:cNvPr id="3" name="Espace réservé du contenu 2">
            <a:extLst>
              <a:ext uri="{FF2B5EF4-FFF2-40B4-BE49-F238E27FC236}">
                <a16:creationId xmlns:a16="http://schemas.microsoft.com/office/drawing/2014/main" id="{3D6B9CB7-B126-4C2B-9C30-607EE4A18515}"/>
              </a:ext>
            </a:extLst>
          </p:cNvPr>
          <p:cNvSpPr>
            <a:spLocks noGrp="1"/>
          </p:cNvSpPr>
          <p:nvPr>
            <p:ph idx="1"/>
          </p:nvPr>
        </p:nvSpPr>
        <p:spPr>
          <a:xfrm>
            <a:off x="628650" y="1318054"/>
            <a:ext cx="7886700" cy="5321643"/>
          </a:xfrm>
        </p:spPr>
        <p:txBody>
          <a:bodyPr>
            <a:normAutofit lnSpcReduction="10000"/>
          </a:bodyPr>
          <a:lstStyle/>
          <a:p>
            <a:endParaRPr lang="fr-FR" sz="2900" dirty="0"/>
          </a:p>
          <a:p>
            <a:r>
              <a:rPr lang="fr-FR" sz="2000" dirty="0"/>
              <a:t>L’organisation d’Utopie présente donc une dimension à la fois </a:t>
            </a:r>
            <a:r>
              <a:rPr lang="fr-FR" sz="2000" b="1" dirty="0"/>
              <a:t>coercitive et panoptique</a:t>
            </a:r>
            <a:r>
              <a:rPr lang="fr-FR" sz="2000" dirty="0"/>
              <a:t> :</a:t>
            </a:r>
            <a:br>
              <a:rPr lang="fr-FR" sz="2000" dirty="0"/>
            </a:br>
            <a:br>
              <a:rPr lang="fr-FR" sz="2000" dirty="0"/>
            </a:br>
            <a:r>
              <a:rPr lang="fr-FR" sz="2000" dirty="0">
                <a:solidFill>
                  <a:srgbClr val="002060"/>
                </a:solidFill>
              </a:rPr>
              <a:t> « Chacun, exposé aux regards de tous, se trouve dans l’heureuse nécessité de travailler »</a:t>
            </a:r>
            <a:br>
              <a:rPr lang="fr-FR" sz="2000" dirty="0">
                <a:solidFill>
                  <a:srgbClr val="002060"/>
                </a:solidFill>
              </a:rPr>
            </a:br>
            <a:endParaRPr lang="fr-FR" sz="2000" dirty="0">
              <a:solidFill>
                <a:srgbClr val="002060"/>
              </a:solidFill>
            </a:endParaRPr>
          </a:p>
          <a:p>
            <a:r>
              <a:rPr lang="fr-FR" sz="2000" dirty="0"/>
              <a:t>Le </a:t>
            </a:r>
            <a:r>
              <a:rPr lang="fr-FR" sz="2000" b="1" dirty="0"/>
              <a:t>panoptique est un modèle de prison</a:t>
            </a:r>
            <a:r>
              <a:rPr lang="fr-FR" sz="2000" dirty="0"/>
              <a:t> imaginé par le philosophe </a:t>
            </a:r>
            <a:r>
              <a:rPr lang="fr-FR" sz="2000" b="1" dirty="0"/>
              <a:t>utilitariste</a:t>
            </a:r>
            <a:r>
              <a:rPr lang="fr-FR" sz="2000" dirty="0"/>
              <a:t> Jeremy Bentham (1748-1832) et son frère Samuel, architecte et ingénieur. </a:t>
            </a:r>
            <a:br>
              <a:rPr lang="fr-FR" sz="2000" dirty="0"/>
            </a:br>
            <a:br>
              <a:rPr lang="fr-FR" sz="2000" dirty="0"/>
            </a:br>
            <a:r>
              <a:rPr lang="fr-FR" sz="2000" dirty="0">
                <a:sym typeface="Symbol"/>
              </a:rPr>
              <a:t> </a:t>
            </a:r>
            <a:r>
              <a:rPr lang="fr-FR" sz="2000" dirty="0"/>
              <a:t>Bâtiment permettant à un gardien unique de surveiller tous les détenus, sans que ceux-ci ne puissent savoir s’ils sont observés.</a:t>
            </a:r>
            <a:br>
              <a:rPr lang="fr-FR" sz="2000" dirty="0"/>
            </a:br>
            <a:br>
              <a:rPr lang="fr-FR" sz="2000" dirty="0"/>
            </a:br>
            <a:r>
              <a:rPr lang="fr-FR" sz="2000" dirty="0">
                <a:sym typeface="Symbol"/>
              </a:rPr>
              <a:t>  </a:t>
            </a:r>
            <a:r>
              <a:rPr lang="fr-FR" sz="2000" dirty="0"/>
              <a:t>Préfigure la généralisation de l’</a:t>
            </a:r>
            <a:r>
              <a:rPr lang="fr-FR" sz="2000" i="1" dirty="0"/>
              <a:t>open </a:t>
            </a:r>
            <a:r>
              <a:rPr lang="fr-FR" sz="2000" i="1" dirty="0" err="1"/>
              <a:t>space</a:t>
            </a:r>
            <a:r>
              <a:rPr lang="fr-FR" sz="2000" i="1" dirty="0"/>
              <a:t> </a:t>
            </a:r>
            <a:r>
              <a:rPr lang="fr-FR" sz="2000" dirty="0"/>
              <a:t>à partir des années 50.</a:t>
            </a:r>
            <a:br>
              <a:rPr lang="fr-FR" sz="2000" dirty="0"/>
            </a:br>
            <a:br>
              <a:rPr lang="fr-FR" sz="2000" dirty="0">
                <a:solidFill>
                  <a:srgbClr val="002060"/>
                </a:solidFill>
              </a:rPr>
            </a:br>
            <a:r>
              <a:rPr lang="fr-FR" sz="2000" dirty="0">
                <a:sym typeface="Symbol"/>
              </a:rPr>
              <a:t>  </a:t>
            </a:r>
            <a:r>
              <a:rPr lang="fr-FR" sz="2000" dirty="0"/>
              <a:t>Dans </a:t>
            </a:r>
            <a:r>
              <a:rPr lang="fr-FR" sz="2000" i="1" dirty="0"/>
              <a:t>Surveiller et punir</a:t>
            </a:r>
            <a:r>
              <a:rPr lang="fr-FR" sz="2000" dirty="0"/>
              <a:t> (1975), M. Foucault présente le panoptique comme le modèle symbolique du contrôle social et, plus généralement, des sociétés modernes « de surveillance ».</a:t>
            </a:r>
          </a:p>
        </p:txBody>
      </p:sp>
    </p:spTree>
    <p:extLst>
      <p:ext uri="{BB962C8B-B14F-4D97-AF65-F5344CB8AC3E}">
        <p14:creationId xmlns:p14="http://schemas.microsoft.com/office/powerpoint/2010/main" val="1619344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628650" y="1825624"/>
            <a:ext cx="7886700" cy="4896451"/>
          </a:xfrm>
        </p:spPr>
        <p:txBody>
          <a:bodyPr>
            <a:normAutofit fontScale="92500" lnSpcReduction="20000"/>
          </a:bodyPr>
          <a:lstStyle/>
          <a:p>
            <a:pPr algn="ctr">
              <a:buNone/>
            </a:pPr>
            <a:endParaRPr lang="fr-FR" sz="2400" dirty="0"/>
          </a:p>
          <a:p>
            <a:pPr algn="ctr">
              <a:buNone/>
            </a:pPr>
            <a:endParaRPr lang="fr-FR" sz="2400" dirty="0"/>
          </a:p>
          <a:p>
            <a:pPr algn="ctr">
              <a:buNone/>
            </a:pPr>
            <a:endParaRPr lang="fr-FR" sz="2400" dirty="0"/>
          </a:p>
          <a:p>
            <a:pPr algn="ctr">
              <a:buNone/>
            </a:pPr>
            <a:endParaRPr lang="fr-FR" sz="2400" dirty="0"/>
          </a:p>
          <a:p>
            <a:pPr algn="ctr">
              <a:buNone/>
            </a:pPr>
            <a:endParaRPr lang="fr-FR" sz="2400" dirty="0"/>
          </a:p>
          <a:p>
            <a:pPr algn="ctr">
              <a:buNone/>
            </a:pPr>
            <a:endParaRPr lang="fr-FR" sz="2400" dirty="0"/>
          </a:p>
          <a:p>
            <a:pPr algn="ctr">
              <a:buNone/>
            </a:pPr>
            <a:endParaRPr lang="fr-FR" sz="2400" dirty="0"/>
          </a:p>
          <a:p>
            <a:pPr algn="ctr">
              <a:buNone/>
            </a:pPr>
            <a:endParaRPr lang="fr-FR" sz="2400" dirty="0"/>
          </a:p>
          <a:p>
            <a:pPr algn="ctr">
              <a:buNone/>
            </a:pPr>
            <a:endParaRPr lang="fr-FR" sz="2400" dirty="0"/>
          </a:p>
          <a:p>
            <a:pPr algn="ctr">
              <a:buNone/>
            </a:pPr>
            <a:endParaRPr lang="fr-FR" sz="2000" dirty="0"/>
          </a:p>
          <a:p>
            <a:pPr algn="ctr">
              <a:buNone/>
            </a:pPr>
            <a:endParaRPr lang="fr-FR" sz="2000" dirty="0"/>
          </a:p>
          <a:p>
            <a:pPr algn="ctr">
              <a:buNone/>
            </a:pPr>
            <a:endParaRPr lang="fr-FR" sz="2000" dirty="0"/>
          </a:p>
          <a:p>
            <a:pPr algn="ctr">
              <a:buNone/>
            </a:pPr>
            <a:endParaRPr lang="fr-FR" sz="2000" dirty="0"/>
          </a:p>
          <a:p>
            <a:pPr algn="ctr">
              <a:buNone/>
            </a:pPr>
            <a:r>
              <a:rPr lang="fr-FR" sz="2000" dirty="0" err="1"/>
              <a:t>Presidio</a:t>
            </a:r>
            <a:r>
              <a:rPr lang="fr-FR" sz="2000" dirty="0"/>
              <a:t> </a:t>
            </a:r>
            <a:r>
              <a:rPr lang="fr-FR" sz="2000" dirty="0" err="1"/>
              <a:t>Modelo</a:t>
            </a:r>
            <a:r>
              <a:rPr lang="fr-FR" sz="2000" dirty="0"/>
              <a:t>, construit à Cuba entre 1926 et 1928</a:t>
            </a:r>
          </a:p>
          <a:p>
            <a:endParaRPr lang="fr-FR" dirty="0"/>
          </a:p>
        </p:txBody>
      </p:sp>
      <p:pic>
        <p:nvPicPr>
          <p:cNvPr id="4" name="Image 3" descr="Presidio-modelo2.JPG"/>
          <p:cNvPicPr>
            <a:picLocks noChangeAspect="1"/>
          </p:cNvPicPr>
          <p:nvPr/>
        </p:nvPicPr>
        <p:blipFill>
          <a:blip r:embed="rId2" cstate="print"/>
          <a:stretch>
            <a:fillRect/>
          </a:stretch>
        </p:blipFill>
        <p:spPr>
          <a:xfrm>
            <a:off x="0" y="0"/>
            <a:ext cx="9144000" cy="612250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BAC818-6AD1-4542-8E9F-D8C9BD033EA0}"/>
              </a:ext>
            </a:extLst>
          </p:cNvPr>
          <p:cNvSpPr>
            <a:spLocks noGrp="1"/>
          </p:cNvSpPr>
          <p:nvPr>
            <p:ph type="title"/>
          </p:nvPr>
        </p:nvSpPr>
        <p:spPr/>
        <p:txBody>
          <a:bodyPr>
            <a:normAutofit/>
          </a:bodyPr>
          <a:lstStyle/>
          <a:p>
            <a:r>
              <a:rPr lang="fr-FR" dirty="0">
                <a:latin typeface="+mn-lt"/>
              </a:rPr>
              <a:t>1. Eléments de contexte</a:t>
            </a:r>
            <a:br>
              <a:rPr lang="fr-FR" dirty="0">
                <a:latin typeface="+mn-lt"/>
              </a:rPr>
            </a:br>
            <a:endParaRPr lang="fr-FR" dirty="0">
              <a:latin typeface="+mn-lt"/>
            </a:endParaRPr>
          </a:p>
        </p:txBody>
      </p:sp>
      <p:sp>
        <p:nvSpPr>
          <p:cNvPr id="3" name="Espace réservé du contenu 2">
            <a:extLst>
              <a:ext uri="{FF2B5EF4-FFF2-40B4-BE49-F238E27FC236}">
                <a16:creationId xmlns:a16="http://schemas.microsoft.com/office/drawing/2014/main" id="{3D6B9CB7-B126-4C2B-9C30-607EE4A18515}"/>
              </a:ext>
            </a:extLst>
          </p:cNvPr>
          <p:cNvSpPr>
            <a:spLocks noGrp="1"/>
          </p:cNvSpPr>
          <p:nvPr>
            <p:ph idx="1"/>
          </p:nvPr>
        </p:nvSpPr>
        <p:spPr/>
        <p:txBody>
          <a:bodyPr/>
          <a:lstStyle/>
          <a:p>
            <a:r>
              <a:rPr lang="fr-FR" dirty="0"/>
              <a:t>Au mitan de la Renaissance, le début du XVIe siècle est le théâtre, en Europe, de </a:t>
            </a:r>
            <a:r>
              <a:rPr lang="fr-FR" b="1" dirty="0"/>
              <a:t>bouleversements majeurs</a:t>
            </a:r>
            <a:r>
              <a:rPr lang="fr-FR" dirty="0"/>
              <a:t> qui vont favoriser l’essor de ce que l’on appellera rétrospectivement le capitalisme. </a:t>
            </a:r>
          </a:p>
          <a:p>
            <a:endParaRPr lang="fr-FR" dirty="0"/>
          </a:p>
          <a:p>
            <a:r>
              <a:rPr lang="fr-FR" dirty="0"/>
              <a:t>Parmi ceux-ci, on peut souligner :</a:t>
            </a:r>
            <a:br>
              <a:rPr lang="fr-FR" dirty="0"/>
            </a:br>
            <a:r>
              <a:rPr lang="fr-FR" dirty="0"/>
              <a:t>- La réforme protestante</a:t>
            </a:r>
            <a:br>
              <a:rPr lang="fr-FR" dirty="0"/>
            </a:br>
            <a:r>
              <a:rPr lang="fr-FR" dirty="0"/>
              <a:t>- Les grandes découvertes</a:t>
            </a:r>
            <a:br>
              <a:rPr lang="fr-FR" dirty="0"/>
            </a:br>
            <a:r>
              <a:rPr lang="fr-FR" dirty="0"/>
              <a:t>- Le mouvement des </a:t>
            </a:r>
            <a:r>
              <a:rPr lang="fr-FR" i="1" dirty="0"/>
              <a:t>enclosures</a:t>
            </a:r>
            <a:r>
              <a:rPr lang="fr-FR" dirty="0"/>
              <a:t> en GB</a:t>
            </a:r>
          </a:p>
        </p:txBody>
      </p:sp>
    </p:spTree>
    <p:extLst>
      <p:ext uri="{BB962C8B-B14F-4D97-AF65-F5344CB8AC3E}">
        <p14:creationId xmlns:p14="http://schemas.microsoft.com/office/powerpoint/2010/main" val="1619344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open-space.jpg"/>
          <p:cNvPicPr>
            <a:picLocks noGrp="1" noChangeAspect="1"/>
          </p:cNvPicPr>
          <p:nvPr>
            <p:ph idx="1"/>
          </p:nvPr>
        </p:nvPicPr>
        <p:blipFill>
          <a:blip r:embed="rId2" cstate="print"/>
          <a:stretch>
            <a:fillRect/>
          </a:stretch>
        </p:blipFill>
        <p:spPr>
          <a:xfrm>
            <a:off x="0" y="700217"/>
            <a:ext cx="9152110" cy="5461686"/>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BAC818-6AD1-4542-8E9F-D8C9BD033EA0}"/>
              </a:ext>
            </a:extLst>
          </p:cNvPr>
          <p:cNvSpPr>
            <a:spLocks noGrp="1"/>
          </p:cNvSpPr>
          <p:nvPr>
            <p:ph type="title"/>
          </p:nvPr>
        </p:nvSpPr>
        <p:spPr/>
        <p:txBody>
          <a:bodyPr>
            <a:noAutofit/>
          </a:bodyPr>
          <a:lstStyle/>
          <a:p>
            <a:br>
              <a:rPr lang="fr-FR" sz="4800" dirty="0">
                <a:latin typeface="+mn-lt"/>
              </a:rPr>
            </a:br>
            <a:r>
              <a:rPr lang="fr-FR" sz="3200" dirty="0"/>
              <a:t> </a:t>
            </a:r>
            <a:br>
              <a:rPr lang="fr-FR" sz="3200" dirty="0"/>
            </a:br>
            <a:r>
              <a:rPr lang="fr-FR" sz="3600" dirty="0">
                <a:latin typeface="+mn-lt"/>
              </a:rPr>
              <a:t>L’île d’Utopie, modèle de société communiste </a:t>
            </a:r>
            <a:br>
              <a:rPr lang="fr-FR" sz="4800" dirty="0">
                <a:latin typeface="+mn-lt"/>
              </a:rPr>
            </a:br>
            <a:br>
              <a:rPr lang="fr-FR" sz="4800" dirty="0">
                <a:latin typeface="+mn-lt"/>
              </a:rPr>
            </a:br>
            <a:endParaRPr lang="fr-FR" sz="4800" dirty="0">
              <a:latin typeface="+mn-lt"/>
            </a:endParaRPr>
          </a:p>
        </p:txBody>
      </p:sp>
      <p:sp>
        <p:nvSpPr>
          <p:cNvPr id="3" name="Espace réservé du contenu 2">
            <a:extLst>
              <a:ext uri="{FF2B5EF4-FFF2-40B4-BE49-F238E27FC236}">
                <a16:creationId xmlns:a16="http://schemas.microsoft.com/office/drawing/2014/main" id="{3D6B9CB7-B126-4C2B-9C30-607EE4A18515}"/>
              </a:ext>
            </a:extLst>
          </p:cNvPr>
          <p:cNvSpPr>
            <a:spLocks noGrp="1"/>
          </p:cNvSpPr>
          <p:nvPr>
            <p:ph idx="1"/>
          </p:nvPr>
        </p:nvSpPr>
        <p:spPr>
          <a:xfrm>
            <a:off x="628650" y="1318054"/>
            <a:ext cx="7886700" cy="5321643"/>
          </a:xfrm>
        </p:spPr>
        <p:txBody>
          <a:bodyPr>
            <a:normAutofit/>
          </a:bodyPr>
          <a:lstStyle/>
          <a:p>
            <a:endParaRPr lang="fr-FR" sz="2900" dirty="0"/>
          </a:p>
          <a:p>
            <a:r>
              <a:rPr lang="fr-FR" sz="2200" dirty="0"/>
              <a:t>En dépit de cet aspect « totalitaire », l’organisation utopienne l’emporte selon More sur celle des monarchies européennes</a:t>
            </a:r>
            <a:br>
              <a:rPr lang="fr-FR" sz="2200" dirty="0"/>
            </a:br>
            <a:endParaRPr lang="fr-FR" sz="2200" dirty="0"/>
          </a:p>
          <a:p>
            <a:r>
              <a:rPr lang="fr-FR" sz="2200" dirty="0" err="1"/>
              <a:t>Hythlodée</a:t>
            </a:r>
            <a:r>
              <a:rPr lang="fr-FR" sz="2200" dirty="0"/>
              <a:t> conclut son récit en parfait contrepoint de la première partie de l’ouvrage :</a:t>
            </a:r>
            <a:br>
              <a:rPr lang="fr-FR" sz="2200" dirty="0"/>
            </a:br>
            <a:br>
              <a:rPr lang="fr-FR" sz="2200" dirty="0"/>
            </a:br>
            <a:r>
              <a:rPr lang="fr-FR" sz="2200" dirty="0">
                <a:solidFill>
                  <a:srgbClr val="002060"/>
                </a:solidFill>
              </a:rPr>
              <a:t>« En Utopie (…) où </a:t>
            </a:r>
            <a:r>
              <a:rPr lang="fr-FR" sz="2200" b="1" dirty="0">
                <a:solidFill>
                  <a:srgbClr val="002060"/>
                </a:solidFill>
              </a:rPr>
              <a:t>tout appartient à tous, personne ne peut manquer de rien</a:t>
            </a:r>
            <a:r>
              <a:rPr lang="fr-FR" sz="2200" dirty="0">
                <a:solidFill>
                  <a:srgbClr val="002060"/>
                </a:solidFill>
              </a:rPr>
              <a:t>, une fois que les greniers publics sont remplis. Car la fortune de l’Etat n’est jamais injustement distribuée en ce pays ; l’on y voit ni pauvre ni mendiant, et </a:t>
            </a:r>
            <a:r>
              <a:rPr lang="fr-FR" sz="2200" b="1" dirty="0">
                <a:solidFill>
                  <a:srgbClr val="002060"/>
                </a:solidFill>
              </a:rPr>
              <a:t>quoique personne n’ait rien à soi, cependant tout le monde est riche</a:t>
            </a:r>
            <a:r>
              <a:rPr lang="fr-FR" sz="2200" dirty="0">
                <a:solidFill>
                  <a:srgbClr val="002060"/>
                </a:solidFill>
              </a:rPr>
              <a:t> »</a:t>
            </a:r>
          </a:p>
        </p:txBody>
      </p:sp>
    </p:spTree>
    <p:extLst>
      <p:ext uri="{BB962C8B-B14F-4D97-AF65-F5344CB8AC3E}">
        <p14:creationId xmlns:p14="http://schemas.microsoft.com/office/powerpoint/2010/main" val="16193443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BAC818-6AD1-4542-8E9F-D8C9BD033EA0}"/>
              </a:ext>
            </a:extLst>
          </p:cNvPr>
          <p:cNvSpPr>
            <a:spLocks noGrp="1"/>
          </p:cNvSpPr>
          <p:nvPr>
            <p:ph type="title"/>
          </p:nvPr>
        </p:nvSpPr>
        <p:spPr/>
        <p:txBody>
          <a:bodyPr>
            <a:noAutofit/>
          </a:bodyPr>
          <a:lstStyle/>
          <a:p>
            <a:br>
              <a:rPr lang="fr-FR" sz="4800" dirty="0">
                <a:latin typeface="+mn-lt"/>
              </a:rPr>
            </a:br>
            <a:r>
              <a:rPr lang="fr-FR" sz="3200" dirty="0"/>
              <a:t> </a:t>
            </a:r>
            <a:br>
              <a:rPr lang="fr-FR" sz="3200" dirty="0"/>
            </a:br>
            <a:r>
              <a:rPr lang="fr-FR" sz="3600" dirty="0">
                <a:latin typeface="+mn-lt"/>
              </a:rPr>
              <a:t>Postérité de l’</a:t>
            </a:r>
            <a:r>
              <a:rPr lang="fr-FR" sz="3600" i="1" dirty="0">
                <a:latin typeface="+mn-lt"/>
              </a:rPr>
              <a:t>Utopie</a:t>
            </a:r>
            <a:br>
              <a:rPr lang="fr-FR" sz="4800" dirty="0">
                <a:latin typeface="+mn-lt"/>
              </a:rPr>
            </a:br>
            <a:br>
              <a:rPr lang="fr-FR" sz="4800" dirty="0">
                <a:latin typeface="+mn-lt"/>
              </a:rPr>
            </a:br>
            <a:endParaRPr lang="fr-FR" sz="4800" dirty="0">
              <a:latin typeface="+mn-lt"/>
            </a:endParaRPr>
          </a:p>
        </p:txBody>
      </p:sp>
      <p:sp>
        <p:nvSpPr>
          <p:cNvPr id="3" name="Espace réservé du contenu 2">
            <a:extLst>
              <a:ext uri="{FF2B5EF4-FFF2-40B4-BE49-F238E27FC236}">
                <a16:creationId xmlns:a16="http://schemas.microsoft.com/office/drawing/2014/main" id="{3D6B9CB7-B126-4C2B-9C30-607EE4A18515}"/>
              </a:ext>
            </a:extLst>
          </p:cNvPr>
          <p:cNvSpPr>
            <a:spLocks noGrp="1"/>
          </p:cNvSpPr>
          <p:nvPr>
            <p:ph idx="1"/>
          </p:nvPr>
        </p:nvSpPr>
        <p:spPr>
          <a:xfrm>
            <a:off x="628650" y="1318054"/>
            <a:ext cx="7886700" cy="5321643"/>
          </a:xfrm>
        </p:spPr>
        <p:txBody>
          <a:bodyPr>
            <a:normAutofit/>
          </a:bodyPr>
          <a:lstStyle/>
          <a:p>
            <a:endParaRPr lang="fr-FR" sz="2900" dirty="0"/>
          </a:p>
          <a:p>
            <a:r>
              <a:rPr lang="fr-FR" sz="2400" dirty="0"/>
              <a:t>L’Utopie sera largement diffusée et traduite et inspirera plusieurs œuvres littéraires (</a:t>
            </a:r>
            <a:r>
              <a:rPr lang="fr-FR" sz="2400" i="1" dirty="0"/>
              <a:t>Gargantua</a:t>
            </a:r>
            <a:r>
              <a:rPr lang="fr-FR" sz="2400" dirty="0"/>
              <a:t> (1534) de Rabelais, </a:t>
            </a:r>
            <a:r>
              <a:rPr lang="fr-FR" sz="2400" i="1" dirty="0"/>
              <a:t>La cité du soleil</a:t>
            </a:r>
            <a:r>
              <a:rPr lang="fr-FR" sz="2400" dirty="0"/>
              <a:t> (1623) de Campanella, </a:t>
            </a:r>
            <a:r>
              <a:rPr lang="fr-FR" sz="2400" i="1" dirty="0"/>
              <a:t>Les aventures de Télémaque</a:t>
            </a:r>
            <a:r>
              <a:rPr lang="fr-FR" sz="2400" dirty="0"/>
              <a:t> (1699) de Fénelon, </a:t>
            </a:r>
            <a:r>
              <a:rPr lang="fr-FR" sz="2400" i="1" dirty="0"/>
              <a:t>Le code de la nature</a:t>
            </a:r>
            <a:r>
              <a:rPr lang="fr-FR" sz="2400" dirty="0"/>
              <a:t> (1755) de </a:t>
            </a:r>
            <a:r>
              <a:rPr lang="fr-FR" sz="2400" dirty="0" err="1"/>
              <a:t>Morelly</a:t>
            </a:r>
            <a:r>
              <a:rPr lang="fr-FR" sz="2400" dirty="0"/>
              <a:t> …).</a:t>
            </a:r>
          </a:p>
          <a:p>
            <a:pPr>
              <a:buNone/>
            </a:pPr>
            <a:r>
              <a:rPr lang="fr-FR" sz="2400" dirty="0"/>
              <a:t> </a:t>
            </a:r>
          </a:p>
          <a:p>
            <a:r>
              <a:rPr lang="fr-FR" sz="2400" dirty="0"/>
              <a:t>Mais aussi des mouvements politiques :</a:t>
            </a:r>
            <a:br>
              <a:rPr lang="fr-FR" sz="2400" dirty="0"/>
            </a:br>
            <a:br>
              <a:rPr lang="fr-FR" sz="2400" dirty="0"/>
            </a:br>
            <a:r>
              <a:rPr lang="fr-FR" sz="2400" dirty="0"/>
              <a:t>- </a:t>
            </a:r>
            <a:r>
              <a:rPr lang="fr-FR" sz="2400" i="1" dirty="0" err="1"/>
              <a:t>levellers</a:t>
            </a:r>
            <a:r>
              <a:rPr lang="fr-FR" sz="2400" dirty="0"/>
              <a:t> et </a:t>
            </a:r>
            <a:r>
              <a:rPr lang="fr-FR" sz="2400" i="1" dirty="0" err="1"/>
              <a:t>diggers</a:t>
            </a:r>
            <a:r>
              <a:rPr lang="fr-FR" sz="2400" dirty="0"/>
              <a:t> en Angleterre au XVII</a:t>
            </a:r>
            <a:r>
              <a:rPr lang="fr-FR" sz="2400" baseline="30000" dirty="0"/>
              <a:t>e</a:t>
            </a:r>
            <a:r>
              <a:rPr lang="fr-FR" sz="2400" dirty="0"/>
              <a:t> siècle ;</a:t>
            </a:r>
            <a:br>
              <a:rPr lang="fr-FR" sz="2400" dirty="0"/>
            </a:br>
            <a:br>
              <a:rPr lang="fr-FR" sz="2400" dirty="0"/>
            </a:br>
            <a:r>
              <a:rPr lang="fr-FR" sz="2400" dirty="0"/>
              <a:t>- socialisme français de la première moitié du XIX</a:t>
            </a:r>
            <a:r>
              <a:rPr lang="fr-FR" sz="2400" baseline="30000" dirty="0"/>
              <a:t>e</a:t>
            </a:r>
            <a:r>
              <a:rPr lang="fr-FR" sz="2400" dirty="0"/>
              <a:t> siècle (Fourier, Saint-Simon, Proudhon, </a:t>
            </a:r>
            <a:r>
              <a:rPr lang="fr-FR" sz="2400" i="1" dirty="0"/>
              <a:t>etc</a:t>
            </a:r>
            <a:r>
              <a:rPr lang="fr-FR" sz="2400" dirty="0"/>
              <a:t>.), que Marx qualifiera précisément de… « </a:t>
            </a:r>
            <a:r>
              <a:rPr lang="fr-FR" sz="2400" b="1" dirty="0"/>
              <a:t>socialisme utopique</a:t>
            </a:r>
            <a:r>
              <a:rPr lang="fr-FR" sz="2400" dirty="0"/>
              <a:t> ». </a:t>
            </a:r>
          </a:p>
          <a:p>
            <a:endParaRPr lang="fr-FR" sz="2000" dirty="0">
              <a:solidFill>
                <a:srgbClr val="002060"/>
              </a:solidFill>
            </a:endParaRPr>
          </a:p>
        </p:txBody>
      </p:sp>
    </p:spTree>
    <p:extLst>
      <p:ext uri="{BB962C8B-B14F-4D97-AF65-F5344CB8AC3E}">
        <p14:creationId xmlns:p14="http://schemas.microsoft.com/office/powerpoint/2010/main" val="1619344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BAC818-6AD1-4542-8E9F-D8C9BD033EA0}"/>
              </a:ext>
            </a:extLst>
          </p:cNvPr>
          <p:cNvSpPr>
            <a:spLocks noGrp="1"/>
          </p:cNvSpPr>
          <p:nvPr>
            <p:ph type="title"/>
          </p:nvPr>
        </p:nvSpPr>
        <p:spPr/>
        <p:txBody>
          <a:bodyPr>
            <a:noAutofit/>
          </a:bodyPr>
          <a:lstStyle/>
          <a:p>
            <a:br>
              <a:rPr lang="fr-FR" sz="4800" dirty="0">
                <a:latin typeface="+mn-lt"/>
              </a:rPr>
            </a:br>
            <a:r>
              <a:rPr lang="fr-FR" sz="3200" dirty="0"/>
              <a:t> </a:t>
            </a:r>
            <a:br>
              <a:rPr lang="fr-FR" sz="3200" dirty="0"/>
            </a:br>
            <a:r>
              <a:rPr lang="fr-FR" sz="3600" dirty="0">
                <a:latin typeface="+mn-lt"/>
              </a:rPr>
              <a:t>Postérité de l’</a:t>
            </a:r>
            <a:r>
              <a:rPr lang="fr-FR" sz="3600" i="1" dirty="0">
                <a:latin typeface="+mn-lt"/>
              </a:rPr>
              <a:t>Utopie</a:t>
            </a:r>
            <a:br>
              <a:rPr lang="fr-FR" sz="4800" dirty="0">
                <a:latin typeface="+mn-lt"/>
              </a:rPr>
            </a:br>
            <a:br>
              <a:rPr lang="fr-FR" sz="4800" dirty="0">
                <a:latin typeface="+mn-lt"/>
              </a:rPr>
            </a:br>
            <a:endParaRPr lang="fr-FR" sz="4800" dirty="0">
              <a:latin typeface="+mn-lt"/>
            </a:endParaRPr>
          </a:p>
        </p:txBody>
      </p:sp>
      <p:sp>
        <p:nvSpPr>
          <p:cNvPr id="3" name="Espace réservé du contenu 2">
            <a:extLst>
              <a:ext uri="{FF2B5EF4-FFF2-40B4-BE49-F238E27FC236}">
                <a16:creationId xmlns:a16="http://schemas.microsoft.com/office/drawing/2014/main" id="{3D6B9CB7-B126-4C2B-9C30-607EE4A18515}"/>
              </a:ext>
            </a:extLst>
          </p:cNvPr>
          <p:cNvSpPr>
            <a:spLocks noGrp="1"/>
          </p:cNvSpPr>
          <p:nvPr>
            <p:ph idx="1"/>
          </p:nvPr>
        </p:nvSpPr>
        <p:spPr>
          <a:xfrm>
            <a:off x="628650" y="1318054"/>
            <a:ext cx="7886700" cy="5321643"/>
          </a:xfrm>
        </p:spPr>
        <p:txBody>
          <a:bodyPr>
            <a:normAutofit lnSpcReduction="10000"/>
          </a:bodyPr>
          <a:lstStyle/>
          <a:p>
            <a:endParaRPr lang="fr-FR" sz="2900" dirty="0"/>
          </a:p>
          <a:p>
            <a:r>
              <a:rPr lang="fr-FR" sz="2400" dirty="0"/>
              <a:t>L’Utopie pose les bases d’un dilemme qui s’imposera aux projets d’inspiration communiste ultérieurs : comment s’assurer la </a:t>
            </a:r>
            <a:r>
              <a:rPr lang="fr-FR" sz="2400" b="1" dirty="0"/>
              <a:t>coopération</a:t>
            </a:r>
            <a:r>
              <a:rPr lang="fr-FR" sz="2400" dirty="0"/>
              <a:t> de chacun sans recourir à des moyens coercitifs ou à des procédures de surveillance susceptibles d’identifier et de stigmatiser les « passagers clandestins » ? </a:t>
            </a:r>
          </a:p>
          <a:p>
            <a:endParaRPr lang="fr-FR" sz="2400" dirty="0"/>
          </a:p>
          <a:p>
            <a:r>
              <a:rPr lang="fr-FR" sz="2400" dirty="0"/>
              <a:t>L’Utopie ne nécessite-t-elle pas des hommes idéaux, différents des hommes réels?</a:t>
            </a:r>
            <a:br>
              <a:rPr lang="fr-FR" sz="2400" dirty="0"/>
            </a:br>
            <a:endParaRPr lang="fr-FR" sz="2400" dirty="0"/>
          </a:p>
          <a:p>
            <a:r>
              <a:rPr lang="fr-FR" sz="2400" dirty="0"/>
              <a:t>On notera que le projet libéral basé sur la propriété privée n’est pas non plus exempts d’une certaine dérive panoptique (open </a:t>
            </a:r>
            <a:r>
              <a:rPr lang="fr-FR" sz="2400" dirty="0" err="1"/>
              <a:t>space</a:t>
            </a:r>
            <a:r>
              <a:rPr lang="fr-FR" sz="2400" dirty="0"/>
              <a:t>, vidéosurveillance, procédures de traçage, réseaux sociaux etc.).</a:t>
            </a:r>
          </a:p>
          <a:p>
            <a:endParaRPr lang="fr-FR" sz="2000" dirty="0">
              <a:solidFill>
                <a:srgbClr val="002060"/>
              </a:solidFill>
            </a:endParaRPr>
          </a:p>
        </p:txBody>
      </p:sp>
    </p:spTree>
    <p:extLst>
      <p:ext uri="{BB962C8B-B14F-4D97-AF65-F5344CB8AC3E}">
        <p14:creationId xmlns:p14="http://schemas.microsoft.com/office/powerpoint/2010/main" val="16193443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BAC818-6AD1-4542-8E9F-D8C9BD033EA0}"/>
              </a:ext>
            </a:extLst>
          </p:cNvPr>
          <p:cNvSpPr>
            <a:spLocks noGrp="1"/>
          </p:cNvSpPr>
          <p:nvPr>
            <p:ph type="title"/>
          </p:nvPr>
        </p:nvSpPr>
        <p:spPr>
          <a:xfrm>
            <a:off x="628650" y="365126"/>
            <a:ext cx="7886700" cy="1109447"/>
          </a:xfrm>
        </p:spPr>
        <p:txBody>
          <a:bodyPr>
            <a:noAutofit/>
          </a:bodyPr>
          <a:lstStyle/>
          <a:p>
            <a:br>
              <a:rPr lang="fr-FR" sz="4800" dirty="0">
                <a:latin typeface="+mn-lt"/>
              </a:rPr>
            </a:br>
            <a:r>
              <a:rPr lang="fr-FR" sz="3200" dirty="0"/>
              <a:t> </a:t>
            </a:r>
            <a:br>
              <a:rPr lang="fr-FR" sz="3200" dirty="0"/>
            </a:br>
            <a:r>
              <a:rPr lang="fr-FR" sz="3600" dirty="0">
                <a:latin typeface="+mn-lt"/>
              </a:rPr>
              <a:t>Postérité de l’</a:t>
            </a:r>
            <a:r>
              <a:rPr lang="fr-FR" sz="3600" i="1" dirty="0">
                <a:latin typeface="+mn-lt"/>
              </a:rPr>
              <a:t>Utopie</a:t>
            </a:r>
            <a:br>
              <a:rPr lang="fr-FR" sz="4800" dirty="0">
                <a:latin typeface="+mn-lt"/>
              </a:rPr>
            </a:br>
            <a:br>
              <a:rPr lang="fr-FR" sz="4800" dirty="0">
                <a:latin typeface="+mn-lt"/>
              </a:rPr>
            </a:br>
            <a:endParaRPr lang="fr-FR" sz="4800" dirty="0">
              <a:latin typeface="+mn-lt"/>
            </a:endParaRPr>
          </a:p>
        </p:txBody>
      </p:sp>
      <p:sp>
        <p:nvSpPr>
          <p:cNvPr id="3" name="Espace réservé du contenu 2">
            <a:extLst>
              <a:ext uri="{FF2B5EF4-FFF2-40B4-BE49-F238E27FC236}">
                <a16:creationId xmlns:a16="http://schemas.microsoft.com/office/drawing/2014/main" id="{3D6B9CB7-B126-4C2B-9C30-607EE4A18515}"/>
              </a:ext>
            </a:extLst>
          </p:cNvPr>
          <p:cNvSpPr>
            <a:spLocks noGrp="1"/>
          </p:cNvSpPr>
          <p:nvPr>
            <p:ph idx="1"/>
          </p:nvPr>
        </p:nvSpPr>
        <p:spPr>
          <a:xfrm>
            <a:off x="628650" y="1318054"/>
            <a:ext cx="7886700" cy="5428735"/>
          </a:xfrm>
        </p:spPr>
        <p:txBody>
          <a:bodyPr>
            <a:normAutofit fontScale="85000" lnSpcReduction="10000"/>
          </a:bodyPr>
          <a:lstStyle/>
          <a:p>
            <a:endParaRPr lang="fr-FR" sz="2400" dirty="0"/>
          </a:p>
          <a:p>
            <a:r>
              <a:rPr lang="fr-FR" sz="2400" dirty="0"/>
              <a:t>L’</a:t>
            </a:r>
            <a:r>
              <a:rPr lang="fr-FR" sz="2400" i="1" dirty="0"/>
              <a:t>Utopie</a:t>
            </a:r>
            <a:r>
              <a:rPr lang="fr-FR" sz="2400" dirty="0"/>
              <a:t> témoigne d’une résurgence temporaire de l’idéalisme Platonicien, trait marquant de </a:t>
            </a:r>
            <a:r>
              <a:rPr lang="fr-FR" sz="2400" b="1" dirty="0"/>
              <a:t>l’humanisme de la Renaissance</a:t>
            </a:r>
            <a:r>
              <a:rPr lang="fr-FR" sz="2400" dirty="0"/>
              <a:t>. </a:t>
            </a:r>
          </a:p>
          <a:p>
            <a:endParaRPr lang="fr-FR" sz="2400" dirty="0"/>
          </a:p>
          <a:p>
            <a:r>
              <a:rPr lang="fr-FR" sz="2400" dirty="0"/>
              <a:t>More retourne par exemple l’argument d’Aristote en faveur de la propriété privée :</a:t>
            </a:r>
            <a:br>
              <a:rPr lang="fr-FR" sz="2400" dirty="0"/>
            </a:br>
            <a:br>
              <a:rPr lang="fr-FR" sz="2400" dirty="0"/>
            </a:br>
            <a:r>
              <a:rPr lang="fr-FR" sz="2400" dirty="0"/>
              <a:t>«</a:t>
            </a:r>
            <a:r>
              <a:rPr lang="fr-FR" sz="2400" dirty="0">
                <a:solidFill>
                  <a:srgbClr val="002060"/>
                </a:solidFill>
              </a:rPr>
              <a:t> Partout ailleurs, ceux qui parlent d’intérêt général ne songent qu’à leur intérêt personnel ; tandis que là où l’on ne possède rien en propre, tout le monde s’occupe de la chose publique, </a:t>
            </a:r>
            <a:r>
              <a:rPr lang="fr-FR" sz="2400" b="1" dirty="0">
                <a:solidFill>
                  <a:srgbClr val="002060"/>
                </a:solidFill>
              </a:rPr>
              <a:t>parce que le bien particulier se confond naturellement avec le bien général</a:t>
            </a:r>
            <a:r>
              <a:rPr lang="fr-FR" sz="2400" dirty="0"/>
              <a:t> »</a:t>
            </a:r>
          </a:p>
          <a:p>
            <a:endParaRPr lang="fr-FR" sz="2400" dirty="0"/>
          </a:p>
          <a:p>
            <a:r>
              <a:rPr lang="fr-FR" sz="2400" dirty="0"/>
              <a:t>La figure de More reste toutefois exceptionnelle dans un monde « qui voit s’épanouir le culte de la richesse » (H. Denis) et ce ne sont ni l’idéalisme platonicien, ni le modèle économique de propriété commune et de disparition de l’argent monnayé, qui s’imposeront : l’ouvrage le plus influent du début du XVIe siècle met en avant une perspective radicalement opposée à celle de l’</a:t>
            </a:r>
            <a:r>
              <a:rPr lang="fr-FR" sz="2400" i="1" dirty="0"/>
              <a:t>Utopie</a:t>
            </a:r>
            <a:r>
              <a:rPr lang="fr-FR" sz="2400" dirty="0"/>
              <a:t>. </a:t>
            </a:r>
            <a:endParaRPr lang="fr-FR" sz="2000" dirty="0">
              <a:solidFill>
                <a:srgbClr val="002060"/>
              </a:solidFill>
            </a:endParaRPr>
          </a:p>
        </p:txBody>
      </p:sp>
    </p:spTree>
    <p:extLst>
      <p:ext uri="{BB962C8B-B14F-4D97-AF65-F5344CB8AC3E}">
        <p14:creationId xmlns:p14="http://schemas.microsoft.com/office/powerpoint/2010/main" val="1619344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BAC818-6AD1-4542-8E9F-D8C9BD033EA0}"/>
              </a:ext>
            </a:extLst>
          </p:cNvPr>
          <p:cNvSpPr>
            <a:spLocks noGrp="1"/>
          </p:cNvSpPr>
          <p:nvPr>
            <p:ph type="title"/>
          </p:nvPr>
        </p:nvSpPr>
        <p:spPr>
          <a:xfrm>
            <a:off x="628650" y="365126"/>
            <a:ext cx="7886700" cy="1109447"/>
          </a:xfrm>
        </p:spPr>
        <p:txBody>
          <a:bodyPr>
            <a:noAutofit/>
          </a:bodyPr>
          <a:lstStyle/>
          <a:p>
            <a:br>
              <a:rPr lang="fr-FR" sz="4800" dirty="0">
                <a:latin typeface="+mn-lt"/>
              </a:rPr>
            </a:br>
            <a:r>
              <a:rPr lang="fr-FR" sz="3200" dirty="0">
                <a:latin typeface="+mn-lt"/>
              </a:rPr>
              <a:t> </a:t>
            </a:r>
            <a:br>
              <a:rPr lang="fr-FR" sz="3200" dirty="0">
                <a:latin typeface="+mn-lt"/>
              </a:rPr>
            </a:br>
            <a:r>
              <a:rPr lang="fr-FR" sz="3600" dirty="0">
                <a:latin typeface="+mn-lt"/>
              </a:rPr>
              <a:t>3. Le Prince de Nicolas Machiavel</a:t>
            </a:r>
            <a:br>
              <a:rPr lang="fr-FR" sz="3600" dirty="0">
                <a:latin typeface="+mn-lt"/>
              </a:rPr>
            </a:br>
            <a:br>
              <a:rPr lang="fr-FR" sz="4800" dirty="0">
                <a:latin typeface="+mn-lt"/>
              </a:rPr>
            </a:br>
            <a:endParaRPr lang="fr-FR" sz="4800" dirty="0">
              <a:latin typeface="+mn-lt"/>
            </a:endParaRPr>
          </a:p>
        </p:txBody>
      </p:sp>
      <p:sp>
        <p:nvSpPr>
          <p:cNvPr id="3" name="Espace réservé du contenu 2">
            <a:extLst>
              <a:ext uri="{FF2B5EF4-FFF2-40B4-BE49-F238E27FC236}">
                <a16:creationId xmlns:a16="http://schemas.microsoft.com/office/drawing/2014/main" id="{3D6B9CB7-B126-4C2B-9C30-607EE4A18515}"/>
              </a:ext>
            </a:extLst>
          </p:cNvPr>
          <p:cNvSpPr>
            <a:spLocks noGrp="1"/>
          </p:cNvSpPr>
          <p:nvPr>
            <p:ph idx="1"/>
          </p:nvPr>
        </p:nvSpPr>
        <p:spPr>
          <a:xfrm>
            <a:off x="628650" y="1318054"/>
            <a:ext cx="7886700" cy="5428735"/>
          </a:xfrm>
        </p:spPr>
        <p:txBody>
          <a:bodyPr>
            <a:normAutofit/>
          </a:bodyPr>
          <a:lstStyle/>
          <a:p>
            <a:endParaRPr lang="fr-FR" sz="2400" dirty="0"/>
          </a:p>
          <a:p>
            <a:r>
              <a:rPr lang="fr-FR" sz="2400" dirty="0"/>
              <a:t>Eléments biographiques et contexte</a:t>
            </a:r>
          </a:p>
          <a:p>
            <a:endParaRPr lang="fr-FR" sz="2400" dirty="0"/>
          </a:p>
          <a:p>
            <a:r>
              <a:rPr lang="fr-FR" sz="2400" dirty="0"/>
              <a:t>Plan de l’ouvrage</a:t>
            </a:r>
          </a:p>
          <a:p>
            <a:endParaRPr lang="fr-FR" sz="2400" dirty="0"/>
          </a:p>
          <a:p>
            <a:r>
              <a:rPr lang="fr-FR" sz="2400" dirty="0"/>
              <a:t>Florilège</a:t>
            </a:r>
          </a:p>
          <a:p>
            <a:endParaRPr lang="fr-FR" sz="2400" dirty="0"/>
          </a:p>
          <a:p>
            <a:r>
              <a:rPr lang="fr-FR" sz="2400" dirty="0"/>
              <a:t>Le machiavélisme en question</a:t>
            </a:r>
            <a:br>
              <a:rPr lang="fr-FR" sz="2400" dirty="0"/>
            </a:br>
            <a:endParaRPr lang="fr-FR" sz="2400" dirty="0"/>
          </a:p>
        </p:txBody>
      </p:sp>
    </p:spTree>
    <p:extLst>
      <p:ext uri="{BB962C8B-B14F-4D97-AF65-F5344CB8AC3E}">
        <p14:creationId xmlns:p14="http://schemas.microsoft.com/office/powerpoint/2010/main" val="16193443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BAC818-6AD1-4542-8E9F-D8C9BD033EA0}"/>
              </a:ext>
            </a:extLst>
          </p:cNvPr>
          <p:cNvSpPr>
            <a:spLocks noGrp="1"/>
          </p:cNvSpPr>
          <p:nvPr>
            <p:ph type="title"/>
          </p:nvPr>
        </p:nvSpPr>
        <p:spPr>
          <a:xfrm>
            <a:off x="628650" y="365126"/>
            <a:ext cx="7886700" cy="1109447"/>
          </a:xfrm>
        </p:spPr>
        <p:txBody>
          <a:bodyPr>
            <a:noAutofit/>
          </a:bodyPr>
          <a:lstStyle/>
          <a:p>
            <a:br>
              <a:rPr lang="fr-FR" sz="4800" dirty="0">
                <a:latin typeface="+mn-lt"/>
              </a:rPr>
            </a:br>
            <a:r>
              <a:rPr lang="fr-FR" sz="3200" dirty="0">
                <a:latin typeface="+mn-lt"/>
              </a:rPr>
              <a:t> </a:t>
            </a:r>
            <a:br>
              <a:rPr lang="fr-FR" sz="3200" dirty="0">
                <a:latin typeface="+mn-lt"/>
              </a:rPr>
            </a:br>
            <a:r>
              <a:rPr lang="fr-FR" sz="3600" dirty="0">
                <a:latin typeface="+mn-lt"/>
              </a:rPr>
              <a:t>Eléments biographiques</a:t>
            </a:r>
            <a:br>
              <a:rPr lang="fr-FR" sz="3600" dirty="0">
                <a:latin typeface="+mn-lt"/>
              </a:rPr>
            </a:br>
            <a:br>
              <a:rPr lang="fr-FR" sz="4800" dirty="0">
                <a:latin typeface="+mn-lt"/>
              </a:rPr>
            </a:br>
            <a:endParaRPr lang="fr-FR" sz="4800" dirty="0">
              <a:latin typeface="+mn-lt"/>
            </a:endParaRPr>
          </a:p>
        </p:txBody>
      </p:sp>
      <p:sp>
        <p:nvSpPr>
          <p:cNvPr id="3" name="Espace réservé du contenu 2">
            <a:extLst>
              <a:ext uri="{FF2B5EF4-FFF2-40B4-BE49-F238E27FC236}">
                <a16:creationId xmlns:a16="http://schemas.microsoft.com/office/drawing/2014/main" id="{3D6B9CB7-B126-4C2B-9C30-607EE4A18515}"/>
              </a:ext>
            </a:extLst>
          </p:cNvPr>
          <p:cNvSpPr>
            <a:spLocks noGrp="1"/>
          </p:cNvSpPr>
          <p:nvPr>
            <p:ph idx="1"/>
          </p:nvPr>
        </p:nvSpPr>
        <p:spPr>
          <a:xfrm>
            <a:off x="628650" y="1318054"/>
            <a:ext cx="7886700" cy="5428735"/>
          </a:xfrm>
        </p:spPr>
        <p:txBody>
          <a:bodyPr>
            <a:normAutofit fontScale="85000" lnSpcReduction="20000"/>
          </a:bodyPr>
          <a:lstStyle/>
          <a:p>
            <a:r>
              <a:rPr lang="fr-FR" sz="2400" dirty="0"/>
              <a:t>3 mai 1469 : naissance de Nicholas Machiavel à Florence</a:t>
            </a:r>
            <a:br>
              <a:rPr lang="fr-FR" sz="2400" dirty="0"/>
            </a:br>
            <a:endParaRPr lang="fr-FR" sz="2400" dirty="0"/>
          </a:p>
          <a:p>
            <a:r>
              <a:rPr lang="fr-FR" sz="2400" dirty="0"/>
              <a:t>Etudie les grands auteurs grecs et latins</a:t>
            </a:r>
            <a:br>
              <a:rPr lang="fr-FR" sz="2400" dirty="0"/>
            </a:br>
            <a:endParaRPr lang="fr-FR" sz="2400" dirty="0"/>
          </a:p>
          <a:p>
            <a:r>
              <a:rPr lang="fr-FR" sz="2400" dirty="0"/>
              <a:t>1498-1512 : secrétaire de la chancellerie de la République de Florence (nombreuses missions diplomatiques)</a:t>
            </a:r>
            <a:br>
              <a:rPr lang="fr-FR" sz="2400" dirty="0"/>
            </a:br>
            <a:endParaRPr lang="fr-FR" sz="2400" dirty="0"/>
          </a:p>
          <a:p>
            <a:r>
              <a:rPr lang="fr-FR" sz="2400" dirty="0"/>
              <a:t>1501 : mariage avec Marietta </a:t>
            </a:r>
            <a:r>
              <a:rPr lang="fr-FR" sz="2400" dirty="0" err="1"/>
              <a:t>Corsini</a:t>
            </a:r>
            <a:r>
              <a:rPr lang="fr-FR" sz="2400" dirty="0"/>
              <a:t> </a:t>
            </a:r>
            <a:br>
              <a:rPr lang="fr-FR" sz="2400" dirty="0"/>
            </a:br>
            <a:endParaRPr lang="fr-FR" sz="2400" dirty="0"/>
          </a:p>
          <a:p>
            <a:r>
              <a:rPr lang="fr-FR" sz="2400" dirty="0"/>
              <a:t>1502 : rencontre César Borgia lors d’une mission.</a:t>
            </a:r>
            <a:br>
              <a:rPr lang="fr-FR" sz="2400" dirty="0"/>
            </a:br>
            <a:endParaRPr lang="fr-FR" sz="2400" dirty="0"/>
          </a:p>
          <a:p>
            <a:r>
              <a:rPr lang="fr-FR" sz="2400" dirty="0"/>
              <a:t>Novembre 1512 : relevé de ses fonctions de secrétaire.</a:t>
            </a:r>
            <a:br>
              <a:rPr lang="fr-FR" sz="2400" dirty="0"/>
            </a:br>
            <a:endParaRPr lang="fr-FR" sz="2400" dirty="0"/>
          </a:p>
          <a:p>
            <a:r>
              <a:rPr lang="fr-FR" sz="2400" dirty="0"/>
              <a:t>Février-mars 1513 : emprisonné et torturé </a:t>
            </a:r>
            <a:br>
              <a:rPr lang="fr-FR" sz="2400" dirty="0"/>
            </a:br>
            <a:r>
              <a:rPr lang="fr-FR" sz="2400" dirty="0"/>
              <a:t>		        amnistié en mars par Léon X (Jean de Médicis)</a:t>
            </a:r>
            <a:br>
              <a:rPr lang="fr-FR" sz="2400" dirty="0"/>
            </a:br>
            <a:endParaRPr lang="fr-FR" sz="2400" dirty="0"/>
          </a:p>
          <a:p>
            <a:r>
              <a:rPr lang="fr-FR" sz="2400" dirty="0"/>
              <a:t>21 juin 1527 : décède d’une péritonite à Florence</a:t>
            </a:r>
            <a:br>
              <a:rPr lang="fr-FR" sz="2400" dirty="0"/>
            </a:br>
            <a:endParaRPr lang="fr-FR" sz="2400" dirty="0"/>
          </a:p>
          <a:p>
            <a:r>
              <a:rPr lang="fr-FR" sz="2400" dirty="0"/>
              <a:t>1532 : publication du </a:t>
            </a:r>
            <a:r>
              <a:rPr lang="fr-FR" sz="2400" i="1" dirty="0"/>
              <a:t>Prince</a:t>
            </a:r>
          </a:p>
        </p:txBody>
      </p:sp>
    </p:spTree>
    <p:extLst>
      <p:ext uri="{BB962C8B-B14F-4D97-AF65-F5344CB8AC3E}">
        <p14:creationId xmlns:p14="http://schemas.microsoft.com/office/powerpoint/2010/main" val="9132257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BAC818-6AD1-4542-8E9F-D8C9BD033EA0}"/>
              </a:ext>
            </a:extLst>
          </p:cNvPr>
          <p:cNvSpPr>
            <a:spLocks noGrp="1"/>
          </p:cNvSpPr>
          <p:nvPr>
            <p:ph type="title"/>
          </p:nvPr>
        </p:nvSpPr>
        <p:spPr>
          <a:xfrm>
            <a:off x="628650" y="365126"/>
            <a:ext cx="7886700" cy="1109447"/>
          </a:xfrm>
        </p:spPr>
        <p:txBody>
          <a:bodyPr>
            <a:noAutofit/>
          </a:bodyPr>
          <a:lstStyle/>
          <a:p>
            <a:br>
              <a:rPr lang="fr-FR" sz="4800" dirty="0">
                <a:latin typeface="+mn-lt"/>
              </a:rPr>
            </a:br>
            <a:r>
              <a:rPr lang="fr-FR" sz="3200" dirty="0">
                <a:latin typeface="+mn-lt"/>
              </a:rPr>
              <a:t> </a:t>
            </a:r>
            <a:br>
              <a:rPr lang="fr-FR" sz="3200" dirty="0">
                <a:latin typeface="+mn-lt"/>
              </a:rPr>
            </a:br>
            <a:r>
              <a:rPr lang="fr-FR" sz="3600" dirty="0">
                <a:latin typeface="+mn-lt"/>
              </a:rPr>
              <a:t>Eléments biographiques</a:t>
            </a:r>
            <a:br>
              <a:rPr lang="fr-FR" sz="3600" dirty="0">
                <a:latin typeface="+mn-lt"/>
              </a:rPr>
            </a:br>
            <a:br>
              <a:rPr lang="fr-FR" sz="4800" dirty="0">
                <a:latin typeface="+mn-lt"/>
              </a:rPr>
            </a:br>
            <a:endParaRPr lang="fr-FR" sz="4800" dirty="0">
              <a:latin typeface="+mn-lt"/>
            </a:endParaRPr>
          </a:p>
        </p:txBody>
      </p:sp>
      <p:sp>
        <p:nvSpPr>
          <p:cNvPr id="3" name="Espace réservé du contenu 2">
            <a:extLst>
              <a:ext uri="{FF2B5EF4-FFF2-40B4-BE49-F238E27FC236}">
                <a16:creationId xmlns:a16="http://schemas.microsoft.com/office/drawing/2014/main" id="{3D6B9CB7-B126-4C2B-9C30-607EE4A18515}"/>
              </a:ext>
            </a:extLst>
          </p:cNvPr>
          <p:cNvSpPr>
            <a:spLocks noGrp="1"/>
          </p:cNvSpPr>
          <p:nvPr>
            <p:ph idx="1"/>
          </p:nvPr>
        </p:nvSpPr>
        <p:spPr>
          <a:xfrm>
            <a:off x="628650" y="1318054"/>
            <a:ext cx="7886700" cy="5428735"/>
          </a:xfrm>
        </p:spPr>
        <p:txBody>
          <a:bodyPr>
            <a:normAutofit/>
          </a:bodyPr>
          <a:lstStyle/>
          <a:p>
            <a:endParaRPr lang="fr-FR" sz="2400" dirty="0"/>
          </a:p>
          <a:p>
            <a:r>
              <a:rPr lang="fr-FR" sz="2400" i="1" dirty="0"/>
              <a:t>Le Prince </a:t>
            </a:r>
            <a:r>
              <a:rPr lang="fr-FR" sz="2400" dirty="0"/>
              <a:t>(</a:t>
            </a:r>
            <a:r>
              <a:rPr lang="fr-FR" sz="2400" i="1" dirty="0"/>
              <a:t>Il Principe</a:t>
            </a:r>
            <a:r>
              <a:rPr lang="fr-FR" sz="2400" dirty="0"/>
              <a:t>) fut rédigé par Machiavel lors de sa retraite dans sa propriété de </a:t>
            </a:r>
            <a:r>
              <a:rPr lang="fr-FR" sz="2400" dirty="0" err="1"/>
              <a:t>Sant’Andrea</a:t>
            </a:r>
            <a:r>
              <a:rPr lang="fr-FR" sz="2400" dirty="0"/>
              <a:t> en </a:t>
            </a:r>
            <a:r>
              <a:rPr lang="fr-FR" sz="2400" dirty="0" err="1"/>
              <a:t>Percussina</a:t>
            </a:r>
            <a:r>
              <a:rPr lang="fr-FR" sz="2400" dirty="0"/>
              <a:t>, à la suite de son amnistie, entre juillet et décembre 1513.</a:t>
            </a:r>
          </a:p>
          <a:p>
            <a:endParaRPr lang="fr-FR" sz="2400" dirty="0"/>
          </a:p>
          <a:p>
            <a:r>
              <a:rPr lang="fr-FR" sz="2400" dirty="0"/>
              <a:t>C. 1515-1516 : dédicace de l’ouvrage à Laurent II de Médicis (petit-fils de Laurent de Médicis et neveu de Léon X).</a:t>
            </a:r>
          </a:p>
          <a:p>
            <a:endParaRPr lang="fr-FR" sz="2400" dirty="0"/>
          </a:p>
          <a:p>
            <a:r>
              <a:rPr lang="fr-FR" sz="2400" dirty="0"/>
              <a:t>L’ouvrage n’est publié qu’en 1532, 5 ans après sa mort, et ne fut peut-être jamais lu par Laurent II….</a:t>
            </a:r>
          </a:p>
          <a:p>
            <a:endParaRPr lang="fr-FR" sz="2400" dirty="0"/>
          </a:p>
          <a:p>
            <a:r>
              <a:rPr lang="fr-FR" sz="2400" dirty="0"/>
              <a:t>Objectif du Prince : « délivrer l’Italie des barbares » et mettre fin aux divisions qui la déchire.</a:t>
            </a:r>
          </a:p>
          <a:p>
            <a:endParaRPr lang="fr-FR" sz="2400" i="1" dirty="0"/>
          </a:p>
          <a:p>
            <a:endParaRPr lang="fr-FR" sz="2400" dirty="0"/>
          </a:p>
        </p:txBody>
      </p:sp>
    </p:spTree>
    <p:extLst>
      <p:ext uri="{BB962C8B-B14F-4D97-AF65-F5344CB8AC3E}">
        <p14:creationId xmlns:p14="http://schemas.microsoft.com/office/powerpoint/2010/main" val="40716008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BAC818-6AD1-4542-8E9F-D8C9BD033EA0}"/>
              </a:ext>
            </a:extLst>
          </p:cNvPr>
          <p:cNvSpPr>
            <a:spLocks noGrp="1"/>
          </p:cNvSpPr>
          <p:nvPr>
            <p:ph type="title"/>
          </p:nvPr>
        </p:nvSpPr>
        <p:spPr>
          <a:xfrm>
            <a:off x="628650" y="365126"/>
            <a:ext cx="7886700" cy="1109447"/>
          </a:xfrm>
        </p:spPr>
        <p:txBody>
          <a:bodyPr>
            <a:noAutofit/>
          </a:bodyPr>
          <a:lstStyle/>
          <a:p>
            <a:br>
              <a:rPr lang="fr-FR" sz="4800" dirty="0">
                <a:latin typeface="+mn-lt"/>
              </a:rPr>
            </a:br>
            <a:r>
              <a:rPr lang="fr-FR" sz="3200" dirty="0">
                <a:latin typeface="+mn-lt"/>
              </a:rPr>
              <a:t> </a:t>
            </a:r>
            <a:br>
              <a:rPr lang="fr-FR" sz="3200" dirty="0">
                <a:latin typeface="+mn-lt"/>
              </a:rPr>
            </a:br>
            <a:r>
              <a:rPr lang="fr-FR" sz="3600" dirty="0">
                <a:latin typeface="+mn-lt"/>
              </a:rPr>
              <a:t>Eléments de contexte</a:t>
            </a:r>
            <a:br>
              <a:rPr lang="fr-FR" sz="3600" dirty="0">
                <a:latin typeface="+mn-lt"/>
              </a:rPr>
            </a:br>
            <a:br>
              <a:rPr lang="fr-FR" sz="4800" dirty="0">
                <a:latin typeface="+mn-lt"/>
              </a:rPr>
            </a:br>
            <a:endParaRPr lang="fr-FR" sz="4800" dirty="0">
              <a:latin typeface="+mn-lt"/>
            </a:endParaRPr>
          </a:p>
        </p:txBody>
      </p:sp>
      <p:sp>
        <p:nvSpPr>
          <p:cNvPr id="3" name="Espace réservé du contenu 2">
            <a:extLst>
              <a:ext uri="{FF2B5EF4-FFF2-40B4-BE49-F238E27FC236}">
                <a16:creationId xmlns:a16="http://schemas.microsoft.com/office/drawing/2014/main" id="{3D6B9CB7-B126-4C2B-9C30-607EE4A18515}"/>
              </a:ext>
            </a:extLst>
          </p:cNvPr>
          <p:cNvSpPr>
            <a:spLocks noGrp="1"/>
          </p:cNvSpPr>
          <p:nvPr>
            <p:ph idx="1"/>
          </p:nvPr>
        </p:nvSpPr>
        <p:spPr>
          <a:xfrm>
            <a:off x="628650" y="1318054"/>
            <a:ext cx="7886700" cy="5428735"/>
          </a:xfrm>
        </p:spPr>
        <p:txBody>
          <a:bodyPr>
            <a:normAutofit/>
          </a:bodyPr>
          <a:lstStyle/>
          <a:p>
            <a:r>
              <a:rPr lang="fr-FR" sz="2400" dirty="0"/>
              <a:t>La fin du </a:t>
            </a:r>
            <a:r>
              <a:rPr lang="fr-FR" sz="2400" dirty="0" err="1"/>
              <a:t>quatrocento</a:t>
            </a:r>
            <a:r>
              <a:rPr lang="fr-FR" sz="2400" dirty="0"/>
              <a:t> (XVe siècle) et le début du </a:t>
            </a:r>
            <a:r>
              <a:rPr lang="fr-FR" sz="2400" dirty="0" err="1"/>
              <a:t>cinquecento</a:t>
            </a:r>
            <a:r>
              <a:rPr lang="fr-FR" sz="2400" dirty="0"/>
              <a:t> (XVIe) est à la fois une période de foisonnement intellectuel et artistique (Michel-Ange, Léonard de Vinci, Raphael…) et de profond désordre politique.</a:t>
            </a:r>
          </a:p>
          <a:p>
            <a:endParaRPr lang="fr-FR" sz="2400" dirty="0"/>
          </a:p>
          <a:p>
            <a:r>
              <a:rPr lang="fr-FR" sz="2400" dirty="0"/>
              <a:t>Le territoire italien est divisé en de multiples républiques / cités-Etats concurrentes (parfois sous domination étrangère, comme Naples) et ravagé par des conflits militaires incessants.</a:t>
            </a:r>
          </a:p>
          <a:p>
            <a:endParaRPr lang="fr-FR" sz="2400" dirty="0"/>
          </a:p>
          <a:p>
            <a:r>
              <a:rPr lang="fr-FR" sz="2400" dirty="0"/>
              <a:t>Les conflits sont alimentés par les rivalités entre grandes familles aristocratiques : Médicis, Borgia, Orsini, Colonna, Sforza, </a:t>
            </a:r>
            <a:r>
              <a:rPr lang="fr-FR" sz="2400" dirty="0" err="1"/>
              <a:t>etc</a:t>
            </a:r>
            <a:endParaRPr lang="fr-FR" sz="2400" dirty="0"/>
          </a:p>
          <a:p>
            <a:endParaRPr lang="fr-FR" sz="2400" i="1" dirty="0"/>
          </a:p>
          <a:p>
            <a:endParaRPr lang="fr-FR" sz="2400" i="1" dirty="0"/>
          </a:p>
          <a:p>
            <a:endParaRPr lang="fr-FR" sz="2400" dirty="0"/>
          </a:p>
        </p:txBody>
      </p:sp>
    </p:spTree>
    <p:extLst>
      <p:ext uri="{BB962C8B-B14F-4D97-AF65-F5344CB8AC3E}">
        <p14:creationId xmlns:p14="http://schemas.microsoft.com/office/powerpoint/2010/main" val="2330645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45F5AB-7F29-43E7-9563-20793E108D67}"/>
              </a:ext>
            </a:extLst>
          </p:cNvPr>
          <p:cNvSpPr>
            <a:spLocks noGrp="1"/>
          </p:cNvSpPr>
          <p:nvPr>
            <p:ph type="title"/>
          </p:nvPr>
        </p:nvSpPr>
        <p:spPr/>
        <p:txBody>
          <a:bodyPr/>
          <a:lstStyle/>
          <a:p>
            <a:endParaRPr lang="fr-FR"/>
          </a:p>
        </p:txBody>
      </p:sp>
      <p:sp>
        <p:nvSpPr>
          <p:cNvPr id="4" name="Espace réservé du contenu 3"/>
          <p:cNvSpPr>
            <a:spLocks noGrp="1"/>
          </p:cNvSpPr>
          <p:nvPr>
            <p:ph idx="1"/>
          </p:nvPr>
        </p:nvSpPr>
        <p:spPr>
          <a:xfrm>
            <a:off x="628650" y="1825624"/>
            <a:ext cx="7886700" cy="5032375"/>
          </a:xfrm>
        </p:spPr>
        <p:txBody>
          <a:bodyPr>
            <a:normAutofit/>
          </a:bodyPr>
          <a:lstStyle/>
          <a:p>
            <a:pPr>
              <a:buNone/>
            </a:pPr>
            <a:endParaRPr lang="fr-FR" dirty="0"/>
          </a:p>
          <a:p>
            <a:pPr>
              <a:buNone/>
            </a:pPr>
            <a:endParaRPr lang="fr-FR" dirty="0"/>
          </a:p>
          <a:p>
            <a:pPr>
              <a:buNone/>
            </a:pPr>
            <a:endParaRPr lang="fr-FR" dirty="0"/>
          </a:p>
          <a:p>
            <a:pPr>
              <a:buNone/>
            </a:pPr>
            <a:endParaRPr lang="fr-FR" dirty="0"/>
          </a:p>
          <a:p>
            <a:pPr>
              <a:buNone/>
            </a:pPr>
            <a:endParaRPr lang="fr-FR" dirty="0"/>
          </a:p>
          <a:p>
            <a:pPr>
              <a:buNone/>
            </a:pPr>
            <a:endParaRPr lang="fr-FR" dirty="0"/>
          </a:p>
          <a:p>
            <a:pPr>
              <a:buNone/>
            </a:pPr>
            <a:endParaRPr lang="fr-FR" dirty="0"/>
          </a:p>
          <a:p>
            <a:pPr>
              <a:buNone/>
            </a:pPr>
            <a:endParaRPr lang="fr-FR" dirty="0"/>
          </a:p>
          <a:p>
            <a:pPr>
              <a:buNone/>
            </a:pPr>
            <a:endParaRPr lang="fr-FR" dirty="0"/>
          </a:p>
          <a:p>
            <a:pPr algn="ctr">
              <a:buNone/>
            </a:pPr>
            <a:r>
              <a:rPr lang="fr-FR" sz="2200" dirty="0"/>
              <a:t>Carte de l’Italie en 1494</a:t>
            </a:r>
          </a:p>
        </p:txBody>
      </p:sp>
      <p:pic>
        <p:nvPicPr>
          <p:cNvPr id="6" name="Image 5" descr="800px-Map_of_Italy_(1494)-fr.svg.png"/>
          <p:cNvPicPr>
            <a:picLocks noChangeAspect="1"/>
          </p:cNvPicPr>
          <p:nvPr/>
        </p:nvPicPr>
        <p:blipFill>
          <a:blip r:embed="rId2" cstate="print"/>
          <a:stretch>
            <a:fillRect/>
          </a:stretch>
        </p:blipFill>
        <p:spPr>
          <a:xfrm>
            <a:off x="2106905" y="263611"/>
            <a:ext cx="4954555" cy="6025978"/>
          </a:xfrm>
          <a:prstGeom prst="rect">
            <a:avLst/>
          </a:prstGeom>
        </p:spPr>
      </p:pic>
    </p:spTree>
    <p:extLst>
      <p:ext uri="{BB962C8B-B14F-4D97-AF65-F5344CB8AC3E}">
        <p14:creationId xmlns:p14="http://schemas.microsoft.com/office/powerpoint/2010/main" val="3265331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BAC818-6AD1-4542-8E9F-D8C9BD033EA0}"/>
              </a:ext>
            </a:extLst>
          </p:cNvPr>
          <p:cNvSpPr>
            <a:spLocks noGrp="1"/>
          </p:cNvSpPr>
          <p:nvPr>
            <p:ph type="title"/>
          </p:nvPr>
        </p:nvSpPr>
        <p:spPr/>
        <p:txBody>
          <a:bodyPr>
            <a:normAutofit/>
          </a:bodyPr>
          <a:lstStyle/>
          <a:p>
            <a:r>
              <a:rPr lang="fr-FR" dirty="0">
                <a:latin typeface="+mn-lt"/>
              </a:rPr>
              <a:t>La réforme protestante</a:t>
            </a:r>
            <a:br>
              <a:rPr lang="fr-FR" dirty="0">
                <a:latin typeface="+mn-lt"/>
              </a:rPr>
            </a:br>
            <a:endParaRPr lang="fr-FR" dirty="0">
              <a:latin typeface="+mn-lt"/>
            </a:endParaRPr>
          </a:p>
        </p:txBody>
      </p:sp>
      <p:sp>
        <p:nvSpPr>
          <p:cNvPr id="3" name="Espace réservé du contenu 2">
            <a:extLst>
              <a:ext uri="{FF2B5EF4-FFF2-40B4-BE49-F238E27FC236}">
                <a16:creationId xmlns:a16="http://schemas.microsoft.com/office/drawing/2014/main" id="{3D6B9CB7-B126-4C2B-9C30-607EE4A18515}"/>
              </a:ext>
            </a:extLst>
          </p:cNvPr>
          <p:cNvSpPr>
            <a:spLocks noGrp="1"/>
          </p:cNvSpPr>
          <p:nvPr>
            <p:ph idx="1"/>
          </p:nvPr>
        </p:nvSpPr>
        <p:spPr/>
        <p:txBody>
          <a:bodyPr>
            <a:normAutofit fontScale="92500" lnSpcReduction="10000"/>
          </a:bodyPr>
          <a:lstStyle/>
          <a:p>
            <a:r>
              <a:rPr lang="fr-FR" dirty="0"/>
              <a:t>Fin du XIVe : théologiens précurseurs</a:t>
            </a:r>
            <a:br>
              <a:rPr lang="fr-FR" dirty="0"/>
            </a:br>
            <a:r>
              <a:rPr lang="fr-FR" dirty="0"/>
              <a:t>- John Wycliffe (1331-1384) en Angleterre</a:t>
            </a:r>
            <a:br>
              <a:rPr lang="fr-FR" dirty="0"/>
            </a:br>
            <a:r>
              <a:rPr lang="fr-FR" dirty="0"/>
              <a:t>- Jean Huss (1369-1415) en Bohème </a:t>
            </a:r>
          </a:p>
          <a:p>
            <a:endParaRPr lang="fr-FR" dirty="0"/>
          </a:p>
          <a:p>
            <a:r>
              <a:rPr lang="fr-FR" dirty="0"/>
              <a:t>1517 : </a:t>
            </a:r>
            <a:r>
              <a:rPr lang="fr-FR" i="1" dirty="0"/>
              <a:t>Quatre-vingt-quinze thèses</a:t>
            </a:r>
            <a:r>
              <a:rPr lang="fr-FR" dirty="0"/>
              <a:t> de Martin Luther</a:t>
            </a:r>
            <a:br>
              <a:rPr lang="fr-FR" dirty="0"/>
            </a:br>
            <a:endParaRPr lang="fr-FR" dirty="0"/>
          </a:p>
          <a:p>
            <a:r>
              <a:rPr lang="fr-FR" dirty="0"/>
              <a:t>1520-21 : condamnation du Luthéranisme puis excommunication de Luther par Léon X</a:t>
            </a:r>
            <a:br>
              <a:rPr lang="fr-FR" dirty="0"/>
            </a:br>
            <a:r>
              <a:rPr lang="fr-FR" dirty="0"/>
              <a:t> </a:t>
            </a:r>
          </a:p>
          <a:p>
            <a:r>
              <a:rPr lang="fr-FR" dirty="0"/>
              <a:t>1536 : </a:t>
            </a:r>
            <a:r>
              <a:rPr lang="fr-FR" i="1" dirty="0"/>
              <a:t>L’Institution de la religion chrétienne </a:t>
            </a:r>
            <a:r>
              <a:rPr lang="fr-FR" dirty="0"/>
              <a:t>de Jean Calvin</a:t>
            </a:r>
          </a:p>
        </p:txBody>
      </p:sp>
    </p:spTree>
    <p:extLst>
      <p:ext uri="{BB962C8B-B14F-4D97-AF65-F5344CB8AC3E}">
        <p14:creationId xmlns:p14="http://schemas.microsoft.com/office/powerpoint/2010/main" val="34585439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20CE3F-A63B-4965-8696-244E72E95716}"/>
              </a:ext>
            </a:extLst>
          </p:cNvPr>
          <p:cNvSpPr>
            <a:spLocks noGrp="1"/>
          </p:cNvSpPr>
          <p:nvPr>
            <p:ph type="title"/>
          </p:nvPr>
        </p:nvSpPr>
        <p:spPr/>
        <p:txBody>
          <a:bodyPr>
            <a:normAutofit/>
          </a:bodyPr>
          <a:lstStyle/>
          <a:p>
            <a:r>
              <a:rPr lang="fr-FR" sz="3600" dirty="0">
                <a:latin typeface="+mn-lt"/>
              </a:rPr>
              <a:t>Eléments de contexte</a:t>
            </a:r>
          </a:p>
        </p:txBody>
      </p:sp>
      <p:sp>
        <p:nvSpPr>
          <p:cNvPr id="3" name="Espace réservé du contenu 2">
            <a:extLst>
              <a:ext uri="{FF2B5EF4-FFF2-40B4-BE49-F238E27FC236}">
                <a16:creationId xmlns:a16="http://schemas.microsoft.com/office/drawing/2014/main" id="{DCA90193-1116-4EF6-B206-6EB1EF53E981}"/>
              </a:ext>
            </a:extLst>
          </p:cNvPr>
          <p:cNvSpPr>
            <a:spLocks noGrp="1"/>
          </p:cNvSpPr>
          <p:nvPr>
            <p:ph idx="1"/>
          </p:nvPr>
        </p:nvSpPr>
        <p:spPr>
          <a:xfrm>
            <a:off x="628650" y="1468072"/>
            <a:ext cx="7886700" cy="5251509"/>
          </a:xfrm>
        </p:spPr>
        <p:txBody>
          <a:bodyPr>
            <a:normAutofit fontScale="62500" lnSpcReduction="20000"/>
          </a:bodyPr>
          <a:lstStyle/>
          <a:p>
            <a:r>
              <a:rPr lang="fr-FR" b="1" dirty="0"/>
              <a:t>César Borgia</a:t>
            </a:r>
            <a:r>
              <a:rPr lang="fr-FR" dirty="0"/>
              <a:t>, auprès duquel Machiavel fut envoyé en mission d'octobre 1502 à janvier 1503, lui servit de </a:t>
            </a:r>
            <a:r>
              <a:rPr lang="fr-FR" b="1" dirty="0"/>
              <a:t>modèle pour rédiger le </a:t>
            </a:r>
            <a:r>
              <a:rPr lang="fr-FR" b="1" i="1" dirty="0"/>
              <a:t>Prince</a:t>
            </a:r>
            <a:r>
              <a:rPr lang="fr-FR" dirty="0"/>
              <a:t>.</a:t>
            </a:r>
            <a:br>
              <a:rPr lang="fr-FR" dirty="0"/>
            </a:br>
            <a:endParaRPr lang="fr-FR" dirty="0"/>
          </a:p>
          <a:p>
            <a:r>
              <a:rPr lang="fr-FR" dirty="0"/>
              <a:t>César Borgia (1475-1507) connut une ascension fulgurante grâce à l’appui de son père Rodrigo, devenu pape sous le nom d’Alexandre VI (1492-1503).</a:t>
            </a:r>
            <a:br>
              <a:rPr lang="fr-FR" dirty="0"/>
            </a:br>
            <a:endParaRPr lang="fr-FR" dirty="0"/>
          </a:p>
          <a:p>
            <a:r>
              <a:rPr lang="fr-FR" dirty="0"/>
              <a:t>A 18 ans (1493) il est nommé Cardinal de Valence.</a:t>
            </a:r>
            <a:br>
              <a:rPr lang="fr-FR" dirty="0"/>
            </a:br>
            <a:endParaRPr lang="fr-FR" dirty="0"/>
          </a:p>
          <a:p>
            <a:r>
              <a:rPr lang="fr-FR" dirty="0"/>
              <a:t>On le soupçonne d’avoir fait assassiner son frère Giovanni en 1497.</a:t>
            </a:r>
            <a:br>
              <a:rPr lang="fr-FR" dirty="0"/>
            </a:br>
            <a:endParaRPr lang="fr-FR" dirty="0"/>
          </a:p>
          <a:p>
            <a:r>
              <a:rPr lang="fr-FR" dirty="0"/>
              <a:t>Il abandonne sa fonction de cardinal (1498), puis devient successivement duc de Valentinois, duc de Romagne (1501), conquiert Urbino et </a:t>
            </a:r>
            <a:r>
              <a:rPr lang="fr-FR" dirty="0" err="1"/>
              <a:t>Camerino</a:t>
            </a:r>
            <a:r>
              <a:rPr lang="fr-FR" dirty="0"/>
              <a:t> (1502).</a:t>
            </a:r>
            <a:br>
              <a:rPr lang="fr-FR" dirty="0"/>
            </a:br>
            <a:endParaRPr lang="fr-FR" dirty="0"/>
          </a:p>
          <a:p>
            <a:r>
              <a:rPr lang="fr-FR" dirty="0"/>
              <a:t>Le 31 décembre 1502, il organise le </a:t>
            </a:r>
            <a:r>
              <a:rPr lang="fr-FR" b="1" dirty="0"/>
              <a:t>massacre de </a:t>
            </a:r>
            <a:r>
              <a:rPr lang="fr-FR" b="1" dirty="0" err="1"/>
              <a:t>Senigaglia</a:t>
            </a:r>
            <a:r>
              <a:rPr lang="fr-FR" dirty="0"/>
              <a:t>. Borgia convie ses rivaux </a:t>
            </a:r>
            <a:r>
              <a:rPr lang="it-IT" dirty="0"/>
              <a:t>Vitellozzo Vitelli, les frères Francesco et Paolo Orsini, et Oliverotto da Fermo pour un banquet de «réconciliation». Au milieu du banquet, les convives sont arretés puis étranglés (Machiavel y fait référence dans le chapitre VII du </a:t>
            </a:r>
            <a:r>
              <a:rPr lang="it-IT" i="1" dirty="0"/>
              <a:t>Prince</a:t>
            </a:r>
            <a:r>
              <a:rPr lang="it-IT" dirty="0"/>
              <a:t>).</a:t>
            </a:r>
            <a:br>
              <a:rPr lang="fr-FR" dirty="0"/>
            </a:br>
            <a:endParaRPr lang="fr-FR" dirty="0"/>
          </a:p>
          <a:p>
            <a:r>
              <a:rPr lang="fr-FR" dirty="0"/>
              <a:t>La mort de son père Alexandre VI (1503) signe le début de son déclin. Son empire s’effondre rapidement, il tombe dans une embuscade et meurt le 12 mars 1507</a:t>
            </a:r>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10241969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BAC818-6AD1-4542-8E9F-D8C9BD033EA0}"/>
              </a:ext>
            </a:extLst>
          </p:cNvPr>
          <p:cNvSpPr>
            <a:spLocks noGrp="1"/>
          </p:cNvSpPr>
          <p:nvPr>
            <p:ph type="title"/>
          </p:nvPr>
        </p:nvSpPr>
        <p:spPr>
          <a:xfrm>
            <a:off x="628650" y="365126"/>
            <a:ext cx="7886700" cy="1109447"/>
          </a:xfrm>
        </p:spPr>
        <p:txBody>
          <a:bodyPr>
            <a:noAutofit/>
          </a:bodyPr>
          <a:lstStyle/>
          <a:p>
            <a:br>
              <a:rPr lang="fr-FR" sz="4800" dirty="0">
                <a:latin typeface="+mn-lt"/>
              </a:rPr>
            </a:br>
            <a:r>
              <a:rPr lang="fr-FR" sz="3200" dirty="0">
                <a:latin typeface="+mn-lt"/>
              </a:rPr>
              <a:t> </a:t>
            </a:r>
            <a:br>
              <a:rPr lang="fr-FR" sz="3200" dirty="0">
                <a:latin typeface="+mn-lt"/>
              </a:rPr>
            </a:br>
            <a:r>
              <a:rPr lang="fr-FR" sz="3600" dirty="0">
                <a:latin typeface="+mn-lt"/>
              </a:rPr>
              <a:t>Plan et structure du Prince</a:t>
            </a:r>
            <a:br>
              <a:rPr lang="fr-FR" sz="3600" dirty="0">
                <a:latin typeface="+mn-lt"/>
              </a:rPr>
            </a:br>
            <a:br>
              <a:rPr lang="fr-FR" sz="4800" dirty="0">
                <a:latin typeface="+mn-lt"/>
              </a:rPr>
            </a:br>
            <a:endParaRPr lang="fr-FR" sz="4800" dirty="0">
              <a:latin typeface="+mn-lt"/>
            </a:endParaRPr>
          </a:p>
        </p:txBody>
      </p:sp>
      <p:sp>
        <p:nvSpPr>
          <p:cNvPr id="3" name="Espace réservé du contenu 2">
            <a:extLst>
              <a:ext uri="{FF2B5EF4-FFF2-40B4-BE49-F238E27FC236}">
                <a16:creationId xmlns:a16="http://schemas.microsoft.com/office/drawing/2014/main" id="{3D6B9CB7-B126-4C2B-9C30-607EE4A18515}"/>
              </a:ext>
            </a:extLst>
          </p:cNvPr>
          <p:cNvSpPr>
            <a:spLocks noGrp="1"/>
          </p:cNvSpPr>
          <p:nvPr>
            <p:ph idx="1"/>
          </p:nvPr>
        </p:nvSpPr>
        <p:spPr>
          <a:xfrm>
            <a:off x="628650" y="1318054"/>
            <a:ext cx="7886700" cy="5428735"/>
          </a:xfrm>
        </p:spPr>
        <p:txBody>
          <a:bodyPr>
            <a:normAutofit/>
          </a:bodyPr>
          <a:lstStyle/>
          <a:p>
            <a:r>
              <a:rPr lang="fr-FR" sz="2400" dirty="0"/>
              <a:t>Le </a:t>
            </a:r>
            <a:r>
              <a:rPr lang="fr-FR" sz="2400" i="1" dirty="0"/>
              <a:t>Prince</a:t>
            </a:r>
            <a:r>
              <a:rPr lang="fr-FR" sz="2400" dirty="0"/>
              <a:t> est composé de XXVI chapitres :</a:t>
            </a:r>
            <a:br>
              <a:rPr lang="fr-FR" sz="2400" dirty="0"/>
            </a:br>
            <a:br>
              <a:rPr lang="fr-FR" sz="2400" dirty="0"/>
            </a:br>
            <a:r>
              <a:rPr lang="fr-FR" sz="2400" dirty="0"/>
              <a:t>- </a:t>
            </a:r>
            <a:r>
              <a:rPr lang="fr-FR" sz="2400" b="1" dirty="0"/>
              <a:t>I-XI : des différents types de principautés</a:t>
            </a:r>
            <a:br>
              <a:rPr lang="fr-FR" sz="2400" dirty="0"/>
            </a:br>
            <a:r>
              <a:rPr lang="fr-FR" sz="2400" dirty="0"/>
              <a:t>(héréditaires, mixtes, nouvelles, ecclésiastiques)</a:t>
            </a:r>
            <a:br>
              <a:rPr lang="fr-FR" sz="2400" dirty="0"/>
            </a:br>
            <a:r>
              <a:rPr lang="fr-FR" sz="2400" dirty="0"/>
              <a:t>	 </a:t>
            </a:r>
            <a:r>
              <a:rPr lang="fr-FR" sz="2400" b="1" dirty="0"/>
              <a:t>et des moyens de les acquérir</a:t>
            </a:r>
            <a:br>
              <a:rPr lang="fr-FR" sz="2400" dirty="0"/>
            </a:br>
            <a:r>
              <a:rPr lang="fr-FR" sz="2400" dirty="0"/>
              <a:t>(par sa vertu et ses propres armes, par la fortune et les armes d’autrui, par scélératesse, par la faveur des citoyens)</a:t>
            </a:r>
            <a:br>
              <a:rPr lang="fr-FR" sz="2400" dirty="0"/>
            </a:br>
            <a:br>
              <a:rPr lang="fr-FR" sz="2400" dirty="0"/>
            </a:br>
            <a:r>
              <a:rPr lang="fr-FR" sz="2400"/>
              <a:t>- </a:t>
            </a:r>
            <a:r>
              <a:rPr lang="fr-FR" sz="2400" b="1"/>
              <a:t>XII-XXIII </a:t>
            </a:r>
            <a:r>
              <a:rPr lang="fr-FR" sz="2400" b="1" dirty="0"/>
              <a:t>: comment les conserver</a:t>
            </a:r>
            <a:br>
              <a:rPr lang="fr-FR" sz="2400" dirty="0"/>
            </a:br>
            <a:r>
              <a:rPr lang="fr-FR" sz="2400" dirty="0"/>
              <a:t>(rôle de l’armée, faut-il employer des mercenaires ou construire des forteresses ?, comment traiter ministres et flatteurs ?, qualités dont doit faire preuve un prince, etc.)</a:t>
            </a:r>
            <a:br>
              <a:rPr lang="fr-FR" sz="2400" dirty="0"/>
            </a:br>
            <a:br>
              <a:rPr lang="fr-FR" sz="2400" dirty="0"/>
            </a:br>
            <a:r>
              <a:rPr lang="fr-FR" sz="2400" dirty="0"/>
              <a:t>- </a:t>
            </a:r>
            <a:r>
              <a:rPr lang="fr-FR" sz="2400" b="1" dirty="0"/>
              <a:t>XXIV-XXVI : Conclusion et transposition au cas italien</a:t>
            </a:r>
            <a:br>
              <a:rPr lang="fr-FR" sz="2400" b="1" dirty="0"/>
            </a:br>
            <a:r>
              <a:rPr lang="fr-FR" sz="2400" dirty="0"/>
              <a:t>(« exhortation à délivrer l’Italie des barbares  »)</a:t>
            </a:r>
          </a:p>
          <a:p>
            <a:pPr marL="0" indent="0">
              <a:buNone/>
            </a:pPr>
            <a:endParaRPr lang="fr-FR" sz="2400" dirty="0"/>
          </a:p>
          <a:p>
            <a:endParaRPr lang="fr-FR" sz="2400" i="1" dirty="0"/>
          </a:p>
          <a:p>
            <a:endParaRPr lang="fr-FR" sz="2400" i="1" dirty="0"/>
          </a:p>
          <a:p>
            <a:endParaRPr lang="fr-FR" sz="2400" dirty="0"/>
          </a:p>
        </p:txBody>
      </p:sp>
    </p:spTree>
    <p:extLst>
      <p:ext uri="{BB962C8B-B14F-4D97-AF65-F5344CB8AC3E}">
        <p14:creationId xmlns:p14="http://schemas.microsoft.com/office/powerpoint/2010/main" val="4833467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BAC818-6AD1-4542-8E9F-D8C9BD033EA0}"/>
              </a:ext>
            </a:extLst>
          </p:cNvPr>
          <p:cNvSpPr>
            <a:spLocks noGrp="1"/>
          </p:cNvSpPr>
          <p:nvPr>
            <p:ph type="title"/>
          </p:nvPr>
        </p:nvSpPr>
        <p:spPr>
          <a:xfrm>
            <a:off x="628650" y="365126"/>
            <a:ext cx="7886700" cy="1109447"/>
          </a:xfrm>
        </p:spPr>
        <p:txBody>
          <a:bodyPr>
            <a:noAutofit/>
          </a:bodyPr>
          <a:lstStyle/>
          <a:p>
            <a:br>
              <a:rPr lang="fr-FR" sz="4800" dirty="0">
                <a:latin typeface="+mn-lt"/>
              </a:rPr>
            </a:br>
            <a:r>
              <a:rPr lang="fr-FR" sz="3200" dirty="0">
                <a:latin typeface="+mn-lt"/>
              </a:rPr>
              <a:t> </a:t>
            </a:r>
            <a:br>
              <a:rPr lang="fr-FR" sz="3200" dirty="0">
                <a:latin typeface="+mn-lt"/>
              </a:rPr>
            </a:br>
            <a:r>
              <a:rPr lang="fr-FR" sz="3600" dirty="0">
                <a:latin typeface="+mn-lt"/>
              </a:rPr>
              <a:t>Plan et structure du Prince</a:t>
            </a:r>
            <a:br>
              <a:rPr lang="fr-FR" sz="3600" dirty="0">
                <a:latin typeface="+mn-lt"/>
              </a:rPr>
            </a:br>
            <a:br>
              <a:rPr lang="fr-FR" sz="4800" dirty="0">
                <a:latin typeface="+mn-lt"/>
              </a:rPr>
            </a:br>
            <a:endParaRPr lang="fr-FR" sz="4800" dirty="0">
              <a:latin typeface="+mn-lt"/>
            </a:endParaRPr>
          </a:p>
        </p:txBody>
      </p:sp>
      <p:sp>
        <p:nvSpPr>
          <p:cNvPr id="3" name="Espace réservé du contenu 2">
            <a:extLst>
              <a:ext uri="{FF2B5EF4-FFF2-40B4-BE49-F238E27FC236}">
                <a16:creationId xmlns:a16="http://schemas.microsoft.com/office/drawing/2014/main" id="{3D6B9CB7-B126-4C2B-9C30-607EE4A18515}"/>
              </a:ext>
            </a:extLst>
          </p:cNvPr>
          <p:cNvSpPr>
            <a:spLocks noGrp="1"/>
          </p:cNvSpPr>
          <p:nvPr>
            <p:ph idx="1"/>
          </p:nvPr>
        </p:nvSpPr>
        <p:spPr>
          <a:xfrm>
            <a:off x="628650" y="1318054"/>
            <a:ext cx="7886700" cy="5428735"/>
          </a:xfrm>
        </p:spPr>
        <p:txBody>
          <a:bodyPr>
            <a:normAutofit/>
          </a:bodyPr>
          <a:lstStyle/>
          <a:p>
            <a:r>
              <a:rPr lang="fr-FR" sz="2400" dirty="0"/>
              <a:t>Certains chapitres sont passés à la postérité :</a:t>
            </a:r>
          </a:p>
          <a:p>
            <a:pPr marL="0" indent="0">
              <a:buNone/>
            </a:pPr>
            <a:endParaRPr lang="fr-FR" sz="2400" dirty="0"/>
          </a:p>
          <a:p>
            <a:pPr marL="0" indent="0">
              <a:buNone/>
            </a:pPr>
            <a:r>
              <a:rPr lang="fr-FR" sz="2400" dirty="0"/>
              <a:t>- ch. VI : Des principautés nouvelles acquises par les armes et par la vertu de l'acquéreur (</a:t>
            </a:r>
            <a:r>
              <a:rPr lang="fr-FR" sz="2400" b="1" dirty="0"/>
              <a:t>exemple des grands hommes</a:t>
            </a:r>
            <a:r>
              <a:rPr lang="fr-FR" sz="2400" dirty="0"/>
              <a:t>, </a:t>
            </a:r>
            <a:r>
              <a:rPr lang="fr-FR" sz="2400" b="1" dirty="0"/>
              <a:t>la virtù et l’occasion</a:t>
            </a:r>
            <a:r>
              <a:rPr lang="fr-FR" sz="2400" dirty="0"/>
              <a:t>)</a:t>
            </a:r>
            <a:br>
              <a:rPr lang="fr-FR" sz="2400" dirty="0"/>
            </a:br>
            <a:endParaRPr lang="fr-FR" sz="2400" dirty="0"/>
          </a:p>
          <a:p>
            <a:pPr marL="0" indent="0">
              <a:buNone/>
            </a:pPr>
            <a:r>
              <a:rPr lang="fr-FR" sz="2400" dirty="0"/>
              <a:t>- ch. VII : Des principautés nouvelles qu'on acquiert par les armes d'autrui et par la fortune (</a:t>
            </a:r>
            <a:r>
              <a:rPr lang="fr-FR" sz="2400" b="1" dirty="0"/>
              <a:t>exemple de César Borgia</a:t>
            </a:r>
            <a:r>
              <a:rPr lang="fr-FR" sz="2400" dirty="0"/>
              <a:t>)</a:t>
            </a:r>
            <a:br>
              <a:rPr lang="fr-FR" sz="2400" dirty="0"/>
            </a:br>
            <a:br>
              <a:rPr lang="fr-FR" sz="2400" dirty="0"/>
            </a:br>
            <a:r>
              <a:rPr lang="fr-FR" sz="2400" dirty="0"/>
              <a:t>- ch. XVIII : Comment les princes doivent tenir leur parole (</a:t>
            </a:r>
            <a:r>
              <a:rPr lang="fr-FR" sz="2400" b="1" dirty="0"/>
              <a:t>métaphore du renard et du lion</a:t>
            </a:r>
            <a:r>
              <a:rPr lang="fr-FR" sz="2400" dirty="0"/>
              <a:t>)</a:t>
            </a:r>
            <a:br>
              <a:rPr lang="fr-FR" sz="2400" dirty="0"/>
            </a:br>
            <a:br>
              <a:rPr lang="fr-FR" sz="2400" dirty="0"/>
            </a:br>
            <a:r>
              <a:rPr lang="fr-FR" sz="2400" dirty="0"/>
              <a:t>- ch. XXV : Combien, dans les choses humaines, la fortune a de pouvoir, et comment on peut y résister. (</a:t>
            </a:r>
            <a:r>
              <a:rPr lang="fr-FR" sz="2400" b="1" dirty="0"/>
              <a:t>sur l’adaptation au circonstances</a:t>
            </a:r>
            <a:r>
              <a:rPr lang="fr-FR" sz="2400" dirty="0"/>
              <a:t>)</a:t>
            </a:r>
          </a:p>
          <a:p>
            <a:pPr marL="0" indent="0">
              <a:buNone/>
            </a:pPr>
            <a:endParaRPr lang="fr-FR" sz="2400" dirty="0"/>
          </a:p>
          <a:p>
            <a:pPr marL="0" indent="0">
              <a:buNone/>
            </a:pPr>
            <a:endParaRPr lang="fr-FR" sz="2400" dirty="0"/>
          </a:p>
          <a:p>
            <a:endParaRPr lang="fr-FR" sz="2400" i="1" dirty="0"/>
          </a:p>
          <a:p>
            <a:endParaRPr lang="fr-FR" sz="2400" i="1" dirty="0"/>
          </a:p>
          <a:p>
            <a:endParaRPr lang="fr-FR" sz="2400" dirty="0"/>
          </a:p>
        </p:txBody>
      </p:sp>
    </p:spTree>
    <p:extLst>
      <p:ext uri="{BB962C8B-B14F-4D97-AF65-F5344CB8AC3E}">
        <p14:creationId xmlns:p14="http://schemas.microsoft.com/office/powerpoint/2010/main" val="39096383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BAC818-6AD1-4542-8E9F-D8C9BD033EA0}"/>
              </a:ext>
            </a:extLst>
          </p:cNvPr>
          <p:cNvSpPr>
            <a:spLocks noGrp="1"/>
          </p:cNvSpPr>
          <p:nvPr>
            <p:ph type="title"/>
          </p:nvPr>
        </p:nvSpPr>
        <p:spPr>
          <a:xfrm>
            <a:off x="628650" y="365126"/>
            <a:ext cx="7886700" cy="1109447"/>
          </a:xfrm>
        </p:spPr>
        <p:txBody>
          <a:bodyPr>
            <a:noAutofit/>
          </a:bodyPr>
          <a:lstStyle/>
          <a:p>
            <a:br>
              <a:rPr lang="fr-FR" sz="4800" dirty="0">
                <a:latin typeface="+mn-lt"/>
              </a:rPr>
            </a:br>
            <a:r>
              <a:rPr lang="fr-FR" sz="3200" dirty="0">
                <a:latin typeface="+mn-lt"/>
              </a:rPr>
              <a:t> </a:t>
            </a:r>
            <a:br>
              <a:rPr lang="fr-FR" sz="3200" dirty="0">
                <a:latin typeface="+mn-lt"/>
              </a:rPr>
            </a:br>
            <a:r>
              <a:rPr lang="fr-FR" sz="3600" dirty="0">
                <a:latin typeface="+mn-lt"/>
              </a:rPr>
              <a:t>Florilège</a:t>
            </a:r>
            <a:br>
              <a:rPr lang="fr-FR" sz="3600" dirty="0">
                <a:latin typeface="+mn-lt"/>
              </a:rPr>
            </a:br>
            <a:br>
              <a:rPr lang="fr-FR" sz="4800" dirty="0">
                <a:latin typeface="+mn-lt"/>
              </a:rPr>
            </a:br>
            <a:endParaRPr lang="fr-FR" sz="4800" dirty="0">
              <a:latin typeface="+mn-lt"/>
            </a:endParaRPr>
          </a:p>
        </p:txBody>
      </p:sp>
      <p:sp>
        <p:nvSpPr>
          <p:cNvPr id="3" name="Espace réservé du contenu 2">
            <a:extLst>
              <a:ext uri="{FF2B5EF4-FFF2-40B4-BE49-F238E27FC236}">
                <a16:creationId xmlns:a16="http://schemas.microsoft.com/office/drawing/2014/main" id="{3D6B9CB7-B126-4C2B-9C30-607EE4A18515}"/>
              </a:ext>
            </a:extLst>
          </p:cNvPr>
          <p:cNvSpPr>
            <a:spLocks noGrp="1"/>
          </p:cNvSpPr>
          <p:nvPr>
            <p:ph idx="1"/>
          </p:nvPr>
        </p:nvSpPr>
        <p:spPr>
          <a:xfrm>
            <a:off x="628650" y="1318054"/>
            <a:ext cx="7886700" cy="5428735"/>
          </a:xfrm>
        </p:spPr>
        <p:txBody>
          <a:bodyPr>
            <a:normAutofit fontScale="92500" lnSpcReduction="20000"/>
          </a:bodyPr>
          <a:lstStyle/>
          <a:p>
            <a:r>
              <a:rPr lang="fr-FR" sz="2400" b="1" dirty="0">
                <a:solidFill>
                  <a:srgbClr val="A50021"/>
                </a:solidFill>
              </a:rPr>
              <a:t>ch. VI </a:t>
            </a:r>
            <a:r>
              <a:rPr lang="fr-FR" sz="2400" dirty="0">
                <a:solidFill>
                  <a:srgbClr val="A50021"/>
                </a:solidFill>
              </a:rPr>
              <a:t>: Des principautés nouvelles acquises par les armes et par la vertu de l'acquéreur</a:t>
            </a:r>
            <a:br>
              <a:rPr lang="fr-FR" sz="2400" dirty="0"/>
            </a:br>
            <a:br>
              <a:rPr lang="fr-FR" sz="2400" dirty="0"/>
            </a:br>
            <a:r>
              <a:rPr lang="fr-FR" sz="2400" dirty="0"/>
              <a:t>« </a:t>
            </a:r>
            <a:r>
              <a:rPr lang="fr-FR" sz="2400" dirty="0">
                <a:solidFill>
                  <a:srgbClr val="002060"/>
                </a:solidFill>
              </a:rPr>
              <a:t>Qu'on ne s'étonne point si (…) </a:t>
            </a:r>
            <a:r>
              <a:rPr lang="fr-FR" sz="2400" b="1" dirty="0">
                <a:solidFill>
                  <a:srgbClr val="002060"/>
                </a:solidFill>
              </a:rPr>
              <a:t>j'allègue de très grands exemples</a:t>
            </a:r>
            <a:r>
              <a:rPr lang="fr-FR" sz="2400" dirty="0">
                <a:solidFill>
                  <a:srgbClr val="002060"/>
                </a:solidFill>
              </a:rPr>
              <a:t>. Les hommes marchent presque toujours dans des sentiers déjà battus ; presque toujours ils agissent par imitation ; mais il ne leur est guère possible de suivre bien exactement les traces de celui qui les a précédés, ou d'égaler la vertu de celui qu'ils ont entrepris d'imiter. </a:t>
            </a:r>
            <a:r>
              <a:rPr lang="fr-FR" sz="2400" b="1" dirty="0">
                <a:solidFill>
                  <a:srgbClr val="002060"/>
                </a:solidFill>
              </a:rPr>
              <a:t>Ils doivent donc prendre pour guides et pour modèles les plus grands personnages</a:t>
            </a:r>
            <a:r>
              <a:rPr lang="fr-FR" sz="2400" dirty="0">
                <a:solidFill>
                  <a:srgbClr val="002060"/>
                </a:solidFill>
              </a:rPr>
              <a:t>, afin que, même en ne s'élevant pas au même degré de grandeur et de gloire, ils puissent en reproduire au moins le parfum. </a:t>
            </a:r>
            <a:r>
              <a:rPr lang="fr-FR" sz="2400" dirty="0"/>
              <a:t>»</a:t>
            </a:r>
          </a:p>
          <a:p>
            <a:endParaRPr lang="fr-FR" sz="2400" dirty="0"/>
          </a:p>
          <a:p>
            <a:r>
              <a:rPr lang="fr-FR" sz="2400" dirty="0"/>
              <a:t>L’importance des modèles et de </a:t>
            </a:r>
            <a:r>
              <a:rPr lang="fr-FR" sz="2400" b="1" dirty="0"/>
              <a:t>l’exemple historique </a:t>
            </a:r>
            <a:r>
              <a:rPr lang="fr-FR" sz="2400" dirty="0"/>
              <a:t>est à nouveau soulignée ch. XIV :</a:t>
            </a:r>
            <a:br>
              <a:rPr lang="fr-FR" sz="2400" dirty="0"/>
            </a:br>
            <a:br>
              <a:rPr lang="fr-FR" sz="2400" dirty="0"/>
            </a:br>
            <a:r>
              <a:rPr lang="fr-CA" sz="2400" dirty="0"/>
              <a:t>« </a:t>
            </a:r>
            <a:r>
              <a:rPr lang="fr-FR" sz="2400" dirty="0">
                <a:solidFill>
                  <a:srgbClr val="002060"/>
                </a:solidFill>
              </a:rPr>
              <a:t>Quant à l'exercice de l'esprit, le prince doit lire les historiens, y </a:t>
            </a:r>
            <a:r>
              <a:rPr lang="fr-FR" sz="2400" b="1" dirty="0">
                <a:solidFill>
                  <a:srgbClr val="002060"/>
                </a:solidFill>
              </a:rPr>
              <a:t>considérer les actions des hommes illustres</a:t>
            </a:r>
            <a:r>
              <a:rPr lang="fr-FR" sz="2400" dirty="0">
                <a:solidFill>
                  <a:srgbClr val="002060"/>
                </a:solidFill>
              </a:rPr>
              <a:t>, examiner leur conduite dans la guerre, </a:t>
            </a:r>
            <a:r>
              <a:rPr lang="fr-FR" sz="2400" b="1" dirty="0">
                <a:solidFill>
                  <a:srgbClr val="002060"/>
                </a:solidFill>
              </a:rPr>
              <a:t>rechercher les causes de leurs victoires et celles de leurs défaites, et étudier ainsi ce qu'il doit imiter et ce qu'il doit fuir</a:t>
            </a:r>
            <a:r>
              <a:rPr lang="fr-FR" sz="2400" dirty="0">
                <a:solidFill>
                  <a:srgbClr val="0070C0"/>
                </a:solidFill>
              </a:rPr>
              <a:t>. </a:t>
            </a:r>
            <a:r>
              <a:rPr lang="fr-FR" sz="2400" dirty="0"/>
              <a:t>» </a:t>
            </a:r>
            <a:endParaRPr lang="fr-FR" sz="2400" i="1" dirty="0"/>
          </a:p>
          <a:p>
            <a:endParaRPr lang="fr-FR" sz="2400" i="1" dirty="0"/>
          </a:p>
          <a:p>
            <a:endParaRPr lang="fr-FR" sz="2400" dirty="0"/>
          </a:p>
        </p:txBody>
      </p:sp>
    </p:spTree>
    <p:extLst>
      <p:ext uri="{BB962C8B-B14F-4D97-AF65-F5344CB8AC3E}">
        <p14:creationId xmlns:p14="http://schemas.microsoft.com/office/powerpoint/2010/main" val="41184141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BAC818-6AD1-4542-8E9F-D8C9BD033EA0}"/>
              </a:ext>
            </a:extLst>
          </p:cNvPr>
          <p:cNvSpPr>
            <a:spLocks noGrp="1"/>
          </p:cNvSpPr>
          <p:nvPr>
            <p:ph type="title"/>
          </p:nvPr>
        </p:nvSpPr>
        <p:spPr>
          <a:xfrm>
            <a:off x="628650" y="365126"/>
            <a:ext cx="7886700" cy="1109447"/>
          </a:xfrm>
        </p:spPr>
        <p:txBody>
          <a:bodyPr>
            <a:noAutofit/>
          </a:bodyPr>
          <a:lstStyle/>
          <a:p>
            <a:br>
              <a:rPr lang="fr-FR" sz="4800" dirty="0">
                <a:latin typeface="+mn-lt"/>
              </a:rPr>
            </a:br>
            <a:r>
              <a:rPr lang="fr-FR" sz="3200" dirty="0">
                <a:latin typeface="+mn-lt"/>
              </a:rPr>
              <a:t> </a:t>
            </a:r>
            <a:br>
              <a:rPr lang="fr-FR" sz="3200" dirty="0">
                <a:latin typeface="+mn-lt"/>
              </a:rPr>
            </a:br>
            <a:r>
              <a:rPr lang="fr-FR" sz="3600" dirty="0">
                <a:latin typeface="+mn-lt"/>
              </a:rPr>
              <a:t>Florilège</a:t>
            </a:r>
            <a:br>
              <a:rPr lang="fr-FR" sz="3600" dirty="0">
                <a:latin typeface="+mn-lt"/>
              </a:rPr>
            </a:br>
            <a:br>
              <a:rPr lang="fr-FR" sz="4800" dirty="0">
                <a:latin typeface="+mn-lt"/>
              </a:rPr>
            </a:br>
            <a:endParaRPr lang="fr-FR" sz="4800" dirty="0">
              <a:latin typeface="+mn-lt"/>
            </a:endParaRPr>
          </a:p>
        </p:txBody>
      </p:sp>
      <p:sp>
        <p:nvSpPr>
          <p:cNvPr id="3" name="Espace réservé du contenu 2">
            <a:extLst>
              <a:ext uri="{FF2B5EF4-FFF2-40B4-BE49-F238E27FC236}">
                <a16:creationId xmlns:a16="http://schemas.microsoft.com/office/drawing/2014/main" id="{3D6B9CB7-B126-4C2B-9C30-607EE4A18515}"/>
              </a:ext>
            </a:extLst>
          </p:cNvPr>
          <p:cNvSpPr>
            <a:spLocks noGrp="1"/>
          </p:cNvSpPr>
          <p:nvPr>
            <p:ph idx="1"/>
          </p:nvPr>
        </p:nvSpPr>
        <p:spPr>
          <a:xfrm>
            <a:off x="628650" y="1318054"/>
            <a:ext cx="7886700" cy="5428735"/>
          </a:xfrm>
        </p:spPr>
        <p:txBody>
          <a:bodyPr>
            <a:normAutofit fontScale="92500" lnSpcReduction="10000"/>
          </a:bodyPr>
          <a:lstStyle/>
          <a:p>
            <a:r>
              <a:rPr lang="fr-FR" sz="2400" b="1" dirty="0">
                <a:solidFill>
                  <a:srgbClr val="A50021"/>
                </a:solidFill>
              </a:rPr>
              <a:t>ch. VI </a:t>
            </a:r>
            <a:r>
              <a:rPr lang="fr-FR" sz="2400" dirty="0">
                <a:solidFill>
                  <a:srgbClr val="A50021"/>
                </a:solidFill>
              </a:rPr>
              <a:t>: Des principautés nouvelles acquises par les armes et par la vertu de l'acquéreur</a:t>
            </a:r>
            <a:br>
              <a:rPr lang="fr-FR" sz="2400" dirty="0"/>
            </a:br>
            <a:br>
              <a:rPr lang="fr-FR" sz="2400" dirty="0"/>
            </a:br>
            <a:r>
              <a:rPr lang="fr-FR" sz="2400" dirty="0">
                <a:sym typeface="Symbol" panose="05050102010706020507" pitchFamily="18" charset="2"/>
              </a:rPr>
              <a:t> </a:t>
            </a:r>
            <a:r>
              <a:rPr lang="fr-FR" sz="2400" dirty="0"/>
              <a:t>Sur Moïse, Romulus, Cyrus et Thésée :</a:t>
            </a:r>
            <a:br>
              <a:rPr lang="fr-FR" sz="2400" dirty="0"/>
            </a:br>
            <a:br>
              <a:rPr lang="fr-FR" sz="2400" dirty="0"/>
            </a:br>
            <a:r>
              <a:rPr lang="fr-FR" sz="2400" dirty="0"/>
              <a:t>« </a:t>
            </a:r>
            <a:r>
              <a:rPr lang="fr-FR" sz="2400" dirty="0">
                <a:solidFill>
                  <a:srgbClr val="002060"/>
                </a:solidFill>
              </a:rPr>
              <a:t>On verra d'abord que tout ce qu'ils durent à la fortune, </a:t>
            </a:r>
            <a:r>
              <a:rPr lang="fr-FR" sz="2400" b="1" dirty="0">
                <a:solidFill>
                  <a:srgbClr val="002060"/>
                </a:solidFill>
              </a:rPr>
              <a:t>ce fut l'occasion qui leur fournit une matière</a:t>
            </a:r>
            <a:r>
              <a:rPr lang="fr-FR" sz="2400" dirty="0">
                <a:solidFill>
                  <a:srgbClr val="002060"/>
                </a:solidFill>
              </a:rPr>
              <a:t> à laquelle ils purent donner la forme qu'ils jugèrent convenable. </a:t>
            </a:r>
            <a:r>
              <a:rPr lang="fr-FR" sz="2400" b="1" dirty="0">
                <a:solidFill>
                  <a:srgbClr val="002060"/>
                </a:solidFill>
              </a:rPr>
              <a:t>Sans cette occasion, les grandes qualités de leur âme seraient demeurées inutiles ; mais aussi, sans ces grandes qualités, l'occasion se serait vainement présentée.</a:t>
            </a:r>
            <a:r>
              <a:rPr lang="fr-FR" sz="2400" b="1" dirty="0"/>
              <a:t> </a:t>
            </a:r>
            <a:r>
              <a:rPr lang="fr-FR" sz="2400" dirty="0"/>
              <a:t>»</a:t>
            </a:r>
          </a:p>
          <a:p>
            <a:endParaRPr lang="fr-FR" sz="2400" dirty="0"/>
          </a:p>
          <a:p>
            <a:r>
              <a:rPr lang="fr-FR" sz="2400" dirty="0"/>
              <a:t>La </a:t>
            </a:r>
            <a:r>
              <a:rPr lang="fr-FR" sz="2400" b="1" i="1" dirty="0"/>
              <a:t>virtù</a:t>
            </a:r>
            <a:r>
              <a:rPr lang="fr-FR" sz="2400" dirty="0"/>
              <a:t> consiste donc d’abord à avoir l’intelligence de </a:t>
            </a:r>
            <a:r>
              <a:rPr lang="fr-FR" sz="2400" b="1" dirty="0"/>
              <a:t>reconnaitre l’occasion, et le courage et l’audace de la saisir</a:t>
            </a:r>
            <a:r>
              <a:rPr lang="fr-FR" sz="2400" dirty="0"/>
              <a:t>.</a:t>
            </a:r>
          </a:p>
          <a:p>
            <a:endParaRPr lang="fr-FR" sz="2400" dirty="0"/>
          </a:p>
          <a:p>
            <a:pPr marL="0" indent="0">
              <a:buNone/>
            </a:pPr>
            <a:br>
              <a:rPr lang="fr-FR" sz="2400" dirty="0"/>
            </a:br>
            <a:endParaRPr lang="fr-FR" sz="2400" i="1" dirty="0"/>
          </a:p>
          <a:p>
            <a:endParaRPr lang="fr-FR" sz="2400" i="1" dirty="0"/>
          </a:p>
          <a:p>
            <a:endParaRPr lang="fr-FR" sz="2400" dirty="0"/>
          </a:p>
        </p:txBody>
      </p:sp>
    </p:spTree>
    <p:extLst>
      <p:ext uri="{BB962C8B-B14F-4D97-AF65-F5344CB8AC3E}">
        <p14:creationId xmlns:p14="http://schemas.microsoft.com/office/powerpoint/2010/main" val="38287065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BAC818-6AD1-4542-8E9F-D8C9BD033EA0}"/>
              </a:ext>
            </a:extLst>
          </p:cNvPr>
          <p:cNvSpPr>
            <a:spLocks noGrp="1"/>
          </p:cNvSpPr>
          <p:nvPr>
            <p:ph type="title"/>
          </p:nvPr>
        </p:nvSpPr>
        <p:spPr>
          <a:xfrm>
            <a:off x="628650" y="365126"/>
            <a:ext cx="7886700" cy="1109447"/>
          </a:xfrm>
        </p:spPr>
        <p:txBody>
          <a:bodyPr>
            <a:noAutofit/>
          </a:bodyPr>
          <a:lstStyle/>
          <a:p>
            <a:br>
              <a:rPr lang="fr-FR" sz="4800" dirty="0">
                <a:latin typeface="+mn-lt"/>
              </a:rPr>
            </a:br>
            <a:r>
              <a:rPr lang="fr-FR" sz="3200" dirty="0">
                <a:latin typeface="+mn-lt"/>
              </a:rPr>
              <a:t> </a:t>
            </a:r>
            <a:br>
              <a:rPr lang="fr-FR" sz="3200" dirty="0">
                <a:latin typeface="+mn-lt"/>
              </a:rPr>
            </a:br>
            <a:r>
              <a:rPr lang="fr-FR" sz="3600" dirty="0">
                <a:latin typeface="+mn-lt"/>
              </a:rPr>
              <a:t>Florilège</a:t>
            </a:r>
            <a:br>
              <a:rPr lang="fr-FR" sz="3600" dirty="0">
                <a:latin typeface="+mn-lt"/>
              </a:rPr>
            </a:br>
            <a:br>
              <a:rPr lang="fr-FR" sz="4800" dirty="0">
                <a:latin typeface="+mn-lt"/>
              </a:rPr>
            </a:br>
            <a:endParaRPr lang="fr-FR" sz="4800" dirty="0">
              <a:latin typeface="+mn-lt"/>
            </a:endParaRPr>
          </a:p>
        </p:txBody>
      </p:sp>
      <p:sp>
        <p:nvSpPr>
          <p:cNvPr id="3" name="Espace réservé du contenu 2">
            <a:extLst>
              <a:ext uri="{FF2B5EF4-FFF2-40B4-BE49-F238E27FC236}">
                <a16:creationId xmlns:a16="http://schemas.microsoft.com/office/drawing/2014/main" id="{3D6B9CB7-B126-4C2B-9C30-607EE4A18515}"/>
              </a:ext>
            </a:extLst>
          </p:cNvPr>
          <p:cNvSpPr>
            <a:spLocks noGrp="1"/>
          </p:cNvSpPr>
          <p:nvPr>
            <p:ph idx="1"/>
          </p:nvPr>
        </p:nvSpPr>
        <p:spPr>
          <a:xfrm>
            <a:off x="628650" y="1318054"/>
            <a:ext cx="7886700" cy="5428735"/>
          </a:xfrm>
        </p:spPr>
        <p:txBody>
          <a:bodyPr>
            <a:normAutofit fontScale="92500" lnSpcReduction="10000"/>
          </a:bodyPr>
          <a:lstStyle/>
          <a:p>
            <a:r>
              <a:rPr lang="fr-FR" sz="2400" b="1" dirty="0">
                <a:solidFill>
                  <a:srgbClr val="A50021"/>
                </a:solidFill>
              </a:rPr>
              <a:t>ch. VII</a:t>
            </a:r>
            <a:r>
              <a:rPr lang="fr-FR" sz="2400" dirty="0">
                <a:solidFill>
                  <a:srgbClr val="A50021"/>
                </a:solidFill>
              </a:rPr>
              <a:t> : Des principautés nouvelles qu'on acquiert par les armes d'autrui et par la fortune </a:t>
            </a:r>
            <a:br>
              <a:rPr lang="fr-FR" sz="2400" dirty="0"/>
            </a:br>
            <a:br>
              <a:rPr lang="fr-FR" sz="2400" dirty="0"/>
            </a:br>
            <a:r>
              <a:rPr lang="fr-CA" sz="2400" dirty="0"/>
              <a:t>« </a:t>
            </a:r>
            <a:r>
              <a:rPr lang="fr-FR" sz="2400" dirty="0">
                <a:solidFill>
                  <a:srgbClr val="002060"/>
                </a:solidFill>
              </a:rPr>
              <a:t>Relativement à ces deux manières de devenir prince, c'est-à-dire par habileté ou par fortune [</a:t>
            </a:r>
            <a:r>
              <a:rPr lang="fr-FR" sz="2400" b="1" i="1" dirty="0">
                <a:solidFill>
                  <a:srgbClr val="002060"/>
                </a:solidFill>
              </a:rPr>
              <a:t>per virtù o per </a:t>
            </a:r>
            <a:r>
              <a:rPr lang="fr-FR" sz="2400" b="1" i="1" dirty="0" err="1">
                <a:solidFill>
                  <a:srgbClr val="002060"/>
                </a:solidFill>
              </a:rPr>
              <a:t>fortuna</a:t>
            </a:r>
            <a:r>
              <a:rPr lang="fr-FR" sz="2400" dirty="0">
                <a:solidFill>
                  <a:srgbClr val="002060"/>
                </a:solidFill>
              </a:rPr>
              <a:t>], je veux alléguer deux exemples (…) ceux de Francesco Sforza et de </a:t>
            </a:r>
            <a:r>
              <a:rPr lang="fr-FR" sz="2400" b="1" dirty="0">
                <a:solidFill>
                  <a:srgbClr val="002060"/>
                </a:solidFill>
              </a:rPr>
              <a:t>César Borgia</a:t>
            </a:r>
            <a:r>
              <a:rPr lang="fr-FR" sz="2400" dirty="0"/>
              <a:t>. »</a:t>
            </a:r>
          </a:p>
          <a:p>
            <a:endParaRPr lang="fr-FR" sz="2400" dirty="0"/>
          </a:p>
          <a:p>
            <a:r>
              <a:rPr lang="fr-FR" sz="2400" dirty="0"/>
              <a:t>Episode de </a:t>
            </a:r>
            <a:r>
              <a:rPr lang="fr-FR" sz="2400" dirty="0" err="1"/>
              <a:t>Sinigaglia</a:t>
            </a:r>
            <a:r>
              <a:rPr lang="fr-FR" sz="2400" dirty="0"/>
              <a:t> : </a:t>
            </a:r>
            <a:br>
              <a:rPr lang="fr-FR" sz="2400" dirty="0"/>
            </a:br>
            <a:br>
              <a:rPr lang="fr-FR" sz="2400" dirty="0"/>
            </a:br>
            <a:r>
              <a:rPr lang="fr-FR" sz="2400" dirty="0"/>
              <a:t> « </a:t>
            </a:r>
            <a:r>
              <a:rPr lang="fr-FR" sz="2400" b="1" dirty="0">
                <a:solidFill>
                  <a:srgbClr val="002060"/>
                </a:solidFill>
              </a:rPr>
              <a:t>il eut recours à la ruse, et il sut si bien dissimuler ses sentiments,</a:t>
            </a:r>
            <a:r>
              <a:rPr lang="fr-FR" sz="2400" dirty="0">
                <a:solidFill>
                  <a:srgbClr val="002060"/>
                </a:solidFill>
              </a:rPr>
              <a:t> que les Orsini se réconcilièrent avec lui par l'entremise du seigneur </a:t>
            </a:r>
            <a:r>
              <a:rPr lang="fr-FR" sz="2400" dirty="0" err="1">
                <a:solidFill>
                  <a:srgbClr val="002060"/>
                </a:solidFill>
              </a:rPr>
              <a:t>Pagolo</a:t>
            </a:r>
            <a:r>
              <a:rPr lang="fr-FR" sz="2400" dirty="0">
                <a:solidFill>
                  <a:srgbClr val="002060"/>
                </a:solidFill>
              </a:rPr>
              <a:t>, dont il s'était assuré par toutes les marques d'amitié possibles, en lui donnant des habits, de l'argent, des chevaux. </a:t>
            </a:r>
            <a:r>
              <a:rPr lang="fr-FR" sz="2400" b="1" dirty="0">
                <a:solidFill>
                  <a:srgbClr val="002060"/>
                </a:solidFill>
              </a:rPr>
              <a:t>Après cette réconciliation, ils eurent la simplicité d'aller se mettre entre ses mains à </a:t>
            </a:r>
            <a:r>
              <a:rPr lang="fr-FR" sz="2400" b="1" dirty="0" err="1">
                <a:solidFill>
                  <a:srgbClr val="002060"/>
                </a:solidFill>
              </a:rPr>
              <a:t>Sinigaglia</a:t>
            </a:r>
            <a:r>
              <a:rPr lang="fr-FR" sz="2400" dirty="0">
                <a:solidFill>
                  <a:srgbClr val="002060"/>
                </a:solidFill>
              </a:rPr>
              <a:t>.</a:t>
            </a:r>
            <a:r>
              <a:rPr lang="fr-FR" sz="2400" dirty="0"/>
              <a:t> »</a:t>
            </a:r>
            <a:br>
              <a:rPr lang="fr-FR" sz="2400" dirty="0"/>
            </a:br>
            <a:endParaRPr lang="fr-FR" sz="2400" i="1" dirty="0"/>
          </a:p>
          <a:p>
            <a:endParaRPr lang="fr-FR" sz="2400" i="1" dirty="0"/>
          </a:p>
          <a:p>
            <a:endParaRPr lang="fr-FR" sz="2400" dirty="0"/>
          </a:p>
        </p:txBody>
      </p:sp>
    </p:spTree>
    <p:extLst>
      <p:ext uri="{BB962C8B-B14F-4D97-AF65-F5344CB8AC3E}">
        <p14:creationId xmlns:p14="http://schemas.microsoft.com/office/powerpoint/2010/main" val="38287065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BAC818-6AD1-4542-8E9F-D8C9BD033EA0}"/>
              </a:ext>
            </a:extLst>
          </p:cNvPr>
          <p:cNvSpPr>
            <a:spLocks noGrp="1"/>
          </p:cNvSpPr>
          <p:nvPr>
            <p:ph type="title"/>
          </p:nvPr>
        </p:nvSpPr>
        <p:spPr>
          <a:xfrm>
            <a:off x="628650" y="365126"/>
            <a:ext cx="7886700" cy="1109447"/>
          </a:xfrm>
        </p:spPr>
        <p:txBody>
          <a:bodyPr>
            <a:noAutofit/>
          </a:bodyPr>
          <a:lstStyle/>
          <a:p>
            <a:br>
              <a:rPr lang="fr-FR" sz="4800" dirty="0">
                <a:latin typeface="+mn-lt"/>
              </a:rPr>
            </a:br>
            <a:r>
              <a:rPr lang="fr-FR" sz="3200" dirty="0">
                <a:latin typeface="+mn-lt"/>
              </a:rPr>
              <a:t> </a:t>
            </a:r>
            <a:br>
              <a:rPr lang="fr-FR" sz="3200" dirty="0">
                <a:latin typeface="+mn-lt"/>
              </a:rPr>
            </a:br>
            <a:r>
              <a:rPr lang="fr-FR" sz="3600" dirty="0">
                <a:latin typeface="+mn-lt"/>
              </a:rPr>
              <a:t>Florilège</a:t>
            </a:r>
            <a:br>
              <a:rPr lang="fr-FR" sz="3600" dirty="0">
                <a:latin typeface="+mn-lt"/>
              </a:rPr>
            </a:br>
            <a:br>
              <a:rPr lang="fr-FR" sz="4800" dirty="0">
                <a:latin typeface="+mn-lt"/>
              </a:rPr>
            </a:br>
            <a:endParaRPr lang="fr-FR" sz="4800" dirty="0">
              <a:latin typeface="+mn-lt"/>
            </a:endParaRPr>
          </a:p>
        </p:txBody>
      </p:sp>
      <p:sp>
        <p:nvSpPr>
          <p:cNvPr id="3" name="Espace réservé du contenu 2">
            <a:extLst>
              <a:ext uri="{FF2B5EF4-FFF2-40B4-BE49-F238E27FC236}">
                <a16:creationId xmlns:a16="http://schemas.microsoft.com/office/drawing/2014/main" id="{3D6B9CB7-B126-4C2B-9C30-607EE4A18515}"/>
              </a:ext>
            </a:extLst>
          </p:cNvPr>
          <p:cNvSpPr>
            <a:spLocks noGrp="1"/>
          </p:cNvSpPr>
          <p:nvPr>
            <p:ph idx="1"/>
          </p:nvPr>
        </p:nvSpPr>
        <p:spPr>
          <a:xfrm>
            <a:off x="628650" y="1318054"/>
            <a:ext cx="7886700" cy="5428735"/>
          </a:xfrm>
        </p:spPr>
        <p:txBody>
          <a:bodyPr>
            <a:normAutofit fontScale="85000" lnSpcReduction="20000"/>
          </a:bodyPr>
          <a:lstStyle/>
          <a:p>
            <a:r>
              <a:rPr lang="fr-FR" sz="2400" b="1" dirty="0">
                <a:solidFill>
                  <a:srgbClr val="A50021"/>
                </a:solidFill>
              </a:rPr>
              <a:t>ch. VII</a:t>
            </a:r>
            <a:r>
              <a:rPr lang="fr-FR" sz="2400" dirty="0">
                <a:solidFill>
                  <a:srgbClr val="A50021"/>
                </a:solidFill>
              </a:rPr>
              <a:t> : Borgia</a:t>
            </a:r>
            <a:br>
              <a:rPr lang="fr-FR" sz="2400" dirty="0"/>
            </a:br>
            <a:br>
              <a:rPr lang="fr-FR" sz="2400" dirty="0"/>
            </a:br>
            <a:r>
              <a:rPr lang="fr-FR" sz="2400" dirty="0"/>
              <a:t>Episode de Ramiro d’</a:t>
            </a:r>
            <a:r>
              <a:rPr lang="fr-FR" sz="2400" dirty="0" err="1"/>
              <a:t>Orco</a:t>
            </a:r>
            <a:r>
              <a:rPr lang="fr-FR" sz="2400" dirty="0"/>
              <a:t> : </a:t>
            </a:r>
            <a:br>
              <a:rPr lang="fr-FR" sz="2400" dirty="0"/>
            </a:br>
            <a:br>
              <a:rPr lang="fr-FR" sz="2400" dirty="0"/>
            </a:br>
            <a:r>
              <a:rPr lang="fr-FR" sz="2400" dirty="0"/>
              <a:t> « </a:t>
            </a:r>
            <a:r>
              <a:rPr lang="fr-FR" sz="2400" b="1" dirty="0"/>
              <a:t> </a:t>
            </a:r>
            <a:r>
              <a:rPr lang="fr-FR" sz="2400" dirty="0">
                <a:solidFill>
                  <a:srgbClr val="002060"/>
                </a:solidFill>
              </a:rPr>
              <a:t>Le duc jugea que, pour rétablir la paix et l'obéissance [</a:t>
            </a:r>
            <a:r>
              <a:rPr lang="fr-FR" sz="2400" i="1" dirty="0">
                <a:solidFill>
                  <a:srgbClr val="002060"/>
                </a:solidFill>
              </a:rPr>
              <a:t>en Romagne</a:t>
            </a:r>
            <a:r>
              <a:rPr lang="fr-FR" sz="2400" dirty="0">
                <a:solidFill>
                  <a:srgbClr val="002060"/>
                </a:solidFill>
              </a:rPr>
              <a:t>], il était nécessaire d'y former un bon gouvernement : c'est pourquoi </a:t>
            </a:r>
            <a:r>
              <a:rPr lang="fr-FR" sz="2400" b="1" dirty="0">
                <a:solidFill>
                  <a:srgbClr val="002060"/>
                </a:solidFill>
              </a:rPr>
              <a:t>il y commit messire Ramiro d'</a:t>
            </a:r>
            <a:r>
              <a:rPr lang="fr-FR" sz="2400" b="1" dirty="0" err="1">
                <a:solidFill>
                  <a:srgbClr val="002060"/>
                </a:solidFill>
              </a:rPr>
              <a:t>Orco</a:t>
            </a:r>
            <a:r>
              <a:rPr lang="fr-FR" sz="2400" b="1" dirty="0">
                <a:solidFill>
                  <a:srgbClr val="002060"/>
                </a:solidFill>
              </a:rPr>
              <a:t>, homme cruel et expéditif, auquel il donna les plus amples pouvoirs</a:t>
            </a:r>
            <a:r>
              <a:rPr lang="fr-FR" sz="2400" dirty="0">
                <a:solidFill>
                  <a:srgbClr val="002060"/>
                </a:solidFill>
              </a:rPr>
              <a:t>. Bientôt, en effet, ce gouvernement fit naître l'ordre et la tranquillité ; et il acquit par là une très grande réputation. Mais ensuite le duc, pensant qu'une telle autorité n'était plus nécessaire, et que même elle pourrait devenir odieuse, établit au centre de la province un tribunal civil (...) Il fit bien davantage : sachant que la rigueur d'abord exercée avait excité quelque haine, et désirant éteindre ce sentiment dans les cœurs, pour qu'ils lui fussent entièrement dévoués, </a:t>
            </a:r>
            <a:r>
              <a:rPr lang="fr-FR" sz="2400" b="1" dirty="0">
                <a:solidFill>
                  <a:srgbClr val="002060"/>
                </a:solidFill>
              </a:rPr>
              <a:t>il voulut faire voir que si quelques cruautés avaient été commises, elles étaient venues, non de lui, mais de la méchanceté de son ministre</a:t>
            </a:r>
            <a:r>
              <a:rPr lang="fr-FR" sz="2400" dirty="0">
                <a:solidFill>
                  <a:srgbClr val="002060"/>
                </a:solidFill>
              </a:rPr>
              <a:t>. Dans cette vue, saisissant l'occasion, il le fit exposer un matin sur la place publique de </a:t>
            </a:r>
            <a:r>
              <a:rPr lang="fr-FR" sz="2400" dirty="0" err="1">
                <a:solidFill>
                  <a:srgbClr val="002060"/>
                </a:solidFill>
              </a:rPr>
              <a:t>Césène</a:t>
            </a:r>
            <a:r>
              <a:rPr lang="fr-FR" sz="2400" dirty="0">
                <a:solidFill>
                  <a:srgbClr val="002060"/>
                </a:solidFill>
              </a:rPr>
              <a:t>, coupé en quartiers, avec un billot et un coutelas sanglant à côté. </a:t>
            </a:r>
            <a:r>
              <a:rPr lang="fr-FR" sz="2400" b="1" dirty="0">
                <a:solidFill>
                  <a:srgbClr val="002060"/>
                </a:solidFill>
              </a:rPr>
              <a:t>Cet horrible spectacle satisfit le ressentiment des habitants, et les frappa en même temps de terreur</a:t>
            </a:r>
            <a:r>
              <a:rPr lang="fr-FR" sz="2400" dirty="0">
                <a:solidFill>
                  <a:srgbClr val="002060"/>
                </a:solidFill>
              </a:rPr>
              <a:t>.</a:t>
            </a:r>
            <a:r>
              <a:rPr lang="fr-FR" sz="2400" dirty="0"/>
              <a:t> »</a:t>
            </a:r>
            <a:br>
              <a:rPr lang="fr-FR" sz="2400" dirty="0"/>
            </a:br>
            <a:endParaRPr lang="fr-FR" sz="2400" i="1" dirty="0"/>
          </a:p>
          <a:p>
            <a:endParaRPr lang="fr-FR" sz="2400" i="1" dirty="0"/>
          </a:p>
          <a:p>
            <a:endParaRPr lang="fr-FR" sz="2400" dirty="0"/>
          </a:p>
        </p:txBody>
      </p:sp>
    </p:spTree>
    <p:extLst>
      <p:ext uri="{BB962C8B-B14F-4D97-AF65-F5344CB8AC3E}">
        <p14:creationId xmlns:p14="http://schemas.microsoft.com/office/powerpoint/2010/main" val="38287065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BAC818-6AD1-4542-8E9F-D8C9BD033EA0}"/>
              </a:ext>
            </a:extLst>
          </p:cNvPr>
          <p:cNvSpPr>
            <a:spLocks noGrp="1"/>
          </p:cNvSpPr>
          <p:nvPr>
            <p:ph type="title"/>
          </p:nvPr>
        </p:nvSpPr>
        <p:spPr>
          <a:xfrm>
            <a:off x="628650" y="365126"/>
            <a:ext cx="7886700" cy="1109447"/>
          </a:xfrm>
        </p:spPr>
        <p:txBody>
          <a:bodyPr>
            <a:noAutofit/>
          </a:bodyPr>
          <a:lstStyle/>
          <a:p>
            <a:br>
              <a:rPr lang="fr-FR" sz="4800" dirty="0">
                <a:latin typeface="+mn-lt"/>
              </a:rPr>
            </a:br>
            <a:r>
              <a:rPr lang="fr-FR" sz="3200" dirty="0">
                <a:latin typeface="+mn-lt"/>
              </a:rPr>
              <a:t> </a:t>
            </a:r>
            <a:br>
              <a:rPr lang="fr-FR" sz="3200" dirty="0">
                <a:latin typeface="+mn-lt"/>
              </a:rPr>
            </a:br>
            <a:r>
              <a:rPr lang="fr-FR" sz="3600" dirty="0">
                <a:latin typeface="+mn-lt"/>
              </a:rPr>
              <a:t>Florilège</a:t>
            </a:r>
            <a:br>
              <a:rPr lang="fr-FR" sz="3600" dirty="0">
                <a:latin typeface="+mn-lt"/>
              </a:rPr>
            </a:br>
            <a:br>
              <a:rPr lang="fr-FR" sz="4800" dirty="0">
                <a:latin typeface="+mn-lt"/>
              </a:rPr>
            </a:br>
            <a:endParaRPr lang="fr-FR" sz="4800" dirty="0">
              <a:latin typeface="+mn-lt"/>
            </a:endParaRPr>
          </a:p>
        </p:txBody>
      </p:sp>
      <p:sp>
        <p:nvSpPr>
          <p:cNvPr id="3" name="Espace réservé du contenu 2">
            <a:extLst>
              <a:ext uri="{FF2B5EF4-FFF2-40B4-BE49-F238E27FC236}">
                <a16:creationId xmlns:a16="http://schemas.microsoft.com/office/drawing/2014/main" id="{3D6B9CB7-B126-4C2B-9C30-607EE4A18515}"/>
              </a:ext>
            </a:extLst>
          </p:cNvPr>
          <p:cNvSpPr>
            <a:spLocks noGrp="1"/>
          </p:cNvSpPr>
          <p:nvPr>
            <p:ph idx="1"/>
          </p:nvPr>
        </p:nvSpPr>
        <p:spPr>
          <a:xfrm>
            <a:off x="628650" y="1318054"/>
            <a:ext cx="7886700" cy="5428735"/>
          </a:xfrm>
        </p:spPr>
        <p:txBody>
          <a:bodyPr>
            <a:normAutofit/>
          </a:bodyPr>
          <a:lstStyle/>
          <a:p>
            <a:r>
              <a:rPr lang="fr-FR" sz="2400" b="1" dirty="0">
                <a:solidFill>
                  <a:srgbClr val="A50021"/>
                </a:solidFill>
              </a:rPr>
              <a:t>ch. VII</a:t>
            </a:r>
            <a:r>
              <a:rPr lang="fr-FR" sz="2400" dirty="0">
                <a:solidFill>
                  <a:srgbClr val="A50021"/>
                </a:solidFill>
              </a:rPr>
              <a:t> : Borgia</a:t>
            </a:r>
            <a:br>
              <a:rPr lang="fr-FR" sz="2400" dirty="0"/>
            </a:br>
            <a:br>
              <a:rPr lang="fr-FR" sz="2400" dirty="0"/>
            </a:br>
            <a:r>
              <a:rPr lang="fr-FR" sz="2400" dirty="0"/>
              <a:t>Episode de Ramiro d’</a:t>
            </a:r>
            <a:r>
              <a:rPr lang="fr-FR" sz="2400" dirty="0" err="1"/>
              <a:t>Orco</a:t>
            </a:r>
            <a:r>
              <a:rPr lang="fr-FR" sz="2400" dirty="0"/>
              <a:t> : </a:t>
            </a:r>
          </a:p>
          <a:p>
            <a:endParaRPr lang="fr-FR" sz="2400" dirty="0"/>
          </a:p>
          <a:p>
            <a:r>
              <a:rPr lang="fr-FR" sz="2400" dirty="0"/>
              <a:t>En en faisant un bouc émissaire, Borgia tira les bénéfices de la brutalité d’</a:t>
            </a:r>
            <a:r>
              <a:rPr lang="fr-FR" sz="2400" dirty="0" err="1"/>
              <a:t>Orco</a:t>
            </a:r>
            <a:r>
              <a:rPr lang="fr-FR" sz="2400" dirty="0"/>
              <a:t>, tout en se dissociant de la rancœur qu’il avait pu engendrer.</a:t>
            </a:r>
            <a:br>
              <a:rPr lang="fr-FR" sz="2400" dirty="0"/>
            </a:br>
            <a:endParaRPr lang="fr-FR" sz="2400" dirty="0"/>
          </a:p>
          <a:p>
            <a:r>
              <a:rPr lang="fr-FR" sz="2400" dirty="0"/>
              <a:t>Machiavel résume ce procédé dans le chap. XIX :</a:t>
            </a:r>
            <a:br>
              <a:rPr lang="fr-FR" sz="2400" dirty="0"/>
            </a:br>
            <a:br>
              <a:rPr lang="fr-FR" sz="2400" dirty="0"/>
            </a:br>
            <a:r>
              <a:rPr lang="fr-FR" sz="2400" dirty="0"/>
              <a:t>« </a:t>
            </a:r>
            <a:r>
              <a:rPr lang="fr-FR" sz="2400" b="1" dirty="0">
                <a:solidFill>
                  <a:srgbClr val="002060"/>
                </a:solidFill>
              </a:rPr>
              <a:t>Le prince doit se décharger sur d'autres des parties de l'administration qui peuvent être odieuses</a:t>
            </a:r>
            <a:r>
              <a:rPr lang="fr-FR" sz="2400" dirty="0">
                <a:solidFill>
                  <a:srgbClr val="002060"/>
                </a:solidFill>
              </a:rPr>
              <a:t>, et se réserver exclusivement celles des grâces</a:t>
            </a:r>
            <a:r>
              <a:rPr lang="fr-FR" sz="2400" dirty="0"/>
              <a:t> »</a:t>
            </a:r>
            <a:br>
              <a:rPr lang="fr-FR" sz="2400" dirty="0"/>
            </a:br>
            <a:r>
              <a:rPr lang="fr-FR" sz="2400" dirty="0"/>
              <a:t> </a:t>
            </a:r>
            <a:endParaRPr lang="fr-FR" sz="2400" i="1" dirty="0"/>
          </a:p>
          <a:p>
            <a:endParaRPr lang="fr-FR" sz="2400" i="1" dirty="0"/>
          </a:p>
          <a:p>
            <a:endParaRPr lang="fr-FR" sz="2400" dirty="0"/>
          </a:p>
        </p:txBody>
      </p:sp>
    </p:spTree>
    <p:extLst>
      <p:ext uri="{BB962C8B-B14F-4D97-AF65-F5344CB8AC3E}">
        <p14:creationId xmlns:p14="http://schemas.microsoft.com/office/powerpoint/2010/main" val="2114397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BAC818-6AD1-4542-8E9F-D8C9BD033EA0}"/>
              </a:ext>
            </a:extLst>
          </p:cNvPr>
          <p:cNvSpPr>
            <a:spLocks noGrp="1"/>
          </p:cNvSpPr>
          <p:nvPr>
            <p:ph type="title"/>
          </p:nvPr>
        </p:nvSpPr>
        <p:spPr>
          <a:xfrm>
            <a:off x="628650" y="365126"/>
            <a:ext cx="7886700" cy="1109447"/>
          </a:xfrm>
        </p:spPr>
        <p:txBody>
          <a:bodyPr>
            <a:noAutofit/>
          </a:bodyPr>
          <a:lstStyle/>
          <a:p>
            <a:br>
              <a:rPr lang="fr-FR" sz="4800" dirty="0">
                <a:latin typeface="+mn-lt"/>
              </a:rPr>
            </a:br>
            <a:r>
              <a:rPr lang="fr-FR" sz="3200" dirty="0">
                <a:latin typeface="+mn-lt"/>
              </a:rPr>
              <a:t> </a:t>
            </a:r>
            <a:br>
              <a:rPr lang="fr-FR" sz="3200" dirty="0">
                <a:latin typeface="+mn-lt"/>
              </a:rPr>
            </a:br>
            <a:r>
              <a:rPr lang="fr-FR" sz="3600" dirty="0">
                <a:latin typeface="+mn-lt"/>
              </a:rPr>
              <a:t>Florilège</a:t>
            </a:r>
            <a:br>
              <a:rPr lang="fr-FR" sz="3600" dirty="0">
                <a:latin typeface="+mn-lt"/>
              </a:rPr>
            </a:br>
            <a:br>
              <a:rPr lang="fr-FR" sz="4800" dirty="0">
                <a:latin typeface="+mn-lt"/>
              </a:rPr>
            </a:br>
            <a:endParaRPr lang="fr-FR" sz="4800" dirty="0">
              <a:latin typeface="+mn-lt"/>
            </a:endParaRPr>
          </a:p>
        </p:txBody>
      </p:sp>
      <p:sp>
        <p:nvSpPr>
          <p:cNvPr id="3" name="Espace réservé du contenu 2">
            <a:extLst>
              <a:ext uri="{FF2B5EF4-FFF2-40B4-BE49-F238E27FC236}">
                <a16:creationId xmlns:a16="http://schemas.microsoft.com/office/drawing/2014/main" id="{3D6B9CB7-B126-4C2B-9C30-607EE4A18515}"/>
              </a:ext>
            </a:extLst>
          </p:cNvPr>
          <p:cNvSpPr>
            <a:spLocks noGrp="1"/>
          </p:cNvSpPr>
          <p:nvPr>
            <p:ph idx="1"/>
          </p:nvPr>
        </p:nvSpPr>
        <p:spPr>
          <a:xfrm>
            <a:off x="628650" y="1318054"/>
            <a:ext cx="7886700" cy="5428735"/>
          </a:xfrm>
        </p:spPr>
        <p:txBody>
          <a:bodyPr>
            <a:normAutofit/>
          </a:bodyPr>
          <a:lstStyle/>
          <a:p>
            <a:r>
              <a:rPr lang="fr-FR" sz="2400" b="1" dirty="0">
                <a:solidFill>
                  <a:srgbClr val="A50021"/>
                </a:solidFill>
              </a:rPr>
              <a:t>ch. XVII</a:t>
            </a:r>
            <a:r>
              <a:rPr lang="fr-FR" sz="2400" dirty="0">
                <a:solidFill>
                  <a:srgbClr val="A50021"/>
                </a:solidFill>
              </a:rPr>
              <a:t> : De la cruauté et de la clémence, et s'il vaut mieux être aimé que craint.</a:t>
            </a:r>
            <a:br>
              <a:rPr lang="fr-FR" sz="2400" dirty="0">
                <a:solidFill>
                  <a:srgbClr val="A50021"/>
                </a:solidFill>
              </a:rPr>
            </a:br>
            <a:br>
              <a:rPr lang="fr-FR" sz="2400" dirty="0">
                <a:solidFill>
                  <a:srgbClr val="A50021"/>
                </a:solidFill>
              </a:rPr>
            </a:br>
            <a:r>
              <a:rPr lang="fr-FR" sz="2400" dirty="0"/>
              <a:t>« </a:t>
            </a:r>
            <a:r>
              <a:rPr lang="fr-FR" sz="2400" b="1" dirty="0">
                <a:solidFill>
                  <a:srgbClr val="002060"/>
                </a:solidFill>
              </a:rPr>
              <a:t>César Borgia </a:t>
            </a:r>
            <a:r>
              <a:rPr lang="fr-FR" sz="2400" dirty="0">
                <a:solidFill>
                  <a:srgbClr val="002060"/>
                </a:solidFill>
              </a:rPr>
              <a:t>passait pour cruel, mais sa cruauté rétablit l'ordre et l'union dans la Romagne (…) </a:t>
            </a:r>
            <a:r>
              <a:rPr lang="fr-FR" sz="2400" b="1" dirty="0">
                <a:solidFill>
                  <a:srgbClr val="002060"/>
                </a:solidFill>
              </a:rPr>
              <a:t>En faisant un petit nombre d'exemples </a:t>
            </a:r>
            <a:r>
              <a:rPr lang="fr-FR" sz="2400" dirty="0">
                <a:solidFill>
                  <a:srgbClr val="002060"/>
                </a:solidFill>
              </a:rPr>
              <a:t>de rigueur, vous serez plus clément que ceux qui, par trop de pitié, laissent s'élever des désordres d'où s'ensuivent les meurtres et les rapines ; </a:t>
            </a:r>
            <a:r>
              <a:rPr lang="fr-FR" sz="2400" b="1" dirty="0">
                <a:solidFill>
                  <a:srgbClr val="002060"/>
                </a:solidFill>
              </a:rPr>
              <a:t>car ces désordres blessent la société tout entière, au lieu que les rigueurs ordonnées par le prince ne tombent que sur des particuliers</a:t>
            </a:r>
            <a:r>
              <a:rPr lang="fr-FR" sz="2400" dirty="0">
                <a:solidFill>
                  <a:srgbClr val="002060"/>
                </a:solidFill>
              </a:rPr>
              <a:t>.</a:t>
            </a:r>
            <a:r>
              <a:rPr lang="fr-FR" sz="2400" dirty="0"/>
              <a:t> »</a:t>
            </a:r>
            <a:br>
              <a:rPr lang="fr-FR" sz="2400" dirty="0"/>
            </a:br>
            <a:br>
              <a:rPr lang="fr-FR" sz="2400" dirty="0"/>
            </a:br>
            <a:r>
              <a:rPr lang="fr-FR" sz="2400" dirty="0">
                <a:sym typeface="Symbol" panose="05050102010706020507" pitchFamily="18" charset="2"/>
              </a:rPr>
              <a:t> Logique utilitariste (plus grand bonheur du plus grand nombre)</a:t>
            </a:r>
            <a:br>
              <a:rPr lang="fr-FR" sz="2400" dirty="0"/>
            </a:br>
            <a:endParaRPr lang="fr-FR" sz="2400" dirty="0"/>
          </a:p>
          <a:p>
            <a:endParaRPr lang="fr-FR" sz="2400" dirty="0"/>
          </a:p>
          <a:p>
            <a:endParaRPr lang="fr-FR" sz="2400" i="1" dirty="0"/>
          </a:p>
          <a:p>
            <a:endParaRPr lang="fr-FR" sz="2400" dirty="0"/>
          </a:p>
        </p:txBody>
      </p:sp>
    </p:spTree>
    <p:extLst>
      <p:ext uri="{BB962C8B-B14F-4D97-AF65-F5344CB8AC3E}">
        <p14:creationId xmlns:p14="http://schemas.microsoft.com/office/powerpoint/2010/main" val="33003975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BAC818-6AD1-4542-8E9F-D8C9BD033EA0}"/>
              </a:ext>
            </a:extLst>
          </p:cNvPr>
          <p:cNvSpPr>
            <a:spLocks noGrp="1"/>
          </p:cNvSpPr>
          <p:nvPr>
            <p:ph type="title"/>
          </p:nvPr>
        </p:nvSpPr>
        <p:spPr>
          <a:xfrm>
            <a:off x="628650" y="365126"/>
            <a:ext cx="7886700" cy="1109447"/>
          </a:xfrm>
        </p:spPr>
        <p:txBody>
          <a:bodyPr>
            <a:noAutofit/>
          </a:bodyPr>
          <a:lstStyle/>
          <a:p>
            <a:br>
              <a:rPr lang="fr-FR" sz="4800" dirty="0">
                <a:latin typeface="+mn-lt"/>
              </a:rPr>
            </a:br>
            <a:r>
              <a:rPr lang="fr-FR" sz="3200" dirty="0">
                <a:latin typeface="+mn-lt"/>
              </a:rPr>
              <a:t> </a:t>
            </a:r>
            <a:br>
              <a:rPr lang="fr-FR" sz="3200" dirty="0">
                <a:latin typeface="+mn-lt"/>
              </a:rPr>
            </a:br>
            <a:r>
              <a:rPr lang="fr-FR" sz="3600" dirty="0">
                <a:latin typeface="+mn-lt"/>
              </a:rPr>
              <a:t>Florilège</a:t>
            </a:r>
            <a:br>
              <a:rPr lang="fr-FR" sz="3600" dirty="0">
                <a:latin typeface="+mn-lt"/>
              </a:rPr>
            </a:br>
            <a:br>
              <a:rPr lang="fr-FR" sz="4800" dirty="0">
                <a:latin typeface="+mn-lt"/>
              </a:rPr>
            </a:br>
            <a:endParaRPr lang="fr-FR" sz="4800" dirty="0">
              <a:latin typeface="+mn-lt"/>
            </a:endParaRPr>
          </a:p>
        </p:txBody>
      </p:sp>
      <p:sp>
        <p:nvSpPr>
          <p:cNvPr id="3" name="Espace réservé du contenu 2">
            <a:extLst>
              <a:ext uri="{FF2B5EF4-FFF2-40B4-BE49-F238E27FC236}">
                <a16:creationId xmlns:a16="http://schemas.microsoft.com/office/drawing/2014/main" id="{3D6B9CB7-B126-4C2B-9C30-607EE4A18515}"/>
              </a:ext>
            </a:extLst>
          </p:cNvPr>
          <p:cNvSpPr>
            <a:spLocks noGrp="1"/>
          </p:cNvSpPr>
          <p:nvPr>
            <p:ph idx="1"/>
          </p:nvPr>
        </p:nvSpPr>
        <p:spPr>
          <a:xfrm>
            <a:off x="628650" y="1318054"/>
            <a:ext cx="7886700" cy="5428735"/>
          </a:xfrm>
        </p:spPr>
        <p:txBody>
          <a:bodyPr>
            <a:normAutofit/>
          </a:bodyPr>
          <a:lstStyle/>
          <a:p>
            <a:r>
              <a:rPr lang="fr-FR" sz="2400" b="1" dirty="0">
                <a:solidFill>
                  <a:srgbClr val="A50021"/>
                </a:solidFill>
              </a:rPr>
              <a:t>ch. XVII</a:t>
            </a:r>
            <a:r>
              <a:rPr lang="fr-FR" sz="2400" dirty="0">
                <a:solidFill>
                  <a:srgbClr val="A50021"/>
                </a:solidFill>
              </a:rPr>
              <a:t> : De la cruauté et de la clémence, et s'il vaut mieux être aimé que craint.</a:t>
            </a:r>
            <a:br>
              <a:rPr lang="fr-FR" sz="2400" dirty="0">
                <a:solidFill>
                  <a:srgbClr val="A50021"/>
                </a:solidFill>
              </a:rPr>
            </a:br>
            <a:br>
              <a:rPr lang="fr-FR" sz="2400" dirty="0">
                <a:solidFill>
                  <a:srgbClr val="A50021"/>
                </a:solidFill>
              </a:rPr>
            </a:br>
            <a:r>
              <a:rPr lang="fr-FR" sz="2400" dirty="0"/>
              <a:t>« </a:t>
            </a:r>
            <a:r>
              <a:rPr lang="fr-FR" sz="2400" dirty="0">
                <a:solidFill>
                  <a:srgbClr val="002060"/>
                </a:solidFill>
              </a:rPr>
              <a:t>il est plus sûr d'être craint que d'être aimé (…) car l'amour tient par un lien de reconnaissance bien faible pour la perversité humaine, et qui cède au moindre motif d'intérêt personnel ; au lieu que </a:t>
            </a:r>
            <a:r>
              <a:rPr lang="fr-FR" sz="2400" b="1" dirty="0">
                <a:solidFill>
                  <a:srgbClr val="002060"/>
                </a:solidFill>
              </a:rPr>
              <a:t>la crainte résulte de la menace du châtiment, et cette peur ne s'évanouit jamais</a:t>
            </a:r>
            <a:r>
              <a:rPr lang="fr-FR" sz="2400" dirty="0">
                <a:solidFill>
                  <a:srgbClr val="002060"/>
                </a:solidFill>
              </a:rPr>
              <a:t>. (…) on peut fort bien tout à la fois être craint et n'être pas haï. »</a:t>
            </a:r>
            <a:br>
              <a:rPr lang="fr-FR" sz="2400" dirty="0">
                <a:solidFill>
                  <a:srgbClr val="002060"/>
                </a:solidFill>
              </a:rPr>
            </a:br>
            <a:br>
              <a:rPr lang="fr-FR" sz="2400" dirty="0">
                <a:solidFill>
                  <a:srgbClr val="002060"/>
                </a:solidFill>
              </a:rPr>
            </a:br>
            <a:r>
              <a:rPr lang="fr-FR" sz="2400" dirty="0">
                <a:sym typeface="Symbol" panose="05050102010706020507" pitchFamily="18" charset="2"/>
              </a:rPr>
              <a:t> arithmétique des passions (cf. dossier 1, Hirschman)</a:t>
            </a:r>
            <a:br>
              <a:rPr lang="fr-FR" sz="2400" dirty="0"/>
            </a:br>
            <a:endParaRPr lang="fr-FR" sz="2400" dirty="0"/>
          </a:p>
          <a:p>
            <a:endParaRPr lang="fr-FR" sz="2400" dirty="0"/>
          </a:p>
          <a:p>
            <a:endParaRPr lang="fr-FR" sz="2400" i="1" dirty="0"/>
          </a:p>
          <a:p>
            <a:endParaRPr lang="fr-FR" sz="2400" dirty="0"/>
          </a:p>
        </p:txBody>
      </p:sp>
    </p:spTree>
    <p:extLst>
      <p:ext uri="{BB962C8B-B14F-4D97-AF65-F5344CB8AC3E}">
        <p14:creationId xmlns:p14="http://schemas.microsoft.com/office/powerpoint/2010/main" val="871372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BAC818-6AD1-4542-8E9F-D8C9BD033EA0}"/>
              </a:ext>
            </a:extLst>
          </p:cNvPr>
          <p:cNvSpPr>
            <a:spLocks noGrp="1"/>
          </p:cNvSpPr>
          <p:nvPr>
            <p:ph type="title"/>
          </p:nvPr>
        </p:nvSpPr>
        <p:spPr/>
        <p:txBody>
          <a:bodyPr>
            <a:normAutofit/>
          </a:bodyPr>
          <a:lstStyle/>
          <a:p>
            <a:r>
              <a:rPr lang="fr-FR" dirty="0">
                <a:latin typeface="+mn-lt"/>
              </a:rPr>
              <a:t>La réforme protestante</a:t>
            </a:r>
            <a:br>
              <a:rPr lang="fr-FR" dirty="0">
                <a:latin typeface="+mn-lt"/>
              </a:rPr>
            </a:br>
            <a:endParaRPr lang="fr-FR" dirty="0">
              <a:latin typeface="+mn-lt"/>
            </a:endParaRPr>
          </a:p>
        </p:txBody>
      </p:sp>
      <p:sp>
        <p:nvSpPr>
          <p:cNvPr id="3" name="Espace réservé du contenu 2">
            <a:extLst>
              <a:ext uri="{FF2B5EF4-FFF2-40B4-BE49-F238E27FC236}">
                <a16:creationId xmlns:a16="http://schemas.microsoft.com/office/drawing/2014/main" id="{3D6B9CB7-B126-4C2B-9C30-607EE4A18515}"/>
              </a:ext>
            </a:extLst>
          </p:cNvPr>
          <p:cNvSpPr>
            <a:spLocks noGrp="1"/>
          </p:cNvSpPr>
          <p:nvPr>
            <p:ph idx="1"/>
          </p:nvPr>
        </p:nvSpPr>
        <p:spPr/>
        <p:txBody>
          <a:bodyPr>
            <a:normAutofit fontScale="85000" lnSpcReduction="10000"/>
          </a:bodyPr>
          <a:lstStyle/>
          <a:p>
            <a:r>
              <a:rPr lang="fr-FR" dirty="0"/>
              <a:t>Selon Max Weber (</a:t>
            </a:r>
            <a:r>
              <a:rPr lang="fr-FR" i="1" dirty="0"/>
              <a:t>L’Ethique protestante et l’esprit du capitalisme</a:t>
            </a:r>
            <a:r>
              <a:rPr lang="fr-FR" dirty="0"/>
              <a:t>, 1905), la diffusion de la Réforme aurait contribué à un </a:t>
            </a:r>
            <a:r>
              <a:rPr lang="fr-FR" b="1" dirty="0"/>
              <a:t>changement fondamental des mentalités </a:t>
            </a:r>
            <a:r>
              <a:rPr lang="fr-FR" dirty="0"/>
              <a:t>(un « esprit nouveau ») qui aurait favorisé l’essor du capitalisme. </a:t>
            </a:r>
          </a:p>
          <a:p>
            <a:endParaRPr lang="fr-FR" dirty="0"/>
          </a:p>
          <a:p>
            <a:r>
              <a:rPr lang="fr-FR" dirty="0"/>
              <a:t>L’éthique protestante favorise l’épargne, l’enrichissement, condamne l’oisiveté et exhorte au travail.</a:t>
            </a:r>
            <a:br>
              <a:rPr lang="fr-FR" dirty="0"/>
            </a:br>
            <a:endParaRPr lang="fr-FR" dirty="0"/>
          </a:p>
          <a:p>
            <a:r>
              <a:rPr lang="fr-FR" dirty="0"/>
              <a:t>Concept de </a:t>
            </a:r>
            <a:r>
              <a:rPr lang="fr-FR" b="1" dirty="0"/>
              <a:t>prédestination</a:t>
            </a:r>
            <a:r>
              <a:rPr lang="fr-FR" dirty="0"/>
              <a:t> : réussite économique et accumulation de richesses, considérées avec suspicion par les catholiques, sont désormais interprétés comme des signes d’une possible élection divine.</a:t>
            </a:r>
          </a:p>
        </p:txBody>
      </p:sp>
    </p:spTree>
    <p:extLst>
      <p:ext uri="{BB962C8B-B14F-4D97-AF65-F5344CB8AC3E}">
        <p14:creationId xmlns:p14="http://schemas.microsoft.com/office/powerpoint/2010/main" val="34585439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BAC818-6AD1-4542-8E9F-D8C9BD033EA0}"/>
              </a:ext>
            </a:extLst>
          </p:cNvPr>
          <p:cNvSpPr>
            <a:spLocks noGrp="1"/>
          </p:cNvSpPr>
          <p:nvPr>
            <p:ph type="title"/>
          </p:nvPr>
        </p:nvSpPr>
        <p:spPr>
          <a:xfrm>
            <a:off x="628650" y="365126"/>
            <a:ext cx="7886700" cy="1109447"/>
          </a:xfrm>
        </p:spPr>
        <p:txBody>
          <a:bodyPr>
            <a:noAutofit/>
          </a:bodyPr>
          <a:lstStyle/>
          <a:p>
            <a:br>
              <a:rPr lang="fr-FR" sz="4800" dirty="0">
                <a:latin typeface="+mn-lt"/>
              </a:rPr>
            </a:br>
            <a:r>
              <a:rPr lang="fr-FR" sz="3200" dirty="0">
                <a:latin typeface="+mn-lt"/>
              </a:rPr>
              <a:t> </a:t>
            </a:r>
            <a:br>
              <a:rPr lang="fr-FR" sz="3200" dirty="0">
                <a:latin typeface="+mn-lt"/>
              </a:rPr>
            </a:br>
            <a:r>
              <a:rPr lang="fr-FR" sz="3600" dirty="0">
                <a:latin typeface="+mn-lt"/>
              </a:rPr>
              <a:t>Florilège</a:t>
            </a:r>
            <a:br>
              <a:rPr lang="fr-FR" sz="3600" dirty="0">
                <a:latin typeface="+mn-lt"/>
              </a:rPr>
            </a:br>
            <a:br>
              <a:rPr lang="fr-FR" sz="4800" dirty="0">
                <a:latin typeface="+mn-lt"/>
              </a:rPr>
            </a:br>
            <a:endParaRPr lang="fr-FR" sz="4800" dirty="0">
              <a:latin typeface="+mn-lt"/>
            </a:endParaRPr>
          </a:p>
        </p:txBody>
      </p:sp>
      <p:sp>
        <p:nvSpPr>
          <p:cNvPr id="3" name="Espace réservé du contenu 2">
            <a:extLst>
              <a:ext uri="{FF2B5EF4-FFF2-40B4-BE49-F238E27FC236}">
                <a16:creationId xmlns:a16="http://schemas.microsoft.com/office/drawing/2014/main" id="{3D6B9CB7-B126-4C2B-9C30-607EE4A18515}"/>
              </a:ext>
            </a:extLst>
          </p:cNvPr>
          <p:cNvSpPr>
            <a:spLocks noGrp="1"/>
          </p:cNvSpPr>
          <p:nvPr>
            <p:ph idx="1"/>
          </p:nvPr>
        </p:nvSpPr>
        <p:spPr>
          <a:xfrm>
            <a:off x="628650" y="1318054"/>
            <a:ext cx="7886700" cy="5428735"/>
          </a:xfrm>
        </p:spPr>
        <p:txBody>
          <a:bodyPr>
            <a:normAutofit fontScale="92500"/>
          </a:bodyPr>
          <a:lstStyle/>
          <a:p>
            <a:endParaRPr lang="fr-FR" sz="2400" dirty="0"/>
          </a:p>
          <a:p>
            <a:r>
              <a:rPr lang="fr-FR" sz="2400" dirty="0"/>
              <a:t>Au final, Borgia, parce qu’il a su saisir les opportunités, duper ses adversaires, se montrer cruel sans être haï, appliquer une logique « utilitariste » est bien l’un des modèles à suivre : </a:t>
            </a:r>
            <a:br>
              <a:rPr lang="fr-FR" sz="2400" b="1" dirty="0">
                <a:solidFill>
                  <a:srgbClr val="002060"/>
                </a:solidFill>
              </a:rPr>
            </a:br>
            <a:br>
              <a:rPr lang="fr-FR" sz="2400" b="1" dirty="0">
                <a:solidFill>
                  <a:srgbClr val="002060"/>
                </a:solidFill>
              </a:rPr>
            </a:br>
            <a:r>
              <a:rPr lang="fr-FR" sz="2400" b="1" dirty="0">
                <a:solidFill>
                  <a:srgbClr val="002060"/>
                </a:solidFill>
              </a:rPr>
              <a:t>« En résumant donc toute la conduite du duc, non seulement je n'y trouve rien à critiquer, mais il me semble qu'on peut la proposer pour modèle </a:t>
            </a:r>
            <a:r>
              <a:rPr lang="fr-FR" sz="2400" dirty="0">
                <a:solidFill>
                  <a:srgbClr val="002060"/>
                </a:solidFill>
              </a:rPr>
              <a:t>à tous ceux qui sont parvenus au pouvoir souverain par la faveur de la fortune et par les armes d'autrui. </a:t>
            </a:r>
            <a:r>
              <a:rPr lang="fr-FR" sz="2400" b="1" dirty="0">
                <a:solidFill>
                  <a:srgbClr val="002060"/>
                </a:solidFill>
              </a:rPr>
              <a:t>»</a:t>
            </a:r>
          </a:p>
          <a:p>
            <a:endParaRPr lang="fr-FR" sz="2400" dirty="0"/>
          </a:p>
          <a:p>
            <a:r>
              <a:rPr lang="fr-FR" sz="2400" dirty="0"/>
              <a:t>Mais </a:t>
            </a:r>
            <a:r>
              <a:rPr lang="fr-FR" sz="2400" b="1" dirty="0"/>
              <a:t>Borgia n’est pas l’unique modèle</a:t>
            </a:r>
            <a:r>
              <a:rPr lang="fr-FR" sz="2400" dirty="0"/>
              <a:t>. </a:t>
            </a:r>
            <a:br>
              <a:rPr lang="fr-FR" sz="2400" dirty="0"/>
            </a:br>
            <a:r>
              <a:rPr lang="fr-FR" sz="2400" dirty="0"/>
              <a:t>Un bon prince doit en effet avant tout </a:t>
            </a:r>
            <a:r>
              <a:rPr lang="fr-FR" sz="2400" b="1" dirty="0"/>
              <a:t>s’adapter aux circonstances </a:t>
            </a:r>
            <a:r>
              <a:rPr lang="fr-FR" sz="2400" dirty="0"/>
              <a:t>et être capable de </a:t>
            </a:r>
            <a:r>
              <a:rPr lang="fr-FR" sz="2400" b="1" dirty="0"/>
              <a:t>changer de caractère face à l’adversité</a:t>
            </a:r>
            <a:r>
              <a:rPr lang="fr-FR" sz="2400" dirty="0"/>
              <a:t>. </a:t>
            </a:r>
            <a:br>
              <a:rPr lang="fr-FR" sz="2400" dirty="0"/>
            </a:br>
            <a:r>
              <a:rPr lang="fr-FR" sz="2400" dirty="0"/>
              <a:t>C’est un autre attribut essentiel de la </a:t>
            </a:r>
            <a:r>
              <a:rPr lang="fr-FR" sz="2400" b="1" i="1" dirty="0"/>
              <a:t>virtù.</a:t>
            </a:r>
            <a:br>
              <a:rPr lang="fr-FR" sz="2400" dirty="0"/>
            </a:br>
            <a:endParaRPr lang="fr-FR" sz="2400" dirty="0"/>
          </a:p>
          <a:p>
            <a:endParaRPr lang="fr-FR" sz="2400" dirty="0"/>
          </a:p>
          <a:p>
            <a:endParaRPr lang="fr-FR" sz="2400" i="1" dirty="0"/>
          </a:p>
          <a:p>
            <a:endParaRPr lang="fr-FR" sz="2400" dirty="0"/>
          </a:p>
        </p:txBody>
      </p:sp>
    </p:spTree>
    <p:extLst>
      <p:ext uri="{BB962C8B-B14F-4D97-AF65-F5344CB8AC3E}">
        <p14:creationId xmlns:p14="http://schemas.microsoft.com/office/powerpoint/2010/main" val="16255245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BAC818-6AD1-4542-8E9F-D8C9BD033EA0}"/>
              </a:ext>
            </a:extLst>
          </p:cNvPr>
          <p:cNvSpPr>
            <a:spLocks noGrp="1"/>
          </p:cNvSpPr>
          <p:nvPr>
            <p:ph type="title"/>
          </p:nvPr>
        </p:nvSpPr>
        <p:spPr>
          <a:xfrm>
            <a:off x="628650" y="365126"/>
            <a:ext cx="7886700" cy="1109447"/>
          </a:xfrm>
        </p:spPr>
        <p:txBody>
          <a:bodyPr>
            <a:noAutofit/>
          </a:bodyPr>
          <a:lstStyle/>
          <a:p>
            <a:br>
              <a:rPr lang="fr-FR" sz="4800" dirty="0">
                <a:latin typeface="+mn-lt"/>
              </a:rPr>
            </a:br>
            <a:r>
              <a:rPr lang="fr-FR" sz="3200" dirty="0">
                <a:latin typeface="+mn-lt"/>
              </a:rPr>
              <a:t> </a:t>
            </a:r>
            <a:br>
              <a:rPr lang="fr-FR" sz="3200" dirty="0">
                <a:latin typeface="+mn-lt"/>
              </a:rPr>
            </a:br>
            <a:r>
              <a:rPr lang="fr-FR" sz="3600" dirty="0">
                <a:latin typeface="+mn-lt"/>
              </a:rPr>
              <a:t>Florilège</a:t>
            </a:r>
            <a:br>
              <a:rPr lang="fr-FR" sz="3600" dirty="0">
                <a:latin typeface="+mn-lt"/>
              </a:rPr>
            </a:br>
            <a:br>
              <a:rPr lang="fr-FR" sz="4800" dirty="0">
                <a:latin typeface="+mn-lt"/>
              </a:rPr>
            </a:br>
            <a:endParaRPr lang="fr-FR" sz="4800" dirty="0">
              <a:latin typeface="+mn-lt"/>
            </a:endParaRPr>
          </a:p>
        </p:txBody>
      </p:sp>
      <p:sp>
        <p:nvSpPr>
          <p:cNvPr id="3" name="Espace réservé du contenu 2">
            <a:extLst>
              <a:ext uri="{FF2B5EF4-FFF2-40B4-BE49-F238E27FC236}">
                <a16:creationId xmlns:a16="http://schemas.microsoft.com/office/drawing/2014/main" id="{3D6B9CB7-B126-4C2B-9C30-607EE4A18515}"/>
              </a:ext>
            </a:extLst>
          </p:cNvPr>
          <p:cNvSpPr>
            <a:spLocks noGrp="1"/>
          </p:cNvSpPr>
          <p:nvPr>
            <p:ph idx="1"/>
          </p:nvPr>
        </p:nvSpPr>
        <p:spPr>
          <a:xfrm>
            <a:off x="628650" y="1318054"/>
            <a:ext cx="7886700" cy="5428735"/>
          </a:xfrm>
        </p:spPr>
        <p:txBody>
          <a:bodyPr>
            <a:normAutofit fontScale="92500"/>
          </a:bodyPr>
          <a:lstStyle/>
          <a:p>
            <a:r>
              <a:rPr lang="fr-FR" sz="2400" b="1" dirty="0">
                <a:solidFill>
                  <a:srgbClr val="A50021"/>
                </a:solidFill>
              </a:rPr>
              <a:t>ch. XVIII</a:t>
            </a:r>
            <a:r>
              <a:rPr lang="fr-FR" sz="2400" dirty="0">
                <a:solidFill>
                  <a:srgbClr val="A50021"/>
                </a:solidFill>
              </a:rPr>
              <a:t> : Comment les princes doivent tenir leur parole.</a:t>
            </a:r>
            <a:br>
              <a:rPr lang="fr-FR" sz="2400" dirty="0">
                <a:solidFill>
                  <a:srgbClr val="A50021"/>
                </a:solidFill>
              </a:rPr>
            </a:br>
            <a:br>
              <a:rPr lang="fr-FR" sz="2400" dirty="0">
                <a:solidFill>
                  <a:srgbClr val="A50021"/>
                </a:solidFill>
              </a:rPr>
            </a:br>
            <a:br>
              <a:rPr lang="fr-FR" sz="2400" dirty="0">
                <a:solidFill>
                  <a:srgbClr val="A50021"/>
                </a:solidFill>
              </a:rPr>
            </a:br>
            <a:r>
              <a:rPr lang="fr-FR" sz="2400" dirty="0"/>
              <a:t>« </a:t>
            </a:r>
            <a:r>
              <a:rPr lang="fr-FR" sz="2400" dirty="0">
                <a:solidFill>
                  <a:srgbClr val="002060"/>
                </a:solidFill>
              </a:rPr>
              <a:t>Chacun comprend combien il est louable pour un prince d'être fidèle à sa parole (…) De notre temps, néanmoins, </a:t>
            </a:r>
            <a:r>
              <a:rPr lang="fr-FR" sz="2400" b="1" dirty="0">
                <a:solidFill>
                  <a:srgbClr val="002060"/>
                </a:solidFill>
              </a:rPr>
              <a:t>nous avons vu de grandes choses exécutées par des princes qui faisaient peu de cas de cette fidélité et qui savaient en imposer aux hommes par la ruse</a:t>
            </a:r>
            <a:r>
              <a:rPr lang="fr-FR" sz="2400" dirty="0">
                <a:solidFill>
                  <a:srgbClr val="002060"/>
                </a:solidFill>
              </a:rPr>
              <a:t>. Nous avons vu ces princes l'emporter enfin sur ceux qui prenaient la loyauté pour base de toute leur conduite. »</a:t>
            </a:r>
            <a:br>
              <a:rPr lang="fr-FR" sz="2400" dirty="0">
                <a:solidFill>
                  <a:srgbClr val="002060"/>
                </a:solidFill>
              </a:rPr>
            </a:br>
            <a:br>
              <a:rPr lang="fr-FR" sz="2400" dirty="0">
                <a:solidFill>
                  <a:srgbClr val="002060"/>
                </a:solidFill>
              </a:rPr>
            </a:br>
            <a:br>
              <a:rPr lang="fr-FR" sz="2400" dirty="0">
                <a:solidFill>
                  <a:srgbClr val="002060"/>
                </a:solidFill>
              </a:rPr>
            </a:br>
            <a:r>
              <a:rPr lang="fr-FR" sz="2400" dirty="0">
                <a:solidFill>
                  <a:srgbClr val="002060"/>
                </a:solidFill>
              </a:rPr>
              <a:t>« Le prince devant donc agir en bête, tâchera d'</a:t>
            </a:r>
            <a:r>
              <a:rPr lang="fr-FR" sz="2400" b="1" dirty="0">
                <a:solidFill>
                  <a:srgbClr val="002060"/>
                </a:solidFill>
              </a:rPr>
              <a:t>être tout à la fois renard et lion </a:t>
            </a:r>
            <a:r>
              <a:rPr lang="fr-FR" sz="2400" dirty="0">
                <a:solidFill>
                  <a:srgbClr val="002060"/>
                </a:solidFill>
              </a:rPr>
              <a:t>: car, s'il n'est que lion, il n'apercevra point les pièges; s'il n'est que renard, il ne se défendra point contre les loups ; et </a:t>
            </a:r>
            <a:r>
              <a:rPr lang="fr-FR" sz="2400" b="1" dirty="0">
                <a:solidFill>
                  <a:srgbClr val="002060"/>
                </a:solidFill>
              </a:rPr>
              <a:t>il a également besoin d'être renard pour connaître les pièges, et lion pour épouvanter les loups</a:t>
            </a:r>
            <a:r>
              <a:rPr lang="fr-FR" sz="2400" dirty="0">
                <a:solidFill>
                  <a:srgbClr val="002060"/>
                </a:solidFill>
              </a:rPr>
              <a:t>. »</a:t>
            </a:r>
            <a:br>
              <a:rPr lang="fr-FR" sz="2400" dirty="0"/>
            </a:br>
            <a:endParaRPr lang="fr-FR" sz="2400" dirty="0"/>
          </a:p>
          <a:p>
            <a:endParaRPr lang="fr-FR" sz="2400" dirty="0"/>
          </a:p>
          <a:p>
            <a:endParaRPr lang="fr-FR" sz="2400" i="1" dirty="0"/>
          </a:p>
          <a:p>
            <a:endParaRPr lang="fr-FR" sz="2400" dirty="0"/>
          </a:p>
        </p:txBody>
      </p:sp>
    </p:spTree>
    <p:extLst>
      <p:ext uri="{BB962C8B-B14F-4D97-AF65-F5344CB8AC3E}">
        <p14:creationId xmlns:p14="http://schemas.microsoft.com/office/powerpoint/2010/main" val="24498989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BAC818-6AD1-4542-8E9F-D8C9BD033EA0}"/>
              </a:ext>
            </a:extLst>
          </p:cNvPr>
          <p:cNvSpPr>
            <a:spLocks noGrp="1"/>
          </p:cNvSpPr>
          <p:nvPr>
            <p:ph type="title"/>
          </p:nvPr>
        </p:nvSpPr>
        <p:spPr>
          <a:xfrm>
            <a:off x="628650" y="365126"/>
            <a:ext cx="7886700" cy="1109447"/>
          </a:xfrm>
        </p:spPr>
        <p:txBody>
          <a:bodyPr>
            <a:noAutofit/>
          </a:bodyPr>
          <a:lstStyle/>
          <a:p>
            <a:br>
              <a:rPr lang="fr-FR" sz="4800" dirty="0">
                <a:latin typeface="+mn-lt"/>
              </a:rPr>
            </a:br>
            <a:r>
              <a:rPr lang="fr-FR" sz="3200" dirty="0">
                <a:latin typeface="+mn-lt"/>
              </a:rPr>
              <a:t> </a:t>
            </a:r>
            <a:br>
              <a:rPr lang="fr-FR" sz="3200" dirty="0">
                <a:latin typeface="+mn-lt"/>
              </a:rPr>
            </a:br>
            <a:r>
              <a:rPr lang="fr-FR" sz="3600" dirty="0">
                <a:latin typeface="+mn-lt"/>
              </a:rPr>
              <a:t>Florilège</a:t>
            </a:r>
            <a:br>
              <a:rPr lang="fr-FR" sz="3600" dirty="0">
                <a:latin typeface="+mn-lt"/>
              </a:rPr>
            </a:br>
            <a:br>
              <a:rPr lang="fr-FR" sz="4800" dirty="0">
                <a:latin typeface="+mn-lt"/>
              </a:rPr>
            </a:br>
            <a:endParaRPr lang="fr-FR" sz="4800" dirty="0">
              <a:latin typeface="+mn-lt"/>
            </a:endParaRPr>
          </a:p>
        </p:txBody>
      </p:sp>
      <p:sp>
        <p:nvSpPr>
          <p:cNvPr id="3" name="Espace réservé du contenu 2">
            <a:extLst>
              <a:ext uri="{FF2B5EF4-FFF2-40B4-BE49-F238E27FC236}">
                <a16:creationId xmlns:a16="http://schemas.microsoft.com/office/drawing/2014/main" id="{3D6B9CB7-B126-4C2B-9C30-607EE4A18515}"/>
              </a:ext>
            </a:extLst>
          </p:cNvPr>
          <p:cNvSpPr>
            <a:spLocks noGrp="1"/>
          </p:cNvSpPr>
          <p:nvPr>
            <p:ph idx="1"/>
          </p:nvPr>
        </p:nvSpPr>
        <p:spPr>
          <a:xfrm>
            <a:off x="628650" y="1318054"/>
            <a:ext cx="7886700" cy="5428735"/>
          </a:xfrm>
        </p:spPr>
        <p:txBody>
          <a:bodyPr>
            <a:normAutofit fontScale="92500" lnSpcReduction="20000"/>
          </a:bodyPr>
          <a:lstStyle/>
          <a:p>
            <a:r>
              <a:rPr lang="fr-FR" sz="2400" b="1" dirty="0">
                <a:solidFill>
                  <a:srgbClr val="A50021"/>
                </a:solidFill>
              </a:rPr>
              <a:t>ch. XVIII</a:t>
            </a:r>
            <a:r>
              <a:rPr lang="fr-FR" sz="2400" dirty="0">
                <a:solidFill>
                  <a:srgbClr val="A50021"/>
                </a:solidFill>
              </a:rPr>
              <a:t> : Comment les princes doivent tenir leur parole.</a:t>
            </a:r>
            <a:br>
              <a:rPr lang="fr-FR" sz="2400" dirty="0">
                <a:solidFill>
                  <a:srgbClr val="A50021"/>
                </a:solidFill>
              </a:rPr>
            </a:br>
            <a:br>
              <a:rPr lang="fr-FR" sz="2400" dirty="0">
                <a:solidFill>
                  <a:srgbClr val="A50021"/>
                </a:solidFill>
              </a:rPr>
            </a:br>
            <a:br>
              <a:rPr lang="fr-FR" sz="2400" dirty="0">
                <a:solidFill>
                  <a:srgbClr val="A50021"/>
                </a:solidFill>
              </a:rPr>
            </a:br>
            <a:r>
              <a:rPr lang="fr-FR" sz="2400" dirty="0"/>
              <a:t>« </a:t>
            </a:r>
            <a:r>
              <a:rPr lang="fr-FR" sz="2400" dirty="0">
                <a:solidFill>
                  <a:srgbClr val="002060"/>
                </a:solidFill>
              </a:rPr>
              <a:t>Un prince bien avisé ne doit point accomplir sa promesse lorsque cet accomplissement lui serait nuisible, et que les raisons qui l'ont déterminé à promettre n'existent plus : tel est le précepte à donner. </a:t>
            </a:r>
            <a:r>
              <a:rPr lang="fr-FR" sz="2400" b="1" dirty="0">
                <a:solidFill>
                  <a:srgbClr val="002060"/>
                </a:solidFill>
              </a:rPr>
              <a:t>Il ne serait pas bon sans doute, si les hommes étaient tous gens de bien; mais comme ils sont méchants, et qu'assurément ils ne vous tiendraient point leur parole, pourquoi devriez-vous leur tenir la vôtre</a:t>
            </a:r>
            <a:r>
              <a:rPr lang="fr-FR" sz="2400" dirty="0">
                <a:solidFill>
                  <a:srgbClr val="002060"/>
                </a:solidFill>
              </a:rPr>
              <a:t>? (…) Mais pour cela, ce qui est absolument nécessaire, c'est de </a:t>
            </a:r>
            <a:r>
              <a:rPr lang="fr-FR" sz="2400" b="1" dirty="0">
                <a:solidFill>
                  <a:srgbClr val="002060"/>
                </a:solidFill>
              </a:rPr>
              <a:t>savoir bien déguiser cette nature de renard, et de posséder parfaitement l'art et de simuler et de dissimuler</a:t>
            </a:r>
            <a:r>
              <a:rPr lang="fr-FR" sz="2400" dirty="0">
                <a:solidFill>
                  <a:srgbClr val="002060"/>
                </a:solidFill>
              </a:rPr>
              <a:t>. »</a:t>
            </a:r>
            <a:br>
              <a:rPr lang="fr-FR" sz="2400" dirty="0">
                <a:solidFill>
                  <a:srgbClr val="002060"/>
                </a:solidFill>
              </a:rPr>
            </a:br>
            <a:br>
              <a:rPr lang="fr-FR" sz="2400" dirty="0">
                <a:solidFill>
                  <a:srgbClr val="002060"/>
                </a:solidFill>
              </a:rPr>
            </a:br>
            <a:br>
              <a:rPr lang="fr-FR" sz="2400" dirty="0">
                <a:solidFill>
                  <a:srgbClr val="002060"/>
                </a:solidFill>
              </a:rPr>
            </a:br>
            <a:r>
              <a:rPr lang="fr-FR" sz="2400" dirty="0">
                <a:solidFill>
                  <a:srgbClr val="002060"/>
                </a:solidFill>
              </a:rPr>
              <a:t>« </a:t>
            </a:r>
            <a:r>
              <a:rPr lang="fr-FR" sz="2400" b="1" dirty="0">
                <a:solidFill>
                  <a:srgbClr val="002060"/>
                </a:solidFill>
              </a:rPr>
              <a:t>Ce que l'on considère, c'est le résultat</a:t>
            </a:r>
            <a:r>
              <a:rPr lang="fr-FR" sz="2400" dirty="0">
                <a:solidFill>
                  <a:srgbClr val="002060"/>
                </a:solidFill>
              </a:rPr>
              <a:t>. Que le prince songe donc uniquement à conserver sa vie et son État : </a:t>
            </a:r>
            <a:r>
              <a:rPr lang="fr-FR" sz="2400" b="1" dirty="0">
                <a:solidFill>
                  <a:srgbClr val="002060"/>
                </a:solidFill>
              </a:rPr>
              <a:t>s'il y réussit, tous les moyens qu'il aura pris seront jugés honorables et loués </a:t>
            </a:r>
            <a:r>
              <a:rPr lang="fr-FR" sz="2400" dirty="0">
                <a:solidFill>
                  <a:srgbClr val="002060"/>
                </a:solidFill>
              </a:rPr>
              <a:t>par tout le monde. Le vulgaire est toujours séduit par l'apparence et par l'événement : et le vulgaire ne fait-il pas le monde? »</a:t>
            </a:r>
            <a:br>
              <a:rPr lang="fr-FR" sz="2400" dirty="0">
                <a:solidFill>
                  <a:srgbClr val="002060"/>
                </a:solidFill>
              </a:rPr>
            </a:br>
            <a:br>
              <a:rPr lang="fr-FR" sz="2400" dirty="0">
                <a:solidFill>
                  <a:srgbClr val="002060"/>
                </a:solidFill>
              </a:rPr>
            </a:br>
            <a:r>
              <a:rPr lang="fr-FR" sz="2400" dirty="0">
                <a:sym typeface="Symbol" panose="05050102010706020507" pitchFamily="18" charset="2"/>
              </a:rPr>
              <a:t> </a:t>
            </a:r>
            <a:r>
              <a:rPr lang="fr-FR" sz="2400" b="1" dirty="0">
                <a:sym typeface="Symbol" panose="05050102010706020507" pitchFamily="18" charset="2"/>
              </a:rPr>
              <a:t>logique conséquentialiste </a:t>
            </a:r>
            <a:r>
              <a:rPr lang="fr-FR" sz="2400" dirty="0">
                <a:sym typeface="Symbol" panose="05050102010706020507" pitchFamily="18" charset="2"/>
              </a:rPr>
              <a:t>: la fin prévaut sur les moyens</a:t>
            </a:r>
            <a:endParaRPr lang="fr-FR" sz="2400" dirty="0"/>
          </a:p>
          <a:p>
            <a:endParaRPr lang="fr-FR" sz="2400" dirty="0"/>
          </a:p>
          <a:p>
            <a:endParaRPr lang="fr-FR" sz="2400" i="1" dirty="0"/>
          </a:p>
          <a:p>
            <a:endParaRPr lang="fr-FR" sz="2400" dirty="0"/>
          </a:p>
        </p:txBody>
      </p:sp>
    </p:spTree>
    <p:extLst>
      <p:ext uri="{BB962C8B-B14F-4D97-AF65-F5344CB8AC3E}">
        <p14:creationId xmlns:p14="http://schemas.microsoft.com/office/powerpoint/2010/main" val="36991542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BAC818-6AD1-4542-8E9F-D8C9BD033EA0}"/>
              </a:ext>
            </a:extLst>
          </p:cNvPr>
          <p:cNvSpPr>
            <a:spLocks noGrp="1"/>
          </p:cNvSpPr>
          <p:nvPr>
            <p:ph type="title"/>
          </p:nvPr>
        </p:nvSpPr>
        <p:spPr>
          <a:xfrm>
            <a:off x="628650" y="365126"/>
            <a:ext cx="7886700" cy="1109447"/>
          </a:xfrm>
        </p:spPr>
        <p:txBody>
          <a:bodyPr>
            <a:noAutofit/>
          </a:bodyPr>
          <a:lstStyle/>
          <a:p>
            <a:br>
              <a:rPr lang="fr-FR" sz="4800" dirty="0">
                <a:latin typeface="+mn-lt"/>
              </a:rPr>
            </a:br>
            <a:r>
              <a:rPr lang="fr-FR" sz="3200" dirty="0">
                <a:latin typeface="+mn-lt"/>
              </a:rPr>
              <a:t> </a:t>
            </a:r>
            <a:br>
              <a:rPr lang="fr-FR" sz="3200" dirty="0">
                <a:latin typeface="+mn-lt"/>
              </a:rPr>
            </a:br>
            <a:r>
              <a:rPr lang="fr-FR" sz="3600" dirty="0">
                <a:latin typeface="+mn-lt"/>
              </a:rPr>
              <a:t>Florilège</a:t>
            </a:r>
            <a:br>
              <a:rPr lang="fr-FR" sz="3600" dirty="0">
                <a:latin typeface="+mn-lt"/>
              </a:rPr>
            </a:br>
            <a:br>
              <a:rPr lang="fr-FR" sz="4800" dirty="0">
                <a:latin typeface="+mn-lt"/>
              </a:rPr>
            </a:br>
            <a:endParaRPr lang="fr-FR" sz="4800" dirty="0">
              <a:latin typeface="+mn-lt"/>
            </a:endParaRPr>
          </a:p>
        </p:txBody>
      </p:sp>
      <p:sp>
        <p:nvSpPr>
          <p:cNvPr id="3" name="Espace réservé du contenu 2">
            <a:extLst>
              <a:ext uri="{FF2B5EF4-FFF2-40B4-BE49-F238E27FC236}">
                <a16:creationId xmlns:a16="http://schemas.microsoft.com/office/drawing/2014/main" id="{3D6B9CB7-B126-4C2B-9C30-607EE4A18515}"/>
              </a:ext>
            </a:extLst>
          </p:cNvPr>
          <p:cNvSpPr>
            <a:spLocks noGrp="1"/>
          </p:cNvSpPr>
          <p:nvPr>
            <p:ph idx="1"/>
          </p:nvPr>
        </p:nvSpPr>
        <p:spPr>
          <a:xfrm>
            <a:off x="628650" y="1318054"/>
            <a:ext cx="7886700" cy="5428735"/>
          </a:xfrm>
        </p:spPr>
        <p:txBody>
          <a:bodyPr>
            <a:normAutofit fontScale="85000" lnSpcReduction="20000"/>
          </a:bodyPr>
          <a:lstStyle/>
          <a:p>
            <a:r>
              <a:rPr lang="fr-FR" sz="2400" b="1" dirty="0">
                <a:solidFill>
                  <a:srgbClr val="A50021"/>
                </a:solidFill>
              </a:rPr>
              <a:t>ch. XXV</a:t>
            </a:r>
            <a:r>
              <a:rPr lang="fr-FR" sz="2400" dirty="0">
                <a:solidFill>
                  <a:srgbClr val="A50021"/>
                </a:solidFill>
              </a:rPr>
              <a:t> : Combien, dans les choses humaines, la fortune a de pouvoir, et comment on peut y résister.</a:t>
            </a:r>
            <a:br>
              <a:rPr lang="fr-FR" sz="2400" dirty="0">
                <a:solidFill>
                  <a:srgbClr val="A50021"/>
                </a:solidFill>
              </a:rPr>
            </a:br>
            <a:br>
              <a:rPr lang="fr-FR" sz="2400" dirty="0">
                <a:solidFill>
                  <a:srgbClr val="A50021"/>
                </a:solidFill>
              </a:rPr>
            </a:br>
            <a:br>
              <a:rPr lang="fr-FR" sz="2400" dirty="0">
                <a:solidFill>
                  <a:srgbClr val="A50021"/>
                </a:solidFill>
              </a:rPr>
            </a:br>
            <a:r>
              <a:rPr lang="fr-FR" sz="2400" dirty="0"/>
              <a:t>« </a:t>
            </a:r>
            <a:r>
              <a:rPr lang="fr-FR" sz="2400" dirty="0">
                <a:solidFill>
                  <a:srgbClr val="002060"/>
                </a:solidFill>
              </a:rPr>
              <a:t>ne pouvant admettre que notre libre arbitre soit réduit à rien, </a:t>
            </a:r>
            <a:r>
              <a:rPr lang="fr-FR" sz="2400" b="1" dirty="0">
                <a:solidFill>
                  <a:srgbClr val="002060"/>
                </a:solidFill>
              </a:rPr>
              <a:t>j'imagine qu'il peut être vrai que la fortune dispose de la moitié de nos actions</a:t>
            </a:r>
            <a:r>
              <a:rPr lang="fr-FR" sz="2400" dirty="0">
                <a:solidFill>
                  <a:srgbClr val="002060"/>
                </a:solidFill>
              </a:rPr>
              <a:t>, mais qu'elle en laisse à peu près l'autre moitié en notre pouvoir »</a:t>
            </a:r>
            <a:br>
              <a:rPr lang="fr-FR" sz="2400" dirty="0">
                <a:solidFill>
                  <a:srgbClr val="002060"/>
                </a:solidFill>
              </a:rPr>
            </a:br>
            <a:br>
              <a:rPr lang="fr-FR" sz="2400" dirty="0">
                <a:solidFill>
                  <a:srgbClr val="002060"/>
                </a:solidFill>
              </a:rPr>
            </a:br>
            <a:r>
              <a:rPr lang="fr-FR" sz="2400" dirty="0">
                <a:solidFill>
                  <a:srgbClr val="002060"/>
                </a:solidFill>
              </a:rPr>
              <a:t>« Il me semble encore qu'un prince est heureux ou malheureux, </a:t>
            </a:r>
            <a:r>
              <a:rPr lang="fr-FR" sz="2400" b="1" dirty="0">
                <a:solidFill>
                  <a:srgbClr val="002060"/>
                </a:solidFill>
              </a:rPr>
              <a:t>selon que sa conduite se trouve ou ne se trouve pas conforme au temps où il règne</a:t>
            </a:r>
            <a:r>
              <a:rPr lang="fr-FR" sz="2400" dirty="0">
                <a:solidFill>
                  <a:srgbClr val="002060"/>
                </a:solidFill>
              </a:rPr>
              <a:t>. (…) diverses façons d'agir quoique très différentes, peuvent également réussir (…) or </a:t>
            </a:r>
            <a:r>
              <a:rPr lang="fr-FR" sz="2400" b="1" dirty="0">
                <a:solidFill>
                  <a:srgbClr val="002060"/>
                </a:solidFill>
              </a:rPr>
              <a:t>d'où cela vient-il, si ce n'est de ce que les manières de procéder sont ou ne sont pas conformes aux temps? C'est ce qui fait que deux actions différentes produisent un même effet, et que deux actions pareilles ont des résultats opposés. C'est pour cela encore que ce qui est bien ne l'est pas toujour</a:t>
            </a:r>
            <a:r>
              <a:rPr lang="fr-FR" sz="2400" dirty="0">
                <a:solidFill>
                  <a:srgbClr val="002060"/>
                </a:solidFill>
              </a:rPr>
              <a:t>s. Ainsi, par exemple, un prince gouverne-t-il avec circonspection et patience : si la nature et les circonstances des temps sont telles que cette manière de gouverner soit bonne, il prospérera ; mais il déchera, au contraire, si, la nature et les circonstances des temps changeant, il ne change pas lui-même de système. (…) </a:t>
            </a:r>
            <a:r>
              <a:rPr lang="fr-FR" sz="2400" b="1" dirty="0">
                <a:solidFill>
                  <a:srgbClr val="002060"/>
                </a:solidFill>
              </a:rPr>
              <a:t>Si nous pouvions changer de caractère selon le temps et les circonstances, la fortune ne changerait jamais</a:t>
            </a:r>
            <a:r>
              <a:rPr lang="fr-FR" sz="2400" dirty="0">
                <a:solidFill>
                  <a:srgbClr val="002060"/>
                </a:solidFill>
              </a:rPr>
              <a:t> » (chap. XXV)</a:t>
            </a:r>
            <a:br>
              <a:rPr lang="fr-FR" sz="2400" dirty="0">
                <a:solidFill>
                  <a:srgbClr val="002060"/>
                </a:solidFill>
              </a:rPr>
            </a:br>
            <a:br>
              <a:rPr lang="fr-FR" sz="2400" dirty="0">
                <a:solidFill>
                  <a:srgbClr val="002060"/>
                </a:solidFill>
              </a:rPr>
            </a:br>
            <a:endParaRPr lang="fr-FR" sz="2400" dirty="0"/>
          </a:p>
          <a:p>
            <a:endParaRPr lang="fr-FR" sz="2400" i="1" dirty="0"/>
          </a:p>
          <a:p>
            <a:endParaRPr lang="fr-FR" sz="2400" dirty="0"/>
          </a:p>
        </p:txBody>
      </p:sp>
    </p:spTree>
    <p:extLst>
      <p:ext uri="{BB962C8B-B14F-4D97-AF65-F5344CB8AC3E}">
        <p14:creationId xmlns:p14="http://schemas.microsoft.com/office/powerpoint/2010/main" val="9815422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336A54-1A47-478B-BF1B-9000265A3A21}"/>
              </a:ext>
            </a:extLst>
          </p:cNvPr>
          <p:cNvSpPr>
            <a:spLocks noGrp="1"/>
          </p:cNvSpPr>
          <p:nvPr>
            <p:ph type="title"/>
          </p:nvPr>
        </p:nvSpPr>
        <p:spPr/>
        <p:txBody>
          <a:bodyPr>
            <a:normAutofit/>
          </a:bodyPr>
          <a:lstStyle/>
          <a:p>
            <a:r>
              <a:rPr lang="fr-FR" sz="3600" b="1" dirty="0"/>
              <a:t>Quelles sont les qualités d’un bon Prince?</a:t>
            </a:r>
          </a:p>
        </p:txBody>
      </p:sp>
      <p:sp>
        <p:nvSpPr>
          <p:cNvPr id="3" name="Espace réservé du contenu 2">
            <a:extLst>
              <a:ext uri="{FF2B5EF4-FFF2-40B4-BE49-F238E27FC236}">
                <a16:creationId xmlns:a16="http://schemas.microsoft.com/office/drawing/2014/main" id="{72A67FCC-5AE6-4952-A3B0-A805A2F22F1D}"/>
              </a:ext>
            </a:extLst>
          </p:cNvPr>
          <p:cNvSpPr>
            <a:spLocks noGrp="1"/>
          </p:cNvSpPr>
          <p:nvPr>
            <p:ph idx="1"/>
          </p:nvPr>
        </p:nvSpPr>
        <p:spPr/>
        <p:txBody>
          <a:bodyPr>
            <a:normAutofit fontScale="85000" lnSpcReduction="20000"/>
          </a:bodyPr>
          <a:lstStyle/>
          <a:p>
            <a:r>
              <a:rPr lang="fr-FR" dirty="0"/>
              <a:t>S’inspirer de l’expérience passée</a:t>
            </a:r>
          </a:p>
          <a:p>
            <a:endParaRPr lang="fr-FR" dirty="0"/>
          </a:p>
          <a:p>
            <a:r>
              <a:rPr lang="fr-FR" dirty="0"/>
              <a:t>Savoir reconnaitre et saisir les opportunités</a:t>
            </a:r>
          </a:p>
          <a:p>
            <a:endParaRPr lang="fr-FR" dirty="0"/>
          </a:p>
          <a:p>
            <a:r>
              <a:rPr lang="fr-FR" dirty="0"/>
              <a:t>Savoir s’adapter aux circonstances et aux aléas de fortune</a:t>
            </a:r>
          </a:p>
          <a:p>
            <a:pPr marL="0" indent="0">
              <a:buNone/>
            </a:pPr>
            <a:endParaRPr lang="fr-FR" dirty="0"/>
          </a:p>
          <a:p>
            <a:r>
              <a:rPr lang="fr-FR" dirty="0"/>
              <a:t>Faire prévaloir la fin sur les moyens (conséquentialisme), en appliquant une logique utilitariste.</a:t>
            </a:r>
            <a:br>
              <a:rPr lang="fr-FR" dirty="0"/>
            </a:br>
            <a:endParaRPr lang="fr-FR" dirty="0"/>
          </a:p>
          <a:p>
            <a:r>
              <a:rPr lang="fr-FR" dirty="0"/>
              <a:t>Se faire aimer de son peuple (quitte à user de ruse et de dissimulation)</a:t>
            </a:r>
            <a:br>
              <a:rPr lang="fr-FR" dirty="0"/>
            </a:br>
            <a:endParaRPr lang="fr-FR" dirty="0"/>
          </a:p>
          <a:p>
            <a:endParaRPr lang="fr-FR" dirty="0"/>
          </a:p>
        </p:txBody>
      </p:sp>
    </p:spTree>
    <p:extLst>
      <p:ext uri="{BB962C8B-B14F-4D97-AF65-F5344CB8AC3E}">
        <p14:creationId xmlns:p14="http://schemas.microsoft.com/office/powerpoint/2010/main" val="17415268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a:t>Le machiavélisme en question</a:t>
            </a:r>
          </a:p>
        </p:txBody>
      </p:sp>
      <p:sp>
        <p:nvSpPr>
          <p:cNvPr id="3" name="Espace réservé du contenu 2"/>
          <p:cNvSpPr>
            <a:spLocks noGrp="1"/>
          </p:cNvSpPr>
          <p:nvPr>
            <p:ph idx="1"/>
          </p:nvPr>
        </p:nvSpPr>
        <p:spPr/>
        <p:txBody>
          <a:bodyPr/>
          <a:lstStyle/>
          <a:p>
            <a:r>
              <a:rPr lang="fr-FR" dirty="0"/>
              <a:t>Machiavel était-il machiavélique?</a:t>
            </a:r>
          </a:p>
          <a:p>
            <a:endParaRPr lang="fr-FR" dirty="0"/>
          </a:p>
          <a:p>
            <a:r>
              <a:rPr lang="fr-FR" b="1" dirty="0"/>
              <a:t>Eviter les caricatures </a:t>
            </a:r>
            <a:r>
              <a:rPr lang="fr-FR" dirty="0"/>
              <a:t>: Machiavel était avant tout un patriote (au sens noble) animé par l’esprit public et motivé par les désordres de son temps.</a:t>
            </a:r>
            <a:br>
              <a:rPr lang="fr-FR" dirty="0"/>
            </a:br>
            <a:endParaRPr lang="fr-FR" dirty="0"/>
          </a:p>
          <a:p>
            <a:r>
              <a:rPr lang="fr-FR" dirty="0"/>
              <a:t>Son propos est avant tout réaliste, ce qui marque une rupture avec ses prédécesseurs.</a:t>
            </a:r>
            <a:br>
              <a:rPr lang="fr-FR" dirty="0"/>
            </a:br>
            <a:br>
              <a:rPr lang="fr-FR" dirty="0"/>
            </a:br>
            <a:endParaRPr lang="fr-F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a:t>Le machiavélisme en question</a:t>
            </a:r>
          </a:p>
        </p:txBody>
      </p:sp>
      <p:sp>
        <p:nvSpPr>
          <p:cNvPr id="3" name="Espace réservé du contenu 2"/>
          <p:cNvSpPr>
            <a:spLocks noGrp="1"/>
          </p:cNvSpPr>
          <p:nvPr>
            <p:ph idx="1"/>
          </p:nvPr>
        </p:nvSpPr>
        <p:spPr/>
        <p:txBody>
          <a:bodyPr>
            <a:normAutofit fontScale="62500" lnSpcReduction="20000"/>
          </a:bodyPr>
          <a:lstStyle/>
          <a:p>
            <a:r>
              <a:rPr lang="fr-FR" dirty="0"/>
              <a:t>Le bonheur du peuple reste l’objectif principal du politique (approche utilitariste)</a:t>
            </a:r>
          </a:p>
          <a:p>
            <a:endParaRPr lang="fr-FR" dirty="0"/>
          </a:p>
          <a:p>
            <a:r>
              <a:rPr lang="fr-FR" dirty="0"/>
              <a:t>Machiavel insiste sur </a:t>
            </a:r>
            <a:r>
              <a:rPr lang="fr-FR" b="1" dirty="0"/>
              <a:t>la relation que doit entretenir le prince avec son peuple </a:t>
            </a:r>
            <a:r>
              <a:rPr lang="fr-FR" dirty="0"/>
              <a:t>:</a:t>
            </a:r>
            <a:br>
              <a:rPr lang="fr-FR" dirty="0"/>
            </a:br>
            <a:br>
              <a:rPr lang="fr-FR" dirty="0"/>
            </a:br>
            <a:r>
              <a:rPr lang="fr-FR" dirty="0"/>
              <a:t>« </a:t>
            </a:r>
            <a:r>
              <a:rPr lang="fr-FR" dirty="0">
                <a:solidFill>
                  <a:srgbClr val="002060"/>
                </a:solidFill>
              </a:rPr>
              <a:t>Pour bien connaître le naturel des peuples, il est nécessaire d’être prince ; et pour connaître également les princes, il faut être peuple. </a:t>
            </a:r>
            <a:r>
              <a:rPr lang="fr-FR" dirty="0"/>
              <a:t>» (dédicace)</a:t>
            </a:r>
            <a:br>
              <a:rPr lang="fr-FR" dirty="0"/>
            </a:br>
            <a:br>
              <a:rPr lang="fr-FR" dirty="0"/>
            </a:br>
            <a:r>
              <a:rPr lang="fr-FR" dirty="0"/>
              <a:t>« </a:t>
            </a:r>
            <a:r>
              <a:rPr lang="fr-FR" dirty="0">
                <a:solidFill>
                  <a:srgbClr val="002060"/>
                </a:solidFill>
              </a:rPr>
              <a:t>Observons, au surplus, que </a:t>
            </a:r>
            <a:r>
              <a:rPr lang="fr-FR" b="1" dirty="0">
                <a:solidFill>
                  <a:srgbClr val="002060"/>
                </a:solidFill>
              </a:rPr>
              <a:t>le peuple avec lequel le prince doit vivre est toujours le même, et qu'il ne peut le changer</a:t>
            </a:r>
            <a:r>
              <a:rPr lang="fr-FR" dirty="0">
                <a:solidFill>
                  <a:srgbClr val="002060"/>
                </a:solidFill>
              </a:rPr>
              <a:t>; mais que, quant aux grands, le changement est facile ; qu'il peut chaque jour en faire, en défaire.</a:t>
            </a:r>
            <a:r>
              <a:rPr lang="fr-FR" dirty="0"/>
              <a:t> » (chap. IX)</a:t>
            </a:r>
            <a:br>
              <a:rPr lang="fr-FR" dirty="0"/>
            </a:br>
            <a:br>
              <a:rPr lang="fr-FR" dirty="0"/>
            </a:br>
            <a:r>
              <a:rPr lang="fr-FR" dirty="0"/>
              <a:t>« </a:t>
            </a:r>
            <a:r>
              <a:rPr lang="fr-FR" dirty="0">
                <a:solidFill>
                  <a:srgbClr val="002060"/>
                </a:solidFill>
              </a:rPr>
              <a:t>Je ne pense pas que les divisions pussent être bonnes à quelque chose.</a:t>
            </a:r>
            <a:r>
              <a:rPr lang="fr-FR" dirty="0"/>
              <a:t> » (chap. XX)</a:t>
            </a:r>
            <a:br>
              <a:rPr lang="fr-FR" dirty="0"/>
            </a:br>
            <a:br>
              <a:rPr lang="fr-FR" dirty="0"/>
            </a:br>
            <a:r>
              <a:rPr lang="fr-FR" dirty="0"/>
              <a:t>« </a:t>
            </a:r>
            <a:r>
              <a:rPr lang="fr-FR" b="1" dirty="0">
                <a:solidFill>
                  <a:srgbClr val="002060"/>
                </a:solidFill>
              </a:rPr>
              <a:t>La meilleure forteresse qu'un prince puisse avoir est l'affection de ses peuples </a:t>
            </a:r>
            <a:r>
              <a:rPr lang="fr-FR" dirty="0">
                <a:solidFill>
                  <a:srgbClr val="002060"/>
                </a:solidFill>
              </a:rPr>
              <a:t>- s'il est haï, toutes les forteresses qu'il pourra avoir ne le sauveront pas (…) je blâmerai toujours quiconque, comptant sur cette défense, ne craindra point d'encourir la haine des peuples.</a:t>
            </a:r>
            <a:r>
              <a:rPr lang="fr-FR" dirty="0"/>
              <a:t> » (chap. XX)</a:t>
            </a:r>
          </a:p>
        </p:txBody>
      </p:sp>
    </p:spTree>
    <p:extLst>
      <p:ext uri="{BB962C8B-B14F-4D97-AF65-F5344CB8AC3E}">
        <p14:creationId xmlns:p14="http://schemas.microsoft.com/office/powerpoint/2010/main" val="37941631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a:t>Le machiavélisme en question</a:t>
            </a:r>
          </a:p>
        </p:txBody>
      </p:sp>
      <p:sp>
        <p:nvSpPr>
          <p:cNvPr id="3" name="Espace réservé du contenu 2"/>
          <p:cNvSpPr>
            <a:spLocks noGrp="1"/>
          </p:cNvSpPr>
          <p:nvPr>
            <p:ph idx="1"/>
          </p:nvPr>
        </p:nvSpPr>
        <p:spPr/>
        <p:txBody>
          <a:bodyPr>
            <a:normAutofit/>
          </a:bodyPr>
          <a:lstStyle/>
          <a:p>
            <a:endParaRPr lang="fr-FR" dirty="0"/>
          </a:p>
          <a:p>
            <a:r>
              <a:rPr lang="fr-FR" dirty="0"/>
              <a:t>« En feignant de donner des leçons aux rois, il en a donné de grandes aux peuples. Le Prince de Machiavel est le livre des républicains » </a:t>
            </a:r>
            <a:br>
              <a:rPr lang="fr-FR" dirty="0"/>
            </a:br>
            <a:r>
              <a:rPr lang="fr-FR" dirty="0"/>
              <a:t>(Rousseau, </a:t>
            </a:r>
            <a:r>
              <a:rPr lang="fr-FR" i="1" dirty="0"/>
              <a:t>Du contrat social</a:t>
            </a:r>
            <a:r>
              <a:rPr lang="fr-FR" dirty="0"/>
              <a:t>, 1762)</a:t>
            </a:r>
          </a:p>
        </p:txBody>
      </p:sp>
    </p:spTree>
    <p:extLst>
      <p:ext uri="{BB962C8B-B14F-4D97-AF65-F5344CB8AC3E}">
        <p14:creationId xmlns:p14="http://schemas.microsoft.com/office/powerpoint/2010/main" val="9269107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a:t>Le machiavélisme en question</a:t>
            </a:r>
          </a:p>
        </p:txBody>
      </p:sp>
      <p:sp>
        <p:nvSpPr>
          <p:cNvPr id="3" name="Espace réservé du contenu 2"/>
          <p:cNvSpPr>
            <a:spLocks noGrp="1"/>
          </p:cNvSpPr>
          <p:nvPr>
            <p:ph idx="1"/>
          </p:nvPr>
        </p:nvSpPr>
        <p:spPr/>
        <p:txBody>
          <a:bodyPr>
            <a:normAutofit fontScale="77500" lnSpcReduction="20000"/>
          </a:bodyPr>
          <a:lstStyle/>
          <a:p>
            <a:r>
              <a:rPr lang="fr-FR" dirty="0"/>
              <a:t>Machiavel cherche avant tout à rompre avec les perspectives passées en introduisant le réalisme en politique :</a:t>
            </a:r>
            <a:br>
              <a:rPr lang="fr-FR" dirty="0"/>
            </a:br>
            <a:br>
              <a:rPr lang="fr-FR" dirty="0"/>
            </a:br>
            <a:r>
              <a:rPr lang="fr-FR" dirty="0"/>
              <a:t>« </a:t>
            </a:r>
            <a:r>
              <a:rPr lang="fr-FR" dirty="0">
                <a:solidFill>
                  <a:srgbClr val="002060"/>
                </a:solidFill>
              </a:rPr>
              <a:t>Sans le dessein que j'ai d'écrire des choses utiles pour celui qui me lira, </a:t>
            </a:r>
            <a:r>
              <a:rPr lang="fr-FR" b="1" dirty="0">
                <a:solidFill>
                  <a:srgbClr val="002060"/>
                </a:solidFill>
              </a:rPr>
              <a:t>il m'a paru qu'il valait mieux m'arrêter à la réalité des choses que de me livrer à de vaines spéculations</a:t>
            </a:r>
            <a:r>
              <a:rPr lang="fr-FR" dirty="0">
                <a:solidFill>
                  <a:srgbClr val="002060"/>
                </a:solidFill>
              </a:rPr>
              <a:t>. </a:t>
            </a:r>
            <a:r>
              <a:rPr lang="fr-FR" b="1" dirty="0">
                <a:solidFill>
                  <a:srgbClr val="002060"/>
                </a:solidFill>
              </a:rPr>
              <a:t>Bien des gens ont imaginé des républiques et des principautés telles qu'on n'en a jamais vu ni connu</a:t>
            </a:r>
            <a:r>
              <a:rPr lang="fr-FR" dirty="0">
                <a:solidFill>
                  <a:srgbClr val="002060"/>
                </a:solidFill>
              </a:rPr>
              <a:t>. Mais à quoi servent ces imaginations?</a:t>
            </a:r>
            <a:br>
              <a:rPr lang="fr-FR" dirty="0">
                <a:solidFill>
                  <a:srgbClr val="002060"/>
                </a:solidFill>
              </a:rPr>
            </a:br>
            <a:br>
              <a:rPr lang="fr-FR" dirty="0">
                <a:solidFill>
                  <a:srgbClr val="002060"/>
                </a:solidFill>
              </a:rPr>
            </a:br>
            <a:r>
              <a:rPr lang="fr-FR" dirty="0">
                <a:solidFill>
                  <a:srgbClr val="002060"/>
                </a:solidFill>
              </a:rPr>
              <a:t>Il y a si loin de la manière dont on vit à celle dont on devrait vivre, qu'en n'étudiant que cette dernière on apprend plutôt à se ruiner qu'à se conserver; et </a:t>
            </a:r>
            <a:r>
              <a:rPr lang="fr-FR" b="1" dirty="0">
                <a:solidFill>
                  <a:srgbClr val="002060"/>
                </a:solidFill>
              </a:rPr>
              <a:t>celui qui veut en tout et partout se montrer homme de bien ne peut manquer de périr au milieu de tant de méchants</a:t>
            </a:r>
            <a:r>
              <a:rPr lang="fr-FR" dirty="0">
                <a:solidFill>
                  <a:srgbClr val="002060"/>
                </a:solidFill>
              </a:rPr>
              <a:t>.</a:t>
            </a:r>
            <a:br>
              <a:rPr lang="fr-FR" dirty="0">
                <a:solidFill>
                  <a:srgbClr val="002060"/>
                </a:solidFill>
              </a:rPr>
            </a:br>
            <a:r>
              <a:rPr lang="fr-FR" dirty="0">
                <a:solidFill>
                  <a:srgbClr val="002060"/>
                </a:solidFill>
              </a:rPr>
              <a:t>Il faut donc qu'un prince qui veut se maintenir apprenne à ne pas être toujours bon, et en user bien ou mal, selon la nécessité</a:t>
            </a:r>
            <a:r>
              <a:rPr lang="fr-FR" dirty="0"/>
              <a:t>. »</a:t>
            </a:r>
          </a:p>
          <a:p>
            <a:endParaRPr lang="fr-FR" dirty="0"/>
          </a:p>
        </p:txBody>
      </p:sp>
    </p:spTree>
    <p:extLst>
      <p:ext uri="{BB962C8B-B14F-4D97-AF65-F5344CB8AC3E}">
        <p14:creationId xmlns:p14="http://schemas.microsoft.com/office/powerpoint/2010/main" val="2101862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b="1" dirty="0">
                <a:solidFill>
                  <a:prstClr val="black"/>
                </a:solidFill>
              </a:rPr>
              <a:t>Le machiavélisme en question</a:t>
            </a:r>
            <a:endParaRPr lang="fr-FR" dirty="0"/>
          </a:p>
        </p:txBody>
      </p:sp>
      <p:sp>
        <p:nvSpPr>
          <p:cNvPr id="3" name="Espace réservé du contenu 2"/>
          <p:cNvSpPr>
            <a:spLocks noGrp="1"/>
          </p:cNvSpPr>
          <p:nvPr>
            <p:ph idx="1"/>
          </p:nvPr>
        </p:nvSpPr>
        <p:spPr>
          <a:xfrm>
            <a:off x="628650" y="1825625"/>
            <a:ext cx="7886700" cy="4734566"/>
          </a:xfrm>
        </p:spPr>
        <p:txBody>
          <a:bodyPr>
            <a:normAutofit fontScale="77500" lnSpcReduction="20000"/>
          </a:bodyPr>
          <a:lstStyle/>
          <a:p>
            <a:r>
              <a:rPr lang="fr-FR" dirty="0"/>
              <a:t>Or </a:t>
            </a:r>
            <a:r>
              <a:rPr lang="fr-FR" b="1" dirty="0"/>
              <a:t>les hommes sont ce qu’ils sont</a:t>
            </a:r>
            <a:r>
              <a:rPr lang="fr-FR" dirty="0"/>
              <a:t> et non ce que l’on voudrait qu’ils soient :</a:t>
            </a:r>
            <a:br>
              <a:rPr lang="fr-FR" dirty="0"/>
            </a:br>
            <a:br>
              <a:rPr lang="fr-FR" dirty="0"/>
            </a:br>
            <a:r>
              <a:rPr lang="fr-FR" dirty="0"/>
              <a:t>« On peut, en effet, dire généralement des hommes qu'ils sont ingrats, inconstants, dissimulés, tremblants devant les dangers et avides de gain » (ch. XVII)</a:t>
            </a:r>
            <a:br>
              <a:rPr lang="fr-FR" dirty="0"/>
            </a:br>
            <a:br>
              <a:rPr lang="fr-FR" dirty="0"/>
            </a:br>
            <a:r>
              <a:rPr lang="fr-FR" dirty="0"/>
              <a:t>« Les hommes oublient plutôt la mort de leur père que la perte de leur patrimoine » (ch. XVII)</a:t>
            </a:r>
            <a:br>
              <a:rPr lang="fr-FR" dirty="0"/>
            </a:br>
            <a:br>
              <a:rPr lang="fr-FR" dirty="0"/>
            </a:br>
            <a:r>
              <a:rPr lang="fr-FR" dirty="0"/>
              <a:t>« Le précepte (…) serait pas bon sans doute, si les hommes étaient tous gens de bien; </a:t>
            </a:r>
            <a:r>
              <a:rPr lang="fr-FR" b="1" dirty="0"/>
              <a:t>mais comme ils sont méchants</a:t>
            </a:r>
            <a:r>
              <a:rPr lang="fr-FR" dirty="0"/>
              <a:t>, et qu'assurément ils ne vous tiendraient point leur parole, pourquoi devriez-vous leur tenir la vôtre? » (ch. XVIII)</a:t>
            </a:r>
            <a:br>
              <a:rPr lang="fr-FR" dirty="0"/>
            </a:br>
            <a:br>
              <a:rPr lang="fr-FR" dirty="0"/>
            </a:br>
            <a:r>
              <a:rPr lang="fr-FR" dirty="0"/>
              <a:t>« les hommes, en général, jugent plus par leurs yeux que par leurs mains, tous étant à portée de voir, et peu de toucher. Tout le monde voit ce que vous paraissez ; peu connaissent à fond ce que vous êtes. » (ch. XVIII)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BAC818-6AD1-4542-8E9F-D8C9BD033EA0}"/>
              </a:ext>
            </a:extLst>
          </p:cNvPr>
          <p:cNvSpPr>
            <a:spLocks noGrp="1"/>
          </p:cNvSpPr>
          <p:nvPr>
            <p:ph type="title"/>
          </p:nvPr>
        </p:nvSpPr>
        <p:spPr/>
        <p:txBody>
          <a:bodyPr>
            <a:normAutofit/>
          </a:bodyPr>
          <a:lstStyle/>
          <a:p>
            <a:r>
              <a:rPr lang="fr-FR" dirty="0">
                <a:latin typeface="+mn-lt"/>
              </a:rPr>
              <a:t>Les grandes découvertes</a:t>
            </a:r>
            <a:br>
              <a:rPr lang="fr-FR" dirty="0">
                <a:latin typeface="+mn-lt"/>
              </a:rPr>
            </a:br>
            <a:endParaRPr lang="fr-FR" dirty="0">
              <a:latin typeface="+mn-lt"/>
            </a:endParaRPr>
          </a:p>
        </p:txBody>
      </p:sp>
      <p:sp>
        <p:nvSpPr>
          <p:cNvPr id="3" name="Espace réservé du contenu 2">
            <a:extLst>
              <a:ext uri="{FF2B5EF4-FFF2-40B4-BE49-F238E27FC236}">
                <a16:creationId xmlns:a16="http://schemas.microsoft.com/office/drawing/2014/main" id="{3D6B9CB7-B126-4C2B-9C30-607EE4A18515}"/>
              </a:ext>
            </a:extLst>
          </p:cNvPr>
          <p:cNvSpPr>
            <a:spLocks noGrp="1"/>
          </p:cNvSpPr>
          <p:nvPr>
            <p:ph idx="1"/>
          </p:nvPr>
        </p:nvSpPr>
        <p:spPr/>
        <p:txBody>
          <a:bodyPr>
            <a:normAutofit/>
          </a:bodyPr>
          <a:lstStyle/>
          <a:p>
            <a:r>
              <a:rPr lang="fr-FR" sz="2400" dirty="0"/>
              <a:t>1492 : découverte des Caraïbes par Christophe Colomb.</a:t>
            </a:r>
          </a:p>
          <a:p>
            <a:endParaRPr lang="fr-FR" sz="2400" dirty="0"/>
          </a:p>
          <a:p>
            <a:r>
              <a:rPr lang="fr-FR" sz="2400" dirty="0"/>
              <a:t>1498 : Vasco de Gama découvre une nouvelle route vers les Indes en contournant l’Afrique. </a:t>
            </a:r>
            <a:br>
              <a:rPr lang="fr-FR" sz="2400" dirty="0"/>
            </a:br>
            <a:endParaRPr lang="fr-FR" sz="2400" dirty="0"/>
          </a:p>
          <a:p>
            <a:r>
              <a:rPr lang="fr-FR" sz="2400" dirty="0"/>
              <a:t>1519-1522 : premier tour du Monde par l’équipage de Magellan.</a:t>
            </a:r>
          </a:p>
        </p:txBody>
      </p:sp>
    </p:spTree>
    <p:extLst>
      <p:ext uri="{BB962C8B-B14F-4D97-AF65-F5344CB8AC3E}">
        <p14:creationId xmlns:p14="http://schemas.microsoft.com/office/powerpoint/2010/main" val="34585439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a:latin typeface="+mn-lt"/>
              </a:rPr>
              <a:t>Le moment machiavélien</a:t>
            </a:r>
          </a:p>
        </p:txBody>
      </p:sp>
      <p:sp>
        <p:nvSpPr>
          <p:cNvPr id="3" name="Espace réservé du contenu 2"/>
          <p:cNvSpPr>
            <a:spLocks noGrp="1"/>
          </p:cNvSpPr>
          <p:nvPr>
            <p:ph idx="1"/>
          </p:nvPr>
        </p:nvSpPr>
        <p:spPr/>
        <p:txBody>
          <a:bodyPr>
            <a:normAutofit fontScale="92500" lnSpcReduction="10000"/>
          </a:bodyPr>
          <a:lstStyle/>
          <a:p>
            <a:r>
              <a:rPr lang="fr-FR" dirty="0"/>
              <a:t>En quoi Machiavel est-il moderne?</a:t>
            </a:r>
            <a:br>
              <a:rPr lang="fr-FR" dirty="0"/>
            </a:br>
            <a:br>
              <a:rPr lang="fr-FR" dirty="0"/>
            </a:br>
            <a:r>
              <a:rPr lang="fr-FR" dirty="0">
                <a:sym typeface="Symbol"/>
              </a:rPr>
              <a:t> Rupture avec l’idéalisme : considérer l’homme tel qu’il est, avec ses défauts et en usant de ceux-ci (arithmétique des passions)</a:t>
            </a:r>
            <a:br>
              <a:rPr lang="fr-FR" dirty="0">
                <a:sym typeface="Symbol"/>
              </a:rPr>
            </a:br>
            <a:br>
              <a:rPr lang="fr-FR" dirty="0">
                <a:sym typeface="Symbol"/>
              </a:rPr>
            </a:br>
            <a:r>
              <a:rPr lang="fr-FR" dirty="0">
                <a:sym typeface="Symbol"/>
              </a:rPr>
              <a:t> réflexion politique basée sur l’expérience pratique</a:t>
            </a:r>
            <a:br>
              <a:rPr lang="fr-FR" dirty="0">
                <a:sym typeface="Symbol"/>
              </a:rPr>
            </a:br>
            <a:br>
              <a:rPr lang="fr-FR" dirty="0">
                <a:sym typeface="Symbol"/>
              </a:rPr>
            </a:br>
            <a:r>
              <a:rPr lang="fr-FR" dirty="0">
                <a:sym typeface="Symbol"/>
              </a:rPr>
              <a:t> Basculement vers une perspective conséquentialiste, où la fin prévaut sur les moyens</a:t>
            </a:r>
            <a:br>
              <a:rPr lang="fr-FR" dirty="0">
                <a:sym typeface="Symbol"/>
              </a:rPr>
            </a:br>
            <a:br>
              <a:rPr lang="fr-FR" dirty="0">
                <a:sym typeface="Symbol"/>
              </a:rPr>
            </a:br>
            <a:r>
              <a:rPr lang="fr-FR" dirty="0">
                <a:sym typeface="Symbol"/>
              </a:rPr>
              <a:t> Le discours politique s’émancipe de la morale et de la sphère d’influence religieuse (sécularisation)</a:t>
            </a:r>
            <a:endParaRPr lang="fr-FR" dirty="0"/>
          </a:p>
          <a:p>
            <a:endParaRPr lang="fr-F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a:latin typeface="+mn-lt"/>
              </a:rPr>
              <a:t>Le moment machiavélien</a:t>
            </a:r>
          </a:p>
        </p:txBody>
      </p:sp>
      <p:sp>
        <p:nvSpPr>
          <p:cNvPr id="3" name="Espace réservé du contenu 2"/>
          <p:cNvSpPr>
            <a:spLocks noGrp="1"/>
          </p:cNvSpPr>
          <p:nvPr>
            <p:ph idx="1"/>
          </p:nvPr>
        </p:nvSpPr>
        <p:spPr/>
        <p:txBody>
          <a:bodyPr/>
          <a:lstStyle/>
          <a:p>
            <a:r>
              <a:rPr lang="fr-FR" dirty="0"/>
              <a:t>Or ce basculement vers la modernité est un préalable à l’autonomisation de la pensée économique </a:t>
            </a:r>
            <a:br>
              <a:rPr lang="fr-FR" dirty="0"/>
            </a:br>
            <a:br>
              <a:rPr lang="fr-FR" dirty="0"/>
            </a:br>
            <a:r>
              <a:rPr lang="fr-FR" dirty="0">
                <a:sym typeface="Symbol" panose="05050102010706020507" pitchFamily="18" charset="2"/>
              </a:rPr>
              <a:t> Le prince promeut une </a:t>
            </a:r>
            <a:r>
              <a:rPr lang="fr-FR" i="1" dirty="0">
                <a:sym typeface="Symbol" panose="05050102010706020507" pitchFamily="18" charset="2"/>
              </a:rPr>
              <a:t>économie</a:t>
            </a:r>
            <a:r>
              <a:rPr lang="fr-FR" dirty="0">
                <a:sym typeface="Symbol" panose="05050102010706020507" pitchFamily="18" charset="2"/>
              </a:rPr>
              <a:t> du politique</a:t>
            </a:r>
            <a:br>
              <a:rPr lang="fr-FR" dirty="0"/>
            </a:br>
            <a:br>
              <a:rPr lang="fr-FR" dirty="0"/>
            </a:br>
            <a:r>
              <a:rPr lang="fr-FR" dirty="0">
                <a:sym typeface="Symbol"/>
              </a:rPr>
              <a:t> </a:t>
            </a:r>
            <a:r>
              <a:rPr lang="fr-FR" dirty="0"/>
              <a:t>le discours économique va en effet se présenter comme caractéristique de la modernité</a:t>
            </a:r>
          </a:p>
          <a:p>
            <a:endParaRPr lang="fr-FR" dirty="0"/>
          </a:p>
          <a:p>
            <a:r>
              <a:rPr lang="fr-FR" dirty="0"/>
              <a:t>Il reste cependant plusieurs étapes à franchir.</a:t>
            </a:r>
          </a:p>
          <a:p>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BAC818-6AD1-4542-8E9F-D8C9BD033EA0}"/>
              </a:ext>
            </a:extLst>
          </p:cNvPr>
          <p:cNvSpPr>
            <a:spLocks noGrp="1"/>
          </p:cNvSpPr>
          <p:nvPr>
            <p:ph type="title"/>
          </p:nvPr>
        </p:nvSpPr>
        <p:spPr/>
        <p:txBody>
          <a:bodyPr>
            <a:normAutofit/>
          </a:bodyPr>
          <a:lstStyle/>
          <a:p>
            <a:r>
              <a:rPr lang="fr-FR" dirty="0">
                <a:latin typeface="+mn-lt"/>
              </a:rPr>
              <a:t>Les grandes découvertes</a:t>
            </a:r>
            <a:br>
              <a:rPr lang="fr-FR" dirty="0">
                <a:latin typeface="+mn-lt"/>
              </a:rPr>
            </a:br>
            <a:endParaRPr lang="fr-FR" dirty="0">
              <a:latin typeface="+mn-lt"/>
            </a:endParaRPr>
          </a:p>
        </p:txBody>
      </p:sp>
      <p:sp>
        <p:nvSpPr>
          <p:cNvPr id="3" name="Espace réservé du contenu 2">
            <a:extLst>
              <a:ext uri="{FF2B5EF4-FFF2-40B4-BE49-F238E27FC236}">
                <a16:creationId xmlns:a16="http://schemas.microsoft.com/office/drawing/2014/main" id="{3D6B9CB7-B126-4C2B-9C30-607EE4A18515}"/>
              </a:ext>
            </a:extLst>
          </p:cNvPr>
          <p:cNvSpPr>
            <a:spLocks noGrp="1"/>
          </p:cNvSpPr>
          <p:nvPr>
            <p:ph idx="1"/>
          </p:nvPr>
        </p:nvSpPr>
        <p:spPr/>
        <p:txBody>
          <a:bodyPr>
            <a:normAutofit fontScale="92500" lnSpcReduction="10000"/>
          </a:bodyPr>
          <a:lstStyle/>
          <a:p>
            <a:r>
              <a:rPr lang="fr-FR" dirty="0"/>
              <a:t>Grandes expéditions principalement motivées par des </a:t>
            </a:r>
            <a:r>
              <a:rPr lang="fr-FR" b="1" dirty="0"/>
              <a:t>raisons économiques et commerciales :</a:t>
            </a:r>
            <a:br>
              <a:rPr lang="fr-FR" b="1" dirty="0"/>
            </a:br>
            <a:br>
              <a:rPr lang="fr-FR" b="1" dirty="0"/>
            </a:br>
            <a:r>
              <a:rPr lang="fr-FR" dirty="0"/>
              <a:t>-</a:t>
            </a:r>
            <a:r>
              <a:rPr lang="fr-FR" b="1" dirty="0"/>
              <a:t> </a:t>
            </a:r>
            <a:r>
              <a:rPr lang="fr-FR" dirty="0"/>
              <a:t>faire face à la pénurie de métaux précieux qui touche l’Europe.</a:t>
            </a:r>
            <a:br>
              <a:rPr lang="fr-FR" dirty="0"/>
            </a:br>
            <a:br>
              <a:rPr lang="fr-FR" dirty="0"/>
            </a:br>
            <a:r>
              <a:rPr lang="fr-FR" dirty="0"/>
              <a:t>- pour les royaumes d’Espagne et du Portugal, contester le monopole de villes italiennes comme Gènes ou Venise sur les produits orientaux (soie, épices…).</a:t>
            </a:r>
            <a:br>
              <a:rPr lang="fr-FR" dirty="0"/>
            </a:br>
            <a:br>
              <a:rPr lang="fr-FR" dirty="0"/>
            </a:br>
            <a:r>
              <a:rPr lang="fr-FR" dirty="0"/>
              <a:t>- concurrencés plus tard par l’Angleterre, la France et les Provinces-Unies.</a:t>
            </a:r>
          </a:p>
        </p:txBody>
      </p:sp>
    </p:spTree>
    <p:extLst>
      <p:ext uri="{BB962C8B-B14F-4D97-AF65-F5344CB8AC3E}">
        <p14:creationId xmlns:p14="http://schemas.microsoft.com/office/powerpoint/2010/main" val="3458543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BAC818-6AD1-4542-8E9F-D8C9BD033EA0}"/>
              </a:ext>
            </a:extLst>
          </p:cNvPr>
          <p:cNvSpPr>
            <a:spLocks noGrp="1"/>
          </p:cNvSpPr>
          <p:nvPr>
            <p:ph type="title"/>
          </p:nvPr>
        </p:nvSpPr>
        <p:spPr/>
        <p:txBody>
          <a:bodyPr>
            <a:normAutofit/>
          </a:bodyPr>
          <a:lstStyle/>
          <a:p>
            <a:r>
              <a:rPr lang="fr-FR" dirty="0">
                <a:latin typeface="+mn-lt"/>
              </a:rPr>
              <a:t>Les grandes découvertes</a:t>
            </a:r>
            <a:br>
              <a:rPr lang="fr-FR" dirty="0">
                <a:latin typeface="+mn-lt"/>
              </a:rPr>
            </a:br>
            <a:endParaRPr lang="fr-FR" dirty="0">
              <a:latin typeface="+mn-lt"/>
            </a:endParaRPr>
          </a:p>
        </p:txBody>
      </p:sp>
      <p:sp>
        <p:nvSpPr>
          <p:cNvPr id="3" name="Espace réservé du contenu 2">
            <a:extLst>
              <a:ext uri="{FF2B5EF4-FFF2-40B4-BE49-F238E27FC236}">
                <a16:creationId xmlns:a16="http://schemas.microsoft.com/office/drawing/2014/main" id="{3D6B9CB7-B126-4C2B-9C30-607EE4A18515}"/>
              </a:ext>
            </a:extLst>
          </p:cNvPr>
          <p:cNvSpPr>
            <a:spLocks noGrp="1"/>
          </p:cNvSpPr>
          <p:nvPr>
            <p:ph idx="1"/>
          </p:nvPr>
        </p:nvSpPr>
        <p:spPr/>
        <p:txBody>
          <a:bodyPr>
            <a:normAutofit lnSpcReduction="10000"/>
          </a:bodyPr>
          <a:lstStyle/>
          <a:p>
            <a:r>
              <a:rPr lang="fr-FR" dirty="0"/>
              <a:t>Conséquences :</a:t>
            </a:r>
            <a:br>
              <a:rPr lang="fr-FR" dirty="0"/>
            </a:br>
            <a:br>
              <a:rPr lang="fr-FR" dirty="0"/>
            </a:br>
            <a:r>
              <a:rPr lang="fr-FR" dirty="0"/>
              <a:t>- afflux de métaux précieux et de nouveaux produits (tabac, coton, sucre de canne) qui vont jouer un </a:t>
            </a:r>
            <a:r>
              <a:rPr lang="fr-FR" b="1" dirty="0"/>
              <a:t>rôle majeur dans le développement du commerce mondial</a:t>
            </a:r>
            <a:r>
              <a:rPr lang="fr-FR" dirty="0"/>
              <a:t>.</a:t>
            </a:r>
            <a:br>
              <a:rPr lang="fr-FR" dirty="0"/>
            </a:br>
            <a:br>
              <a:rPr lang="fr-FR" dirty="0"/>
            </a:br>
            <a:r>
              <a:rPr lang="fr-FR" dirty="0"/>
              <a:t>- </a:t>
            </a:r>
            <a:r>
              <a:rPr lang="fr-FR" b="1" dirty="0"/>
              <a:t>lourd bilan humain</a:t>
            </a:r>
            <a:r>
              <a:rPr lang="fr-FR" dirty="0"/>
              <a:t> : décimation des populations autochtones amérindiennes (à 90%), instauration du commerce triangulaire et de la </a:t>
            </a:r>
            <a:r>
              <a:rPr lang="fr-FR" b="1" dirty="0"/>
              <a:t>traite atlantique </a:t>
            </a:r>
            <a:r>
              <a:rPr lang="fr-FR" dirty="0"/>
              <a:t>(12 millions de déportés). </a:t>
            </a:r>
            <a:br>
              <a:rPr lang="fr-FR" dirty="0"/>
            </a:br>
            <a:endParaRPr lang="fr-FR" dirty="0"/>
          </a:p>
        </p:txBody>
      </p:sp>
    </p:spTree>
    <p:extLst>
      <p:ext uri="{BB962C8B-B14F-4D97-AF65-F5344CB8AC3E}">
        <p14:creationId xmlns:p14="http://schemas.microsoft.com/office/powerpoint/2010/main" val="3458543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BAC818-6AD1-4542-8E9F-D8C9BD033EA0}"/>
              </a:ext>
            </a:extLst>
          </p:cNvPr>
          <p:cNvSpPr>
            <a:spLocks noGrp="1"/>
          </p:cNvSpPr>
          <p:nvPr>
            <p:ph type="title"/>
          </p:nvPr>
        </p:nvSpPr>
        <p:spPr/>
        <p:txBody>
          <a:bodyPr>
            <a:normAutofit fontScale="90000"/>
          </a:bodyPr>
          <a:lstStyle/>
          <a:p>
            <a:br>
              <a:rPr lang="fr-FR" dirty="0">
                <a:latin typeface="+mn-lt"/>
              </a:rPr>
            </a:br>
            <a:r>
              <a:rPr lang="fr-FR" dirty="0">
                <a:latin typeface="+mn-lt"/>
              </a:rPr>
              <a:t>Le mouvement des enclosures</a:t>
            </a:r>
            <a:br>
              <a:rPr lang="fr-FR" dirty="0">
                <a:latin typeface="+mn-lt"/>
              </a:rPr>
            </a:br>
            <a:br>
              <a:rPr lang="fr-FR" dirty="0">
                <a:latin typeface="+mn-lt"/>
              </a:rPr>
            </a:br>
            <a:endParaRPr lang="fr-FR" dirty="0">
              <a:latin typeface="+mn-lt"/>
            </a:endParaRPr>
          </a:p>
        </p:txBody>
      </p:sp>
      <p:sp>
        <p:nvSpPr>
          <p:cNvPr id="3" name="Espace réservé du contenu 2">
            <a:extLst>
              <a:ext uri="{FF2B5EF4-FFF2-40B4-BE49-F238E27FC236}">
                <a16:creationId xmlns:a16="http://schemas.microsoft.com/office/drawing/2014/main" id="{3D6B9CB7-B126-4C2B-9C30-607EE4A18515}"/>
              </a:ext>
            </a:extLst>
          </p:cNvPr>
          <p:cNvSpPr>
            <a:spLocks noGrp="1"/>
          </p:cNvSpPr>
          <p:nvPr>
            <p:ph idx="1"/>
          </p:nvPr>
        </p:nvSpPr>
        <p:spPr>
          <a:xfrm>
            <a:off x="669839" y="1351004"/>
            <a:ext cx="7886700" cy="5379310"/>
          </a:xfrm>
        </p:spPr>
        <p:txBody>
          <a:bodyPr>
            <a:normAutofit fontScale="70000" lnSpcReduction="20000"/>
          </a:bodyPr>
          <a:lstStyle/>
          <a:p>
            <a:r>
              <a:rPr lang="fr-FR" i="1" dirty="0"/>
              <a:t>Enclosures</a:t>
            </a:r>
            <a:r>
              <a:rPr lang="fr-FR" dirty="0"/>
              <a:t> : </a:t>
            </a:r>
            <a:r>
              <a:rPr lang="fr-FR" b="1" dirty="0"/>
              <a:t>disparition progressive des droits d’usage</a:t>
            </a:r>
            <a:r>
              <a:rPr lang="fr-FR" dirty="0"/>
              <a:t> qui prévalaient dans l’agriculture anglaise traditionnelle (terres communales). </a:t>
            </a:r>
            <a:br>
              <a:rPr lang="fr-FR" dirty="0"/>
            </a:br>
            <a:endParaRPr lang="fr-FR" dirty="0"/>
          </a:p>
          <a:p>
            <a:r>
              <a:rPr lang="fr-FR" dirty="0"/>
              <a:t>Au XVe siècle, certains entrepreneurs s’approprient les terrains communaux en y posant, souvent sans autorisation légale, des clôtures (</a:t>
            </a:r>
            <a:r>
              <a:rPr lang="fr-FR" i="1" dirty="0"/>
              <a:t>enclosures</a:t>
            </a:r>
            <a:r>
              <a:rPr lang="fr-FR" dirty="0"/>
              <a:t>). </a:t>
            </a:r>
            <a:br>
              <a:rPr lang="fr-FR" dirty="0"/>
            </a:br>
            <a:r>
              <a:rPr lang="fr-FR" dirty="0">
                <a:sym typeface="Symbol"/>
              </a:rPr>
              <a:t> </a:t>
            </a:r>
            <a:r>
              <a:rPr lang="fr-FR" b="1" dirty="0"/>
              <a:t>Conversion des terres en pâturages </a:t>
            </a:r>
            <a:r>
              <a:rPr lang="fr-FR" dirty="0"/>
              <a:t>(pour l’exportation de laine).</a:t>
            </a:r>
          </a:p>
          <a:p>
            <a:endParaRPr lang="fr-FR" dirty="0"/>
          </a:p>
          <a:p>
            <a:r>
              <a:rPr lang="fr-FR" dirty="0"/>
              <a:t>1489 et 1515 : </a:t>
            </a:r>
            <a:r>
              <a:rPr lang="fr-FR" b="1" i="1" dirty="0"/>
              <a:t>anti-enclosure </a:t>
            </a:r>
            <a:r>
              <a:rPr lang="fr-FR" b="1" i="1" dirty="0" err="1"/>
              <a:t>acts</a:t>
            </a:r>
            <a:r>
              <a:rPr lang="fr-FR" dirty="0"/>
              <a:t> votés au parlement freinent provisoirement le mouvement</a:t>
            </a:r>
          </a:p>
          <a:p>
            <a:endParaRPr lang="fr-FR" dirty="0"/>
          </a:p>
          <a:p>
            <a:r>
              <a:rPr lang="fr-FR" dirty="0"/>
              <a:t>Emeutes liées au enclosures : rébellion de </a:t>
            </a:r>
            <a:r>
              <a:rPr lang="fr-FR" dirty="0" err="1"/>
              <a:t>Kett</a:t>
            </a:r>
            <a:r>
              <a:rPr lang="fr-FR" dirty="0"/>
              <a:t> (1549), révolte des Midlands (1607)</a:t>
            </a:r>
          </a:p>
          <a:p>
            <a:endParaRPr lang="fr-FR" dirty="0"/>
          </a:p>
          <a:p>
            <a:r>
              <a:rPr lang="fr-FR" dirty="0"/>
              <a:t>c. 1630-1640 : nouveau mouvement d’enclosures sauvages</a:t>
            </a:r>
          </a:p>
          <a:p>
            <a:endParaRPr lang="fr-FR" dirty="0"/>
          </a:p>
          <a:p>
            <a:r>
              <a:rPr lang="fr-FR" dirty="0"/>
              <a:t>1773 et 1801: </a:t>
            </a:r>
            <a:r>
              <a:rPr lang="fr-FR" b="1" i="1" dirty="0" err="1"/>
              <a:t>inclosure</a:t>
            </a:r>
            <a:r>
              <a:rPr lang="fr-FR" b="1" i="1" dirty="0"/>
              <a:t> </a:t>
            </a:r>
            <a:r>
              <a:rPr lang="fr-FR" b="1" i="1" dirty="0" err="1"/>
              <a:t>Acts</a:t>
            </a:r>
            <a:r>
              <a:rPr lang="fr-FR" dirty="0"/>
              <a:t> légitiment </a:t>
            </a:r>
            <a:r>
              <a:rPr lang="fr-FR" i="1" dirty="0"/>
              <a:t>a posteriori </a:t>
            </a:r>
            <a:r>
              <a:rPr lang="fr-FR" dirty="0"/>
              <a:t>les enclosures afin de favoriser la culture vivrière</a:t>
            </a:r>
          </a:p>
        </p:txBody>
      </p:sp>
    </p:spTree>
    <p:extLst>
      <p:ext uri="{BB962C8B-B14F-4D97-AF65-F5344CB8AC3E}">
        <p14:creationId xmlns:p14="http://schemas.microsoft.com/office/powerpoint/2010/main" val="3458543947"/>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1285</TotalTime>
  <Words>6419</Words>
  <Application>Microsoft Office PowerPoint</Application>
  <PresentationFormat>Affichage à l'écran (4:3)</PresentationFormat>
  <Paragraphs>320</Paragraphs>
  <Slides>61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61</vt:i4>
      </vt:variant>
    </vt:vector>
  </HeadingPairs>
  <TitlesOfParts>
    <vt:vector size="65" baseType="lpstr">
      <vt:lpstr>Arial</vt:lpstr>
      <vt:lpstr>Calibri</vt:lpstr>
      <vt:lpstr>Calibri Light</vt:lpstr>
      <vt:lpstr>Thème Office</vt:lpstr>
      <vt:lpstr>Utopie et machiavélisme.  L’essor du capitalisme au XVIe siècle </vt:lpstr>
      <vt:lpstr>Présentation PowerPoint</vt:lpstr>
      <vt:lpstr>1. Eléments de contexte </vt:lpstr>
      <vt:lpstr>La réforme protestante </vt:lpstr>
      <vt:lpstr>La réforme protestante </vt:lpstr>
      <vt:lpstr>Les grandes découvertes </vt:lpstr>
      <vt:lpstr>Les grandes découvertes </vt:lpstr>
      <vt:lpstr>Les grandes découvertes </vt:lpstr>
      <vt:lpstr> Le mouvement des enclosures  </vt:lpstr>
      <vt:lpstr> Le mouvement des enclosures  </vt:lpstr>
      <vt:lpstr>1. Eléments de contexte </vt:lpstr>
      <vt:lpstr> 2. L’Utopie de Thomas More   </vt:lpstr>
      <vt:lpstr>  Eléments biographiques   </vt:lpstr>
      <vt:lpstr>  Eléments biographiques   </vt:lpstr>
      <vt:lpstr> Un réquisitoire contre la société anglaise  </vt:lpstr>
      <vt:lpstr> Un réquisitoire contre la société anglaise   </vt:lpstr>
      <vt:lpstr> Un réquisitoire contre la société anglaise   </vt:lpstr>
      <vt:lpstr> Un réquisitoire contre la société anglaise   </vt:lpstr>
      <vt:lpstr>Présentation PowerPoint</vt:lpstr>
      <vt:lpstr>   L’île d’Utopie, modèle de société communiste   </vt:lpstr>
      <vt:lpstr>   L’île d’Utopie, modèle de société communiste   </vt:lpstr>
      <vt:lpstr>   L’île d’Utopie, modèle de société communiste   </vt:lpstr>
      <vt:lpstr>   L’île d’Utopie, modèle de société communiste   </vt:lpstr>
      <vt:lpstr>   L’île d’Utopie, modèle de société communiste   </vt:lpstr>
      <vt:lpstr>   L’île d’Utopie, modèle de société communiste   </vt:lpstr>
      <vt:lpstr>   L’île d’Utopie, modèle de société communiste   </vt:lpstr>
      <vt:lpstr>   L’île d’Utopie, modèle de société communiste   </vt:lpstr>
      <vt:lpstr>   L’île d’Utopie, modèle de société communiste   </vt:lpstr>
      <vt:lpstr>Présentation PowerPoint</vt:lpstr>
      <vt:lpstr>Présentation PowerPoint</vt:lpstr>
      <vt:lpstr>   L’île d’Utopie, modèle de société communiste   </vt:lpstr>
      <vt:lpstr>   Postérité de l’Utopie  </vt:lpstr>
      <vt:lpstr>   Postérité de l’Utopie  </vt:lpstr>
      <vt:lpstr>   Postérité de l’Utopie  </vt:lpstr>
      <vt:lpstr>   3. Le Prince de Nicolas Machiavel  </vt:lpstr>
      <vt:lpstr>   Eléments biographiques  </vt:lpstr>
      <vt:lpstr>   Eléments biographiques  </vt:lpstr>
      <vt:lpstr>   Eléments de contexte  </vt:lpstr>
      <vt:lpstr>Présentation PowerPoint</vt:lpstr>
      <vt:lpstr>Eléments de contexte</vt:lpstr>
      <vt:lpstr>   Plan et structure du Prince  </vt:lpstr>
      <vt:lpstr>   Plan et structure du Prince  </vt:lpstr>
      <vt:lpstr>   Florilège  </vt:lpstr>
      <vt:lpstr>   Florilège  </vt:lpstr>
      <vt:lpstr>   Florilège  </vt:lpstr>
      <vt:lpstr>   Florilège  </vt:lpstr>
      <vt:lpstr>   Florilège  </vt:lpstr>
      <vt:lpstr>   Florilège  </vt:lpstr>
      <vt:lpstr>   Florilège  </vt:lpstr>
      <vt:lpstr>   Florilège  </vt:lpstr>
      <vt:lpstr>   Florilège  </vt:lpstr>
      <vt:lpstr>   Florilège  </vt:lpstr>
      <vt:lpstr>   Florilège  </vt:lpstr>
      <vt:lpstr>Quelles sont les qualités d’un bon Prince?</vt:lpstr>
      <vt:lpstr>Le machiavélisme en question</vt:lpstr>
      <vt:lpstr>Le machiavélisme en question</vt:lpstr>
      <vt:lpstr>Le machiavélisme en question</vt:lpstr>
      <vt:lpstr>Le machiavélisme en question</vt:lpstr>
      <vt:lpstr>Le machiavélisme en question</vt:lpstr>
      <vt:lpstr>Le moment machiavélien</vt:lpstr>
      <vt:lpstr>Le moment machiavélien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Utopie et machiavélisme.  L’essor du capitalisme au XVIe siècle</dc:title>
  <dc:creator>Jean Dellemotte</dc:creator>
  <cp:lastModifiedBy>Jean Dellemotte</cp:lastModifiedBy>
  <cp:revision>123</cp:revision>
  <cp:lastPrinted>2021-02-17T14:56:00Z</cp:lastPrinted>
  <dcterms:created xsi:type="dcterms:W3CDTF">2021-02-05T13:30:00Z</dcterms:created>
  <dcterms:modified xsi:type="dcterms:W3CDTF">2026-02-24T15:29:21Z</dcterms:modified>
</cp:coreProperties>
</file>