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97" r:id="rId19"/>
    <p:sldId id="295" r:id="rId20"/>
    <p:sldId id="298" r:id="rId21"/>
    <p:sldId id="274" r:id="rId22"/>
    <p:sldId id="273" r:id="rId23"/>
    <p:sldId id="275" r:id="rId24"/>
    <p:sldId id="276" r:id="rId25"/>
    <p:sldId id="277" r:id="rId26"/>
    <p:sldId id="278" r:id="rId27"/>
    <p:sldId id="280" r:id="rId28"/>
    <p:sldId id="279" r:id="rId29"/>
    <p:sldId id="281" r:id="rId30"/>
    <p:sldId id="282" r:id="rId31"/>
    <p:sldId id="283" r:id="rId32"/>
    <p:sldId id="284" r:id="rId33"/>
    <p:sldId id="285" r:id="rId34"/>
    <p:sldId id="286" r:id="rId35"/>
    <p:sldId id="287" r:id="rId36"/>
    <p:sldId id="288" r:id="rId37"/>
    <p:sldId id="289" r:id="rId38"/>
    <p:sldId id="296" r:id="rId39"/>
    <p:sldId id="290" r:id="rId40"/>
    <p:sldId id="291" r:id="rId41"/>
    <p:sldId id="292" r:id="rId42"/>
    <p:sldId id="293" r:id="rId43"/>
    <p:sldId id="294" r:id="rId44"/>
  </p:sldIdLst>
  <p:sldSz cx="9144000" cy="6858000" type="screen4x3"/>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75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19185435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17952843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2159331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40856638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3297326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12623762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629842" y="2505075"/>
            <a:ext cx="3868340"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4629150" y="2505075"/>
            <a:ext cx="3887391"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1665282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1978532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14393001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29838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3821B790-CCDB-4619-8D5A-7E396D67637C}" type="datetimeFigureOut">
              <a:rPr lang="fr-FR" smtClean="0"/>
              <a:pPr/>
              <a:t>31/03/2025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40ADA199-EACC-4835-A3AD-B6DFD4322741}" type="slidenum">
              <a:rPr lang="fr-FR" smtClean="0"/>
              <a:pPr/>
              <a:t>‹N°›</a:t>
            </a:fld>
            <a:endParaRPr lang="fr-FR"/>
          </a:p>
        </p:txBody>
      </p:sp>
    </p:spTree>
    <p:extLst>
      <p:ext uri="{BB962C8B-B14F-4D97-AF65-F5344CB8AC3E}">
        <p14:creationId xmlns:p14="http://schemas.microsoft.com/office/powerpoint/2010/main" val="3841543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21B790-CCDB-4619-8D5A-7E396D67637C}" type="datetimeFigureOut">
              <a:rPr lang="fr-FR" smtClean="0"/>
              <a:pPr/>
              <a:t>31/03/2025</a:t>
            </a:fld>
            <a:endParaRPr lang="fr-F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ADA199-EACC-4835-A3AD-B6DFD4322741}" type="slidenum">
              <a:rPr lang="fr-FR" smtClean="0"/>
              <a:pPr/>
              <a:t>‹N°›</a:t>
            </a:fld>
            <a:endParaRPr lang="fr-FR"/>
          </a:p>
        </p:txBody>
      </p:sp>
    </p:spTree>
    <p:extLst>
      <p:ext uri="{BB962C8B-B14F-4D97-AF65-F5344CB8AC3E}">
        <p14:creationId xmlns:p14="http://schemas.microsoft.com/office/powerpoint/2010/main" val="23469678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F0AC58-EC8F-43B4-979E-03AF7490F458}"/>
              </a:ext>
            </a:extLst>
          </p:cNvPr>
          <p:cNvSpPr>
            <a:spLocks noGrp="1"/>
          </p:cNvSpPr>
          <p:nvPr>
            <p:ph type="ctrTitle"/>
          </p:nvPr>
        </p:nvSpPr>
        <p:spPr>
          <a:xfrm>
            <a:off x="0" y="813732"/>
            <a:ext cx="9144000" cy="1010875"/>
          </a:xfrm>
        </p:spPr>
        <p:txBody>
          <a:bodyPr>
            <a:normAutofit fontScale="90000"/>
          </a:bodyPr>
          <a:lstStyle/>
          <a:p>
            <a:r>
              <a:rPr lang="fr-FR" sz="4400" dirty="0">
                <a:latin typeface="+mn-lt"/>
              </a:rPr>
              <a:t>John Locke, le politique subordonné à l’économie</a:t>
            </a:r>
          </a:p>
        </p:txBody>
      </p:sp>
      <p:sp>
        <p:nvSpPr>
          <p:cNvPr id="3" name="Sous-titre 2">
            <a:extLst>
              <a:ext uri="{FF2B5EF4-FFF2-40B4-BE49-F238E27FC236}">
                <a16:creationId xmlns:a16="http://schemas.microsoft.com/office/drawing/2014/main" id="{93614543-1C5D-48C3-A338-F0D9DFADF17D}"/>
              </a:ext>
            </a:extLst>
          </p:cNvPr>
          <p:cNvSpPr>
            <a:spLocks noGrp="1"/>
          </p:cNvSpPr>
          <p:nvPr>
            <p:ph type="subTitle" idx="1"/>
          </p:nvPr>
        </p:nvSpPr>
        <p:spPr>
          <a:xfrm>
            <a:off x="0" y="3602038"/>
            <a:ext cx="9144000" cy="3058821"/>
          </a:xfrm>
        </p:spPr>
        <p:txBody>
          <a:bodyPr>
            <a:normAutofit/>
          </a:bodyPr>
          <a:lstStyle/>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endParaRPr lang="fr-FR" dirty="0"/>
          </a:p>
          <a:p>
            <a:pPr algn="just"/>
            <a:endParaRPr lang="fr-FR" sz="6400" b="1" dirty="0"/>
          </a:p>
        </p:txBody>
      </p:sp>
      <p:pic>
        <p:nvPicPr>
          <p:cNvPr id="7" name="Image 6" descr="locke.jpg"/>
          <p:cNvPicPr>
            <a:picLocks noChangeAspect="1"/>
          </p:cNvPicPr>
          <p:nvPr/>
        </p:nvPicPr>
        <p:blipFill>
          <a:blip r:embed="rId2" cstate="print"/>
          <a:stretch>
            <a:fillRect/>
          </a:stretch>
        </p:blipFill>
        <p:spPr>
          <a:xfrm>
            <a:off x="2674399" y="1985320"/>
            <a:ext cx="3762871" cy="4539048"/>
          </a:xfrm>
          <a:prstGeom prst="rect">
            <a:avLst/>
          </a:prstGeom>
        </p:spPr>
      </p:pic>
    </p:spTree>
    <p:extLst>
      <p:ext uri="{BB962C8B-B14F-4D97-AF65-F5344CB8AC3E}">
        <p14:creationId xmlns:p14="http://schemas.microsoft.com/office/powerpoint/2010/main" val="1974347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70000" lnSpcReduction="20000"/>
          </a:bodyPr>
          <a:lstStyle/>
          <a:p>
            <a:r>
              <a:rPr lang="fr-CA" sz="2900" b="1" dirty="0"/>
              <a:t>syllogisme</a:t>
            </a:r>
            <a:r>
              <a:rPr lang="fr-CA" sz="2900" dirty="0"/>
              <a:t> : </a:t>
            </a:r>
            <a:br>
              <a:rPr lang="fr-CA" sz="2900" dirty="0"/>
            </a:br>
            <a:br>
              <a:rPr lang="fr-CA" sz="2900" dirty="0"/>
            </a:br>
            <a:r>
              <a:rPr lang="fr-FR" sz="2900" dirty="0"/>
              <a:t>[</a:t>
            </a:r>
            <a:r>
              <a:rPr lang="fr-FR" sz="2900" i="1" dirty="0"/>
              <a:t>majeure</a:t>
            </a:r>
            <a:r>
              <a:rPr lang="fr-FR" sz="2900" dirty="0"/>
              <a:t>] l’homme est propriétaire de sa propre personne</a:t>
            </a:r>
            <a:br>
              <a:rPr lang="fr-FR" sz="2900" dirty="0"/>
            </a:br>
            <a:br>
              <a:rPr lang="fr-FR" sz="2900" dirty="0"/>
            </a:br>
            <a:r>
              <a:rPr lang="fr-FR" sz="2900" dirty="0"/>
              <a:t>« </a:t>
            </a:r>
            <a:r>
              <a:rPr lang="fr-CA" sz="2900" dirty="0">
                <a:solidFill>
                  <a:srgbClr val="C00000"/>
                </a:solidFill>
              </a:rPr>
              <a:t>Encore que la terre et toutes les créatures inférieures soient communes et appartiennent en général à tous les hommes, </a:t>
            </a:r>
            <a:r>
              <a:rPr lang="fr-CA" sz="2900" b="1" dirty="0">
                <a:solidFill>
                  <a:srgbClr val="C00000"/>
                </a:solidFill>
              </a:rPr>
              <a:t>chacun pourtant a un droit particulier sur sa propre personne</a:t>
            </a:r>
            <a:r>
              <a:rPr lang="fr-CA" sz="2900" dirty="0">
                <a:solidFill>
                  <a:srgbClr val="C00000"/>
                </a:solidFill>
              </a:rPr>
              <a:t>, sur laquelle nul autre ne peut avoir aucune prétention</a:t>
            </a:r>
            <a:r>
              <a:rPr lang="fr-CA" sz="2900" dirty="0"/>
              <a:t>. » (§ 27)</a:t>
            </a:r>
            <a:br>
              <a:rPr lang="fr-FR" sz="2900" dirty="0"/>
            </a:br>
            <a:br>
              <a:rPr lang="fr-FR" sz="2900" dirty="0"/>
            </a:br>
            <a:r>
              <a:rPr lang="fr-FR" sz="2900" dirty="0"/>
              <a:t>[</a:t>
            </a:r>
            <a:r>
              <a:rPr lang="fr-FR" sz="2900" i="1" dirty="0"/>
              <a:t>mineure</a:t>
            </a:r>
            <a:r>
              <a:rPr lang="fr-FR" sz="2900" dirty="0"/>
              <a:t>] le travail et son produit sont parties intégrantes de la personne</a:t>
            </a:r>
            <a:br>
              <a:rPr lang="fr-FR" sz="2900" dirty="0"/>
            </a:br>
            <a:br>
              <a:rPr lang="fr-FR" sz="2900" dirty="0"/>
            </a:br>
            <a:r>
              <a:rPr lang="fr-FR" sz="2900" dirty="0"/>
              <a:t>« </a:t>
            </a:r>
            <a:r>
              <a:rPr lang="fr-CA" sz="2900" dirty="0">
                <a:solidFill>
                  <a:srgbClr val="C00000"/>
                </a:solidFill>
              </a:rPr>
              <a:t>Le fruit ou gibier qui nourrit un Sauvage des Indes, qui ne reconnaît point de bornes, qui possède les biens de la terre en commun, lui appartient en propre, et il en est si bien le propriétaire [</a:t>
            </a:r>
            <a:r>
              <a:rPr lang="en-US" sz="2900" b="1" i="1" dirty="0">
                <a:solidFill>
                  <a:srgbClr val="C00000"/>
                </a:solidFill>
              </a:rPr>
              <a:t>must be his, and so his, i.e., a part of him</a:t>
            </a:r>
            <a:r>
              <a:rPr lang="en-US" sz="2900" dirty="0">
                <a:solidFill>
                  <a:srgbClr val="C00000"/>
                </a:solidFill>
              </a:rPr>
              <a:t>]</a:t>
            </a:r>
            <a:r>
              <a:rPr lang="fr-CA" sz="2900" dirty="0">
                <a:solidFill>
                  <a:srgbClr val="C00000"/>
                </a:solidFill>
              </a:rPr>
              <a:t>, qu'aucun autre n'y peut avoir de droit</a:t>
            </a:r>
            <a:r>
              <a:rPr lang="fr-CA" sz="2900" dirty="0"/>
              <a:t>. » </a:t>
            </a:r>
            <a:br>
              <a:rPr lang="fr-CA" sz="2900" dirty="0"/>
            </a:br>
            <a:r>
              <a:rPr lang="fr-CA" sz="2900" dirty="0"/>
              <a:t>(§ 26) </a:t>
            </a:r>
            <a:br>
              <a:rPr lang="fr-FR" sz="2900" dirty="0"/>
            </a:br>
            <a:br>
              <a:rPr lang="fr-FR" sz="2900" dirty="0"/>
            </a:br>
            <a:r>
              <a:rPr lang="fr-FR" sz="2900" dirty="0"/>
              <a:t>[</a:t>
            </a:r>
            <a:r>
              <a:rPr lang="fr-FR" sz="2900" i="1" dirty="0"/>
              <a:t>conclusion</a:t>
            </a:r>
            <a:r>
              <a:rPr lang="fr-FR" sz="2900" dirty="0"/>
              <a:t>] l’homme est propriétaire de son travail et de son produit.</a:t>
            </a:r>
            <a:br>
              <a:rPr lang="fr-FR" sz="2900" dirty="0"/>
            </a:br>
            <a:br>
              <a:rPr lang="fr-FR" sz="2900" dirty="0"/>
            </a:br>
            <a:r>
              <a:rPr lang="fr-FR" sz="2900" dirty="0"/>
              <a:t>«</a:t>
            </a:r>
            <a:r>
              <a:rPr lang="fr-FR" sz="2900" dirty="0">
                <a:solidFill>
                  <a:srgbClr val="C00000"/>
                </a:solidFill>
              </a:rPr>
              <a:t> </a:t>
            </a:r>
            <a:r>
              <a:rPr lang="fr-CA" sz="2900" b="1" dirty="0">
                <a:solidFill>
                  <a:srgbClr val="C00000"/>
                </a:solidFill>
              </a:rPr>
              <a:t>Le travail de son corps et l'ouvrage de ses mains</a:t>
            </a:r>
            <a:r>
              <a:rPr lang="fr-CA" sz="2900" dirty="0">
                <a:solidFill>
                  <a:srgbClr val="C00000"/>
                </a:solidFill>
              </a:rPr>
              <a:t>, nous le pouvons dire, </a:t>
            </a:r>
            <a:r>
              <a:rPr lang="fr-CA" sz="2900" b="1" dirty="0">
                <a:solidFill>
                  <a:srgbClr val="C00000"/>
                </a:solidFill>
              </a:rPr>
              <a:t>sont son bien propre</a:t>
            </a:r>
            <a:r>
              <a:rPr lang="fr-CA" sz="2900" dirty="0"/>
              <a:t>. » (§ 27)</a:t>
            </a:r>
            <a:endParaRPr lang="fr-FR" sz="2900" dirty="0"/>
          </a:p>
        </p:txBody>
      </p:sp>
    </p:spTree>
    <p:extLst>
      <p:ext uri="{BB962C8B-B14F-4D97-AF65-F5344CB8AC3E}">
        <p14:creationId xmlns:p14="http://schemas.microsoft.com/office/powerpoint/2010/main" val="3449041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85000" lnSpcReduction="20000"/>
          </a:bodyPr>
          <a:lstStyle/>
          <a:p>
            <a:r>
              <a:rPr lang="fr-CA" sz="2900" dirty="0"/>
              <a:t>Ce syllogisme </a:t>
            </a:r>
            <a:r>
              <a:rPr lang="fr-CA" sz="2900" dirty="0">
                <a:sym typeface="Symbol" panose="05050102010706020507" pitchFamily="18" charset="2"/>
              </a:rPr>
              <a:t>pose plusieurs problèmes :</a:t>
            </a:r>
          </a:p>
          <a:p>
            <a:endParaRPr lang="fr-CA" sz="2900" dirty="0">
              <a:sym typeface="Symbol" panose="05050102010706020507" pitchFamily="18" charset="2"/>
            </a:endParaRPr>
          </a:p>
          <a:p>
            <a:r>
              <a:rPr lang="fr-FR" sz="2900" dirty="0"/>
              <a:t>Si l’on comprend que la conservation individuelle fonde l’appropriation (mettre en péril sa vie en ne s’alimentant pas serait déraisonnable), </a:t>
            </a:r>
            <a:r>
              <a:rPr lang="fr-FR" sz="2900" b="1" dirty="0"/>
              <a:t>comment le produit du travail</a:t>
            </a:r>
            <a:r>
              <a:rPr lang="fr-FR" sz="2900" dirty="0"/>
              <a:t>, par nature un objet séparé et distinct de l’individu travaillant, </a:t>
            </a:r>
            <a:r>
              <a:rPr lang="fr-FR" sz="2900" b="1" dirty="0"/>
              <a:t>peut-il être considéré comme partie intégrante de sa personne</a:t>
            </a:r>
            <a:r>
              <a:rPr lang="fr-FR" sz="2900" dirty="0"/>
              <a:t>?</a:t>
            </a:r>
          </a:p>
          <a:p>
            <a:endParaRPr lang="fr-FR" sz="2900" dirty="0"/>
          </a:p>
          <a:p>
            <a:r>
              <a:rPr lang="fr-FR" sz="2900" dirty="0"/>
              <a:t> « </a:t>
            </a:r>
            <a:r>
              <a:rPr lang="fr-FR" sz="2900" dirty="0">
                <a:solidFill>
                  <a:srgbClr val="C00000"/>
                </a:solidFill>
              </a:rPr>
              <a:t>Les mottes de terre </a:t>
            </a:r>
            <a:r>
              <a:rPr lang="fr-FR" sz="2900" b="1" dirty="0">
                <a:solidFill>
                  <a:srgbClr val="C00000"/>
                </a:solidFill>
              </a:rPr>
              <a:t>que mon valet a arrachées </a:t>
            </a:r>
            <a:r>
              <a:rPr lang="fr-FR" sz="2900" dirty="0">
                <a:solidFill>
                  <a:srgbClr val="C00000"/>
                </a:solidFill>
              </a:rPr>
              <a:t>(…) </a:t>
            </a:r>
            <a:r>
              <a:rPr lang="fr-FR" sz="2900" b="1" dirty="0">
                <a:solidFill>
                  <a:srgbClr val="C00000"/>
                </a:solidFill>
              </a:rPr>
              <a:t>deviennent mon bien et mon héritage propre</a:t>
            </a:r>
            <a:r>
              <a:rPr lang="fr-FR" sz="2900" dirty="0">
                <a:solidFill>
                  <a:srgbClr val="C00000"/>
                </a:solidFill>
              </a:rPr>
              <a:t>, sans le consentement de qui que ce soit</a:t>
            </a:r>
            <a:r>
              <a:rPr lang="fr-FR" sz="2900" dirty="0"/>
              <a:t>. » </a:t>
            </a:r>
            <a:r>
              <a:rPr lang="fr-FR" sz="2900"/>
              <a:t>(§ 27)</a:t>
            </a:r>
            <a:br>
              <a:rPr lang="fr-FR" sz="2900" dirty="0"/>
            </a:br>
            <a:br>
              <a:rPr lang="fr-FR" sz="2900" dirty="0"/>
            </a:br>
            <a:r>
              <a:rPr lang="fr-FR" sz="2900" dirty="0">
                <a:sym typeface="Symbol" panose="05050102010706020507" pitchFamily="18" charset="2"/>
              </a:rPr>
              <a:t> pb de cohérence : comment le</a:t>
            </a:r>
            <a:r>
              <a:rPr lang="fr-FR" sz="2900" i="1" dirty="0">
                <a:sym typeface="Symbol" panose="05050102010706020507" pitchFamily="18" charset="2"/>
              </a:rPr>
              <a:t> </a:t>
            </a:r>
            <a:r>
              <a:rPr lang="fr-FR" sz="2900" dirty="0">
                <a:sym typeface="Symbol" panose="05050102010706020507" pitchFamily="18" charset="2"/>
              </a:rPr>
              <a:t>travail </a:t>
            </a:r>
            <a:r>
              <a:rPr lang="fr-FR" sz="2900" i="1" dirty="0">
                <a:sym typeface="Symbol" panose="05050102010706020507" pitchFamily="18" charset="2"/>
              </a:rPr>
              <a:t>d’autrui </a:t>
            </a:r>
            <a:r>
              <a:rPr lang="fr-FR" sz="2900" dirty="0">
                <a:sym typeface="Symbol" panose="05050102010706020507" pitchFamily="18" charset="2"/>
              </a:rPr>
              <a:t>pourrait-il fonder </a:t>
            </a:r>
            <a:r>
              <a:rPr lang="fr-FR" sz="2900" i="1" dirty="0">
                <a:sym typeface="Symbol" panose="05050102010706020507" pitchFamily="18" charset="2"/>
              </a:rPr>
              <a:t>ma</a:t>
            </a:r>
            <a:r>
              <a:rPr lang="fr-FR" sz="2900" dirty="0">
                <a:sym typeface="Symbol" panose="05050102010706020507" pitchFamily="18" charset="2"/>
              </a:rPr>
              <a:t> propriété?</a:t>
            </a:r>
            <a:br>
              <a:rPr lang="fr-CA" sz="2900" dirty="0"/>
            </a:br>
            <a:endParaRPr lang="fr-FR" sz="2900" dirty="0"/>
          </a:p>
        </p:txBody>
      </p:sp>
    </p:spTree>
    <p:extLst>
      <p:ext uri="{BB962C8B-B14F-4D97-AF65-F5344CB8AC3E}">
        <p14:creationId xmlns:p14="http://schemas.microsoft.com/office/powerpoint/2010/main" val="1556107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85000" lnSpcReduction="20000"/>
          </a:bodyPr>
          <a:lstStyle/>
          <a:p>
            <a:r>
              <a:rPr lang="fr-FR" sz="2900" dirty="0"/>
              <a:t>L’argument de Locke consiste finalement à dire que le travail légitime l’appropriation, en tant qu’il </a:t>
            </a:r>
            <a:r>
              <a:rPr lang="fr-FR" sz="2900" b="1" dirty="0"/>
              <a:t>soustrait du stock des biens communs</a:t>
            </a:r>
            <a:r>
              <a:rPr lang="fr-FR" sz="2900" dirty="0"/>
              <a:t> - c’est-à-dire de l’état de nature - les objets auxquels il se mêle : </a:t>
            </a:r>
            <a:br>
              <a:rPr lang="fr-FR" sz="2900" dirty="0"/>
            </a:br>
            <a:br>
              <a:rPr lang="fr-FR" sz="2900" dirty="0"/>
            </a:br>
            <a:br>
              <a:rPr lang="fr-FR" sz="2900" dirty="0"/>
            </a:br>
            <a:r>
              <a:rPr lang="fr-FR" sz="2900" dirty="0"/>
              <a:t>« </a:t>
            </a:r>
            <a:r>
              <a:rPr lang="fr-FR" sz="2900" b="1" dirty="0">
                <a:solidFill>
                  <a:srgbClr val="C00000"/>
                </a:solidFill>
              </a:rPr>
              <a:t>Tout ce qu'il a tiré de l'état de nature</a:t>
            </a:r>
            <a:r>
              <a:rPr lang="fr-FR" sz="2900" dirty="0">
                <a:solidFill>
                  <a:srgbClr val="C00000"/>
                </a:solidFill>
              </a:rPr>
              <a:t>, par sa peine et son industrie, appartient à lui seul </a:t>
            </a:r>
            <a:r>
              <a:rPr lang="fr-FR" sz="2900" dirty="0"/>
              <a:t>» (§ 27)</a:t>
            </a:r>
            <a:br>
              <a:rPr lang="fr-FR" sz="2900" dirty="0"/>
            </a:br>
            <a:br>
              <a:rPr lang="fr-FR" sz="2900" dirty="0"/>
            </a:br>
            <a:br>
              <a:rPr lang="fr-FR" sz="2900" dirty="0"/>
            </a:br>
            <a:r>
              <a:rPr lang="fr-FR" sz="2900" dirty="0"/>
              <a:t>« </a:t>
            </a:r>
            <a:r>
              <a:rPr lang="fr-FR" sz="2900" b="1" dirty="0">
                <a:solidFill>
                  <a:srgbClr val="C00000"/>
                </a:solidFill>
              </a:rPr>
              <a:t>Son travail distingue et sépare alors ces fruits des autres biens qui sont communs</a:t>
            </a:r>
            <a:r>
              <a:rPr lang="fr-FR" sz="2900" dirty="0">
                <a:solidFill>
                  <a:srgbClr val="C00000"/>
                </a:solidFill>
              </a:rPr>
              <a:t>; il y ajoute quelque chose de plus que la nature, la mère commune de tous, n'y a mis; et, par ce moyen, ils deviennent son bien particulier. (…) </a:t>
            </a:r>
            <a:r>
              <a:rPr lang="fr-FR" sz="2900" b="1" dirty="0">
                <a:solidFill>
                  <a:srgbClr val="C00000"/>
                </a:solidFill>
              </a:rPr>
              <a:t>Le travail</a:t>
            </a:r>
            <a:r>
              <a:rPr lang="fr-FR" sz="2900" dirty="0">
                <a:solidFill>
                  <a:srgbClr val="C00000"/>
                </a:solidFill>
              </a:rPr>
              <a:t>, qui est mien, </a:t>
            </a:r>
            <a:r>
              <a:rPr lang="fr-FR" sz="2900" b="1" dirty="0">
                <a:solidFill>
                  <a:srgbClr val="C00000"/>
                </a:solidFill>
              </a:rPr>
              <a:t>mettant ces choses hors de l'état commun</a:t>
            </a:r>
            <a:r>
              <a:rPr lang="fr-FR" sz="2900" dirty="0">
                <a:solidFill>
                  <a:srgbClr val="C00000"/>
                </a:solidFill>
              </a:rPr>
              <a:t> où elles étaient, les a fixées et me les a appropriées </a:t>
            </a:r>
            <a:r>
              <a:rPr lang="fr-FR" sz="2900" dirty="0"/>
              <a:t>» (§ 28)</a:t>
            </a:r>
            <a:br>
              <a:rPr lang="fr-FR" sz="2900" dirty="0"/>
            </a:br>
            <a:endParaRPr lang="fr-FR" sz="2900" dirty="0"/>
          </a:p>
        </p:txBody>
      </p:sp>
    </p:spTree>
    <p:extLst>
      <p:ext uri="{BB962C8B-B14F-4D97-AF65-F5344CB8AC3E}">
        <p14:creationId xmlns:p14="http://schemas.microsoft.com/office/powerpoint/2010/main" val="381370495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77500" lnSpcReduction="20000"/>
          </a:bodyPr>
          <a:lstStyle/>
          <a:p>
            <a:r>
              <a:rPr lang="fr-FR" sz="2900" b="1" dirty="0"/>
              <a:t>(§ 31) : objection</a:t>
            </a:r>
            <a:br>
              <a:rPr lang="fr-FR" sz="2900" dirty="0"/>
            </a:br>
            <a:br>
              <a:rPr lang="fr-FR" sz="2900" dirty="0"/>
            </a:br>
            <a:r>
              <a:rPr lang="fr-FR" sz="2900" dirty="0"/>
              <a:t>«</a:t>
            </a:r>
            <a:r>
              <a:rPr lang="fr-FR" sz="2900" dirty="0">
                <a:solidFill>
                  <a:srgbClr val="C00000"/>
                </a:solidFill>
              </a:rPr>
              <a:t>On objectera, peut-être, que si, en cueillant et amassant des fruits de la terre, un homme acquiert un droit propre et particulier sur ces fruits, </a:t>
            </a:r>
            <a:r>
              <a:rPr lang="fr-FR" sz="2900" b="1" dirty="0">
                <a:solidFill>
                  <a:srgbClr val="C00000"/>
                </a:solidFill>
              </a:rPr>
              <a:t>il pourra en prendre autant qu'il voudra</a:t>
            </a:r>
            <a:r>
              <a:rPr lang="fr-FR" sz="2900" dirty="0"/>
              <a:t>.</a:t>
            </a:r>
            <a:r>
              <a:rPr lang="fr-FR" sz="2900" dirty="0">
                <a:solidFill>
                  <a:srgbClr val="C00000"/>
                </a:solidFill>
              </a:rPr>
              <a:t> </a:t>
            </a:r>
            <a:r>
              <a:rPr lang="fr-FR" sz="2900" dirty="0"/>
              <a:t>»</a:t>
            </a:r>
          </a:p>
          <a:p>
            <a:endParaRPr lang="fr-FR" sz="2900" dirty="0"/>
          </a:p>
          <a:p>
            <a:r>
              <a:rPr lang="fr-FR" sz="2900" dirty="0"/>
              <a:t>Locke rétorque qu’il n’en est rien : </a:t>
            </a:r>
            <a:br>
              <a:rPr lang="fr-FR" sz="2900" dirty="0"/>
            </a:br>
            <a:br>
              <a:rPr lang="fr-FR" sz="2900" dirty="0"/>
            </a:br>
            <a:r>
              <a:rPr lang="fr-FR" sz="2900" dirty="0"/>
              <a:t>« </a:t>
            </a:r>
            <a:r>
              <a:rPr lang="fr-FR" sz="2900" dirty="0">
                <a:solidFill>
                  <a:srgbClr val="C00000"/>
                </a:solidFill>
              </a:rPr>
              <a:t>La même loi de la nature, qui donne à ceux qui cueillent et amassent des fruits communs, un droit particulier sur ces fruits-là, </a:t>
            </a:r>
            <a:r>
              <a:rPr lang="fr-FR" sz="2900" b="1" dirty="0">
                <a:solidFill>
                  <a:srgbClr val="C00000"/>
                </a:solidFill>
              </a:rPr>
              <a:t>renferme en même temps ce droit dans certaines bornes</a:t>
            </a:r>
            <a:r>
              <a:rPr lang="fr-FR" sz="2900" dirty="0">
                <a:solidFill>
                  <a:srgbClr val="C00000"/>
                </a:solidFill>
              </a:rPr>
              <a:t> (…) La raison nous dit que (…) </a:t>
            </a:r>
            <a:r>
              <a:rPr lang="fr-FR" sz="2900" b="1" dirty="0">
                <a:solidFill>
                  <a:srgbClr val="C00000"/>
                </a:solidFill>
              </a:rPr>
              <a:t>si l'on passe les bornes de la modération, et que l'on prenne plus de choses qu'on n'en a besoin, on prend, sans doute, ce qui appartient aux autres</a:t>
            </a:r>
            <a:r>
              <a:rPr lang="fr-FR" sz="2900" dirty="0">
                <a:solidFill>
                  <a:srgbClr val="C00000"/>
                </a:solidFill>
              </a:rPr>
              <a:t>. Dieu n'a rien fait et créé pour l'homme, qu'on doive laisser corrompre et rendre inutile</a:t>
            </a:r>
            <a:r>
              <a:rPr lang="fr-FR" sz="2900" dirty="0"/>
              <a:t>. »</a:t>
            </a:r>
          </a:p>
        </p:txBody>
      </p:sp>
    </p:spTree>
    <p:extLst>
      <p:ext uri="{BB962C8B-B14F-4D97-AF65-F5344CB8AC3E}">
        <p14:creationId xmlns:p14="http://schemas.microsoft.com/office/powerpoint/2010/main" val="8887520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Celui qui s’approprie plus qu’il ne peut consommer passe les bornes de la modération et s’approprie illégitimement ce qui appartient aux autres. </a:t>
            </a:r>
          </a:p>
          <a:p>
            <a:endParaRPr lang="fr-FR" sz="2400" dirty="0"/>
          </a:p>
          <a:p>
            <a:r>
              <a:rPr lang="fr-FR" sz="2400" dirty="0"/>
              <a:t>La même loi de nature qui permet l’appropriation privée renferme donc ce droit dans certaines </a:t>
            </a:r>
            <a:r>
              <a:rPr lang="fr-FR" sz="2400" b="1" dirty="0"/>
              <a:t>limites, en interdisant le gaspillage</a:t>
            </a:r>
            <a:r>
              <a:rPr lang="fr-FR" sz="2400" dirty="0"/>
              <a:t>. </a:t>
            </a:r>
          </a:p>
          <a:p>
            <a:endParaRPr lang="fr-FR" sz="2400" dirty="0"/>
          </a:p>
          <a:p>
            <a:r>
              <a:rPr lang="fr-FR" sz="2400" dirty="0"/>
              <a:t>Or, la </a:t>
            </a:r>
            <a:r>
              <a:rPr lang="fr-FR" sz="2400" b="1" dirty="0"/>
              <a:t>générosité de la nature </a:t>
            </a:r>
            <a:r>
              <a:rPr lang="fr-FR" sz="2400" dirty="0"/>
              <a:t>est telle qu’en restant dans les limites du gaspillage, </a:t>
            </a:r>
            <a:r>
              <a:rPr lang="fr-FR" sz="2400" b="1" dirty="0"/>
              <a:t>chacun peut s'approprier autant qu'il veut sans nuire à quiconque</a:t>
            </a:r>
            <a:r>
              <a:rPr lang="fr-FR" sz="2400" dirty="0"/>
              <a:t>.</a:t>
            </a:r>
          </a:p>
        </p:txBody>
      </p:sp>
    </p:spTree>
    <p:extLst>
      <p:ext uri="{BB962C8B-B14F-4D97-AF65-F5344CB8AC3E}">
        <p14:creationId xmlns:p14="http://schemas.microsoft.com/office/powerpoint/2010/main" val="21473362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La propriété privée des terres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 31-38) : Locke élargit ensuite son argument à la </a:t>
            </a:r>
            <a:r>
              <a:rPr lang="fr-FR" sz="2400" b="1" dirty="0"/>
              <a:t>propriété des terres</a:t>
            </a:r>
            <a:r>
              <a:rPr lang="fr-FR" sz="2400" dirty="0"/>
              <a:t> : celle-ci est aussi </a:t>
            </a:r>
            <a:r>
              <a:rPr lang="fr-FR" sz="2400" b="1" dirty="0"/>
              <a:t>un droit naturel, dont la justification repose sur le travail</a:t>
            </a:r>
            <a:r>
              <a:rPr lang="fr-FR" sz="2400" dirty="0"/>
              <a:t>.</a:t>
            </a:r>
          </a:p>
          <a:p>
            <a:endParaRPr lang="fr-FR" sz="2400" dirty="0"/>
          </a:p>
          <a:p>
            <a:r>
              <a:rPr lang="fr-FR" sz="2400" dirty="0"/>
              <a:t>Celui qui travaille une terre auparavant en friche et y mêle son travail la soustrait également à l’état de nature.</a:t>
            </a:r>
          </a:p>
          <a:p>
            <a:endParaRPr lang="fr-FR" sz="2400" dirty="0"/>
          </a:p>
          <a:p>
            <a:r>
              <a:rPr lang="fr-FR" sz="2400" dirty="0"/>
              <a:t>Locke ajoute ici un argument supplémentaire : </a:t>
            </a:r>
            <a:r>
              <a:rPr lang="fr-FR" sz="2400" b="1" dirty="0"/>
              <a:t>travailler la terre que l’on s’approprie contribue à lui faire produire plus qu’elle ne le ferait spontanément</a:t>
            </a:r>
            <a:r>
              <a:rPr lang="fr-FR" sz="2400" dirty="0"/>
              <a:t> : en s’appropriant une portion de terre et en y mêlant son travail, l’individu, loin d’enlever au stock des biens communs, lui ajoute en réalité tous les fruits résultant de son labeur </a:t>
            </a:r>
          </a:p>
        </p:txBody>
      </p:sp>
    </p:spTree>
    <p:extLst>
      <p:ext uri="{BB962C8B-B14F-4D97-AF65-F5344CB8AC3E}">
        <p14:creationId xmlns:p14="http://schemas.microsoft.com/office/powerpoint/2010/main" val="5022602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La propriété privée des terres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lnSpcReduction="10000"/>
          </a:bodyPr>
          <a:lstStyle/>
          <a:p>
            <a:r>
              <a:rPr lang="fr-FR" sz="2400" dirty="0"/>
              <a:t>Locke ajoute ici un argument supplémentaire : </a:t>
            </a:r>
            <a:r>
              <a:rPr lang="fr-FR" sz="2400" b="1" dirty="0"/>
              <a:t>travailler la terre que l’on s’approprie contribue à lui faire produire plus qu’elle ne le ferait spontanément</a:t>
            </a:r>
            <a:r>
              <a:rPr lang="fr-FR" sz="2400" dirty="0"/>
              <a:t> : en s’appropriant une portion de terre et en y mêlant son travail, l’individu, loin d’enlever au stock des biens communs, lui ajoute en réalité tous les fruits résultant de son labeur :</a:t>
            </a:r>
            <a:br>
              <a:rPr lang="fr-FR" sz="2400" dirty="0"/>
            </a:br>
            <a:br>
              <a:rPr lang="fr-FR" sz="2400" dirty="0"/>
            </a:br>
            <a:r>
              <a:rPr lang="fr-FR" sz="2400" dirty="0"/>
              <a:t>« </a:t>
            </a:r>
            <a:r>
              <a:rPr lang="fr-FR" sz="2400" dirty="0">
                <a:solidFill>
                  <a:srgbClr val="C00000"/>
                </a:solidFill>
              </a:rPr>
              <a:t>si quelqu'un enclot un terrain et retire de dix acres de terres une abondance de biens utiles à la vie plus grande que celle qu’il pourrait tirer de cent acres laissés à l’état de nature, </a:t>
            </a:r>
            <a:r>
              <a:rPr lang="fr-FR" sz="2400" b="1" dirty="0">
                <a:solidFill>
                  <a:srgbClr val="C00000"/>
                </a:solidFill>
              </a:rPr>
              <a:t>on peut dire qu'il donne quatre-vingt-dix acres au genre humain</a:t>
            </a:r>
            <a:r>
              <a:rPr lang="fr-FR" sz="2400" dirty="0"/>
              <a:t>. » </a:t>
            </a:r>
            <a:br>
              <a:rPr lang="fr-FR" sz="2400" dirty="0"/>
            </a:br>
            <a:r>
              <a:rPr lang="fr-FR" sz="2400" dirty="0"/>
              <a:t>(§37 : n’apparait pas dans la traduction de Mazel)</a:t>
            </a:r>
            <a:br>
              <a:rPr lang="fr-FR" sz="2400" dirty="0"/>
            </a:br>
            <a:br>
              <a:rPr lang="fr-FR" sz="2400" dirty="0"/>
            </a:br>
            <a:endParaRPr lang="fr-FR" sz="2400" dirty="0"/>
          </a:p>
        </p:txBody>
      </p:sp>
    </p:spTree>
    <p:extLst>
      <p:ext uri="{BB962C8B-B14F-4D97-AF65-F5344CB8AC3E}">
        <p14:creationId xmlns:p14="http://schemas.microsoft.com/office/powerpoint/2010/main" val="9566680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La propriété privée des terres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lnSpcReduction="20000"/>
          </a:bodyPr>
          <a:lstStyle/>
          <a:p>
            <a:r>
              <a:rPr lang="fr-FR" sz="2400" dirty="0"/>
              <a:t>«</a:t>
            </a:r>
            <a:r>
              <a:rPr lang="en-US" sz="2400" b="1" dirty="0">
                <a:solidFill>
                  <a:srgbClr val="C00000"/>
                </a:solidFill>
              </a:rPr>
              <a:t>He that encloses land</a:t>
            </a:r>
            <a:r>
              <a:rPr lang="en-US" sz="2400" dirty="0">
                <a:solidFill>
                  <a:srgbClr val="C00000"/>
                </a:solidFill>
              </a:rPr>
              <a:t>, and has a greater plenty of the conveniences of life from ten acres than he could have from a hundred left to nature, </a:t>
            </a:r>
            <a:r>
              <a:rPr lang="en-US" sz="2400" b="1" dirty="0">
                <a:solidFill>
                  <a:srgbClr val="C00000"/>
                </a:solidFill>
              </a:rPr>
              <a:t>may truly be said to give ninety acres to mankind</a:t>
            </a:r>
            <a:r>
              <a:rPr lang="fr-FR" sz="2400" dirty="0"/>
              <a:t>. » (§37)</a:t>
            </a:r>
            <a:br>
              <a:rPr lang="fr-FR" sz="2400" dirty="0"/>
            </a:br>
            <a:br>
              <a:rPr lang="fr-FR" sz="2400" dirty="0"/>
            </a:br>
            <a:r>
              <a:rPr lang="fr-FR" sz="2400" dirty="0">
                <a:sym typeface="Symbol" panose="05050102010706020507" pitchFamily="18" charset="2"/>
              </a:rPr>
              <a:t> L’argument doit être replacé dans le contexte du développement des </a:t>
            </a:r>
            <a:r>
              <a:rPr lang="fr-FR" sz="2400" b="1" dirty="0">
                <a:sym typeface="Symbol" panose="05050102010706020507" pitchFamily="18" charset="2"/>
              </a:rPr>
              <a:t>enclosures</a:t>
            </a:r>
            <a:r>
              <a:rPr lang="fr-FR" sz="2400" dirty="0">
                <a:sym typeface="Symbol" panose="05050102010706020507" pitchFamily="18" charset="2"/>
              </a:rPr>
              <a:t> dont Locke se veut l’avocat</a:t>
            </a:r>
          </a:p>
          <a:p>
            <a:endParaRPr lang="fr-FR" sz="2400" dirty="0">
              <a:sym typeface="Symbol" panose="05050102010706020507" pitchFamily="18" charset="2"/>
            </a:endParaRPr>
          </a:p>
          <a:p>
            <a:r>
              <a:rPr lang="fr-FR" sz="2400" dirty="0"/>
              <a:t>L’appropriation, tant qu'on demeure dans les limites du gaspillage et ne clôture pas des terres pour les laisser en friche, n'est toujours pas de nature à poser problème. </a:t>
            </a:r>
            <a:br>
              <a:rPr lang="fr-FR" sz="2400" dirty="0"/>
            </a:br>
            <a:r>
              <a:rPr lang="fr-FR" sz="2400" dirty="0"/>
              <a:t>Au commencement, « </a:t>
            </a:r>
            <a:r>
              <a:rPr lang="fr-FR" sz="2400" b="1" dirty="0"/>
              <a:t>le monde était comme une Amérique </a:t>
            </a:r>
            <a:r>
              <a:rPr lang="fr-FR" sz="2400" dirty="0"/>
              <a:t>» (§49), «toute vide et destituée d'habitants » (§36) , de sorte que quiconque pouvait s’approprier une terre en en laissant bien assez aux autres. </a:t>
            </a:r>
            <a:br>
              <a:rPr lang="fr-FR" sz="2400" dirty="0"/>
            </a:br>
            <a:br>
              <a:rPr lang="fr-FR" sz="2400" dirty="0"/>
            </a:br>
            <a:r>
              <a:rPr lang="fr-FR" sz="2400" dirty="0">
                <a:sym typeface="Symbol" panose="05050102010706020507" pitchFamily="18" charset="2"/>
              </a:rPr>
              <a:t> argument utilisé a posteriori pour justifier la colonisation</a:t>
            </a:r>
            <a:br>
              <a:rPr lang="fr-FR" sz="2400" dirty="0"/>
            </a:br>
            <a:br>
              <a:rPr lang="fr-FR" sz="2400" dirty="0"/>
            </a:br>
            <a:endParaRPr lang="fr-FR" sz="2400" dirty="0"/>
          </a:p>
        </p:txBody>
      </p:sp>
    </p:spTree>
    <p:extLst>
      <p:ext uri="{BB962C8B-B14F-4D97-AF65-F5344CB8AC3E}">
        <p14:creationId xmlns:p14="http://schemas.microsoft.com/office/powerpoint/2010/main" val="32371549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9410F-C0EF-1BBB-938B-3BC7A43326FE}"/>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FCF5B7AC-CA28-24B3-C376-F7E7A0EAB162}"/>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88861D64-C58B-6304-18E5-E5D8BCFA8238}"/>
              </a:ext>
            </a:extLst>
          </p:cNvPr>
          <p:cNvSpPr>
            <a:spLocks noGrp="1"/>
          </p:cNvSpPr>
          <p:nvPr>
            <p:ph idx="1"/>
          </p:nvPr>
        </p:nvSpPr>
        <p:spPr>
          <a:xfrm>
            <a:off x="628650" y="1738184"/>
            <a:ext cx="7886700" cy="5016843"/>
          </a:xfrm>
        </p:spPr>
        <p:txBody>
          <a:bodyPr>
            <a:normAutofit fontScale="92500" lnSpcReduction="10000"/>
          </a:bodyPr>
          <a:lstStyle/>
          <a:p>
            <a:endParaRPr lang="fr-FR" sz="2400" dirty="0"/>
          </a:p>
          <a:p>
            <a:r>
              <a:rPr lang="fr-FR" sz="2400" dirty="0"/>
              <a:t>« D'ailleurs, en s'appropriant un certain coin de terre, par son travail et par son adresse, </a:t>
            </a:r>
            <a:r>
              <a:rPr lang="fr-FR" sz="2400" b="1" dirty="0"/>
              <a:t>on ne fait tort à personne, puisqu'il en reste toujours assez et d'aussi bonne [</a:t>
            </a:r>
            <a:r>
              <a:rPr lang="en-GB" sz="2400" b="1" i="1" dirty="0">
                <a:solidFill>
                  <a:srgbClr val="FF0000"/>
                </a:solidFill>
              </a:rPr>
              <a:t>since there was still enough, and as good left</a:t>
            </a:r>
            <a:r>
              <a:rPr lang="en-GB" sz="2400" b="1" dirty="0"/>
              <a:t>] </a:t>
            </a:r>
            <a:r>
              <a:rPr lang="fr-FR" sz="2400" b="1" dirty="0"/>
              <a:t>, et même plus qu'il n'en faut à un homme qui ne se trouve pas pourvu</a:t>
            </a:r>
            <a:r>
              <a:rPr lang="fr-FR" sz="2400" dirty="0"/>
              <a:t>. (...) Qui, je vous prie, s'imaginera qu'un autre lui fait tort en buvant, même à grands traits, de l'eau d'une grande et belle rivière, qui, subsistant toujours tout entière, contient et présente infiniment plus d'eau qu'il ne lui en faut pour étancher sa soif? Or, le cas est ici le même; et ce qui est vrai à l'égard de l'eau d'un fleuve, l'est aussi à l'égard de la terre. » (§33)</a:t>
            </a:r>
          </a:p>
          <a:p>
            <a:r>
              <a:rPr lang="fr-FR" sz="2400" dirty="0">
                <a:sym typeface="Symbol" panose="05050102010706020507" pitchFamily="18" charset="2"/>
              </a:rPr>
              <a:t> </a:t>
            </a:r>
            <a:r>
              <a:rPr lang="fr-FR" sz="2400" b="1" dirty="0" err="1">
                <a:sym typeface="Symbol" panose="05050102010706020507" pitchFamily="18" charset="2"/>
              </a:rPr>
              <a:t>Lockean</a:t>
            </a:r>
            <a:r>
              <a:rPr lang="fr-FR" sz="2400" b="1" dirty="0">
                <a:sym typeface="Symbol" panose="05050102010706020507" pitchFamily="18" charset="2"/>
              </a:rPr>
              <a:t> </a:t>
            </a:r>
            <a:r>
              <a:rPr lang="fr-FR" sz="2400" b="1" dirty="0" err="1">
                <a:sym typeface="Symbol" panose="05050102010706020507" pitchFamily="18" charset="2"/>
              </a:rPr>
              <a:t>Proviso</a:t>
            </a:r>
            <a:r>
              <a:rPr lang="fr-FR" sz="2400" b="1" dirty="0">
                <a:sym typeface="Symbol" panose="05050102010706020507" pitchFamily="18" charset="2"/>
              </a:rPr>
              <a:t> </a:t>
            </a:r>
            <a:r>
              <a:rPr lang="fr-FR" sz="2400" dirty="0">
                <a:sym typeface="Symbol" panose="05050102010706020507" pitchFamily="18" charset="2"/>
              </a:rPr>
              <a:t>(« clause </a:t>
            </a:r>
            <a:r>
              <a:rPr lang="fr-FR" sz="2400" dirty="0" err="1">
                <a:sym typeface="Symbol" panose="05050102010706020507" pitchFamily="18" charset="2"/>
              </a:rPr>
              <a:t>lockénne</a:t>
            </a:r>
            <a:r>
              <a:rPr lang="fr-FR" sz="2400" dirty="0">
                <a:sym typeface="Symbol" panose="05050102010706020507" pitchFamily="18" charset="2"/>
              </a:rPr>
              <a:t> », Robert </a:t>
            </a:r>
            <a:r>
              <a:rPr lang="fr-FR" sz="2400" dirty="0" err="1">
                <a:sym typeface="Symbol" panose="05050102010706020507" pitchFamily="18" charset="2"/>
              </a:rPr>
              <a:t>Nozick</a:t>
            </a:r>
            <a:r>
              <a:rPr lang="fr-FR" sz="2400" dirty="0">
                <a:sym typeface="Symbol" panose="05050102010706020507" pitchFamily="18" charset="2"/>
              </a:rPr>
              <a:t> 1974) : l’appropriation privée est légitime tant qu'elle ne détériore pas la situation d'autrui par rapport à celle à celle où il se trouverait en l'absence de propriété (cf. critère de Pareto).</a:t>
            </a:r>
            <a:endParaRPr lang="fr-FR" sz="2400" dirty="0"/>
          </a:p>
        </p:txBody>
      </p:sp>
    </p:spTree>
    <p:extLst>
      <p:ext uri="{BB962C8B-B14F-4D97-AF65-F5344CB8AC3E}">
        <p14:creationId xmlns:p14="http://schemas.microsoft.com/office/powerpoint/2010/main" val="22993635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2000"/>
          </a:schemeClr>
        </a:solidFill>
        <a:effectLst/>
      </p:bgPr>
    </p:bg>
    <p:spTree>
      <p:nvGrpSpPr>
        <p:cNvPr id="1" name="">
          <a:extLst>
            <a:ext uri="{FF2B5EF4-FFF2-40B4-BE49-F238E27FC236}">
              <a16:creationId xmlns:a16="http://schemas.microsoft.com/office/drawing/2014/main" id="{E7529EA9-ECF6-E2AA-90B9-49015ED227C6}"/>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DDE28EDA-65FA-F7B4-E3BD-4285B98D2929}"/>
              </a:ext>
            </a:extLst>
          </p:cNvPr>
          <p:cNvSpPr>
            <a:spLocks noGrp="1"/>
          </p:cNvSpPr>
          <p:nvPr>
            <p:ph type="title"/>
          </p:nvPr>
        </p:nvSpPr>
        <p:spPr/>
        <p:txBody>
          <a:bodyPr>
            <a:normAutofit/>
          </a:bodyPr>
          <a:lstStyle/>
          <a:p>
            <a:pPr lvl="1"/>
            <a:r>
              <a:rPr lang="fr-FR" sz="3600" dirty="0">
                <a:latin typeface="+mn-lt"/>
              </a:rPr>
              <a:t>Le travail, fondement de la valeur d’échange des marchandises</a:t>
            </a:r>
          </a:p>
        </p:txBody>
      </p:sp>
      <p:sp>
        <p:nvSpPr>
          <p:cNvPr id="3" name="Espace réservé du contenu 2">
            <a:extLst>
              <a:ext uri="{FF2B5EF4-FFF2-40B4-BE49-F238E27FC236}">
                <a16:creationId xmlns:a16="http://schemas.microsoft.com/office/drawing/2014/main" id="{4FCF706F-77D6-9838-2F70-DAB5639DAD52}"/>
              </a:ext>
            </a:extLst>
          </p:cNvPr>
          <p:cNvSpPr>
            <a:spLocks noGrp="1"/>
          </p:cNvSpPr>
          <p:nvPr>
            <p:ph idx="1"/>
          </p:nvPr>
        </p:nvSpPr>
        <p:spPr>
          <a:xfrm>
            <a:off x="628650" y="1738184"/>
            <a:ext cx="7886700" cy="5016843"/>
          </a:xfrm>
        </p:spPr>
        <p:txBody>
          <a:bodyPr>
            <a:normAutofit fontScale="92500" lnSpcReduction="10000"/>
          </a:bodyPr>
          <a:lstStyle/>
          <a:p>
            <a:endParaRPr lang="fr-FR" sz="2400" dirty="0"/>
          </a:p>
          <a:p>
            <a:r>
              <a:rPr lang="fr-FR" sz="2400" dirty="0"/>
              <a:t>Le chap. V du second </a:t>
            </a:r>
            <a:r>
              <a:rPr lang="fr-FR" sz="2400" i="1" dirty="0"/>
              <a:t>TGC</a:t>
            </a:r>
            <a:r>
              <a:rPr lang="fr-FR" sz="2400" dirty="0"/>
              <a:t> contient une affirmation importante, probablement inspirée par William Petty (</a:t>
            </a:r>
            <a:r>
              <a:rPr lang="fr-FR" sz="2400" i="1" dirty="0"/>
              <a:t>Traité des taxes et contributions</a:t>
            </a:r>
            <a:r>
              <a:rPr lang="fr-FR" sz="2400" dirty="0"/>
              <a:t>, 1662). </a:t>
            </a:r>
            <a:br>
              <a:rPr lang="fr-FR" sz="2400" dirty="0"/>
            </a:br>
            <a:endParaRPr lang="fr-FR" sz="2400" dirty="0"/>
          </a:p>
          <a:p>
            <a:r>
              <a:rPr lang="fr-FR" sz="2400" dirty="0"/>
              <a:t>Locke affirme que le travail non seulement fonde la propriété, mais confère également l’essentiel de leur valeur aux choses.</a:t>
            </a:r>
            <a:br>
              <a:rPr lang="fr-FR" sz="2400" dirty="0"/>
            </a:br>
            <a:br>
              <a:rPr lang="fr-FR" sz="2400" dirty="0"/>
            </a:br>
            <a:r>
              <a:rPr lang="fr-FR" sz="2400" dirty="0"/>
              <a:t>«</a:t>
            </a:r>
            <a:r>
              <a:rPr lang="fr-FR" sz="2400" dirty="0">
                <a:solidFill>
                  <a:srgbClr val="C00000"/>
                </a:solidFill>
              </a:rPr>
              <a:t>Il ne paraît pas, je m'assure, aussi étrange que ci-devant, de dire, que la propriété fondée sur le travail, est capable de balancer la communauté de la terre. Certainement c'est le travail qui met différents prix aux choses. (…) Je pense que la supputation sera bien modeste, si je dis que des productions d'une terre cultivée, 9 dixièmes sont les effets du travail</a:t>
            </a:r>
            <a:r>
              <a:rPr lang="fr-FR" sz="2400" dirty="0"/>
              <a:t>. » (§40)</a:t>
            </a:r>
            <a:br>
              <a:rPr lang="fr-FR" sz="2400" dirty="0"/>
            </a:br>
            <a:br>
              <a:rPr lang="fr-FR" sz="2400" dirty="0"/>
            </a:br>
            <a:r>
              <a:rPr lang="fr-FR" sz="2400" dirty="0">
                <a:sym typeface="Symbol" panose="05050102010706020507" pitchFamily="18" charset="2"/>
              </a:rPr>
              <a:t> cf. théories de la valeur travail à venir (Ricardo, Marx…)</a:t>
            </a:r>
            <a:endParaRPr lang="fr-FR" sz="2400" dirty="0"/>
          </a:p>
          <a:p>
            <a:endParaRPr lang="fr-FR" sz="2400" dirty="0"/>
          </a:p>
        </p:txBody>
      </p:sp>
    </p:spTree>
    <p:extLst>
      <p:ext uri="{BB962C8B-B14F-4D97-AF65-F5344CB8AC3E}">
        <p14:creationId xmlns:p14="http://schemas.microsoft.com/office/powerpoint/2010/main" val="3491265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lstStyle/>
          <a:p>
            <a:r>
              <a:rPr lang="fr-FR" sz="4000" dirty="0">
                <a:solidFill>
                  <a:prstClr val="black"/>
                </a:solidFill>
                <a:latin typeface="Calibri"/>
              </a:rPr>
              <a:t>John Locke, le politique subordonné à l’économie</a:t>
            </a:r>
            <a:endParaRPr lang="fr-FR" dirty="0">
              <a:latin typeface="+mn-lt"/>
            </a:endParaRP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p:txBody>
          <a:bodyPr>
            <a:normAutofit lnSpcReduction="10000"/>
          </a:bodyPr>
          <a:lstStyle/>
          <a:p>
            <a:endParaRPr lang="fr-FR" dirty="0"/>
          </a:p>
          <a:p>
            <a:r>
              <a:rPr lang="fr-FR" dirty="0"/>
              <a:t>1. Rappels biographiques</a:t>
            </a:r>
          </a:p>
          <a:p>
            <a:r>
              <a:rPr lang="fr-FR" dirty="0"/>
              <a:t>2. Le second Traité de gouvernement</a:t>
            </a:r>
          </a:p>
          <a:p>
            <a:pPr lvl="1">
              <a:buFont typeface="Courier New" panose="02070309020205020404" pitchFamily="49" charset="0"/>
              <a:buChar char="o"/>
            </a:pPr>
            <a:r>
              <a:rPr lang="fr-FR" dirty="0"/>
              <a:t>Le travail, fondement de la propriété privée </a:t>
            </a:r>
          </a:p>
          <a:p>
            <a:pPr lvl="1">
              <a:buFont typeface="Courier New" panose="02070309020205020404" pitchFamily="49" charset="0"/>
              <a:buChar char="o"/>
            </a:pPr>
            <a:r>
              <a:rPr lang="fr-FR" dirty="0"/>
              <a:t>La propriété privée des terres </a:t>
            </a:r>
          </a:p>
          <a:p>
            <a:pPr lvl="1">
              <a:buFont typeface="Courier New" panose="02070309020205020404" pitchFamily="49" charset="0"/>
              <a:buChar char="o"/>
            </a:pPr>
            <a:r>
              <a:rPr lang="fr-FR" dirty="0"/>
              <a:t>L’introduction de la monnaie</a:t>
            </a:r>
          </a:p>
          <a:p>
            <a:pPr lvl="1">
              <a:buFont typeface="Courier New" panose="02070309020205020404" pitchFamily="49" charset="0"/>
              <a:buChar char="o"/>
            </a:pPr>
            <a:r>
              <a:rPr lang="fr-FR" dirty="0"/>
              <a:t>Le contrat social</a:t>
            </a:r>
          </a:p>
          <a:p>
            <a:pPr lvl="1">
              <a:buFont typeface="Courier New" panose="02070309020205020404" pitchFamily="49" charset="0"/>
              <a:buChar char="o"/>
            </a:pPr>
            <a:r>
              <a:rPr lang="fr-FR" dirty="0"/>
              <a:t>Problèmes posés le traitement de la monnaie</a:t>
            </a:r>
          </a:p>
          <a:p>
            <a:r>
              <a:rPr lang="fr-FR" dirty="0"/>
              <a:t>3. Conclusion : une inversion du rapport de subordination entre économie et politique</a:t>
            </a:r>
          </a:p>
          <a:p>
            <a:endParaRPr lang="fr-FR" dirty="0"/>
          </a:p>
        </p:txBody>
      </p:sp>
    </p:spTree>
    <p:extLst>
      <p:ext uri="{BB962C8B-B14F-4D97-AF65-F5344CB8AC3E}">
        <p14:creationId xmlns:p14="http://schemas.microsoft.com/office/powerpoint/2010/main" val="34490415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lumMod val="20000"/>
            <a:lumOff val="80000"/>
            <a:alpha val="42000"/>
          </a:schemeClr>
        </a:solidFill>
        <a:effectLst/>
      </p:bgPr>
    </p:bg>
    <p:spTree>
      <p:nvGrpSpPr>
        <p:cNvPr id="1" name="">
          <a:extLst>
            <a:ext uri="{FF2B5EF4-FFF2-40B4-BE49-F238E27FC236}">
              <a16:creationId xmlns:a16="http://schemas.microsoft.com/office/drawing/2014/main" id="{78D340A1-2496-91E8-5C01-3C365D7DCC04}"/>
            </a:ext>
          </a:extLst>
        </p:cNvPr>
        <p:cNvGrpSpPr/>
        <p:nvPr/>
      </p:nvGrpSpPr>
      <p:grpSpPr>
        <a:xfrm>
          <a:off x="0" y="0"/>
          <a:ext cx="0" cy="0"/>
          <a:chOff x="0" y="0"/>
          <a:chExt cx="0" cy="0"/>
        </a:xfrm>
      </p:grpSpPr>
      <p:sp>
        <p:nvSpPr>
          <p:cNvPr id="2" name="Titre 1">
            <a:extLst>
              <a:ext uri="{FF2B5EF4-FFF2-40B4-BE49-F238E27FC236}">
                <a16:creationId xmlns:a16="http://schemas.microsoft.com/office/drawing/2014/main" id="{3C0FCBAC-093D-E93E-709B-C232807CA15F}"/>
              </a:ext>
            </a:extLst>
          </p:cNvPr>
          <p:cNvSpPr>
            <a:spLocks noGrp="1"/>
          </p:cNvSpPr>
          <p:nvPr>
            <p:ph type="title"/>
          </p:nvPr>
        </p:nvSpPr>
        <p:spPr/>
        <p:txBody>
          <a:bodyPr>
            <a:normAutofit/>
          </a:bodyPr>
          <a:lstStyle/>
          <a:p>
            <a:pPr lvl="1"/>
            <a:r>
              <a:rPr lang="fr-FR" sz="3600" dirty="0">
                <a:latin typeface="+mn-lt"/>
              </a:rPr>
              <a:t>Le travail, fondement de la valeur d’échange des marchandises</a:t>
            </a:r>
          </a:p>
        </p:txBody>
      </p:sp>
      <p:sp>
        <p:nvSpPr>
          <p:cNvPr id="3" name="Espace réservé du contenu 2">
            <a:extLst>
              <a:ext uri="{FF2B5EF4-FFF2-40B4-BE49-F238E27FC236}">
                <a16:creationId xmlns:a16="http://schemas.microsoft.com/office/drawing/2014/main" id="{82065EA2-CA6F-C577-4D53-A2E5A7E34EDE}"/>
              </a:ext>
            </a:extLst>
          </p:cNvPr>
          <p:cNvSpPr>
            <a:spLocks noGrp="1"/>
          </p:cNvSpPr>
          <p:nvPr>
            <p:ph idx="1"/>
          </p:nvPr>
        </p:nvSpPr>
        <p:spPr>
          <a:xfrm>
            <a:off x="628650" y="1738184"/>
            <a:ext cx="7886700" cy="5016843"/>
          </a:xfrm>
        </p:spPr>
        <p:txBody>
          <a:bodyPr>
            <a:normAutofit fontScale="92500" lnSpcReduction="20000"/>
          </a:bodyPr>
          <a:lstStyle/>
          <a:p>
            <a:endParaRPr lang="fr-FR" sz="2400" dirty="0"/>
          </a:p>
          <a:p>
            <a:r>
              <a:rPr lang="fr-FR" sz="2400" dirty="0"/>
              <a:t>Un argument pro-colonial?</a:t>
            </a:r>
            <a:br>
              <a:rPr lang="fr-FR" sz="2400" dirty="0"/>
            </a:br>
            <a:endParaRPr lang="fr-FR" sz="2400" dirty="0"/>
          </a:p>
          <a:p>
            <a:r>
              <a:rPr lang="fr-FR" sz="2400" dirty="0"/>
              <a:t>«  Il ne peut y avoir de plus évidente démonstration sur ce sujet, que celle que nous présentent les divers peuples de l'Amérique. </a:t>
            </a:r>
            <a:r>
              <a:rPr lang="fr-FR" sz="2400" b="1" dirty="0"/>
              <a:t>Les Américains sont très riches en terres, mais très pauvres en commodités de la vie. La nature leur a fourni, aussi libéralement qu'à aucun autre peuple, la matière d'une grande abondance, </a:t>
            </a:r>
            <a:r>
              <a:rPr lang="fr-FR" sz="2400" dirty="0"/>
              <a:t>c'est-à-dire, qu'elle les a pourvus d'un terroir fertile et capable de produire abondamment tout ce qui peut être nécessaire pour la nourriture, pour le vêtement, et pour le Plaisir </a:t>
            </a:r>
            <a:r>
              <a:rPr lang="fr-FR" sz="2400" b="1" dirty="0"/>
              <a:t>: cependant, faute de travail et de soin, ils n'en retirent pas la centième partie des commodités que nous retirons de nos terres</a:t>
            </a:r>
            <a:r>
              <a:rPr lang="fr-FR" sz="2400" dirty="0"/>
              <a:t>; et un Roi en Amérique, qui possède de très amples et très fertiles districts, est plus mal nourri, plus mal logé, et plus mal vêtu, que n'est en Angleterre et ailleurs un ouvrier à la journée. » (§41)</a:t>
            </a:r>
            <a:br>
              <a:rPr lang="fr-FR" sz="2400" dirty="0"/>
            </a:br>
            <a:br>
              <a:rPr lang="fr-FR" sz="2400" dirty="0"/>
            </a:br>
            <a:endParaRPr lang="fr-FR" sz="2400" dirty="0"/>
          </a:p>
          <a:p>
            <a:endParaRPr lang="fr-FR" sz="2400" dirty="0"/>
          </a:p>
        </p:txBody>
      </p:sp>
    </p:spTree>
    <p:extLst>
      <p:ext uri="{BB962C8B-B14F-4D97-AF65-F5344CB8AC3E}">
        <p14:creationId xmlns:p14="http://schemas.microsoft.com/office/powerpoint/2010/main" val="23086646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La propriété privée des terres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lnSpcReduction="10000"/>
          </a:bodyPr>
          <a:lstStyle/>
          <a:p>
            <a:pPr>
              <a:buNone/>
            </a:pPr>
            <a:r>
              <a:rPr lang="fr-FR" sz="2400" dirty="0"/>
              <a:t>	</a:t>
            </a:r>
          </a:p>
          <a:p>
            <a:pPr>
              <a:buNone/>
            </a:pPr>
            <a:r>
              <a:rPr lang="fr-FR" sz="2400" dirty="0"/>
              <a:t>	« </a:t>
            </a:r>
            <a:r>
              <a:rPr lang="fr-CA" sz="2400" dirty="0">
                <a:solidFill>
                  <a:srgbClr val="C00000"/>
                </a:solidFill>
              </a:rPr>
              <a:t>J'ose hardiment soutenir que la même mesure et la même règle de propriété, savoir, que chacun doit posséder autant de bien qu'il lui en faut pour sa subsistance, </a:t>
            </a:r>
            <a:r>
              <a:rPr lang="fr-CA" sz="2400" b="1" dirty="0">
                <a:solidFill>
                  <a:srgbClr val="C00000"/>
                </a:solidFill>
              </a:rPr>
              <a:t>peut avoir lieu aujourd'hui, et pourra toujours avoir lieu dans le monde</a:t>
            </a:r>
            <a:r>
              <a:rPr lang="fr-CA" sz="2400" dirty="0">
                <a:solidFill>
                  <a:srgbClr val="C00000"/>
                </a:solidFill>
              </a:rPr>
              <a:t>, </a:t>
            </a:r>
            <a:r>
              <a:rPr lang="fr-CA" sz="2400" b="1" dirty="0">
                <a:solidFill>
                  <a:srgbClr val="C00000"/>
                </a:solidFill>
              </a:rPr>
              <a:t>sans que personne en soit incommodé et mis à l'étroit, puisqu'il y a assez de terre pour autant encore d'habitants qu'il y en a</a:t>
            </a:r>
            <a:r>
              <a:rPr lang="fr-CA" sz="2400" dirty="0">
                <a:solidFill>
                  <a:srgbClr val="C00000"/>
                </a:solidFill>
              </a:rPr>
              <a:t>.</a:t>
            </a:r>
            <a:r>
              <a:rPr lang="fr-CA" sz="2400" dirty="0"/>
              <a:t> » (§36)</a:t>
            </a:r>
            <a:br>
              <a:rPr lang="fr-FR" sz="2400" dirty="0"/>
            </a:br>
            <a:endParaRPr lang="fr-FR" sz="2400" dirty="0"/>
          </a:p>
          <a:p>
            <a:r>
              <a:rPr lang="fr-FR" sz="2400" dirty="0"/>
              <a:t>La configuration originelle de l’état de nature, au contraire de chez Hobbes, ne pose donc aucun problème majeur.</a:t>
            </a:r>
          </a:p>
          <a:p>
            <a:endParaRPr lang="fr-FR" sz="2400" dirty="0"/>
          </a:p>
          <a:p>
            <a:r>
              <a:rPr lang="fr-FR" sz="2400" dirty="0"/>
              <a:t> Mais l'introduction d'un nouvel élément va changer radicalement les données du problème.</a:t>
            </a:r>
            <a:br>
              <a:rPr lang="fr-FR" sz="2400" dirty="0"/>
            </a:br>
            <a:br>
              <a:rPr lang="fr-FR" sz="2400" dirty="0"/>
            </a:br>
            <a:endParaRPr lang="fr-FR" sz="2400" dirty="0"/>
          </a:p>
        </p:txBody>
      </p:sp>
    </p:spTree>
    <p:extLst>
      <p:ext uri="{BB962C8B-B14F-4D97-AF65-F5344CB8AC3E}">
        <p14:creationId xmlns:p14="http://schemas.microsoft.com/office/powerpoint/2010/main" val="38770806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L’introduction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Cet élément perturbateur, c’est </a:t>
            </a:r>
            <a:r>
              <a:rPr lang="fr-FR" sz="2400" b="1" dirty="0"/>
              <a:t>la monnaie</a:t>
            </a:r>
          </a:p>
          <a:p>
            <a:endParaRPr lang="fr-FR" sz="2400" b="1" dirty="0"/>
          </a:p>
          <a:p>
            <a:r>
              <a:rPr lang="fr-FR" sz="2400" dirty="0"/>
              <a:t>(§47) : «</a:t>
            </a:r>
            <a:r>
              <a:rPr lang="fr-FR" sz="2400" dirty="0">
                <a:solidFill>
                  <a:srgbClr val="C00000"/>
                </a:solidFill>
              </a:rPr>
              <a:t>Or, nous voilà parvenus à l'usage de </a:t>
            </a:r>
            <a:r>
              <a:rPr lang="fr-FR" sz="2400" b="1" dirty="0">
                <a:solidFill>
                  <a:srgbClr val="C00000"/>
                </a:solidFill>
              </a:rPr>
              <a:t>l'argent monnayé</a:t>
            </a:r>
            <a:r>
              <a:rPr lang="fr-FR" sz="2400" dirty="0">
                <a:solidFill>
                  <a:srgbClr val="C00000"/>
                </a:solidFill>
              </a:rPr>
              <a:t>, c'est-à-dire, à </a:t>
            </a:r>
            <a:r>
              <a:rPr lang="fr-FR" sz="2400" b="1" dirty="0">
                <a:solidFill>
                  <a:srgbClr val="C00000"/>
                </a:solidFill>
              </a:rPr>
              <a:t>une chose durable</a:t>
            </a:r>
            <a:r>
              <a:rPr lang="fr-FR" sz="2400" dirty="0">
                <a:solidFill>
                  <a:srgbClr val="C00000"/>
                </a:solidFill>
              </a:rPr>
              <a:t>, que l'on peut garder longtemps, sans craindre qu'elle se gâte et se pourrisse; qui a été </a:t>
            </a:r>
            <a:r>
              <a:rPr lang="fr-FR" sz="2400" b="1" dirty="0">
                <a:solidFill>
                  <a:srgbClr val="C00000"/>
                </a:solidFill>
              </a:rPr>
              <a:t>établie par le consentement mutuel des hommes</a:t>
            </a:r>
            <a:r>
              <a:rPr lang="fr-FR" sz="2400" dirty="0">
                <a:solidFill>
                  <a:srgbClr val="C00000"/>
                </a:solidFill>
              </a:rPr>
              <a:t> ; et que l'on peut échanger pour d'autres choses nécessaires et utiles à la vie, mais qui se corrompent en peu de temps</a:t>
            </a:r>
            <a:r>
              <a:rPr lang="fr-FR" sz="2400" dirty="0"/>
              <a:t>.»</a:t>
            </a:r>
            <a:br>
              <a:rPr lang="fr-FR" sz="2400" dirty="0"/>
            </a:br>
            <a:br>
              <a:rPr lang="fr-FR" sz="2400" dirty="0"/>
            </a:br>
            <a:r>
              <a:rPr lang="fr-FR" sz="2400" dirty="0">
                <a:sym typeface="Symbol" panose="05050102010706020507" pitchFamily="18" charset="2"/>
              </a:rPr>
              <a:t> L’introduction de la monnaie, au sein même de l’état de nature, </a:t>
            </a:r>
            <a:r>
              <a:rPr lang="fr-FR" sz="2400" b="1" dirty="0">
                <a:sym typeface="Symbol" panose="05050102010706020507" pitchFamily="18" charset="2"/>
              </a:rPr>
              <a:t>met </a:t>
            </a:r>
            <a:r>
              <a:rPr lang="fr-FR" sz="2400" b="1" i="1" dirty="0">
                <a:sym typeface="Symbol" panose="05050102010706020507" pitchFamily="18" charset="2"/>
              </a:rPr>
              <a:t>ipso facto </a:t>
            </a:r>
            <a:r>
              <a:rPr lang="fr-FR" sz="2400" b="1" dirty="0">
                <a:sym typeface="Symbol" panose="05050102010706020507" pitchFamily="18" charset="2"/>
              </a:rPr>
              <a:t>un terme à la limite imposée jusqu’alors par le gaspillage</a:t>
            </a:r>
            <a:r>
              <a:rPr lang="fr-FR" sz="2400" dirty="0">
                <a:sym typeface="Symbol" panose="05050102010706020507" pitchFamily="18" charset="2"/>
              </a:rPr>
              <a:t>. </a:t>
            </a:r>
            <a:br>
              <a:rPr lang="fr-FR" sz="2400" dirty="0"/>
            </a:br>
            <a:endParaRPr lang="fr-FR" sz="2400" dirty="0"/>
          </a:p>
        </p:txBody>
      </p:sp>
    </p:spTree>
    <p:extLst>
      <p:ext uri="{BB962C8B-B14F-4D97-AF65-F5344CB8AC3E}">
        <p14:creationId xmlns:p14="http://schemas.microsoft.com/office/powerpoint/2010/main" val="16469615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L’introduction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a:bodyPr>
          <a:lstStyle/>
          <a:p>
            <a:r>
              <a:rPr lang="fr-FR" sz="2400" dirty="0">
                <a:sym typeface="Symbol" panose="05050102010706020507" pitchFamily="18" charset="2"/>
              </a:rPr>
              <a:t>L’introduction de la monnaie met</a:t>
            </a:r>
            <a:r>
              <a:rPr lang="fr-FR" sz="2400" b="1" i="1" dirty="0">
                <a:sym typeface="Symbol" panose="05050102010706020507" pitchFamily="18" charset="2"/>
              </a:rPr>
              <a:t> </a:t>
            </a:r>
            <a:r>
              <a:rPr lang="fr-FR" sz="2400" b="1" dirty="0">
                <a:sym typeface="Symbol" panose="05050102010706020507" pitchFamily="18" charset="2"/>
              </a:rPr>
              <a:t>un terme à la limite imposée jusqu’alors par le gaspillage</a:t>
            </a:r>
            <a:r>
              <a:rPr lang="fr-FR" sz="2400" dirty="0">
                <a:sym typeface="Symbol" panose="05050102010706020507" pitchFamily="18" charset="2"/>
              </a:rPr>
              <a:t>. </a:t>
            </a:r>
          </a:p>
          <a:p>
            <a:endParaRPr lang="fr-FR" sz="2400" dirty="0">
              <a:sym typeface="Symbol" panose="05050102010706020507" pitchFamily="18" charset="2"/>
            </a:endParaRPr>
          </a:p>
          <a:p>
            <a:r>
              <a:rPr lang="fr-FR" sz="2400" dirty="0"/>
              <a:t>L’introduction de la monnaie permet et génère irrémédiablement </a:t>
            </a:r>
            <a:r>
              <a:rPr lang="fr-FR" sz="2400" b="1" dirty="0"/>
              <a:t>l’extension potentiellement sans limite des propriétés</a:t>
            </a:r>
            <a:br>
              <a:rPr lang="fr-FR" sz="2400" dirty="0"/>
            </a:br>
            <a:r>
              <a:rPr lang="fr-FR" sz="2400" dirty="0">
                <a:sym typeface="Symbol"/>
              </a:rPr>
              <a:t> apparition de </a:t>
            </a:r>
            <a:r>
              <a:rPr lang="fr-FR" sz="2400" dirty="0"/>
              <a:t>disproportions et </a:t>
            </a:r>
            <a:r>
              <a:rPr lang="fr-FR" sz="2400" b="1" dirty="0"/>
              <a:t>d’inégalités</a:t>
            </a:r>
            <a:br>
              <a:rPr lang="fr-FR" sz="2400" dirty="0"/>
            </a:br>
            <a:br>
              <a:rPr lang="fr-FR" sz="2400" dirty="0"/>
            </a:br>
            <a:r>
              <a:rPr lang="fr-CA" sz="2400" b="1" dirty="0"/>
              <a:t>(§50) </a:t>
            </a:r>
            <a:r>
              <a:rPr lang="fr-CA" sz="2400" dirty="0"/>
              <a:t>: </a:t>
            </a:r>
            <a:r>
              <a:rPr lang="fr-FR" sz="2400" dirty="0"/>
              <a:t>« </a:t>
            </a:r>
            <a:r>
              <a:rPr lang="fr-CA" sz="2400" dirty="0">
                <a:solidFill>
                  <a:srgbClr val="C00000"/>
                </a:solidFill>
              </a:rPr>
              <a:t>Mais depuis que l'or et l'argent, qui, naturellement sont si peu utiles à la vie de l'homme, par rapport à la nourriture, au vêtement, et à d'autres nécessités semblables, ont reçu un certain prix et une certaine valeur, du </a:t>
            </a:r>
            <a:r>
              <a:rPr lang="fr-CA" sz="2400" b="1" dirty="0">
                <a:solidFill>
                  <a:srgbClr val="C00000"/>
                </a:solidFill>
              </a:rPr>
              <a:t>consentement</a:t>
            </a:r>
            <a:r>
              <a:rPr lang="fr-CA" sz="2400" dirty="0">
                <a:solidFill>
                  <a:srgbClr val="C00000"/>
                </a:solidFill>
              </a:rPr>
              <a:t> des hommes, (…) </a:t>
            </a:r>
            <a:r>
              <a:rPr lang="fr-CA" sz="2400" b="1" dirty="0">
                <a:solidFill>
                  <a:srgbClr val="C00000"/>
                </a:solidFill>
              </a:rPr>
              <a:t>il est clair, par une conséquence nécessaire, que le même consentement a permis les possessions inégales et disproportionnées</a:t>
            </a:r>
            <a:r>
              <a:rPr lang="fr-CA" sz="2400" dirty="0"/>
              <a:t>. » </a:t>
            </a:r>
            <a:br>
              <a:rPr lang="fr-FR" sz="2400" dirty="0"/>
            </a:br>
            <a:endParaRPr lang="fr-FR" sz="2400" dirty="0"/>
          </a:p>
        </p:txBody>
      </p:sp>
    </p:spTree>
    <p:extLst>
      <p:ext uri="{BB962C8B-B14F-4D97-AF65-F5344CB8AC3E}">
        <p14:creationId xmlns:p14="http://schemas.microsoft.com/office/powerpoint/2010/main" val="16469615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L’introduction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494271" y="1738184"/>
            <a:ext cx="8138983" cy="5016843"/>
          </a:xfrm>
        </p:spPr>
        <p:txBody>
          <a:bodyPr>
            <a:normAutofit/>
          </a:bodyPr>
          <a:lstStyle/>
          <a:p>
            <a:r>
              <a:rPr lang="fr-FR" sz="2400" b="1" dirty="0"/>
              <a:t>monnaie </a:t>
            </a:r>
            <a:r>
              <a:rPr lang="fr-FR" sz="2400" b="1" dirty="0">
                <a:sym typeface="Symbol"/>
              </a:rPr>
              <a:t> extension des propriétés  inégalités </a:t>
            </a:r>
            <a:r>
              <a:rPr lang="fr-FR" sz="2400" b="1" dirty="0"/>
              <a:t> risque</a:t>
            </a:r>
            <a:br>
              <a:rPr lang="fr-FR" sz="2400" dirty="0"/>
            </a:br>
            <a:endParaRPr lang="fr-FR" sz="2400" dirty="0"/>
          </a:p>
          <a:p>
            <a:r>
              <a:rPr lang="fr-FR" sz="2400" dirty="0"/>
              <a:t>L'extension des propriétés et l'inégalité vont entraîner jalousie et envie (de ceux qui ont peu envers ceux qui possèdent beaucoup). </a:t>
            </a:r>
            <a:br>
              <a:rPr lang="fr-FR" sz="2400" dirty="0"/>
            </a:br>
            <a:endParaRPr lang="fr-FR" sz="2400" dirty="0"/>
          </a:p>
          <a:p>
            <a:r>
              <a:rPr lang="fr-FR" sz="2400" b="1" dirty="0"/>
              <a:t>Passions déstabilisatrices </a:t>
            </a:r>
            <a:r>
              <a:rPr lang="fr-FR" sz="2400" dirty="0"/>
              <a:t>: envie et jalousie vont pousser les uns à porter atteinte à la propriété des autres.</a:t>
            </a:r>
          </a:p>
          <a:p>
            <a:endParaRPr lang="fr-FR" sz="2400" dirty="0"/>
          </a:p>
          <a:p>
            <a:r>
              <a:rPr lang="fr-FR" sz="2400" dirty="0"/>
              <a:t>En résumé, l'apparition de la monnaie génère </a:t>
            </a:r>
            <a:r>
              <a:rPr lang="fr-FR" sz="2400" b="1" dirty="0"/>
              <a:t>un risque de désordre, de conflit</a:t>
            </a:r>
            <a:r>
              <a:rPr lang="fr-FR" sz="2400" dirty="0"/>
              <a:t>. </a:t>
            </a:r>
            <a:br>
              <a:rPr lang="fr-FR" sz="2400" dirty="0"/>
            </a:br>
            <a:endParaRPr lang="fr-FR" sz="2400" dirty="0"/>
          </a:p>
        </p:txBody>
      </p:sp>
    </p:spTree>
    <p:extLst>
      <p:ext uri="{BB962C8B-B14F-4D97-AF65-F5344CB8AC3E}">
        <p14:creationId xmlns:p14="http://schemas.microsoft.com/office/powerpoint/2010/main" val="16469615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L’introduction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494271" y="1738184"/>
            <a:ext cx="8138983" cy="5016843"/>
          </a:xfrm>
        </p:spPr>
        <p:txBody>
          <a:bodyPr>
            <a:normAutofit fontScale="92500"/>
          </a:bodyPr>
          <a:lstStyle/>
          <a:p>
            <a:r>
              <a:rPr lang="fr-FR" sz="2400" dirty="0"/>
              <a:t>Problème d’autant plus crucial en raison de </a:t>
            </a:r>
            <a:r>
              <a:rPr lang="fr-FR" sz="2400" b="1" dirty="0"/>
              <a:t>l’absence d’un juge commun</a:t>
            </a:r>
            <a:r>
              <a:rPr lang="fr-FR" sz="2400" dirty="0"/>
              <a:t>.</a:t>
            </a:r>
            <a:r>
              <a:rPr lang="fr-FR" sz="2400" b="1" dirty="0"/>
              <a:t> </a:t>
            </a:r>
            <a:br>
              <a:rPr lang="fr-FR" sz="2400" dirty="0"/>
            </a:br>
            <a:endParaRPr lang="fr-FR" sz="2400" dirty="0"/>
          </a:p>
          <a:p>
            <a:r>
              <a:rPr lang="fr-FR" sz="2400" dirty="0"/>
              <a:t>Dans le chapitre VII du second </a:t>
            </a:r>
            <a:r>
              <a:rPr lang="fr-FR" sz="2400" i="1" dirty="0"/>
              <a:t>Traité</a:t>
            </a:r>
            <a:r>
              <a:rPr lang="fr-FR" sz="2400" dirty="0"/>
              <a:t>, Locke postule en effet qu’en l’état de nature, </a:t>
            </a:r>
            <a:r>
              <a:rPr lang="fr-FR" sz="2400" b="1" dirty="0"/>
              <a:t>chacun a le pouvoir et le droit</a:t>
            </a:r>
            <a:r>
              <a:rPr lang="fr-FR" sz="2400" dirty="0"/>
              <a:t>, non seulement de conserver ses biens propres contre les attaques d’autrui, mais aussi celui </a:t>
            </a:r>
            <a:r>
              <a:rPr lang="fr-FR" sz="2400" b="1" dirty="0"/>
              <a:t>de juger et punir </a:t>
            </a:r>
            <a:r>
              <a:rPr lang="fr-FR" sz="2400" dirty="0"/>
              <a:t>quiconque viole, </a:t>
            </a:r>
            <a:r>
              <a:rPr lang="fr-FR" sz="2400" b="1" dirty="0"/>
              <a:t>à ses yeux</a:t>
            </a:r>
            <a:r>
              <a:rPr lang="fr-FR" sz="2400" dirty="0"/>
              <a:t>, la loi de nature :</a:t>
            </a:r>
            <a:br>
              <a:rPr lang="fr-FR" sz="2400" dirty="0"/>
            </a:br>
            <a:br>
              <a:rPr lang="fr-FR" sz="2400" dirty="0"/>
            </a:br>
            <a:r>
              <a:rPr lang="fr-FR" sz="2400" b="1" dirty="0"/>
              <a:t>(chap. VII, §87) </a:t>
            </a:r>
            <a:r>
              <a:rPr lang="fr-FR" sz="2400" dirty="0"/>
              <a:t>« </a:t>
            </a:r>
            <a:r>
              <a:rPr lang="fr-CA" sz="2400" dirty="0">
                <a:solidFill>
                  <a:srgbClr val="C00000"/>
                </a:solidFill>
              </a:rPr>
              <a:t>Chacun a, par la nature, le pouvoir, non seulement de conserver ses biens propres, c'est-à-dire, sa vie, sa liberté et ses richesses, contre toutes les entreprises, toutes les injures et tous les attentats des autres; </a:t>
            </a:r>
            <a:r>
              <a:rPr lang="fr-CA" sz="2400" b="1" dirty="0">
                <a:solidFill>
                  <a:srgbClr val="C00000"/>
                </a:solidFill>
              </a:rPr>
              <a:t>mais encore de juger et de punir ceux qui violent les lois de la nature, selon qu'il croit que l'offense le mérite</a:t>
            </a:r>
            <a:r>
              <a:rPr lang="fr-CA" sz="2400" dirty="0">
                <a:solidFill>
                  <a:srgbClr val="C00000"/>
                </a:solidFill>
              </a:rPr>
              <a:t>, de punir même de mort, lorsqu'il s'agit de quelque crime énorme, qu'il pense mériter la mort. </a:t>
            </a:r>
            <a:r>
              <a:rPr lang="fr-FR" sz="2400" dirty="0"/>
              <a:t>»</a:t>
            </a:r>
          </a:p>
        </p:txBody>
      </p:sp>
    </p:spTree>
    <p:extLst>
      <p:ext uri="{BB962C8B-B14F-4D97-AF65-F5344CB8AC3E}">
        <p14:creationId xmlns:p14="http://schemas.microsoft.com/office/powerpoint/2010/main" val="16469615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L’introduction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494271" y="1738184"/>
            <a:ext cx="8138983" cy="5016843"/>
          </a:xfrm>
        </p:spPr>
        <p:txBody>
          <a:bodyPr>
            <a:normAutofit/>
          </a:bodyPr>
          <a:lstStyle/>
          <a:p>
            <a:r>
              <a:rPr lang="fr-FR" sz="2400" dirty="0"/>
              <a:t>Autrement dit, dans l’état de nature, </a:t>
            </a:r>
            <a:r>
              <a:rPr lang="fr-FR" sz="2400" b="1" dirty="0"/>
              <a:t>autant d’individus, autant de juges</a:t>
            </a:r>
            <a:r>
              <a:rPr lang="fr-FR" sz="2400" dirty="0"/>
              <a:t> !</a:t>
            </a:r>
          </a:p>
          <a:p>
            <a:endParaRPr lang="fr-FR" sz="2400" dirty="0"/>
          </a:p>
          <a:p>
            <a:r>
              <a:rPr lang="fr-FR" sz="2400" dirty="0"/>
              <a:t>Comment, dès lors, régler les conflits portant sur la propriété, qui vont en s’amplifiant suite à l’introduction de la monnaie ?</a:t>
            </a:r>
          </a:p>
          <a:p>
            <a:endParaRPr lang="fr-FR" sz="2400" dirty="0"/>
          </a:p>
          <a:p>
            <a:r>
              <a:rPr lang="fr-FR" sz="2400" dirty="0"/>
              <a:t> Comment éviter qu’un état </a:t>
            </a:r>
            <a:r>
              <a:rPr lang="fr-FR" sz="2400" i="1" dirty="0"/>
              <a:t>a priori</a:t>
            </a:r>
            <a:r>
              <a:rPr lang="fr-FR" sz="2400" dirty="0"/>
              <a:t> pacifique ne sombre dans </a:t>
            </a:r>
            <a:r>
              <a:rPr lang="fr-FR" sz="2400" b="1" dirty="0"/>
              <a:t>le conflit permanent dans l’anarchie</a:t>
            </a:r>
            <a:r>
              <a:rPr lang="fr-FR" sz="2400" dirty="0"/>
              <a:t> ?</a:t>
            </a:r>
          </a:p>
          <a:p>
            <a:endParaRPr lang="fr-FR" sz="2400" dirty="0"/>
          </a:p>
        </p:txBody>
      </p:sp>
    </p:spTree>
    <p:extLst>
      <p:ext uri="{BB962C8B-B14F-4D97-AF65-F5344CB8AC3E}">
        <p14:creationId xmlns:p14="http://schemas.microsoft.com/office/powerpoint/2010/main" val="16469615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contrat social</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lnSpcReduction="20000"/>
          </a:bodyPr>
          <a:lstStyle/>
          <a:p>
            <a:r>
              <a:rPr lang="fr-FR" sz="2400" dirty="0"/>
              <a:t>C’est à cette étape qu’intervient </a:t>
            </a:r>
            <a:r>
              <a:rPr lang="fr-FR" sz="2400" b="1" dirty="0"/>
              <a:t>le contrat social.</a:t>
            </a:r>
            <a:br>
              <a:rPr lang="fr-FR" sz="2400" b="1" dirty="0"/>
            </a:br>
            <a:endParaRPr lang="fr-FR" sz="2400" b="1" dirty="0"/>
          </a:p>
          <a:p>
            <a:r>
              <a:rPr lang="fr-FR" sz="2400" dirty="0"/>
              <a:t>Les hommes vont, par consentement commun, </a:t>
            </a:r>
            <a:r>
              <a:rPr lang="fr-FR" sz="2400" b="1" dirty="0"/>
              <a:t>se dépouiller de leur pouvoir naturel de jugement et de punition</a:t>
            </a:r>
            <a:r>
              <a:rPr lang="fr-FR" sz="2400" dirty="0"/>
              <a:t>, </a:t>
            </a:r>
            <a:r>
              <a:rPr lang="fr-FR" sz="2400" b="1" dirty="0"/>
              <a:t>et le transférer à la société nouvellement crée</a:t>
            </a:r>
            <a:r>
              <a:rPr lang="fr-FR" sz="2400" dirty="0"/>
              <a:t>, dont les représentants auront en charge de régler les différends entre citoyens :</a:t>
            </a:r>
            <a:br>
              <a:rPr lang="fr-FR" sz="2400" dirty="0"/>
            </a:br>
            <a:br>
              <a:rPr lang="fr-FR" sz="2400" dirty="0"/>
            </a:br>
            <a:br>
              <a:rPr lang="fr-FR" sz="2400" dirty="0"/>
            </a:br>
            <a:r>
              <a:rPr lang="fr-FR" sz="2400" dirty="0"/>
              <a:t>« </a:t>
            </a:r>
            <a:r>
              <a:rPr lang="fr-FR" sz="2400" b="1" dirty="0">
                <a:solidFill>
                  <a:srgbClr val="C00000"/>
                </a:solidFill>
              </a:rPr>
              <a:t>Les hommes donc sortent de l'état de nature, et entrent dans une société politique, lorsqu'ils créent et établissent des juges et des Souverains sur la terre</a:t>
            </a:r>
            <a:r>
              <a:rPr lang="fr-FR" sz="2400" dirty="0">
                <a:solidFill>
                  <a:srgbClr val="C00000"/>
                </a:solidFill>
              </a:rPr>
              <a:t>, à qui ils communiquent l'autorité de terminer tous les différends, et de punir toutes les injures qui peuvent être faites à quelqu'un des membres de la société; et partout où l'on voit un certain nombre d'hommes (…) parmi lesquels ne se trouve pas un tel pouvoir décisif, auquel on puisse appeler, on doit regarder l'état où ils sont, comme étant toujours l'état de nature. </a:t>
            </a:r>
            <a:r>
              <a:rPr lang="fr-FR" sz="2400" dirty="0"/>
              <a:t>» (chap. VII, §</a:t>
            </a:r>
            <a:br>
              <a:rPr lang="fr-FR" sz="2400" dirty="0"/>
            </a:br>
            <a:endParaRPr lang="fr-FR" sz="2400" dirty="0"/>
          </a:p>
        </p:txBody>
      </p:sp>
    </p:spTree>
    <p:extLst>
      <p:ext uri="{BB962C8B-B14F-4D97-AF65-F5344CB8AC3E}">
        <p14:creationId xmlns:p14="http://schemas.microsoft.com/office/powerpoint/2010/main" val="33143756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contrat social</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C’est à cette étape qu’intervient </a:t>
            </a:r>
            <a:r>
              <a:rPr lang="fr-FR" sz="2400" b="1" dirty="0"/>
              <a:t>le contrat social.</a:t>
            </a:r>
            <a:br>
              <a:rPr lang="fr-FR" sz="2400" b="1" dirty="0"/>
            </a:br>
            <a:endParaRPr lang="fr-FR" sz="2400" b="1" dirty="0"/>
          </a:p>
        </p:txBody>
      </p:sp>
      <p:pic>
        <p:nvPicPr>
          <p:cNvPr id="4" name="Image 3">
            <a:extLst>
              <a:ext uri="{FF2B5EF4-FFF2-40B4-BE49-F238E27FC236}">
                <a16:creationId xmlns:a16="http://schemas.microsoft.com/office/drawing/2014/main" id="{EB3C0E08-CFFD-434B-9B3A-5944D34D5F66}"/>
              </a:ext>
            </a:extLst>
          </p:cNvPr>
          <p:cNvPicPr>
            <a:picLocks noChangeAspect="1"/>
          </p:cNvPicPr>
          <p:nvPr/>
        </p:nvPicPr>
        <p:blipFill>
          <a:blip r:embed="rId2" cstate="print"/>
          <a:stretch>
            <a:fillRect/>
          </a:stretch>
        </p:blipFill>
        <p:spPr>
          <a:xfrm>
            <a:off x="1241644" y="2354835"/>
            <a:ext cx="6422081" cy="3525848"/>
          </a:xfrm>
          <a:prstGeom prst="rect">
            <a:avLst/>
          </a:prstGeom>
        </p:spPr>
      </p:pic>
    </p:spTree>
    <p:extLst>
      <p:ext uri="{BB962C8B-B14F-4D97-AF65-F5344CB8AC3E}">
        <p14:creationId xmlns:p14="http://schemas.microsoft.com/office/powerpoint/2010/main" val="164696150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contrat social</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b="1" dirty="0"/>
              <a:t>La finalité de la société politique est donc de garantir les droits naturels individuels</a:t>
            </a:r>
            <a:r>
              <a:rPr lang="fr-FR" sz="2400" dirty="0"/>
              <a:t>, en particulier le droit de propriété privée.</a:t>
            </a:r>
          </a:p>
          <a:p>
            <a:endParaRPr lang="fr-FR" sz="2400" dirty="0"/>
          </a:p>
          <a:p>
            <a:r>
              <a:rPr lang="fr-FR" sz="2400" dirty="0"/>
              <a:t>La société de Locke est en quelque sorte une « assemblée de propriétaire » </a:t>
            </a:r>
            <a:br>
              <a:rPr lang="fr-FR" sz="2400" dirty="0"/>
            </a:br>
            <a:br>
              <a:rPr lang="fr-FR" sz="2400" dirty="0"/>
            </a:br>
            <a:r>
              <a:rPr lang="fr-FR" sz="2400" dirty="0">
                <a:sym typeface="Symbol" panose="05050102010706020507" pitchFamily="18" charset="2"/>
              </a:rPr>
              <a:t> </a:t>
            </a:r>
            <a:r>
              <a:rPr lang="fr-FR" sz="2400" dirty="0"/>
              <a:t>C.B. McPherson (1962), </a:t>
            </a:r>
            <a:r>
              <a:rPr lang="en-US" sz="2400" i="1" dirty="0"/>
              <a:t>The Political Theory of Possessive Individualism: From Hobbes to Locke</a:t>
            </a:r>
            <a:br>
              <a:rPr lang="en-US" sz="2400" i="1" dirty="0"/>
            </a:br>
            <a:br>
              <a:rPr lang="en-US" sz="2400" i="1" dirty="0"/>
            </a:br>
            <a:r>
              <a:rPr lang="en-US" sz="2400" i="1" dirty="0">
                <a:sym typeface="Symbol" panose="05050102010706020507" pitchFamily="18" charset="2"/>
              </a:rPr>
              <a:t> </a:t>
            </a:r>
            <a:r>
              <a:rPr lang="en-US" sz="2400" dirty="0"/>
              <a:t>Un </a:t>
            </a:r>
            <a:r>
              <a:rPr lang="en-US" sz="2400" b="1" dirty="0" err="1"/>
              <a:t>individualisme</a:t>
            </a:r>
            <a:r>
              <a:rPr lang="en-US" sz="2400" b="1" dirty="0"/>
              <a:t> </a:t>
            </a:r>
            <a:r>
              <a:rPr lang="en-US" sz="2400" b="1" dirty="0" err="1"/>
              <a:t>fondé</a:t>
            </a:r>
            <a:r>
              <a:rPr lang="en-US" sz="2400" b="1" dirty="0"/>
              <a:t> sur la </a:t>
            </a:r>
            <a:r>
              <a:rPr lang="en-US" sz="2400" b="1" dirty="0" err="1"/>
              <a:t>propriété</a:t>
            </a:r>
            <a:endParaRPr lang="fr-FR" sz="2400" b="1" dirty="0"/>
          </a:p>
        </p:txBody>
      </p:sp>
    </p:spTree>
    <p:extLst>
      <p:ext uri="{BB962C8B-B14F-4D97-AF65-F5344CB8AC3E}">
        <p14:creationId xmlns:p14="http://schemas.microsoft.com/office/powerpoint/2010/main" val="13339998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r>
              <a:rPr lang="fr-FR" sz="4000" dirty="0">
                <a:solidFill>
                  <a:prstClr val="black"/>
                </a:solidFill>
                <a:latin typeface="Calibri"/>
                <a:ea typeface="+mn-ea"/>
                <a:cs typeface="+mn-cs"/>
              </a:rPr>
              <a:t>Rappels biographiques</a:t>
            </a:r>
            <a:endParaRPr lang="fr-FR" sz="6000" dirty="0">
              <a:latin typeface="+mn-lt"/>
            </a:endParaRP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p:txBody>
          <a:bodyPr>
            <a:normAutofit fontScale="85000" lnSpcReduction="20000"/>
          </a:bodyPr>
          <a:lstStyle/>
          <a:p>
            <a:endParaRPr lang="fr-FR" dirty="0"/>
          </a:p>
          <a:p>
            <a:r>
              <a:rPr lang="fr-FR" dirty="0"/>
              <a:t>29 août 1632 : naissance à </a:t>
            </a:r>
            <a:r>
              <a:rPr lang="fr-FR" dirty="0" err="1"/>
              <a:t>Wrington</a:t>
            </a:r>
            <a:r>
              <a:rPr lang="fr-FR" dirty="0"/>
              <a:t>, dans les environs de Bristol (Angleterre).</a:t>
            </a:r>
          </a:p>
          <a:p>
            <a:r>
              <a:rPr lang="fr-FR" dirty="0"/>
              <a:t>1647 : intègre la </a:t>
            </a:r>
            <a:r>
              <a:rPr lang="fr-FR" dirty="0" err="1"/>
              <a:t>Wesminster</a:t>
            </a:r>
            <a:r>
              <a:rPr lang="fr-FR" dirty="0"/>
              <a:t> </a:t>
            </a:r>
            <a:r>
              <a:rPr lang="fr-FR" dirty="0" err="1"/>
              <a:t>School</a:t>
            </a:r>
            <a:r>
              <a:rPr lang="fr-FR" dirty="0"/>
              <a:t> </a:t>
            </a:r>
          </a:p>
          <a:p>
            <a:r>
              <a:rPr lang="fr-FR" dirty="0"/>
              <a:t>1652-1658 : étudiant à Christ Church </a:t>
            </a:r>
            <a:r>
              <a:rPr lang="fr-FR" dirty="0" err="1"/>
              <a:t>College</a:t>
            </a:r>
            <a:r>
              <a:rPr lang="fr-FR" dirty="0"/>
              <a:t> (Oxford)</a:t>
            </a:r>
          </a:p>
          <a:p>
            <a:r>
              <a:rPr lang="fr-FR" dirty="0"/>
              <a:t>1666 : rencontre Lord Ashley, chancelier de l’Echiquier (1661-1672)</a:t>
            </a:r>
          </a:p>
          <a:p>
            <a:r>
              <a:rPr lang="fr-FR" dirty="0"/>
              <a:t>1667-1675 : médecin puis secrétaire particulier de Lord Ashley (1669-1675 : administrateur en Caroline)</a:t>
            </a:r>
          </a:p>
          <a:p>
            <a:r>
              <a:rPr lang="fr-FR" dirty="0"/>
              <a:t>1675-1679 : séjour en France</a:t>
            </a:r>
          </a:p>
          <a:p>
            <a:r>
              <a:rPr lang="fr-FR" dirty="0"/>
              <a:t>1683-1688 : « exil » en Hollande</a:t>
            </a:r>
          </a:p>
          <a:p>
            <a:r>
              <a:rPr lang="fr-FR" dirty="0"/>
              <a:t>28 Octobre 1704 : décès à High Laver (Essex)</a:t>
            </a:r>
          </a:p>
        </p:txBody>
      </p:sp>
    </p:spTree>
    <p:extLst>
      <p:ext uri="{BB962C8B-B14F-4D97-AF65-F5344CB8AC3E}">
        <p14:creationId xmlns:p14="http://schemas.microsoft.com/office/powerpoint/2010/main" val="344904153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contrat social</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Différences entre Locke et Hobbes :</a:t>
            </a:r>
            <a:br>
              <a:rPr lang="fr-FR" sz="2400" dirty="0"/>
            </a:br>
            <a:br>
              <a:rPr lang="fr-FR" sz="2400" dirty="0"/>
            </a:br>
            <a:endParaRPr lang="fr-FR" sz="2400" b="1" dirty="0"/>
          </a:p>
        </p:txBody>
      </p:sp>
      <p:graphicFrame>
        <p:nvGraphicFramePr>
          <p:cNvPr id="7" name="Tableau 6">
            <a:extLst>
              <a:ext uri="{FF2B5EF4-FFF2-40B4-BE49-F238E27FC236}">
                <a16:creationId xmlns:a16="http://schemas.microsoft.com/office/drawing/2014/main" id="{4B012399-2BAC-4F45-92BD-2077AB09CB8B}"/>
              </a:ext>
            </a:extLst>
          </p:cNvPr>
          <p:cNvGraphicFramePr>
            <a:graphicFrameLocks noGrp="1"/>
          </p:cNvGraphicFramePr>
          <p:nvPr>
            <p:extLst>
              <p:ext uri="{D42A27DB-BD31-4B8C-83A1-F6EECF244321}">
                <p14:modId xmlns:p14="http://schemas.microsoft.com/office/powerpoint/2010/main" val="3526227651"/>
              </p:ext>
            </p:extLst>
          </p:nvPr>
        </p:nvGraphicFramePr>
        <p:xfrm>
          <a:off x="959141" y="2474751"/>
          <a:ext cx="7225718" cy="3582101"/>
        </p:xfrm>
        <a:graphic>
          <a:graphicData uri="http://schemas.openxmlformats.org/drawingml/2006/table">
            <a:tbl>
              <a:tblPr firstRow="1" bandRow="1">
                <a:tableStyleId>{5C22544A-7EE6-4342-B048-85BDC9FD1C3A}</a:tableStyleId>
              </a:tblPr>
              <a:tblGrid>
                <a:gridCol w="3612859">
                  <a:extLst>
                    <a:ext uri="{9D8B030D-6E8A-4147-A177-3AD203B41FA5}">
                      <a16:colId xmlns:a16="http://schemas.microsoft.com/office/drawing/2014/main" val="139898670"/>
                    </a:ext>
                  </a:extLst>
                </a:gridCol>
                <a:gridCol w="3612859">
                  <a:extLst>
                    <a:ext uri="{9D8B030D-6E8A-4147-A177-3AD203B41FA5}">
                      <a16:colId xmlns:a16="http://schemas.microsoft.com/office/drawing/2014/main" val="1460847860"/>
                    </a:ext>
                  </a:extLst>
                </a:gridCol>
              </a:tblGrid>
              <a:tr h="485130">
                <a:tc>
                  <a:txBody>
                    <a:bodyPr/>
                    <a:lstStyle/>
                    <a:p>
                      <a:pPr algn="ctr"/>
                      <a:r>
                        <a:rPr lang="fr-FR" dirty="0"/>
                        <a:t>Hobbes</a:t>
                      </a:r>
                    </a:p>
                  </a:txBody>
                  <a:tcPr/>
                </a:tc>
                <a:tc>
                  <a:txBody>
                    <a:bodyPr/>
                    <a:lstStyle/>
                    <a:p>
                      <a:pPr algn="ctr"/>
                      <a:r>
                        <a:rPr lang="fr-FR" dirty="0"/>
                        <a:t>Locke</a:t>
                      </a:r>
                    </a:p>
                  </a:txBody>
                  <a:tcPr/>
                </a:tc>
                <a:extLst>
                  <a:ext uri="{0D108BD9-81ED-4DB2-BD59-A6C34878D82A}">
                    <a16:rowId xmlns:a16="http://schemas.microsoft.com/office/drawing/2014/main" val="1543993268"/>
                  </a:ext>
                </a:extLst>
              </a:tr>
              <a:tr h="485130">
                <a:tc>
                  <a:txBody>
                    <a:bodyPr/>
                    <a:lstStyle/>
                    <a:p>
                      <a:pPr algn="ctr"/>
                      <a:r>
                        <a:rPr lang="fr-FR" dirty="0"/>
                        <a:t>Pacte de sujétion</a:t>
                      </a:r>
                    </a:p>
                  </a:txBody>
                  <a:tcPr/>
                </a:tc>
                <a:tc>
                  <a:txBody>
                    <a:bodyPr/>
                    <a:lstStyle/>
                    <a:p>
                      <a:pPr algn="ctr"/>
                      <a:r>
                        <a:rPr lang="fr-FR" dirty="0"/>
                        <a:t>Pacte d’association</a:t>
                      </a:r>
                    </a:p>
                  </a:txBody>
                  <a:tcPr/>
                </a:tc>
                <a:extLst>
                  <a:ext uri="{0D108BD9-81ED-4DB2-BD59-A6C34878D82A}">
                    <a16:rowId xmlns:a16="http://schemas.microsoft.com/office/drawing/2014/main" val="417961511"/>
                  </a:ext>
                </a:extLst>
              </a:tr>
              <a:tr h="485130">
                <a:tc>
                  <a:txBody>
                    <a:bodyPr/>
                    <a:lstStyle/>
                    <a:p>
                      <a:pPr algn="ctr"/>
                      <a:r>
                        <a:rPr lang="fr-FR" dirty="0"/>
                        <a:t>Transfert intégral de droits</a:t>
                      </a:r>
                    </a:p>
                  </a:txBody>
                  <a:tcPr/>
                </a:tc>
                <a:tc>
                  <a:txBody>
                    <a:bodyPr/>
                    <a:lstStyle/>
                    <a:p>
                      <a:pPr algn="ctr"/>
                      <a:r>
                        <a:rPr lang="fr-FR" dirty="0"/>
                        <a:t>Transfert partiel de droits</a:t>
                      </a:r>
                    </a:p>
                  </a:txBody>
                  <a:tcPr/>
                </a:tc>
                <a:extLst>
                  <a:ext uri="{0D108BD9-81ED-4DB2-BD59-A6C34878D82A}">
                    <a16:rowId xmlns:a16="http://schemas.microsoft.com/office/drawing/2014/main" val="1204058025"/>
                  </a:ext>
                </a:extLst>
              </a:tr>
              <a:tr h="485130">
                <a:tc>
                  <a:txBody>
                    <a:bodyPr/>
                    <a:lstStyle/>
                    <a:p>
                      <a:pPr algn="ctr"/>
                      <a:r>
                        <a:rPr lang="fr-FR" dirty="0"/>
                        <a:t>Monarchie absolue</a:t>
                      </a:r>
                    </a:p>
                  </a:txBody>
                  <a:tcPr/>
                </a:tc>
                <a:tc>
                  <a:txBody>
                    <a:bodyPr/>
                    <a:lstStyle/>
                    <a:p>
                      <a:pPr algn="ctr"/>
                      <a:r>
                        <a:rPr lang="fr-FR" dirty="0"/>
                        <a:t>Monarchie parlementaire</a:t>
                      </a:r>
                    </a:p>
                  </a:txBody>
                  <a:tcPr/>
                </a:tc>
                <a:extLst>
                  <a:ext uri="{0D108BD9-81ED-4DB2-BD59-A6C34878D82A}">
                    <a16:rowId xmlns:a16="http://schemas.microsoft.com/office/drawing/2014/main" val="2827009145"/>
                  </a:ext>
                </a:extLst>
              </a:tr>
              <a:tr h="485130">
                <a:tc>
                  <a:txBody>
                    <a:bodyPr/>
                    <a:lstStyle/>
                    <a:p>
                      <a:pPr algn="ctr"/>
                      <a:r>
                        <a:rPr lang="fr-FR" dirty="0"/>
                        <a:t>Concentration des pouvoirs</a:t>
                      </a:r>
                    </a:p>
                  </a:txBody>
                  <a:tcPr/>
                </a:tc>
                <a:tc>
                  <a:txBody>
                    <a:bodyPr/>
                    <a:lstStyle/>
                    <a:p>
                      <a:pPr algn="ctr"/>
                      <a:r>
                        <a:rPr lang="fr-FR" dirty="0"/>
                        <a:t>Séparation des pouvoirs</a:t>
                      </a:r>
                    </a:p>
                  </a:txBody>
                  <a:tcPr/>
                </a:tc>
                <a:extLst>
                  <a:ext uri="{0D108BD9-81ED-4DB2-BD59-A6C34878D82A}">
                    <a16:rowId xmlns:a16="http://schemas.microsoft.com/office/drawing/2014/main" val="1858885600"/>
                  </a:ext>
                </a:extLst>
              </a:tr>
              <a:tr h="671321">
                <a:tc>
                  <a:txBody>
                    <a:bodyPr/>
                    <a:lstStyle/>
                    <a:p>
                      <a:pPr algn="ctr"/>
                      <a:r>
                        <a:rPr lang="fr-FR" dirty="0"/>
                        <a:t>Opposition entre droit et loi</a:t>
                      </a:r>
                    </a:p>
                  </a:txBody>
                  <a:tcPr/>
                </a:tc>
                <a:tc>
                  <a:txBody>
                    <a:bodyPr/>
                    <a:lstStyle/>
                    <a:p>
                      <a:pPr algn="ctr"/>
                      <a:r>
                        <a:rPr lang="fr-FR" dirty="0"/>
                        <a:t>Droit et loi compatibles (confondus)</a:t>
                      </a:r>
                    </a:p>
                  </a:txBody>
                  <a:tcPr/>
                </a:tc>
                <a:extLst>
                  <a:ext uri="{0D108BD9-81ED-4DB2-BD59-A6C34878D82A}">
                    <a16:rowId xmlns:a16="http://schemas.microsoft.com/office/drawing/2014/main" val="1025976688"/>
                  </a:ext>
                </a:extLst>
              </a:tr>
              <a:tr h="485130">
                <a:tc>
                  <a:txBody>
                    <a:bodyPr/>
                    <a:lstStyle/>
                    <a:p>
                      <a:pPr algn="ctr"/>
                      <a:r>
                        <a:rPr lang="fr-FR" dirty="0"/>
                        <a:t>Propriété = droit artificiel</a:t>
                      </a:r>
                    </a:p>
                  </a:txBody>
                  <a:tcPr/>
                </a:tc>
                <a:tc>
                  <a:txBody>
                    <a:bodyPr/>
                    <a:lstStyle/>
                    <a:p>
                      <a:pPr algn="ctr"/>
                      <a:r>
                        <a:rPr lang="fr-FR" dirty="0"/>
                        <a:t>Propriété = droit naturel</a:t>
                      </a:r>
                    </a:p>
                  </a:txBody>
                  <a:tcPr/>
                </a:tc>
                <a:extLst>
                  <a:ext uri="{0D108BD9-81ED-4DB2-BD59-A6C34878D82A}">
                    <a16:rowId xmlns:a16="http://schemas.microsoft.com/office/drawing/2014/main" val="1384921602"/>
                  </a:ext>
                </a:extLst>
              </a:tr>
            </a:tbl>
          </a:graphicData>
        </a:graphic>
      </p:graphicFrame>
    </p:spTree>
    <p:extLst>
      <p:ext uri="{BB962C8B-B14F-4D97-AF65-F5344CB8AC3E}">
        <p14:creationId xmlns:p14="http://schemas.microsoft.com/office/powerpoint/2010/main" val="294140546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lnSpcReduction="20000"/>
          </a:bodyPr>
          <a:lstStyle/>
          <a:p>
            <a:r>
              <a:rPr lang="fr-FR" sz="2400" dirty="0"/>
              <a:t>La façon dont Locke introduit la monnaie à son analyse pose plusieurs problèmes</a:t>
            </a:r>
          </a:p>
          <a:p>
            <a:endParaRPr lang="fr-FR" sz="2400" dirty="0"/>
          </a:p>
          <a:p>
            <a:r>
              <a:rPr lang="fr-FR" sz="2400" dirty="0"/>
              <a:t>Locke admet, à juste titre, </a:t>
            </a:r>
            <a:r>
              <a:rPr lang="fr-FR" sz="2400" b="1" dirty="0"/>
              <a:t>que la monnaie est une convention qui tire sa valeur d’un consentement mutuel </a:t>
            </a:r>
            <a:r>
              <a:rPr lang="fr-FR" sz="2400" dirty="0"/>
              <a:t>:</a:t>
            </a:r>
            <a:br>
              <a:rPr lang="fr-FR" sz="2400" dirty="0"/>
            </a:br>
            <a:br>
              <a:rPr lang="fr-FR" sz="2400" dirty="0"/>
            </a:br>
            <a:r>
              <a:rPr lang="fr-FR" sz="2400" dirty="0"/>
              <a:t>(§47) : «</a:t>
            </a:r>
            <a:r>
              <a:rPr lang="fr-FR" sz="2400" dirty="0">
                <a:solidFill>
                  <a:srgbClr val="C00000"/>
                </a:solidFill>
              </a:rPr>
              <a:t>une chose durable, que l'on peut garder longtemps, (…) qui a été </a:t>
            </a:r>
            <a:r>
              <a:rPr lang="fr-FR" sz="2400" b="1" dirty="0">
                <a:solidFill>
                  <a:srgbClr val="C00000"/>
                </a:solidFill>
              </a:rPr>
              <a:t>établie par le consentement mutuel des hommes</a:t>
            </a:r>
            <a:r>
              <a:rPr lang="fr-FR" sz="2400" dirty="0">
                <a:solidFill>
                  <a:srgbClr val="C00000"/>
                </a:solidFill>
              </a:rPr>
              <a:t> ; et que l'on peut échanger pour d'autres choses nécessaires et utiles à la vie </a:t>
            </a:r>
            <a:r>
              <a:rPr lang="fr-FR" sz="2400" dirty="0"/>
              <a:t>»</a:t>
            </a:r>
            <a:br>
              <a:rPr lang="fr-FR" sz="2400" dirty="0"/>
            </a:br>
            <a:br>
              <a:rPr lang="fr-FR" sz="2400" dirty="0"/>
            </a:br>
            <a:r>
              <a:rPr lang="fr-FR" sz="2400" dirty="0"/>
              <a:t>(§50) : « </a:t>
            </a:r>
            <a:r>
              <a:rPr lang="fr-FR" sz="2400" dirty="0">
                <a:solidFill>
                  <a:srgbClr val="C00000"/>
                </a:solidFill>
              </a:rPr>
              <a:t>depuis que l'or et l'argent, qui, naturellement sont si peu utiles à la vie de l'homme (…) ont reçu un certain prix et une certaine valeur, </a:t>
            </a:r>
            <a:r>
              <a:rPr lang="fr-FR" sz="2400" b="1" dirty="0">
                <a:solidFill>
                  <a:srgbClr val="C00000"/>
                </a:solidFill>
              </a:rPr>
              <a:t>du consentement des hommes </a:t>
            </a:r>
            <a:r>
              <a:rPr lang="fr-FR" sz="2400" dirty="0">
                <a:solidFill>
                  <a:srgbClr val="C00000"/>
                </a:solidFill>
              </a:rPr>
              <a:t>(…) il est clair, par une conséquence nécessaire, que </a:t>
            </a:r>
            <a:r>
              <a:rPr lang="fr-FR" sz="2400" b="1" dirty="0">
                <a:solidFill>
                  <a:srgbClr val="C00000"/>
                </a:solidFill>
              </a:rPr>
              <a:t>le même consentement a permis</a:t>
            </a:r>
            <a:r>
              <a:rPr lang="fr-FR" sz="2400" dirty="0">
                <a:solidFill>
                  <a:srgbClr val="C00000"/>
                </a:solidFill>
              </a:rPr>
              <a:t> les possessions inégales et disproportionnées.</a:t>
            </a:r>
            <a:r>
              <a:rPr lang="fr-FR" sz="2400" dirty="0"/>
              <a:t> »</a:t>
            </a:r>
            <a:br>
              <a:rPr lang="fr-FR" sz="2400" dirty="0"/>
            </a:br>
            <a:br>
              <a:rPr lang="fr-FR" sz="2400" dirty="0"/>
            </a:br>
            <a:endParaRPr lang="fr-FR" sz="2400" b="1" dirty="0"/>
          </a:p>
        </p:txBody>
      </p:sp>
    </p:spTree>
    <p:extLst>
      <p:ext uri="{BB962C8B-B14F-4D97-AF65-F5344CB8AC3E}">
        <p14:creationId xmlns:p14="http://schemas.microsoft.com/office/powerpoint/2010/main" val="35064557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a:bodyPr>
          <a:lstStyle/>
          <a:p>
            <a:r>
              <a:rPr lang="fr-FR" sz="2400" dirty="0"/>
              <a:t>Locke admet, à juste titre, </a:t>
            </a:r>
            <a:r>
              <a:rPr lang="fr-FR" sz="2400" b="1" dirty="0"/>
              <a:t>que la monnaie est une convention qui tire sa valeur d’un consentement mutuel.</a:t>
            </a:r>
            <a:endParaRPr lang="fr-FR" sz="2400" dirty="0"/>
          </a:p>
          <a:p>
            <a:endParaRPr lang="fr-FR" sz="2400" dirty="0"/>
          </a:p>
          <a:p>
            <a:r>
              <a:rPr lang="fr-FR" sz="2400" dirty="0"/>
              <a:t>Dès lors, en introduisant la monnaie, </a:t>
            </a:r>
            <a:r>
              <a:rPr lang="fr-FR" sz="2400" b="1" dirty="0"/>
              <a:t>les hommes auraient consenti à l’ensemble de ses conséquences</a:t>
            </a:r>
            <a:r>
              <a:rPr lang="fr-FR" sz="2400" dirty="0"/>
              <a:t>, donc à l’existence de disproportions et d’inégalités dans les propriétés. </a:t>
            </a:r>
          </a:p>
          <a:p>
            <a:endParaRPr lang="fr-FR" sz="2400" dirty="0"/>
          </a:p>
          <a:p>
            <a:r>
              <a:rPr lang="fr-FR" sz="2400" dirty="0"/>
              <a:t>Pourquoi, partant d’une situation pacifique où personne ne manquait de rien, les hommes auraient volontairement introduit dans leur environnement un élément facteur de conflit ?</a:t>
            </a:r>
            <a:br>
              <a:rPr lang="fr-FR" sz="2400" dirty="0"/>
            </a:br>
            <a:endParaRPr lang="fr-FR" sz="2400" dirty="0"/>
          </a:p>
          <a:p>
            <a:r>
              <a:rPr lang="fr-FR" sz="2400" dirty="0"/>
              <a:t>Quel intérêt auraient-ils trouvés à prendre le risque d’être désavantagés par rapport à d’autres ?</a:t>
            </a:r>
            <a:endParaRPr lang="fr-FR" sz="2400" b="1" dirty="0"/>
          </a:p>
        </p:txBody>
      </p:sp>
    </p:spTree>
    <p:extLst>
      <p:ext uri="{BB962C8B-B14F-4D97-AF65-F5344CB8AC3E}">
        <p14:creationId xmlns:p14="http://schemas.microsoft.com/office/powerpoint/2010/main" val="35155536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Solution partielle : l’égalité prévalait avant l’introduction de la monnaie, et </a:t>
            </a:r>
            <a:r>
              <a:rPr lang="fr-FR" sz="2400" b="1" dirty="0"/>
              <a:t>personne ne pouvait prévoir quelle serait sa situation future</a:t>
            </a:r>
            <a:r>
              <a:rPr lang="fr-FR" sz="2400" dirty="0"/>
              <a:t> une fois la monnaie crée. </a:t>
            </a:r>
            <a:br>
              <a:rPr lang="fr-FR" sz="2400" dirty="0"/>
            </a:br>
            <a:br>
              <a:rPr lang="fr-FR" sz="2400" b="1" dirty="0"/>
            </a:br>
            <a:r>
              <a:rPr lang="fr-FR" sz="2400" b="1" dirty="0">
                <a:sym typeface="Symbol" panose="05050102010706020507" pitchFamily="18" charset="2"/>
              </a:rPr>
              <a:t> cf. « position originelle » de John Rawls</a:t>
            </a:r>
            <a:endParaRPr lang="fr-FR" sz="2400" dirty="0"/>
          </a:p>
        </p:txBody>
      </p:sp>
      <p:pic>
        <p:nvPicPr>
          <p:cNvPr id="5" name="Image 4">
            <a:extLst>
              <a:ext uri="{FF2B5EF4-FFF2-40B4-BE49-F238E27FC236}">
                <a16:creationId xmlns:a16="http://schemas.microsoft.com/office/drawing/2014/main" id="{3F806F12-843E-411D-A757-1D869B62B37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26174" y="3609421"/>
            <a:ext cx="4291651" cy="2883453"/>
          </a:xfrm>
          <a:prstGeom prst="rect">
            <a:avLst/>
          </a:prstGeom>
        </p:spPr>
      </p:pic>
    </p:spTree>
    <p:extLst>
      <p:ext uri="{BB962C8B-B14F-4D97-AF65-F5344CB8AC3E}">
        <p14:creationId xmlns:p14="http://schemas.microsoft.com/office/powerpoint/2010/main" val="1376278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alpha val="5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b="1" dirty="0">
                <a:sym typeface="Symbol" panose="05050102010706020507" pitchFamily="18" charset="2"/>
              </a:rPr>
              <a:t>John Rawls (1971), </a:t>
            </a:r>
            <a:r>
              <a:rPr lang="fr-FR" sz="2400" b="1" i="1" dirty="0">
                <a:sym typeface="Symbol" panose="05050102010706020507" pitchFamily="18" charset="2"/>
              </a:rPr>
              <a:t>A Theory of Justice</a:t>
            </a:r>
            <a:br>
              <a:rPr lang="fr-FR" sz="2400" b="1" i="1" dirty="0">
                <a:sym typeface="Symbol" panose="05050102010706020507" pitchFamily="18" charset="2"/>
              </a:rPr>
            </a:br>
            <a:endParaRPr lang="fr-FR" sz="2400" b="1" i="1" dirty="0">
              <a:sym typeface="Symbol" panose="05050102010706020507" pitchFamily="18" charset="2"/>
            </a:endParaRPr>
          </a:p>
          <a:p>
            <a:r>
              <a:rPr lang="fr-FR" sz="2400" dirty="0">
                <a:sym typeface="Symbol" panose="05050102010706020507" pitchFamily="18" charset="2"/>
              </a:rPr>
              <a:t>Comment trouver un accord sur le choix des institutions « bonnes » ou « justes » nécessaires à l’organisation de toute société ?</a:t>
            </a:r>
            <a:br>
              <a:rPr lang="fr-FR" sz="2400" dirty="0">
                <a:sym typeface="Symbol" panose="05050102010706020507" pitchFamily="18" charset="2"/>
              </a:rPr>
            </a:br>
            <a:endParaRPr lang="fr-FR" sz="2400" dirty="0">
              <a:sym typeface="Symbol" panose="05050102010706020507" pitchFamily="18" charset="2"/>
            </a:endParaRPr>
          </a:p>
          <a:p>
            <a:r>
              <a:rPr lang="fr-FR" sz="2400" dirty="0">
                <a:sym typeface="Symbol" panose="05050102010706020507" pitchFamily="18" charset="2"/>
              </a:rPr>
              <a:t>Rawls, qui s’inscrit contre la logique sacrificielle de l’utilitarisme, se concentre sur l’idée de </a:t>
            </a:r>
            <a:r>
              <a:rPr lang="fr-FR" sz="2400" b="1" dirty="0">
                <a:sym typeface="Symbol" panose="05050102010706020507" pitchFamily="18" charset="2"/>
              </a:rPr>
              <a:t>justice procédurale</a:t>
            </a:r>
            <a:br>
              <a:rPr lang="fr-FR" sz="2400" dirty="0">
                <a:sym typeface="Symbol" panose="05050102010706020507" pitchFamily="18" charset="2"/>
              </a:rPr>
            </a:br>
            <a:endParaRPr lang="fr-FR" sz="2400" dirty="0">
              <a:sym typeface="Symbol" panose="05050102010706020507" pitchFamily="18" charset="2"/>
            </a:endParaRPr>
          </a:p>
          <a:p>
            <a:r>
              <a:rPr lang="fr-FR" sz="2400" dirty="0">
                <a:sym typeface="Symbol" panose="05050102010706020507" pitchFamily="18" charset="2"/>
              </a:rPr>
              <a:t>Quelle </a:t>
            </a:r>
            <a:r>
              <a:rPr lang="fr-FR" sz="2400" b="1" dirty="0">
                <a:sym typeface="Symbol" panose="05050102010706020507" pitchFamily="18" charset="2"/>
              </a:rPr>
              <a:t>procédure</a:t>
            </a:r>
            <a:r>
              <a:rPr lang="fr-FR" sz="2400" dirty="0">
                <a:sym typeface="Symbol" panose="05050102010706020507" pitchFamily="18" charset="2"/>
              </a:rPr>
              <a:t> est susceptible de garantir </a:t>
            </a:r>
            <a:r>
              <a:rPr lang="fr-FR" sz="2400" b="1" dirty="0">
                <a:sym typeface="Symbol" panose="05050102010706020507" pitchFamily="18" charset="2"/>
              </a:rPr>
              <a:t>l’objectivité et l’unanimité</a:t>
            </a:r>
            <a:r>
              <a:rPr lang="fr-FR" sz="2400" dirty="0">
                <a:sym typeface="Symbol" panose="05050102010706020507" pitchFamily="18" charset="2"/>
              </a:rPr>
              <a:t> du choix en matière de principes de justice?</a:t>
            </a:r>
            <a:br>
              <a:rPr lang="fr-FR" sz="2400" dirty="0">
                <a:sym typeface="Symbol" panose="05050102010706020507" pitchFamily="18" charset="2"/>
              </a:rPr>
            </a:br>
            <a:br>
              <a:rPr lang="fr-FR" sz="2400" b="1" i="1" dirty="0">
                <a:sym typeface="Symbol" panose="05050102010706020507" pitchFamily="18" charset="2"/>
              </a:rPr>
            </a:br>
            <a:endParaRPr lang="fr-FR" sz="2400" i="1" dirty="0"/>
          </a:p>
        </p:txBody>
      </p:sp>
    </p:spTree>
    <p:extLst>
      <p:ext uri="{BB962C8B-B14F-4D97-AF65-F5344CB8AC3E}">
        <p14:creationId xmlns:p14="http://schemas.microsoft.com/office/powerpoint/2010/main" val="35663330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alpha val="5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b="1" dirty="0">
                <a:sym typeface="Symbol" panose="05050102010706020507" pitchFamily="18" charset="2"/>
              </a:rPr>
              <a:t>Hypothèse de la « position originelle » et du « voile d’ignorance »</a:t>
            </a:r>
            <a:br>
              <a:rPr lang="fr-FR" sz="2400" b="1" dirty="0">
                <a:sym typeface="Symbol" panose="05050102010706020507" pitchFamily="18" charset="2"/>
              </a:rPr>
            </a:br>
            <a:br>
              <a:rPr lang="fr-FR" sz="2400" b="1" dirty="0">
                <a:sym typeface="Symbol" panose="05050102010706020507" pitchFamily="18" charset="2"/>
              </a:rPr>
            </a:br>
            <a:r>
              <a:rPr lang="fr-FR" sz="2400" dirty="0">
                <a:sym typeface="Symbol" panose="05050102010706020507" pitchFamily="18" charset="2"/>
              </a:rPr>
              <a:t> expérience de pensée par laquelle les </a:t>
            </a:r>
            <a:r>
              <a:rPr lang="fr-FR" sz="2400" b="1" dirty="0">
                <a:sym typeface="Symbol" panose="05050102010706020507" pitchFamily="18" charset="2"/>
              </a:rPr>
              <a:t>individus sont supposés ignorer leurs caractéristiques propres</a:t>
            </a:r>
            <a:r>
              <a:rPr lang="fr-FR" sz="2400" dirty="0">
                <a:sym typeface="Symbol" panose="05050102010706020507" pitchFamily="18" charset="2"/>
              </a:rPr>
              <a:t> (talents, handicaps, genre, croyances, origine, etc.) au moment de choisir les institutions.</a:t>
            </a:r>
            <a:br>
              <a:rPr lang="fr-FR" sz="2400" dirty="0">
                <a:sym typeface="Symbol" panose="05050102010706020507" pitchFamily="18" charset="2"/>
              </a:rPr>
            </a:br>
            <a:br>
              <a:rPr lang="fr-FR" sz="2400" dirty="0">
                <a:sym typeface="Symbol" panose="05050102010706020507" pitchFamily="18" charset="2"/>
              </a:rPr>
            </a:br>
            <a:r>
              <a:rPr lang="fr-FR" sz="2400" dirty="0">
                <a:sym typeface="Symbol" panose="05050102010706020507" pitchFamily="18" charset="2"/>
              </a:rPr>
              <a:t> les individus se déterminent </a:t>
            </a:r>
            <a:r>
              <a:rPr lang="fr-FR" sz="2400" b="1" dirty="0">
                <a:sym typeface="Symbol" panose="05050102010706020507" pitchFamily="18" charset="2"/>
              </a:rPr>
              <a:t>sans pouvoir anticiper ce que sera leur position future</a:t>
            </a:r>
            <a:r>
              <a:rPr lang="fr-FR" sz="2400" dirty="0">
                <a:sym typeface="Symbol" panose="05050102010706020507" pitchFamily="18" charset="2"/>
              </a:rPr>
              <a:t> dans les institutions qu’ils auront choisies (garantit l’objectivité).</a:t>
            </a:r>
            <a:br>
              <a:rPr lang="fr-FR" sz="2400" dirty="0">
                <a:sym typeface="Symbol" panose="05050102010706020507" pitchFamily="18" charset="2"/>
              </a:rPr>
            </a:br>
            <a:br>
              <a:rPr lang="fr-FR" sz="2400" b="1" i="1" dirty="0">
                <a:sym typeface="Symbol" panose="05050102010706020507" pitchFamily="18" charset="2"/>
              </a:rPr>
            </a:br>
            <a:endParaRPr lang="fr-FR" sz="2400" i="1" dirty="0"/>
          </a:p>
        </p:txBody>
      </p:sp>
    </p:spTree>
    <p:extLst>
      <p:ext uri="{BB962C8B-B14F-4D97-AF65-F5344CB8AC3E}">
        <p14:creationId xmlns:p14="http://schemas.microsoft.com/office/powerpoint/2010/main" val="2847729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alpha val="50000"/>
          </a:schemeClr>
        </a:solid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lnSpcReduction="10000"/>
          </a:bodyPr>
          <a:lstStyle/>
          <a:p>
            <a:r>
              <a:rPr lang="fr-FR" sz="2400" dirty="0">
                <a:sym typeface="Symbol" panose="05050102010706020507" pitchFamily="18" charset="2"/>
              </a:rPr>
              <a:t>Selon Rawls, des </a:t>
            </a:r>
            <a:r>
              <a:rPr lang="fr-FR" sz="2400" b="1" dirty="0">
                <a:sym typeface="Symbol" panose="05050102010706020507" pitchFamily="18" charset="2"/>
              </a:rPr>
              <a:t>individus rationnels </a:t>
            </a:r>
            <a:r>
              <a:rPr lang="fr-FR" sz="2400" dirty="0">
                <a:sym typeface="Symbol" panose="05050102010706020507" pitchFamily="18" charset="2"/>
              </a:rPr>
              <a:t>et appliquant une </a:t>
            </a:r>
            <a:r>
              <a:rPr lang="fr-FR" sz="2400" b="1" dirty="0">
                <a:sym typeface="Symbol" panose="05050102010706020507" pitchFamily="18" charset="2"/>
              </a:rPr>
              <a:t>logique prudentielle </a:t>
            </a:r>
            <a:r>
              <a:rPr lang="fr-FR" sz="2400" dirty="0">
                <a:sym typeface="Symbol" panose="05050102010706020507" pitchFamily="18" charset="2"/>
              </a:rPr>
              <a:t>adopteraient la stratégie </a:t>
            </a:r>
            <a:r>
              <a:rPr lang="fr-FR" sz="2400" b="1" dirty="0" err="1">
                <a:sym typeface="Symbol" panose="05050102010706020507" pitchFamily="18" charset="2"/>
              </a:rPr>
              <a:t>maximin</a:t>
            </a:r>
            <a:r>
              <a:rPr lang="fr-FR" sz="2400" dirty="0">
                <a:sym typeface="Symbol" panose="05050102010706020507" pitchFamily="18" charset="2"/>
              </a:rPr>
              <a:t>, qui conduit à choisir les institutions à même de </a:t>
            </a:r>
            <a:r>
              <a:rPr lang="fr-FR" sz="2400" b="1" dirty="0">
                <a:sym typeface="Symbol" panose="05050102010706020507" pitchFamily="18" charset="2"/>
              </a:rPr>
              <a:t>maximiser la position des plus mal lotis</a:t>
            </a:r>
            <a:r>
              <a:rPr lang="fr-FR" sz="2400" dirty="0">
                <a:sym typeface="Symbol" panose="05050102010706020507" pitchFamily="18" charset="2"/>
              </a:rPr>
              <a:t>, tout en respectant les principes prioritaires de </a:t>
            </a:r>
            <a:r>
              <a:rPr lang="fr-FR" sz="2400" b="1" dirty="0">
                <a:sym typeface="Symbol" panose="05050102010706020507" pitchFamily="18" charset="2"/>
              </a:rPr>
              <a:t>liberté individuelle et d’égalité des chances</a:t>
            </a:r>
            <a:r>
              <a:rPr lang="fr-FR" sz="2400" dirty="0">
                <a:sym typeface="Symbol" panose="05050102010706020507" pitchFamily="18" charset="2"/>
              </a:rPr>
              <a:t>. </a:t>
            </a:r>
          </a:p>
          <a:p>
            <a:endParaRPr lang="fr-FR" sz="2400" b="1" i="1" dirty="0">
              <a:sym typeface="Symbol" panose="05050102010706020507" pitchFamily="18" charset="2"/>
            </a:endParaRPr>
          </a:p>
          <a:p>
            <a:r>
              <a:rPr lang="fr-FR" sz="2400" dirty="0">
                <a:sym typeface="Symbol" panose="05050102010706020507" pitchFamily="18" charset="2"/>
              </a:rPr>
              <a:t>La stratégie </a:t>
            </a:r>
            <a:r>
              <a:rPr lang="fr-FR" sz="2400" dirty="0" err="1">
                <a:sym typeface="Symbol" panose="05050102010706020507" pitchFamily="18" charset="2"/>
              </a:rPr>
              <a:t>maximin</a:t>
            </a:r>
            <a:r>
              <a:rPr lang="fr-FR" sz="2400" dirty="0">
                <a:sym typeface="Symbol" panose="05050102010706020507" pitchFamily="18" charset="2"/>
              </a:rPr>
              <a:t> (sous voile d’ignorance) conduirait d’après Rawls à </a:t>
            </a:r>
            <a:r>
              <a:rPr lang="fr-FR" sz="2400" b="1" dirty="0">
                <a:sym typeface="Symbol" panose="05050102010706020507" pitchFamily="18" charset="2"/>
              </a:rPr>
              <a:t>plébisciter la plupart des institutions existantes</a:t>
            </a:r>
            <a:r>
              <a:rPr lang="fr-FR" sz="2400" dirty="0">
                <a:sym typeface="Symbol" panose="05050102010706020507" pitchFamily="18" charset="2"/>
              </a:rPr>
              <a:t> (démocratie politique, l’économie de marché, la propriété privée, etc.) </a:t>
            </a:r>
          </a:p>
          <a:p>
            <a:endParaRPr lang="fr-FR" sz="2400" dirty="0">
              <a:sym typeface="Symbol" panose="05050102010706020507" pitchFamily="18" charset="2"/>
            </a:endParaRPr>
          </a:p>
          <a:p>
            <a:r>
              <a:rPr lang="fr-FR" sz="2400" dirty="0">
                <a:sym typeface="Symbol" panose="05050102010706020507" pitchFamily="18" charset="2"/>
              </a:rPr>
              <a:t>Rawls se prononce toutefois contre les trop fortes concentrations de richesses.</a:t>
            </a:r>
            <a:br>
              <a:rPr lang="fr-FR" sz="2400" dirty="0">
                <a:sym typeface="Symbol" panose="05050102010706020507" pitchFamily="18" charset="2"/>
              </a:rPr>
            </a:br>
            <a:endParaRPr lang="fr-FR" sz="2400" dirty="0"/>
          </a:p>
        </p:txBody>
      </p:sp>
    </p:spTree>
    <p:extLst>
      <p:ext uri="{BB962C8B-B14F-4D97-AF65-F5344CB8AC3E}">
        <p14:creationId xmlns:p14="http://schemas.microsoft.com/office/powerpoint/2010/main" val="23736728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13470"/>
            <a:ext cx="7886700" cy="5016844"/>
          </a:xfrm>
        </p:spPr>
        <p:txBody>
          <a:bodyPr>
            <a:normAutofit/>
          </a:bodyPr>
          <a:lstStyle/>
          <a:p>
            <a:endParaRPr lang="fr-FR" sz="2400" dirty="0"/>
          </a:p>
          <a:p>
            <a:r>
              <a:rPr lang="fr-FR" sz="2400" dirty="0"/>
              <a:t>Un </a:t>
            </a:r>
            <a:r>
              <a:rPr lang="fr-FR" sz="2400" b="1" dirty="0"/>
              <a:t>problème logique subsiste cependant </a:t>
            </a:r>
            <a:r>
              <a:rPr lang="fr-FR" sz="2400" dirty="0"/>
              <a:t>chez Locke : l’invention de la monnaie procède d’une convention… mais précède le contrat social et la société politique. </a:t>
            </a:r>
          </a:p>
          <a:p>
            <a:endParaRPr lang="fr-FR" sz="2400" dirty="0"/>
          </a:p>
          <a:p>
            <a:r>
              <a:rPr lang="fr-FR" sz="2400" dirty="0"/>
              <a:t>Quid d’une convention en dehors même de la société ? </a:t>
            </a:r>
            <a:br>
              <a:rPr lang="fr-FR" sz="2400" dirty="0"/>
            </a:br>
            <a:r>
              <a:rPr lang="fr-FR" sz="2400" b="1" dirty="0"/>
              <a:t>Qui garantira son respect </a:t>
            </a:r>
            <a:r>
              <a:rPr lang="fr-FR" sz="2400" dirty="0"/>
              <a:t>?</a:t>
            </a:r>
            <a:br>
              <a:rPr lang="fr-FR" sz="2400" dirty="0"/>
            </a:br>
            <a:br>
              <a:rPr lang="fr-FR" sz="2400" dirty="0"/>
            </a:br>
            <a:r>
              <a:rPr lang="fr-FR" sz="2400" b="1" dirty="0">
                <a:solidFill>
                  <a:srgbClr val="C00000"/>
                </a:solidFill>
                <a:sym typeface="Symbol" pitchFamily="18" charset="2"/>
              </a:rPr>
              <a:t>« Covenants, </a:t>
            </a:r>
            <a:r>
              <a:rPr lang="fr-FR" sz="2400" b="1" dirty="0" err="1">
                <a:solidFill>
                  <a:srgbClr val="C00000"/>
                </a:solidFill>
                <a:sym typeface="Symbol" pitchFamily="18" charset="2"/>
              </a:rPr>
              <a:t>without</a:t>
            </a:r>
            <a:r>
              <a:rPr lang="fr-FR" sz="2400" b="1" dirty="0">
                <a:solidFill>
                  <a:srgbClr val="C00000"/>
                </a:solidFill>
                <a:sym typeface="Symbol" pitchFamily="18" charset="2"/>
              </a:rPr>
              <a:t> the </a:t>
            </a:r>
            <a:r>
              <a:rPr lang="fr-FR" sz="2400" b="1" dirty="0" err="1">
                <a:solidFill>
                  <a:srgbClr val="C00000"/>
                </a:solidFill>
                <a:sym typeface="Symbol" pitchFamily="18" charset="2"/>
              </a:rPr>
              <a:t>Sword</a:t>
            </a:r>
            <a:r>
              <a:rPr lang="fr-FR" sz="2400" b="1" dirty="0">
                <a:solidFill>
                  <a:srgbClr val="C00000"/>
                </a:solidFill>
                <a:sym typeface="Symbol" pitchFamily="18" charset="2"/>
              </a:rPr>
              <a:t>, are but </a:t>
            </a:r>
            <a:r>
              <a:rPr lang="fr-FR" sz="2400" b="1" dirty="0" err="1">
                <a:solidFill>
                  <a:srgbClr val="C00000"/>
                </a:solidFill>
                <a:sym typeface="Symbol" pitchFamily="18" charset="2"/>
              </a:rPr>
              <a:t>Words</a:t>
            </a:r>
            <a:r>
              <a:rPr lang="fr-FR" sz="2400" b="1" dirty="0">
                <a:solidFill>
                  <a:srgbClr val="C00000"/>
                </a:solidFill>
                <a:sym typeface="Symbol" pitchFamily="18" charset="2"/>
              </a:rPr>
              <a:t>, and of no </a:t>
            </a:r>
            <a:r>
              <a:rPr lang="fr-FR" sz="2400" b="1" dirty="0" err="1">
                <a:solidFill>
                  <a:srgbClr val="C00000"/>
                </a:solidFill>
                <a:sym typeface="Symbol" pitchFamily="18" charset="2"/>
              </a:rPr>
              <a:t>strength</a:t>
            </a:r>
            <a:r>
              <a:rPr lang="fr-FR" sz="2400" b="1" dirty="0">
                <a:solidFill>
                  <a:srgbClr val="C00000"/>
                </a:solidFill>
                <a:sym typeface="Symbol" pitchFamily="18" charset="2"/>
              </a:rPr>
              <a:t> to </a:t>
            </a:r>
            <a:r>
              <a:rPr lang="fr-FR" sz="2400" b="1" dirty="0" err="1">
                <a:solidFill>
                  <a:srgbClr val="C00000"/>
                </a:solidFill>
                <a:sym typeface="Symbol" pitchFamily="18" charset="2"/>
              </a:rPr>
              <a:t>secure</a:t>
            </a:r>
            <a:r>
              <a:rPr lang="fr-FR" sz="2400" b="1" dirty="0">
                <a:solidFill>
                  <a:srgbClr val="C00000"/>
                </a:solidFill>
                <a:sym typeface="Symbol" pitchFamily="18" charset="2"/>
              </a:rPr>
              <a:t> a man </a:t>
            </a:r>
            <a:r>
              <a:rPr lang="fr-FR" sz="2400" b="1" dirty="0" err="1">
                <a:solidFill>
                  <a:srgbClr val="C00000"/>
                </a:solidFill>
                <a:sym typeface="Symbol" pitchFamily="18" charset="2"/>
              </a:rPr>
              <a:t>at</a:t>
            </a:r>
            <a:r>
              <a:rPr lang="fr-FR" sz="2400" b="1" dirty="0">
                <a:solidFill>
                  <a:srgbClr val="C00000"/>
                </a:solidFill>
                <a:sym typeface="Symbol" pitchFamily="18" charset="2"/>
              </a:rPr>
              <a:t> all</a:t>
            </a:r>
            <a:r>
              <a:rPr lang="fr-FR" sz="2400" dirty="0">
                <a:solidFill>
                  <a:srgbClr val="C00000"/>
                </a:solidFill>
                <a:sym typeface="Symbol" pitchFamily="18" charset="2"/>
              </a:rPr>
              <a:t> </a:t>
            </a:r>
            <a:r>
              <a:rPr lang="fr-FR" sz="2400" dirty="0">
                <a:sym typeface="Symbol" pitchFamily="18" charset="2"/>
              </a:rPr>
              <a:t>» (Hobbes, </a:t>
            </a:r>
            <a:r>
              <a:rPr lang="fr-FR" sz="2400" i="1" dirty="0" err="1">
                <a:sym typeface="Symbol" pitchFamily="18" charset="2"/>
              </a:rPr>
              <a:t>Leviathan</a:t>
            </a:r>
            <a:r>
              <a:rPr lang="fr-FR" sz="2400" dirty="0">
                <a:sym typeface="Symbol" pitchFamily="18" charset="2"/>
              </a:rPr>
              <a:t>, chap. XVII) </a:t>
            </a:r>
            <a:br>
              <a:rPr lang="fr-FR" sz="2400" dirty="0"/>
            </a:br>
            <a:endParaRPr lang="fr-FR" sz="2400" dirty="0"/>
          </a:p>
        </p:txBody>
      </p:sp>
    </p:spTree>
    <p:extLst>
      <p:ext uri="{BB962C8B-B14F-4D97-AF65-F5344CB8AC3E}">
        <p14:creationId xmlns:p14="http://schemas.microsoft.com/office/powerpoint/2010/main" val="19214388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13470"/>
            <a:ext cx="7886700" cy="5016844"/>
          </a:xfrm>
        </p:spPr>
        <p:txBody>
          <a:bodyPr>
            <a:normAutofit/>
          </a:bodyPr>
          <a:lstStyle/>
          <a:p>
            <a:pPr>
              <a:buNone/>
            </a:pPr>
            <a:endParaRPr lang="fr-FR" sz="2400" dirty="0"/>
          </a:p>
          <a:p>
            <a:r>
              <a:rPr lang="fr-FR" sz="2400" b="1" dirty="0"/>
              <a:t>Comment régler les probables désaccords</a:t>
            </a:r>
            <a:r>
              <a:rPr lang="fr-FR" sz="2400" dirty="0"/>
              <a:t> portant sur la valeur de la monnaie en l’absence d’un juge commun ?</a:t>
            </a:r>
            <a:br>
              <a:rPr lang="fr-FR" sz="2400" dirty="0"/>
            </a:br>
            <a:endParaRPr lang="fr-FR" sz="2400" dirty="0"/>
          </a:p>
          <a:p>
            <a:r>
              <a:rPr lang="fr-FR" sz="2400" dirty="0"/>
              <a:t>La valeur et l’acceptation de la monnaie dans l’échange reposent sur </a:t>
            </a:r>
            <a:r>
              <a:rPr lang="fr-FR" sz="2400" b="1" dirty="0"/>
              <a:t>un rapport de confiance, lui-même garanti par une autorité supra-individuelle</a:t>
            </a:r>
            <a:r>
              <a:rPr lang="fr-FR" sz="2400" dirty="0"/>
              <a:t> (Etat, banque centrale, etc.).</a:t>
            </a:r>
            <a:br>
              <a:rPr lang="fr-FR" sz="2400" dirty="0"/>
            </a:br>
            <a:br>
              <a:rPr lang="fr-FR" sz="2400" dirty="0"/>
            </a:br>
            <a:r>
              <a:rPr lang="fr-FR" sz="2400" dirty="0"/>
              <a:t>Sinon, pourquoi accepterait-on de la monnaie « si peu utile à la vie » en échange de biens qui eux le sont?</a:t>
            </a:r>
          </a:p>
        </p:txBody>
      </p:sp>
    </p:spTree>
    <p:extLst>
      <p:ext uri="{BB962C8B-B14F-4D97-AF65-F5344CB8AC3E}">
        <p14:creationId xmlns:p14="http://schemas.microsoft.com/office/powerpoint/2010/main" val="192143888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fontScale="92500" lnSpcReduction="20000"/>
          </a:bodyPr>
          <a:lstStyle/>
          <a:p>
            <a:r>
              <a:rPr lang="fr-FR" sz="2400" dirty="0"/>
              <a:t>L’analyse de Locke doit être replacée dans son </a:t>
            </a:r>
            <a:r>
              <a:rPr lang="fr-FR" sz="2400" b="1" dirty="0"/>
              <a:t>contexte</a:t>
            </a:r>
            <a:r>
              <a:rPr lang="fr-FR" sz="2400" dirty="0"/>
              <a:t>. </a:t>
            </a:r>
            <a:br>
              <a:rPr lang="fr-FR" sz="2400" dirty="0"/>
            </a:br>
            <a:endParaRPr lang="fr-FR" sz="2400" dirty="0"/>
          </a:p>
          <a:p>
            <a:r>
              <a:rPr lang="fr-FR" sz="2400" dirty="0"/>
              <a:t>La rédaction du TGC s’effectue dans celui de la consolidation du premier mouvement des </a:t>
            </a:r>
            <a:r>
              <a:rPr lang="fr-FR" sz="2400" b="1" dirty="0"/>
              <a:t>enclosures</a:t>
            </a:r>
            <a:r>
              <a:rPr lang="fr-FR" sz="2400" dirty="0"/>
              <a:t>. </a:t>
            </a:r>
            <a:br>
              <a:rPr lang="fr-FR" sz="2400" dirty="0"/>
            </a:br>
            <a:br>
              <a:rPr lang="fr-FR" sz="2400" dirty="0"/>
            </a:br>
            <a:r>
              <a:rPr lang="fr-FR" sz="2400" dirty="0"/>
              <a:t>La guerre civile britannique (1642-51) a vu apparaître des mouvements contestataires radicaux, résolument opposés aux enclosures (</a:t>
            </a:r>
            <a:r>
              <a:rPr lang="fr-FR" sz="2400" i="1" dirty="0" err="1"/>
              <a:t>levellers</a:t>
            </a:r>
            <a:r>
              <a:rPr lang="fr-FR" sz="2400" dirty="0"/>
              <a:t> et </a:t>
            </a:r>
            <a:r>
              <a:rPr lang="fr-FR" sz="2400" i="1" dirty="0" err="1"/>
              <a:t>diggers</a:t>
            </a:r>
            <a:r>
              <a:rPr lang="fr-FR" sz="2400" dirty="0"/>
              <a:t>).</a:t>
            </a:r>
          </a:p>
          <a:p>
            <a:endParaRPr lang="fr-FR" sz="2400" dirty="0"/>
          </a:p>
          <a:p>
            <a:r>
              <a:rPr lang="fr-FR" sz="2400" dirty="0"/>
              <a:t>L’œuvre de Locke peut être interprétée comme </a:t>
            </a:r>
            <a:r>
              <a:rPr lang="fr-FR" sz="2400" b="1" dirty="0"/>
              <a:t>légitimant </a:t>
            </a:r>
            <a:r>
              <a:rPr lang="fr-FR" sz="2400" b="1" i="1" dirty="0"/>
              <a:t>ex-post</a:t>
            </a:r>
            <a:r>
              <a:rPr lang="fr-FR" sz="2400" b="1" dirty="0"/>
              <a:t> les enclosures « sauvages »</a:t>
            </a:r>
            <a:r>
              <a:rPr lang="fr-FR" sz="2400" dirty="0"/>
              <a:t> du début du siècle, et </a:t>
            </a:r>
            <a:r>
              <a:rPr lang="fr-FR" sz="2400" i="1" dirty="0"/>
              <a:t>ex-ante</a:t>
            </a:r>
            <a:r>
              <a:rPr lang="fr-FR" sz="2400" dirty="0"/>
              <a:t> un second mouvement, qui se traduira par les « enclosure </a:t>
            </a:r>
            <a:r>
              <a:rPr lang="fr-FR" sz="2400" dirty="0" err="1"/>
              <a:t>acts</a:t>
            </a:r>
            <a:r>
              <a:rPr lang="fr-FR" sz="2400" dirty="0"/>
              <a:t> » de 1773 et 1801. </a:t>
            </a:r>
            <a:br>
              <a:rPr lang="fr-FR" sz="2400" dirty="0"/>
            </a:br>
            <a:endParaRPr lang="fr-FR" sz="2400" dirty="0"/>
          </a:p>
          <a:p>
            <a:r>
              <a:rPr lang="fr-FR" sz="2400" dirty="0"/>
              <a:t>Simultanément, se développe outre-Atlantique la </a:t>
            </a:r>
            <a:r>
              <a:rPr lang="fr-FR" sz="2400" b="1" dirty="0"/>
              <a:t>colonisation du Nouveau Monde</a:t>
            </a:r>
            <a:r>
              <a:rPr lang="fr-FR" sz="2400" dirty="0"/>
              <a:t>, dont Locke, administrateur en Caroline, était partie prenante.</a:t>
            </a:r>
          </a:p>
        </p:txBody>
      </p:sp>
    </p:spTree>
    <p:extLst>
      <p:ext uri="{BB962C8B-B14F-4D97-AF65-F5344CB8AC3E}">
        <p14:creationId xmlns:p14="http://schemas.microsoft.com/office/powerpoint/2010/main" val="1914993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r>
              <a:rPr lang="fr-FR" sz="4000" dirty="0">
                <a:solidFill>
                  <a:prstClr val="black"/>
                </a:solidFill>
                <a:latin typeface="Calibri"/>
                <a:ea typeface="+mn-ea"/>
                <a:cs typeface="+mn-cs"/>
              </a:rPr>
              <a:t>Rappels biographiques</a:t>
            </a:r>
            <a:endParaRPr lang="fr-FR" sz="6000" dirty="0">
              <a:latin typeface="+mn-lt"/>
            </a:endParaRP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825624"/>
            <a:ext cx="7886700" cy="4756407"/>
          </a:xfrm>
        </p:spPr>
        <p:txBody>
          <a:bodyPr>
            <a:normAutofit fontScale="92500" lnSpcReduction="10000"/>
          </a:bodyPr>
          <a:lstStyle/>
          <a:p>
            <a:r>
              <a:rPr lang="fr-FR" sz="2400" dirty="0"/>
              <a:t>L’héritage intellectuel de Locke est conséquent :</a:t>
            </a:r>
            <a:br>
              <a:rPr lang="fr-FR" sz="2400" dirty="0"/>
            </a:br>
            <a:br>
              <a:rPr lang="fr-FR" sz="2400" dirty="0"/>
            </a:br>
            <a:br>
              <a:rPr lang="fr-FR" sz="2400" dirty="0"/>
            </a:br>
            <a:r>
              <a:rPr lang="fr-FR" sz="2400" dirty="0"/>
              <a:t>- en </a:t>
            </a:r>
            <a:r>
              <a:rPr lang="fr-FR" sz="2400" b="1" dirty="0"/>
              <a:t>philosophie de la connaissance </a:t>
            </a:r>
            <a:r>
              <a:rPr lang="fr-FR" sz="2400" dirty="0"/>
              <a:t>: </a:t>
            </a:r>
            <a:br>
              <a:rPr lang="fr-FR" sz="2400" dirty="0"/>
            </a:br>
            <a:r>
              <a:rPr lang="fr-FR" sz="2400" i="1" dirty="0"/>
              <a:t>Essai sur l’entendement humain</a:t>
            </a:r>
            <a:r>
              <a:rPr lang="fr-FR" sz="2400" dirty="0"/>
              <a:t> (1690)</a:t>
            </a:r>
            <a:br>
              <a:rPr lang="fr-FR" sz="2400" dirty="0"/>
            </a:br>
            <a:r>
              <a:rPr lang="fr-FR" sz="2400" dirty="0"/>
              <a:t> </a:t>
            </a:r>
            <a:br>
              <a:rPr lang="fr-FR" sz="2400" dirty="0"/>
            </a:br>
            <a:r>
              <a:rPr lang="fr-FR" sz="2400" dirty="0">
                <a:sym typeface="Symbol"/>
              </a:rPr>
              <a:t> </a:t>
            </a:r>
            <a:r>
              <a:rPr lang="fr-FR" sz="2400" b="1" dirty="0">
                <a:sym typeface="Symbol"/>
              </a:rPr>
              <a:t>empirisme, sensualisme</a:t>
            </a:r>
            <a:br>
              <a:rPr lang="fr-FR" sz="2400" dirty="0">
                <a:sym typeface="Symbol"/>
              </a:rPr>
            </a:br>
            <a:br>
              <a:rPr lang="fr-FR" sz="2400" dirty="0">
                <a:sym typeface="Symbol"/>
              </a:rPr>
            </a:br>
            <a:br>
              <a:rPr lang="fr-FR" sz="2400" dirty="0">
                <a:sym typeface="Symbol"/>
              </a:rPr>
            </a:br>
            <a:r>
              <a:rPr lang="fr-FR" sz="2400" dirty="0"/>
              <a:t>- en </a:t>
            </a:r>
            <a:r>
              <a:rPr lang="fr-FR" sz="2400" b="1" dirty="0"/>
              <a:t>philosophie politique </a:t>
            </a:r>
            <a:r>
              <a:rPr lang="fr-FR" sz="2400" dirty="0"/>
              <a:t>: </a:t>
            </a:r>
            <a:br>
              <a:rPr lang="fr-FR" sz="2400" dirty="0"/>
            </a:br>
            <a:r>
              <a:rPr lang="fr-FR" sz="2400" i="1" dirty="0"/>
              <a:t>Lettre sur la tolérance </a:t>
            </a:r>
            <a:r>
              <a:rPr lang="fr-FR" sz="2400" dirty="0"/>
              <a:t>(1689) </a:t>
            </a:r>
            <a:br>
              <a:rPr lang="fr-FR" sz="2400" dirty="0"/>
            </a:br>
            <a:r>
              <a:rPr lang="fr-FR" sz="2400" i="1" dirty="0"/>
              <a:t>Traités du gouvernement civil </a:t>
            </a:r>
            <a:r>
              <a:rPr lang="fr-FR" sz="2400" dirty="0"/>
              <a:t>(</a:t>
            </a:r>
            <a:r>
              <a:rPr lang="fr-FR" sz="2400" i="1" dirty="0" err="1"/>
              <a:t>Two</a:t>
            </a:r>
            <a:r>
              <a:rPr lang="fr-FR" sz="2400" i="1" dirty="0"/>
              <a:t> </a:t>
            </a:r>
            <a:r>
              <a:rPr lang="fr-FR" sz="2400" i="1" dirty="0" err="1"/>
              <a:t>Treatises</a:t>
            </a:r>
            <a:r>
              <a:rPr lang="fr-FR" sz="2400" i="1" dirty="0"/>
              <a:t> of </a:t>
            </a:r>
            <a:r>
              <a:rPr lang="fr-FR" sz="2400" i="1" dirty="0" err="1"/>
              <a:t>Government</a:t>
            </a:r>
            <a:r>
              <a:rPr lang="fr-FR" sz="2400" dirty="0"/>
              <a:t>, 1690) </a:t>
            </a:r>
            <a:br>
              <a:rPr lang="fr-FR" sz="2400" dirty="0"/>
            </a:br>
            <a:br>
              <a:rPr lang="fr-FR" sz="2400" dirty="0"/>
            </a:br>
            <a:r>
              <a:rPr lang="fr-FR" sz="2400" dirty="0">
                <a:sym typeface="Symbol"/>
              </a:rPr>
              <a:t> </a:t>
            </a:r>
            <a:r>
              <a:rPr lang="fr-FR" sz="2400" b="1" dirty="0"/>
              <a:t>libéralisme politique</a:t>
            </a:r>
            <a:r>
              <a:rPr lang="fr-FR" sz="2400" dirty="0"/>
              <a:t>, déclaration d’indépendance américaine (1776)</a:t>
            </a:r>
          </a:p>
        </p:txBody>
      </p:sp>
    </p:spTree>
    <p:extLst>
      <p:ext uri="{BB962C8B-B14F-4D97-AF65-F5344CB8AC3E}">
        <p14:creationId xmlns:p14="http://schemas.microsoft.com/office/powerpoint/2010/main" val="3449041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Problèmes posés le traitement de la monnaie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r>
              <a:rPr lang="fr-FR" sz="2400" dirty="0"/>
              <a:t>Dans ce contexte général, Locke, porte-parole de la bourgeoisie ascendante, se fixe </a:t>
            </a:r>
            <a:r>
              <a:rPr lang="fr-FR" sz="2400" b="1" dirty="0"/>
              <a:t>trois objectifs prioritaires </a:t>
            </a:r>
            <a:r>
              <a:rPr lang="fr-FR" sz="2400" dirty="0"/>
              <a:t>:</a:t>
            </a:r>
            <a:br>
              <a:rPr lang="fr-FR" sz="2400" dirty="0"/>
            </a:br>
            <a:br>
              <a:rPr lang="fr-FR" sz="2400" dirty="0"/>
            </a:br>
            <a:r>
              <a:rPr lang="fr-FR" sz="2400" dirty="0">
                <a:solidFill>
                  <a:srgbClr val="C00000"/>
                </a:solidFill>
              </a:rPr>
              <a:t>►</a:t>
            </a:r>
            <a:r>
              <a:rPr lang="fr-FR" sz="2400" dirty="0"/>
              <a:t>	démontrer que la </a:t>
            </a:r>
            <a:r>
              <a:rPr lang="fr-FR" sz="2400" b="1" dirty="0"/>
              <a:t>propriété privée, y compris des terres, est un droit naturel </a:t>
            </a:r>
            <a:r>
              <a:rPr lang="fr-FR" sz="2400" dirty="0"/>
              <a:t>;</a:t>
            </a:r>
            <a:br>
              <a:rPr lang="fr-FR" sz="2400" dirty="0"/>
            </a:br>
            <a:br>
              <a:rPr lang="fr-FR" sz="2400" dirty="0"/>
            </a:br>
            <a:r>
              <a:rPr lang="fr-FR" sz="2400" dirty="0">
                <a:solidFill>
                  <a:srgbClr val="C00000"/>
                </a:solidFill>
              </a:rPr>
              <a:t>►</a:t>
            </a:r>
            <a:r>
              <a:rPr lang="fr-FR" sz="2400" dirty="0"/>
              <a:t>	</a:t>
            </a:r>
            <a:r>
              <a:rPr lang="fr-FR" sz="2400" b="1" dirty="0"/>
              <a:t>justifier l'inégalité des possessions</a:t>
            </a:r>
            <a:r>
              <a:rPr lang="fr-FR" sz="2400" dirty="0"/>
              <a:t>, c’est-à-dire montrer – contre Hobbes - que cette dernière est également naturelle et préexiste à l'état social (d'où l'introduction de la monnaie dans l’état de nature) ;</a:t>
            </a:r>
            <a:br>
              <a:rPr lang="fr-FR" sz="2400" dirty="0"/>
            </a:br>
            <a:br>
              <a:rPr lang="fr-FR" sz="2400" dirty="0"/>
            </a:br>
            <a:r>
              <a:rPr lang="fr-FR" sz="2400" dirty="0">
                <a:solidFill>
                  <a:srgbClr val="C00000"/>
                </a:solidFill>
              </a:rPr>
              <a:t>►</a:t>
            </a:r>
            <a:r>
              <a:rPr lang="fr-FR" sz="2400" dirty="0"/>
              <a:t>	montrer, enfin, que le </a:t>
            </a:r>
            <a:r>
              <a:rPr lang="fr-FR" sz="2400" b="1" dirty="0"/>
              <a:t>but ultime de la société est de garantir l’état, même inégal, des propriétés</a:t>
            </a:r>
            <a:r>
              <a:rPr lang="fr-FR" sz="2400" dirty="0"/>
              <a:t>.</a:t>
            </a:r>
          </a:p>
        </p:txBody>
      </p:sp>
    </p:spTree>
    <p:extLst>
      <p:ext uri="{BB962C8B-B14F-4D97-AF65-F5344CB8AC3E}">
        <p14:creationId xmlns:p14="http://schemas.microsoft.com/office/powerpoint/2010/main" val="17797742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fontScale="90000"/>
          </a:bodyPr>
          <a:lstStyle/>
          <a:p>
            <a:pPr lvl="1"/>
            <a:r>
              <a:rPr lang="fr-FR" sz="3600" dirty="0">
                <a:latin typeface="+mn-lt"/>
              </a:rPr>
              <a:t>Conclusion : une inversion du rapport de subordination entre économie et politique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lnSpcReduction="10000"/>
          </a:bodyPr>
          <a:lstStyle/>
          <a:p>
            <a:r>
              <a:rPr lang="fr-FR" sz="2400" dirty="0"/>
              <a:t>L’opposition entre Hobbes et Locke témoigne avant tout d’une </a:t>
            </a:r>
            <a:r>
              <a:rPr lang="fr-FR" sz="2400" b="1" dirty="0"/>
              <a:t>inversion du rapport entre politique et économie</a:t>
            </a:r>
            <a:br>
              <a:rPr lang="fr-FR" sz="2400" dirty="0"/>
            </a:br>
            <a:endParaRPr lang="fr-FR" sz="2400" dirty="0"/>
          </a:p>
          <a:p>
            <a:r>
              <a:rPr lang="fr-FR" sz="2400" b="1" dirty="0">
                <a:solidFill>
                  <a:srgbClr val="C00000"/>
                </a:solidFill>
              </a:rPr>
              <a:t>Hobbes : pas d’économie sans politique </a:t>
            </a:r>
            <a:br>
              <a:rPr lang="fr-FR" sz="2400" b="1" dirty="0"/>
            </a:br>
            <a:br>
              <a:rPr lang="fr-FR" sz="2400" b="1" dirty="0"/>
            </a:br>
            <a:r>
              <a:rPr lang="fr-FR" sz="2400" dirty="0"/>
              <a:t>Tant que le politique fait défaut </a:t>
            </a:r>
            <a:br>
              <a:rPr lang="fr-FR" sz="2400" dirty="0"/>
            </a:br>
            <a:r>
              <a:rPr lang="fr-FR" sz="2400" dirty="0">
                <a:sym typeface="Symbol" panose="05050102010706020507" pitchFamily="18" charset="2"/>
              </a:rPr>
              <a:t></a:t>
            </a:r>
            <a:r>
              <a:rPr lang="fr-FR" sz="2400" dirty="0"/>
              <a:t> guerre de chacun contre chacun</a:t>
            </a:r>
            <a:r>
              <a:rPr lang="fr-FR" sz="2400" dirty="0">
                <a:sym typeface="Symbol" panose="05050102010706020507" pitchFamily="18" charset="2"/>
              </a:rPr>
              <a:t> </a:t>
            </a:r>
            <a:br>
              <a:rPr lang="fr-FR" sz="2400" dirty="0">
                <a:sym typeface="Symbol" panose="05050102010706020507" pitchFamily="18" charset="2"/>
              </a:rPr>
            </a:br>
            <a:r>
              <a:rPr lang="fr-FR" sz="2400" dirty="0">
                <a:sym typeface="Symbol" panose="05050102010706020507" pitchFamily="18" charset="2"/>
              </a:rPr>
              <a:t> </a:t>
            </a:r>
            <a:r>
              <a:rPr lang="fr-FR" sz="2400" b="1" dirty="0"/>
              <a:t>pas d’espace pour la moindre activité industrieuse</a:t>
            </a:r>
            <a:r>
              <a:rPr lang="fr-FR" sz="2400" dirty="0"/>
              <a:t>, agriculture, propriété privée, échange, etc.</a:t>
            </a:r>
            <a:br>
              <a:rPr lang="fr-FR" sz="2400" dirty="0"/>
            </a:br>
            <a:r>
              <a:rPr lang="fr-FR" sz="2400" dirty="0"/>
              <a:t> </a:t>
            </a:r>
            <a:br>
              <a:rPr lang="fr-FR" sz="2400" dirty="0"/>
            </a:br>
            <a:r>
              <a:rPr lang="fr-FR" sz="2400" dirty="0"/>
              <a:t>Le déploiement des activités économiques ne peut s’effectuer qu’une fois la République et la paix civile établies. </a:t>
            </a:r>
            <a:br>
              <a:rPr lang="fr-FR" sz="2400" dirty="0"/>
            </a:br>
            <a:br>
              <a:rPr lang="fr-FR" sz="2400" dirty="0"/>
            </a:br>
            <a:r>
              <a:rPr lang="fr-FR" sz="2400" b="1" dirty="0"/>
              <a:t>Le politique est donc la condition d’existence de l’économique</a:t>
            </a:r>
            <a:r>
              <a:rPr lang="fr-FR" sz="2400" dirty="0"/>
              <a:t>.</a:t>
            </a:r>
          </a:p>
        </p:txBody>
      </p:sp>
    </p:spTree>
    <p:extLst>
      <p:ext uri="{BB962C8B-B14F-4D97-AF65-F5344CB8AC3E}">
        <p14:creationId xmlns:p14="http://schemas.microsoft.com/office/powerpoint/2010/main" val="164772237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fontScale="90000"/>
          </a:bodyPr>
          <a:lstStyle/>
          <a:p>
            <a:pPr lvl="1"/>
            <a:r>
              <a:rPr lang="fr-FR" sz="3600" dirty="0">
                <a:latin typeface="+mn-lt"/>
              </a:rPr>
              <a:t>Conclusion : une inversion du rapport de subordination entre économie et politique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lnSpcReduction="10000"/>
          </a:bodyPr>
          <a:lstStyle/>
          <a:p>
            <a:r>
              <a:rPr lang="fr-FR" sz="2400" dirty="0"/>
              <a:t>L’opposition entre Hobbes et Locke témoigne d’une </a:t>
            </a:r>
            <a:r>
              <a:rPr lang="fr-FR" sz="2400" b="1" dirty="0"/>
              <a:t>inversion</a:t>
            </a:r>
            <a:r>
              <a:rPr lang="fr-FR" sz="2400" dirty="0"/>
              <a:t> </a:t>
            </a:r>
            <a:r>
              <a:rPr lang="fr-FR" sz="2400" b="1" dirty="0"/>
              <a:t>du rapport entre politique et économie</a:t>
            </a:r>
            <a:br>
              <a:rPr lang="fr-FR" sz="2400" dirty="0"/>
            </a:br>
            <a:endParaRPr lang="fr-FR" sz="2400" dirty="0"/>
          </a:p>
          <a:p>
            <a:r>
              <a:rPr lang="fr-FR" sz="2400" b="1" dirty="0">
                <a:solidFill>
                  <a:srgbClr val="C00000"/>
                </a:solidFill>
              </a:rPr>
              <a:t>Locke : pas de politique sans économie</a:t>
            </a:r>
            <a:br>
              <a:rPr lang="fr-FR" sz="2400" b="1" dirty="0"/>
            </a:br>
            <a:br>
              <a:rPr lang="fr-FR" sz="2400" b="1" dirty="0"/>
            </a:br>
            <a:r>
              <a:rPr lang="fr-FR" sz="2400" dirty="0"/>
              <a:t>L’économie est présente dès l’état de nature : propriété privée, agriculture, monnaie, échange, accumulation de richesses préexistent à la société. </a:t>
            </a:r>
            <a:br>
              <a:rPr lang="fr-FR" sz="2400" dirty="0"/>
            </a:br>
            <a:br>
              <a:rPr lang="fr-FR" sz="2400" dirty="0"/>
            </a:br>
            <a:r>
              <a:rPr lang="fr-FR" sz="2400" b="1" dirty="0"/>
              <a:t>L’économie précède le politique </a:t>
            </a:r>
            <a:r>
              <a:rPr lang="fr-FR" sz="2400" dirty="0"/>
              <a:t>et c’est même sur la base de considérations économiques (pour garantir leurs propriétés) que les individus instituent la société par contrat. </a:t>
            </a:r>
            <a:br>
              <a:rPr lang="fr-FR" sz="2400" dirty="0"/>
            </a:br>
            <a:br>
              <a:rPr lang="fr-FR" sz="2400" dirty="0"/>
            </a:br>
            <a:r>
              <a:rPr lang="fr-FR" sz="2400" b="1" dirty="0"/>
              <a:t>Ce sont donc des considérations économiques qui démontrent, en creux, la nécessité du politique</a:t>
            </a:r>
            <a:r>
              <a:rPr lang="fr-FR" sz="2400" dirty="0"/>
              <a:t>. </a:t>
            </a:r>
          </a:p>
        </p:txBody>
      </p:sp>
    </p:spTree>
    <p:extLst>
      <p:ext uri="{BB962C8B-B14F-4D97-AF65-F5344CB8AC3E}">
        <p14:creationId xmlns:p14="http://schemas.microsoft.com/office/powerpoint/2010/main" val="407659931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fontScale="90000"/>
          </a:bodyPr>
          <a:lstStyle/>
          <a:p>
            <a:pPr lvl="1"/>
            <a:r>
              <a:rPr lang="fr-FR" sz="3600" dirty="0">
                <a:latin typeface="+mn-lt"/>
              </a:rPr>
              <a:t>Conclusion : une inversion du rapport de subordination entre économie et politique</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738184"/>
            <a:ext cx="7886700" cy="5016843"/>
          </a:xfrm>
        </p:spPr>
        <p:txBody>
          <a:bodyPr>
            <a:normAutofit/>
          </a:bodyPr>
          <a:lstStyle/>
          <a:p>
            <a:endParaRPr lang="fr-FR" sz="2400" dirty="0"/>
          </a:p>
          <a:p>
            <a:endParaRPr lang="fr-FR" sz="2400" dirty="0"/>
          </a:p>
          <a:p>
            <a:endParaRPr lang="fr-FR" sz="2400" dirty="0"/>
          </a:p>
          <a:p>
            <a:r>
              <a:rPr lang="fr-FR" sz="2400" dirty="0"/>
              <a:t>Une étape supplémentaire est ainsi franchie vers l’autonomisation de la discipline.</a:t>
            </a:r>
          </a:p>
        </p:txBody>
      </p:sp>
    </p:spTree>
    <p:extLst>
      <p:ext uri="{BB962C8B-B14F-4D97-AF65-F5344CB8AC3E}">
        <p14:creationId xmlns:p14="http://schemas.microsoft.com/office/powerpoint/2010/main" val="20896945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r>
              <a:rPr lang="fr-FR" sz="4000" dirty="0">
                <a:solidFill>
                  <a:prstClr val="black"/>
                </a:solidFill>
                <a:latin typeface="Calibri"/>
                <a:ea typeface="+mn-ea"/>
                <a:cs typeface="+mn-cs"/>
              </a:rPr>
              <a:t>Rappels biographiques</a:t>
            </a:r>
            <a:endParaRPr lang="fr-FR" sz="6000" dirty="0">
              <a:latin typeface="+mn-lt"/>
            </a:endParaRP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825624"/>
            <a:ext cx="7886700" cy="4756407"/>
          </a:xfrm>
        </p:spPr>
        <p:txBody>
          <a:bodyPr>
            <a:normAutofit fontScale="92500" lnSpcReduction="10000"/>
          </a:bodyPr>
          <a:lstStyle/>
          <a:p>
            <a:r>
              <a:rPr lang="fr-FR" sz="2400" dirty="0"/>
              <a:t>Son implication dans la </a:t>
            </a:r>
            <a:r>
              <a:rPr lang="fr-FR" sz="2400" b="1" dirty="0"/>
              <a:t>traite et la colonisation du nouveau monde</a:t>
            </a:r>
            <a:r>
              <a:rPr lang="fr-FR" sz="2400" dirty="0"/>
              <a:t> laisse une image plus contrastée :</a:t>
            </a:r>
            <a:br>
              <a:rPr lang="fr-FR" sz="2400" dirty="0"/>
            </a:br>
            <a:br>
              <a:rPr lang="fr-FR" sz="2400" dirty="0"/>
            </a:br>
            <a:r>
              <a:rPr lang="fr-FR" sz="2400" dirty="0"/>
              <a:t>- actionnaire important de la </a:t>
            </a:r>
            <a:r>
              <a:rPr lang="fr-FR" sz="2400" i="1" dirty="0"/>
              <a:t>Royal </a:t>
            </a:r>
            <a:r>
              <a:rPr lang="fr-FR" sz="2400" i="1" dirty="0" err="1"/>
              <a:t>African</a:t>
            </a:r>
            <a:r>
              <a:rPr lang="fr-FR" sz="2400" i="1" dirty="0"/>
              <a:t> </a:t>
            </a:r>
            <a:r>
              <a:rPr lang="fr-FR" sz="2400" i="1" dirty="0" err="1"/>
              <a:t>Company</a:t>
            </a:r>
            <a:r>
              <a:rPr lang="fr-FR" sz="2400" dirty="0"/>
              <a:t>.</a:t>
            </a:r>
            <a:br>
              <a:rPr lang="fr-FR" sz="2400" dirty="0"/>
            </a:br>
            <a:br>
              <a:rPr lang="fr-FR" sz="2400" dirty="0"/>
            </a:br>
            <a:r>
              <a:rPr lang="fr-FR" sz="2400" dirty="0"/>
              <a:t>- corédacteur d’un projet de constitution pour la Caroline (1669) attribuant aux « hommes libres » une autorité et un pouvoir absolus sur leurs « esclaves noirs ».</a:t>
            </a:r>
            <a:br>
              <a:rPr lang="fr-FR" sz="2400" dirty="0"/>
            </a:br>
            <a:endParaRPr lang="fr-FR" sz="2400" dirty="0"/>
          </a:p>
          <a:p>
            <a:r>
              <a:rPr lang="fr-FR" sz="2400" dirty="0"/>
              <a:t>Locke légitime l’esclavage (sous certaines restrictions) dans son </a:t>
            </a:r>
            <a:r>
              <a:rPr lang="fr-FR" sz="2400" i="1" dirty="0"/>
              <a:t>Traité de gouvernement civil </a:t>
            </a:r>
            <a:r>
              <a:rPr lang="fr-FR" sz="2400" dirty="0"/>
              <a:t>(1690), qui a pu servir d’argument dans le processus de colonisation des Amériques.</a:t>
            </a:r>
          </a:p>
          <a:p>
            <a:endParaRPr lang="fr-FR" sz="2400" dirty="0"/>
          </a:p>
          <a:p>
            <a:r>
              <a:rPr lang="fr-FR" sz="2400" dirty="0"/>
              <a:t>Locke est également </a:t>
            </a:r>
            <a:r>
              <a:rPr lang="fr-FR" sz="2400" b="1" dirty="0"/>
              <a:t>favorable aux enclosures</a:t>
            </a:r>
            <a:r>
              <a:rPr lang="fr-FR" sz="2400" dirty="0"/>
              <a:t>, qu’il défend dans son </a:t>
            </a:r>
            <a:r>
              <a:rPr lang="fr-FR" sz="2400" i="1" dirty="0"/>
              <a:t>TGC</a:t>
            </a:r>
            <a:r>
              <a:rPr lang="fr-FR" sz="2400" dirty="0"/>
              <a:t>.</a:t>
            </a:r>
          </a:p>
        </p:txBody>
      </p:sp>
    </p:spTree>
    <p:extLst>
      <p:ext uri="{BB962C8B-B14F-4D97-AF65-F5344CB8AC3E}">
        <p14:creationId xmlns:p14="http://schemas.microsoft.com/office/powerpoint/2010/main" val="34490415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r>
              <a:rPr lang="fr-FR" sz="4000" dirty="0">
                <a:solidFill>
                  <a:prstClr val="black"/>
                </a:solidFill>
                <a:latin typeface="Calibri"/>
                <a:ea typeface="+mn-ea"/>
                <a:cs typeface="+mn-cs"/>
              </a:rPr>
              <a:t>Rappels biographiques</a:t>
            </a:r>
            <a:endParaRPr lang="fr-FR" sz="6000" dirty="0">
              <a:latin typeface="+mn-lt"/>
            </a:endParaRP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825624"/>
            <a:ext cx="7886700" cy="4756407"/>
          </a:xfrm>
        </p:spPr>
        <p:txBody>
          <a:bodyPr>
            <a:normAutofit fontScale="92500"/>
          </a:bodyPr>
          <a:lstStyle/>
          <a:p>
            <a:r>
              <a:rPr lang="fr-FR" sz="2400" dirty="0"/>
              <a:t>Opposition radicale à Hobbes sur le statut de la </a:t>
            </a:r>
            <a:r>
              <a:rPr lang="fr-FR" sz="2400" b="1" dirty="0"/>
              <a:t>propriété privée</a:t>
            </a:r>
            <a:r>
              <a:rPr lang="fr-FR" sz="2400" dirty="0"/>
              <a:t> :  </a:t>
            </a:r>
          </a:p>
          <a:p>
            <a:endParaRPr lang="fr-FR" sz="2400" dirty="0"/>
          </a:p>
          <a:p>
            <a:pPr lvl="1">
              <a:buFont typeface="Courier New" panose="02070309020205020404" pitchFamily="49" charset="0"/>
              <a:buChar char="o"/>
            </a:pPr>
            <a:r>
              <a:rPr lang="fr-FR" b="1" dirty="0"/>
              <a:t>Hobbes : un droit acquis ou artificiel</a:t>
            </a:r>
            <a:r>
              <a:rPr lang="fr-FR" dirty="0"/>
              <a:t>, dont l’existence n’est concevable que par et dans la République</a:t>
            </a:r>
          </a:p>
          <a:p>
            <a:pPr lvl="1">
              <a:buFont typeface="Courier New" panose="02070309020205020404" pitchFamily="49" charset="0"/>
              <a:buChar char="o"/>
            </a:pPr>
            <a:endParaRPr lang="fr-FR" dirty="0"/>
          </a:p>
          <a:p>
            <a:pPr lvl="1">
              <a:buFont typeface="Courier New" panose="02070309020205020404" pitchFamily="49" charset="0"/>
              <a:buChar char="o"/>
            </a:pPr>
            <a:r>
              <a:rPr lang="fr-FR" b="1" dirty="0"/>
              <a:t>Locke : un droit naturel </a:t>
            </a:r>
            <a:r>
              <a:rPr lang="fr-FR" dirty="0"/>
              <a:t>antérieur à toute société politique. </a:t>
            </a:r>
            <a:br>
              <a:rPr lang="fr-FR" dirty="0"/>
            </a:br>
            <a:r>
              <a:rPr lang="fr-FR" dirty="0"/>
              <a:t>La propriété n’est pas le fruit d’une convention passée entre les hommes.</a:t>
            </a:r>
            <a:br>
              <a:rPr lang="fr-FR" dirty="0"/>
            </a:br>
            <a:endParaRPr lang="fr-FR" sz="2400" dirty="0"/>
          </a:p>
          <a:p>
            <a:pPr>
              <a:buNone/>
            </a:pPr>
            <a:r>
              <a:rPr lang="fr-FR" sz="2400" dirty="0">
                <a:sym typeface="Symbol"/>
              </a:rPr>
              <a:t>	 </a:t>
            </a:r>
            <a:r>
              <a:rPr lang="fr-FR" sz="2400" dirty="0"/>
              <a:t>point de départ encore plus </a:t>
            </a:r>
            <a:r>
              <a:rPr lang="fr-FR" sz="2400" b="1" dirty="0"/>
              <a:t>individualiste</a:t>
            </a:r>
            <a:r>
              <a:rPr lang="fr-FR" sz="2400" dirty="0"/>
              <a:t> : un face à face entre l'homme et la nature, et non entre l'homme et ses semblables, comme chez Hobbes. </a:t>
            </a:r>
            <a:br>
              <a:rPr lang="fr-FR" sz="2400" dirty="0"/>
            </a:br>
            <a:endParaRPr lang="fr-FR" sz="2400" dirty="0"/>
          </a:p>
        </p:txBody>
      </p:sp>
    </p:spTree>
    <p:extLst>
      <p:ext uri="{BB962C8B-B14F-4D97-AF65-F5344CB8AC3E}">
        <p14:creationId xmlns:p14="http://schemas.microsoft.com/office/powerpoint/2010/main" val="34490415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r>
              <a:rPr lang="fr-FR" sz="4000" dirty="0">
                <a:latin typeface="+mn-lt"/>
              </a:rPr>
              <a:t>Le second </a:t>
            </a:r>
            <a:r>
              <a:rPr lang="fr-FR" sz="4000" i="1" dirty="0">
                <a:latin typeface="+mn-lt"/>
              </a:rPr>
              <a:t>Traité de gouvernement</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825624"/>
            <a:ext cx="7886700" cy="4756407"/>
          </a:xfrm>
        </p:spPr>
        <p:txBody>
          <a:bodyPr>
            <a:normAutofit lnSpcReduction="10000"/>
          </a:bodyPr>
          <a:lstStyle/>
          <a:p>
            <a:r>
              <a:rPr lang="fr-FR" sz="2400" dirty="0"/>
              <a:t>Chap. V du second TGC : </a:t>
            </a:r>
            <a:r>
              <a:rPr lang="fr-FR" sz="2400" b="1" dirty="0"/>
              <a:t>De la propriété</a:t>
            </a:r>
            <a:br>
              <a:rPr lang="fr-FR" sz="2400" b="1" dirty="0"/>
            </a:br>
            <a:br>
              <a:rPr lang="fr-FR" sz="2400" b="1" dirty="0"/>
            </a:br>
            <a:r>
              <a:rPr lang="fr-CA" sz="2400" b="1" dirty="0"/>
              <a:t>(§25)</a:t>
            </a:r>
            <a:r>
              <a:rPr lang="fr-CA" sz="2400" dirty="0"/>
              <a:t> : </a:t>
            </a:r>
            <a:r>
              <a:rPr lang="fr-FR" sz="2400" dirty="0"/>
              <a:t>«</a:t>
            </a:r>
            <a:r>
              <a:rPr lang="fr-FR" sz="2400" b="1" dirty="0"/>
              <a:t> </a:t>
            </a:r>
            <a:r>
              <a:rPr lang="fr-CA" sz="2400" dirty="0">
                <a:solidFill>
                  <a:srgbClr val="C00000"/>
                </a:solidFill>
              </a:rPr>
              <a:t>Dieu (…) a donné en commun la terre au genre humain. Mais cela étant, il semble qu'il est difficile de concevoir qu'une personne particulière puisse posséder rien en propre (..) mais </a:t>
            </a:r>
            <a:r>
              <a:rPr lang="fr-CA" sz="2400" b="1" dirty="0">
                <a:solidFill>
                  <a:srgbClr val="C00000"/>
                </a:solidFill>
              </a:rPr>
              <a:t>je tâcherai de montrer comment les hommes peuvent posséder en propre diverses portions de ce que Dieu leur a donné en commun</a:t>
            </a:r>
            <a:r>
              <a:rPr lang="fr-CA" sz="2400" dirty="0">
                <a:solidFill>
                  <a:srgbClr val="C00000"/>
                </a:solidFill>
              </a:rPr>
              <a:t>, et peuvent en jouir sans aucun accord formel fait entre tous ceux qui y ont naturellement le même droit.</a:t>
            </a:r>
            <a:r>
              <a:rPr lang="fr-CA" sz="2400" dirty="0"/>
              <a:t> »</a:t>
            </a:r>
            <a:br>
              <a:rPr lang="fr-CA" sz="2400" dirty="0"/>
            </a:br>
            <a:endParaRPr lang="fr-CA" sz="2400" dirty="0"/>
          </a:p>
          <a:p>
            <a:r>
              <a:rPr lang="fr-CA" sz="2400" u="sng" dirty="0"/>
              <a:t>Données du problème </a:t>
            </a:r>
            <a:r>
              <a:rPr lang="fr-CA" sz="2400" dirty="0"/>
              <a:t>: </a:t>
            </a:r>
            <a:r>
              <a:rPr lang="fr-FR" sz="2400" dirty="0"/>
              <a:t>démontrer qu’un individu peut s’approprier une portion spécifique de ce qui est  l’origine commun </a:t>
            </a:r>
            <a:r>
              <a:rPr lang="fr-FR" sz="2400" b="1" dirty="0"/>
              <a:t>sans l’accord formel des autres copropriétaires</a:t>
            </a:r>
            <a:r>
              <a:rPr lang="fr-FR" sz="2400" dirty="0"/>
              <a:t>, c’est-à-dire de ses semblables. </a:t>
            </a:r>
          </a:p>
        </p:txBody>
      </p:sp>
    </p:spTree>
    <p:extLst>
      <p:ext uri="{BB962C8B-B14F-4D97-AF65-F5344CB8AC3E}">
        <p14:creationId xmlns:p14="http://schemas.microsoft.com/office/powerpoint/2010/main" val="3449041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r>
              <a:rPr lang="fr-FR" sz="4000" dirty="0">
                <a:latin typeface="+mn-lt"/>
              </a:rPr>
              <a:t>Le second </a:t>
            </a:r>
            <a:r>
              <a:rPr lang="fr-FR" sz="4000" i="1" dirty="0">
                <a:latin typeface="+mn-lt"/>
              </a:rPr>
              <a:t>Traité de gouvernement</a:t>
            </a:r>
            <a:endParaRPr lang="fr-FR" sz="6000" i="1" dirty="0">
              <a:latin typeface="+mn-lt"/>
            </a:endParaRP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825624"/>
            <a:ext cx="7886700" cy="4756407"/>
          </a:xfrm>
        </p:spPr>
        <p:txBody>
          <a:bodyPr>
            <a:normAutofit fontScale="92500" lnSpcReduction="20000"/>
          </a:bodyPr>
          <a:lstStyle/>
          <a:p>
            <a:r>
              <a:rPr lang="fr-FR" sz="2400" b="1" dirty="0"/>
              <a:t>(§26)</a:t>
            </a:r>
            <a:r>
              <a:rPr lang="fr-FR" sz="2400" dirty="0"/>
              <a:t> 1</a:t>
            </a:r>
            <a:r>
              <a:rPr lang="fr-FR" sz="2400" baseline="30000" dirty="0"/>
              <a:t>er</a:t>
            </a:r>
            <a:r>
              <a:rPr lang="fr-FR" sz="2400" dirty="0"/>
              <a:t> argument : </a:t>
            </a:r>
            <a:r>
              <a:rPr lang="fr-FR" sz="2400" b="1" dirty="0"/>
              <a:t>la conservation individuelle</a:t>
            </a:r>
            <a:br>
              <a:rPr lang="fr-FR" sz="2400" dirty="0"/>
            </a:br>
            <a:br>
              <a:rPr lang="fr-FR" sz="2400" dirty="0"/>
            </a:br>
            <a:r>
              <a:rPr lang="fr-CA" sz="2400" dirty="0"/>
              <a:t> « </a:t>
            </a:r>
            <a:r>
              <a:rPr lang="fr-CA" sz="2400" dirty="0">
                <a:solidFill>
                  <a:srgbClr val="C00000"/>
                </a:solidFill>
              </a:rPr>
              <a:t>Dieu, qui a donné la terre aux hommes en commun, leur a donné pareillement la raison, pour faire de l'un et de l'autre l'usage le plus avantageux à la vie et le plus commode. La terre, avec tout ce qui y est contenu, est donnée aux hommes pour leur subsistance et pour leur satisfaction</a:t>
            </a:r>
            <a:r>
              <a:rPr lang="fr-CA" sz="2400" dirty="0"/>
              <a:t>. »</a:t>
            </a:r>
            <a:endParaRPr lang="fr-FR" sz="2400" dirty="0"/>
          </a:p>
          <a:p>
            <a:endParaRPr lang="fr-FR" sz="2400" dirty="0"/>
          </a:p>
          <a:p>
            <a:r>
              <a:rPr lang="fr-FR" sz="2400" b="1" dirty="0"/>
              <a:t>Le droit d'appropriation privée est donc d’abord fondé sur l’obligation de survie</a:t>
            </a:r>
            <a:r>
              <a:rPr lang="fr-FR" sz="2400" dirty="0"/>
              <a:t>. </a:t>
            </a:r>
            <a:br>
              <a:rPr lang="fr-FR" sz="2400" dirty="0"/>
            </a:br>
            <a:endParaRPr lang="fr-FR" sz="2400" dirty="0"/>
          </a:p>
          <a:p>
            <a:r>
              <a:rPr lang="fr-FR" sz="2400" dirty="0"/>
              <a:t>Argument</a:t>
            </a:r>
            <a:r>
              <a:rPr lang="fr-FR" sz="2400" b="1" dirty="0"/>
              <a:t> logique</a:t>
            </a:r>
            <a:r>
              <a:rPr lang="fr-FR" sz="2400" dirty="0"/>
              <a:t> : l’homme étant doué de raison, il serait </a:t>
            </a:r>
            <a:r>
              <a:rPr lang="fr-FR" sz="2400" b="1" dirty="0"/>
              <a:t>absurde</a:t>
            </a:r>
            <a:r>
              <a:rPr lang="fr-FR" sz="2400" dirty="0"/>
              <a:t> qu'il se laisse mourir de faim alors que la nature lui fournit de quoi subsister :</a:t>
            </a:r>
            <a:br>
              <a:rPr lang="fr-FR" sz="2400" dirty="0"/>
            </a:br>
            <a:br>
              <a:rPr lang="fr-FR" sz="2400" dirty="0"/>
            </a:br>
            <a:r>
              <a:rPr lang="fr-CA" sz="2400" dirty="0"/>
              <a:t>« </a:t>
            </a:r>
            <a:r>
              <a:rPr lang="fr-CA" sz="2400" dirty="0">
                <a:solidFill>
                  <a:srgbClr val="C00000"/>
                </a:solidFill>
              </a:rPr>
              <a:t>Si un tel consentement [</a:t>
            </a:r>
            <a:r>
              <a:rPr lang="fr-CA" sz="2400" i="1" dirty="0">
                <a:solidFill>
                  <a:srgbClr val="C00000"/>
                </a:solidFill>
              </a:rPr>
              <a:t>des autres</a:t>
            </a:r>
            <a:r>
              <a:rPr lang="fr-CA" sz="2400" dirty="0">
                <a:solidFill>
                  <a:srgbClr val="C00000"/>
                </a:solidFill>
              </a:rPr>
              <a:t>] était nécessaire, la personne dont il s'agit, aurait pu mourir de faim, nonobstant l'abondance au milieu de laquelle Dieu l'a mise </a:t>
            </a:r>
            <a:r>
              <a:rPr lang="fr-CA" sz="2400" dirty="0"/>
              <a:t>» (§28)</a:t>
            </a:r>
            <a:endParaRPr lang="fr-FR" sz="2400" dirty="0"/>
          </a:p>
          <a:p>
            <a:endParaRPr lang="fr-FR" sz="2400" dirty="0"/>
          </a:p>
        </p:txBody>
      </p:sp>
    </p:spTree>
    <p:extLst>
      <p:ext uri="{BB962C8B-B14F-4D97-AF65-F5344CB8AC3E}">
        <p14:creationId xmlns:p14="http://schemas.microsoft.com/office/powerpoint/2010/main" val="34490415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EAC9E3-F0BF-4859-BC6D-A3325E1CF37E}"/>
              </a:ext>
            </a:extLst>
          </p:cNvPr>
          <p:cNvSpPr>
            <a:spLocks noGrp="1"/>
          </p:cNvSpPr>
          <p:nvPr>
            <p:ph type="title"/>
          </p:nvPr>
        </p:nvSpPr>
        <p:spPr/>
        <p:txBody>
          <a:bodyPr>
            <a:normAutofit/>
          </a:bodyPr>
          <a:lstStyle/>
          <a:p>
            <a:pPr lvl="1"/>
            <a:r>
              <a:rPr lang="fr-FR" sz="3600" dirty="0">
                <a:latin typeface="+mn-lt"/>
              </a:rPr>
              <a:t>Le travail, fondement de la propriété privée </a:t>
            </a:r>
          </a:p>
        </p:txBody>
      </p:sp>
      <p:sp>
        <p:nvSpPr>
          <p:cNvPr id="3" name="Espace réservé du contenu 2">
            <a:extLst>
              <a:ext uri="{FF2B5EF4-FFF2-40B4-BE49-F238E27FC236}">
                <a16:creationId xmlns:a16="http://schemas.microsoft.com/office/drawing/2014/main" id="{117E725C-01D3-423E-88E3-53B432EC88AC}"/>
              </a:ext>
            </a:extLst>
          </p:cNvPr>
          <p:cNvSpPr>
            <a:spLocks noGrp="1"/>
          </p:cNvSpPr>
          <p:nvPr>
            <p:ph idx="1"/>
          </p:nvPr>
        </p:nvSpPr>
        <p:spPr>
          <a:xfrm>
            <a:off x="628650" y="1825624"/>
            <a:ext cx="7886700" cy="4756407"/>
          </a:xfrm>
        </p:spPr>
        <p:txBody>
          <a:bodyPr>
            <a:normAutofit fontScale="77500" lnSpcReduction="20000"/>
          </a:bodyPr>
          <a:lstStyle/>
          <a:p>
            <a:r>
              <a:rPr lang="fr-FR" sz="2900" dirty="0"/>
              <a:t>La terre et ses fruits étant dispensés pour l'usage des hommes, il faut nécessairement qu'il existe </a:t>
            </a:r>
            <a:r>
              <a:rPr lang="fr-FR" sz="2900" b="1" dirty="0"/>
              <a:t>un moyen de se les approprier</a:t>
            </a:r>
            <a:r>
              <a:rPr lang="fr-FR" sz="2900" dirty="0"/>
              <a:t>.</a:t>
            </a:r>
          </a:p>
          <a:p>
            <a:endParaRPr lang="fr-FR" sz="2900" dirty="0"/>
          </a:p>
          <a:p>
            <a:r>
              <a:rPr lang="fr-FR" b="1" dirty="0"/>
              <a:t>(§27)</a:t>
            </a:r>
            <a:r>
              <a:rPr lang="fr-FR" dirty="0"/>
              <a:t> : c</a:t>
            </a:r>
            <a:r>
              <a:rPr lang="fr-FR" sz="2900" dirty="0"/>
              <a:t>e moyen, c’est </a:t>
            </a:r>
            <a:r>
              <a:rPr lang="fr-FR" sz="2900" b="1" dirty="0"/>
              <a:t>le travail</a:t>
            </a:r>
          </a:p>
          <a:p>
            <a:endParaRPr lang="fr-FR" sz="2900" dirty="0"/>
          </a:p>
          <a:p>
            <a:r>
              <a:rPr lang="fr-CA" sz="2900" dirty="0"/>
              <a:t>Pour le démontrer, Locke avance une sorte de </a:t>
            </a:r>
            <a:r>
              <a:rPr lang="fr-CA" sz="2900" b="1" dirty="0"/>
              <a:t>syllogisme</a:t>
            </a:r>
            <a:r>
              <a:rPr lang="fr-CA" sz="2900" dirty="0"/>
              <a:t> : </a:t>
            </a:r>
            <a:br>
              <a:rPr lang="fr-CA" sz="2900" dirty="0"/>
            </a:br>
            <a:br>
              <a:rPr lang="fr-CA" sz="2900" dirty="0"/>
            </a:br>
            <a:r>
              <a:rPr lang="fr-FR" sz="2900" dirty="0"/>
              <a:t>[</a:t>
            </a:r>
            <a:r>
              <a:rPr lang="fr-FR" sz="2900" b="1" i="1" dirty="0"/>
              <a:t>majeure</a:t>
            </a:r>
            <a:r>
              <a:rPr lang="fr-FR" sz="2900" dirty="0"/>
              <a:t>] l’homme est propriétaire de sa propre personne (droit naturel élémentaire)</a:t>
            </a:r>
            <a:br>
              <a:rPr lang="fr-FR" sz="2900" dirty="0"/>
            </a:br>
            <a:br>
              <a:rPr lang="fr-FR" sz="2900" dirty="0"/>
            </a:br>
            <a:r>
              <a:rPr lang="fr-FR" sz="2900" dirty="0"/>
              <a:t>[</a:t>
            </a:r>
            <a:r>
              <a:rPr lang="fr-FR" sz="2900" b="1" i="1" dirty="0"/>
              <a:t>mineure</a:t>
            </a:r>
            <a:r>
              <a:rPr lang="fr-FR" sz="2900" dirty="0"/>
              <a:t>] le travail et son produit sont parties intégrantes de la personne</a:t>
            </a:r>
            <a:br>
              <a:rPr lang="fr-FR" sz="2900" dirty="0"/>
            </a:br>
            <a:br>
              <a:rPr lang="fr-FR" sz="2900" dirty="0"/>
            </a:br>
            <a:r>
              <a:rPr lang="fr-FR" sz="2900" dirty="0"/>
              <a:t>[</a:t>
            </a:r>
            <a:r>
              <a:rPr lang="fr-FR" sz="2900" b="1" i="1" dirty="0"/>
              <a:t>conclusion</a:t>
            </a:r>
            <a:r>
              <a:rPr lang="fr-FR" sz="2900" dirty="0"/>
              <a:t>] l’homme est donc propriétaire de son travail et de son produit.</a:t>
            </a:r>
          </a:p>
        </p:txBody>
      </p:sp>
    </p:spTree>
    <p:extLst>
      <p:ext uri="{BB962C8B-B14F-4D97-AF65-F5344CB8AC3E}">
        <p14:creationId xmlns:p14="http://schemas.microsoft.com/office/powerpoint/2010/main" val="344904153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2049</TotalTime>
  <Words>4632</Words>
  <Application>Microsoft Office PowerPoint</Application>
  <PresentationFormat>Affichage à l'écran (4:3)</PresentationFormat>
  <Paragraphs>215</Paragraphs>
  <Slides>43</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43</vt:i4>
      </vt:variant>
    </vt:vector>
  </HeadingPairs>
  <TitlesOfParts>
    <vt:vector size="49" baseType="lpstr">
      <vt:lpstr>Arial</vt:lpstr>
      <vt:lpstr>Calibri</vt:lpstr>
      <vt:lpstr>Calibri Light</vt:lpstr>
      <vt:lpstr>Courier New</vt:lpstr>
      <vt:lpstr>Symbol</vt:lpstr>
      <vt:lpstr>Thème Office</vt:lpstr>
      <vt:lpstr>John Locke, le politique subordonné à l’économie</vt:lpstr>
      <vt:lpstr>John Locke, le politique subordonné à l’économie</vt:lpstr>
      <vt:lpstr>Rappels biographiques</vt:lpstr>
      <vt:lpstr>Rappels biographiques</vt:lpstr>
      <vt:lpstr>Rappels biographiques</vt:lpstr>
      <vt:lpstr>Rappels biographiques</vt:lpstr>
      <vt:lpstr>Le second Traité de gouvernement</vt:lpstr>
      <vt:lpstr>Le second Traité de gouvernement</vt:lpstr>
      <vt:lpstr>Le travail, fondement de la propriété privée </vt:lpstr>
      <vt:lpstr>Le travail, fondement de la propriété privée </vt:lpstr>
      <vt:lpstr>Le travail, fondement de la propriété privée </vt:lpstr>
      <vt:lpstr>Le travail, fondement de la propriété privée </vt:lpstr>
      <vt:lpstr>Le travail, fondement de la propriété privée </vt:lpstr>
      <vt:lpstr>Le travail, fondement de la propriété privée </vt:lpstr>
      <vt:lpstr>La propriété privée des terres </vt:lpstr>
      <vt:lpstr>La propriété privée des terres </vt:lpstr>
      <vt:lpstr>La propriété privée des terres </vt:lpstr>
      <vt:lpstr>Le travail, fondement de la propriété privée </vt:lpstr>
      <vt:lpstr>Le travail, fondement de la valeur d’échange des marchandises</vt:lpstr>
      <vt:lpstr>Le travail, fondement de la valeur d’échange des marchandises</vt:lpstr>
      <vt:lpstr>La propriété privée des terres </vt:lpstr>
      <vt:lpstr>L’introduction de la monnaie</vt:lpstr>
      <vt:lpstr>L’introduction de la monnaie</vt:lpstr>
      <vt:lpstr>L’introduction de la monnaie</vt:lpstr>
      <vt:lpstr>L’introduction de la monnaie</vt:lpstr>
      <vt:lpstr>L’introduction de la monnaie</vt:lpstr>
      <vt:lpstr>Le contrat social</vt:lpstr>
      <vt:lpstr>Le contrat social</vt:lpstr>
      <vt:lpstr>Le contrat social</vt:lpstr>
      <vt:lpstr>Le contrat social</vt:lpstr>
      <vt:lpstr>Problèmes posés le traitement de la monnaie</vt:lpstr>
      <vt:lpstr>Problèmes posés le traitement de la monnaie</vt:lpstr>
      <vt:lpstr>Problèmes posés le traitement de la monnaie</vt:lpstr>
      <vt:lpstr>Problèmes posés le traitement de la monnaie</vt:lpstr>
      <vt:lpstr>Problèmes posés le traitement de la monnaie</vt:lpstr>
      <vt:lpstr>Problèmes posés le traitement de la monnaie</vt:lpstr>
      <vt:lpstr>Problèmes posés le traitement de la monnaie</vt:lpstr>
      <vt:lpstr>Problèmes posés le traitement de la monnaie</vt:lpstr>
      <vt:lpstr>Problèmes posés le traitement de la monnaie</vt:lpstr>
      <vt:lpstr>Problèmes posés le traitement de la monnaie</vt:lpstr>
      <vt:lpstr>Conclusion : une inversion du rapport de subordination entre économie et politique</vt:lpstr>
      <vt:lpstr>Conclusion : une inversion du rapport de subordination entre économie et politique</vt:lpstr>
      <vt:lpstr>Conclusion : une inversion du rapport de subordination entre économie et politique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Utopie et machiavélisme.  L’essor du capitalisme au XVIe siècle</dc:title>
  <dc:creator>Jean Dellemotte</dc:creator>
  <cp:lastModifiedBy>Jean Dellemotte</cp:lastModifiedBy>
  <cp:revision>210</cp:revision>
  <cp:lastPrinted>2025-03-31T13:16:17Z</cp:lastPrinted>
  <dcterms:created xsi:type="dcterms:W3CDTF">2021-02-05T13:30:00Z</dcterms:created>
  <dcterms:modified xsi:type="dcterms:W3CDTF">2025-03-31T13:16:22Z</dcterms:modified>
</cp:coreProperties>
</file>