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0" r:id="rId3"/>
    <p:sldId id="264" r:id="rId4"/>
    <p:sldId id="265" r:id="rId5"/>
    <p:sldId id="266" r:id="rId6"/>
    <p:sldId id="267" r:id="rId7"/>
    <p:sldId id="268" r:id="rId8"/>
    <p:sldId id="269" r:id="rId9"/>
    <p:sldId id="274" r:id="rId10"/>
    <p:sldId id="272" r:id="rId11"/>
    <p:sldId id="270" r:id="rId12"/>
    <p:sldId id="271"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8"/>
    <p:restoredTop sz="94793"/>
  </p:normalViewPr>
  <p:slideViewPr>
    <p:cSldViewPr snapToGrid="0">
      <p:cViewPr varScale="1">
        <p:scale>
          <a:sx n="115" d="100"/>
          <a:sy n="115" d="100"/>
        </p:scale>
        <p:origin x="7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Bodoni 72 Book" pitchFamily="2"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Bodoni 72 Book" pitchFamily="2" charset="0"/>
              </a:defRPr>
            </a:lvl1pPr>
          </a:lstStyle>
          <a:p>
            <a:fld id="{03A32CA5-1AB5-1A45-ABAF-D86557E81D3E}" type="datetimeFigureOut">
              <a:rPr lang="fr-FR" smtClean="0"/>
              <a:pPr/>
              <a:t>04/02/2026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Bodoni 72 Book" pitchFamily="2"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Bodoni 72 Book" pitchFamily="2" charset="0"/>
              </a:defRPr>
            </a:lvl1pPr>
          </a:lstStyle>
          <a:p>
            <a:fld id="{3114E88B-6B23-1947-9B12-EFD2DC713050}" type="slidenum">
              <a:rPr lang="fr-FR" smtClean="0"/>
              <a:pPr/>
              <a:t>‹N°›</a:t>
            </a:fld>
            <a:endParaRPr lang="fr-FR" dirty="0"/>
          </a:p>
        </p:txBody>
      </p:sp>
    </p:spTree>
    <p:extLst>
      <p:ext uri="{BB962C8B-B14F-4D97-AF65-F5344CB8AC3E}">
        <p14:creationId xmlns:p14="http://schemas.microsoft.com/office/powerpoint/2010/main" val="182054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Bodoni 72 Book"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114E88B-6B23-1947-9B12-EFD2DC713050}" type="slidenum">
              <a:rPr lang="fr-FR" smtClean="0"/>
              <a:t>2</a:t>
            </a:fld>
            <a:endParaRPr lang="fr-FR"/>
          </a:p>
        </p:txBody>
      </p:sp>
    </p:spTree>
    <p:extLst>
      <p:ext uri="{BB962C8B-B14F-4D97-AF65-F5344CB8AC3E}">
        <p14:creationId xmlns:p14="http://schemas.microsoft.com/office/powerpoint/2010/main" val="250404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17274-22B9-0E36-BCBB-9564FE322AE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6FF813E-7E36-B1E1-891D-82592790DD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9ABFB6-2990-1894-4E94-3D2132FA1D2E}"/>
              </a:ext>
            </a:extLst>
          </p:cNvPr>
          <p:cNvSpPr>
            <a:spLocks noGrp="1"/>
          </p:cNvSpPr>
          <p:nvPr>
            <p:ph type="dt" sz="half" idx="10"/>
          </p:nvPr>
        </p:nvSpPr>
        <p:spPr/>
        <p:txBody>
          <a:bodyPr/>
          <a:lstStyle/>
          <a:p>
            <a:fld id="{B2C16CC5-DDD8-9246-9437-049A1EA44C67}" type="datetimeFigureOut">
              <a:rPr lang="fr-FR" smtClean="0"/>
              <a:t>04/02/2026</a:t>
            </a:fld>
            <a:endParaRPr lang="fr-FR"/>
          </a:p>
        </p:txBody>
      </p:sp>
      <p:sp>
        <p:nvSpPr>
          <p:cNvPr id="5" name="Espace réservé du pied de page 4">
            <a:extLst>
              <a:ext uri="{FF2B5EF4-FFF2-40B4-BE49-F238E27FC236}">
                <a16:creationId xmlns:a16="http://schemas.microsoft.com/office/drawing/2014/main" id="{7A589E80-C85D-44BF-96B1-1F60B9BC67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A86238-E477-D28C-5C8C-9543F84BDFAF}"/>
              </a:ext>
            </a:extLst>
          </p:cNvPr>
          <p:cNvSpPr>
            <a:spLocks noGrp="1"/>
          </p:cNvSpPr>
          <p:nvPr>
            <p:ph type="sldNum" sz="quarter" idx="12"/>
          </p:nvPr>
        </p:nvSpPr>
        <p:spPr/>
        <p:txBody>
          <a:bodyPr/>
          <a:lstStyle/>
          <a:p>
            <a:fld id="{1B5055B9-2580-9D4E-9183-25F7435EE9CC}" type="slidenum">
              <a:rPr lang="fr-FR" smtClean="0"/>
              <a:t>‹N°›</a:t>
            </a:fld>
            <a:endParaRPr lang="fr-FR"/>
          </a:p>
        </p:txBody>
      </p:sp>
    </p:spTree>
    <p:extLst>
      <p:ext uri="{BB962C8B-B14F-4D97-AF65-F5344CB8AC3E}">
        <p14:creationId xmlns:p14="http://schemas.microsoft.com/office/powerpoint/2010/main" val="110479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DD64B-DBAC-35E2-D4E1-72E099C5E81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EA2F0FE-864B-AC12-1AE5-B912ADF786A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0EE841-ECD7-F8F2-9ED0-126559F46B02}"/>
              </a:ext>
            </a:extLst>
          </p:cNvPr>
          <p:cNvSpPr>
            <a:spLocks noGrp="1"/>
          </p:cNvSpPr>
          <p:nvPr>
            <p:ph type="dt" sz="half" idx="10"/>
          </p:nvPr>
        </p:nvSpPr>
        <p:spPr/>
        <p:txBody>
          <a:bodyPr/>
          <a:lstStyle/>
          <a:p>
            <a:fld id="{B2C16CC5-DDD8-9246-9437-049A1EA44C67}" type="datetimeFigureOut">
              <a:rPr lang="fr-FR" smtClean="0"/>
              <a:t>04/02/2026</a:t>
            </a:fld>
            <a:endParaRPr lang="fr-FR"/>
          </a:p>
        </p:txBody>
      </p:sp>
      <p:sp>
        <p:nvSpPr>
          <p:cNvPr id="5" name="Espace réservé du pied de page 4">
            <a:extLst>
              <a:ext uri="{FF2B5EF4-FFF2-40B4-BE49-F238E27FC236}">
                <a16:creationId xmlns:a16="http://schemas.microsoft.com/office/drawing/2014/main" id="{F68FDBD6-92F7-F369-3F7F-174A8A097B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1DCCC8-6C6F-5EAF-4ADF-144E949724AE}"/>
              </a:ext>
            </a:extLst>
          </p:cNvPr>
          <p:cNvSpPr>
            <a:spLocks noGrp="1"/>
          </p:cNvSpPr>
          <p:nvPr>
            <p:ph type="sldNum" sz="quarter" idx="12"/>
          </p:nvPr>
        </p:nvSpPr>
        <p:spPr/>
        <p:txBody>
          <a:bodyPr/>
          <a:lstStyle/>
          <a:p>
            <a:fld id="{1B5055B9-2580-9D4E-9183-25F7435EE9CC}" type="slidenum">
              <a:rPr lang="fr-FR" smtClean="0"/>
              <a:t>‹N°›</a:t>
            </a:fld>
            <a:endParaRPr lang="fr-FR"/>
          </a:p>
        </p:txBody>
      </p:sp>
    </p:spTree>
    <p:extLst>
      <p:ext uri="{BB962C8B-B14F-4D97-AF65-F5344CB8AC3E}">
        <p14:creationId xmlns:p14="http://schemas.microsoft.com/office/powerpoint/2010/main" val="102646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B879CD-F385-46DB-57C3-04AF4EFEAE8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9964E75-8D65-B9A0-33C0-3D03D5BA1A1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5359D6-E450-425B-F858-C7A990224DC8}"/>
              </a:ext>
            </a:extLst>
          </p:cNvPr>
          <p:cNvSpPr>
            <a:spLocks noGrp="1"/>
          </p:cNvSpPr>
          <p:nvPr>
            <p:ph type="dt" sz="half" idx="10"/>
          </p:nvPr>
        </p:nvSpPr>
        <p:spPr/>
        <p:txBody>
          <a:bodyPr/>
          <a:lstStyle/>
          <a:p>
            <a:fld id="{B2C16CC5-DDD8-9246-9437-049A1EA44C67}" type="datetimeFigureOut">
              <a:rPr lang="fr-FR" smtClean="0"/>
              <a:t>04/02/2026</a:t>
            </a:fld>
            <a:endParaRPr lang="fr-FR"/>
          </a:p>
        </p:txBody>
      </p:sp>
      <p:sp>
        <p:nvSpPr>
          <p:cNvPr id="5" name="Espace réservé du pied de page 4">
            <a:extLst>
              <a:ext uri="{FF2B5EF4-FFF2-40B4-BE49-F238E27FC236}">
                <a16:creationId xmlns:a16="http://schemas.microsoft.com/office/drawing/2014/main" id="{D65CF824-053C-8553-F4F9-62490F8C1D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5AA0D5-F532-0571-2A63-4F4B8D69DF1E}"/>
              </a:ext>
            </a:extLst>
          </p:cNvPr>
          <p:cNvSpPr>
            <a:spLocks noGrp="1"/>
          </p:cNvSpPr>
          <p:nvPr>
            <p:ph type="sldNum" sz="quarter" idx="12"/>
          </p:nvPr>
        </p:nvSpPr>
        <p:spPr/>
        <p:txBody>
          <a:bodyPr/>
          <a:lstStyle/>
          <a:p>
            <a:fld id="{1B5055B9-2580-9D4E-9183-25F7435EE9CC}" type="slidenum">
              <a:rPr lang="fr-FR" smtClean="0"/>
              <a:t>‹N°›</a:t>
            </a:fld>
            <a:endParaRPr lang="fr-FR"/>
          </a:p>
        </p:txBody>
      </p:sp>
    </p:spTree>
    <p:extLst>
      <p:ext uri="{BB962C8B-B14F-4D97-AF65-F5344CB8AC3E}">
        <p14:creationId xmlns:p14="http://schemas.microsoft.com/office/powerpoint/2010/main" val="150405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AB129-A3BD-8222-025F-61E84BB0A1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8F9233C-F3CA-2A55-1B36-5FFC5EB4E41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230237-9B4A-AF8C-C6AA-9D229FC1BCBA}"/>
              </a:ext>
            </a:extLst>
          </p:cNvPr>
          <p:cNvSpPr>
            <a:spLocks noGrp="1"/>
          </p:cNvSpPr>
          <p:nvPr>
            <p:ph type="dt" sz="half" idx="10"/>
          </p:nvPr>
        </p:nvSpPr>
        <p:spPr/>
        <p:txBody>
          <a:bodyPr/>
          <a:lstStyle/>
          <a:p>
            <a:fld id="{B2C16CC5-DDD8-9246-9437-049A1EA44C67}" type="datetimeFigureOut">
              <a:rPr lang="fr-FR" smtClean="0"/>
              <a:t>04/02/2026</a:t>
            </a:fld>
            <a:endParaRPr lang="fr-FR"/>
          </a:p>
        </p:txBody>
      </p:sp>
      <p:sp>
        <p:nvSpPr>
          <p:cNvPr id="5" name="Espace réservé du pied de page 4">
            <a:extLst>
              <a:ext uri="{FF2B5EF4-FFF2-40B4-BE49-F238E27FC236}">
                <a16:creationId xmlns:a16="http://schemas.microsoft.com/office/drawing/2014/main" id="{B36318B4-9DA4-45CF-5D40-23C2DB3931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943427-2FC7-903B-093E-A7B7B2CC2EAE}"/>
              </a:ext>
            </a:extLst>
          </p:cNvPr>
          <p:cNvSpPr>
            <a:spLocks noGrp="1"/>
          </p:cNvSpPr>
          <p:nvPr>
            <p:ph type="sldNum" sz="quarter" idx="12"/>
          </p:nvPr>
        </p:nvSpPr>
        <p:spPr/>
        <p:txBody>
          <a:bodyPr/>
          <a:lstStyle/>
          <a:p>
            <a:fld id="{1B5055B9-2580-9D4E-9183-25F7435EE9CC}" type="slidenum">
              <a:rPr lang="fr-FR" smtClean="0"/>
              <a:t>‹N°›</a:t>
            </a:fld>
            <a:endParaRPr lang="fr-FR"/>
          </a:p>
        </p:txBody>
      </p:sp>
    </p:spTree>
    <p:extLst>
      <p:ext uri="{BB962C8B-B14F-4D97-AF65-F5344CB8AC3E}">
        <p14:creationId xmlns:p14="http://schemas.microsoft.com/office/powerpoint/2010/main" val="53227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97762C-8731-B123-533F-4CD03FB1964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CD4A8D7-0163-F255-D457-56D354BB81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D5124B3-6ABE-D510-C529-A2D07C3AC339}"/>
              </a:ext>
            </a:extLst>
          </p:cNvPr>
          <p:cNvSpPr>
            <a:spLocks noGrp="1"/>
          </p:cNvSpPr>
          <p:nvPr>
            <p:ph type="dt" sz="half" idx="10"/>
          </p:nvPr>
        </p:nvSpPr>
        <p:spPr/>
        <p:txBody>
          <a:bodyPr/>
          <a:lstStyle/>
          <a:p>
            <a:fld id="{B2C16CC5-DDD8-9246-9437-049A1EA44C67}" type="datetimeFigureOut">
              <a:rPr lang="fr-FR" smtClean="0"/>
              <a:t>04/02/2026</a:t>
            </a:fld>
            <a:endParaRPr lang="fr-FR"/>
          </a:p>
        </p:txBody>
      </p:sp>
      <p:sp>
        <p:nvSpPr>
          <p:cNvPr id="5" name="Espace réservé du pied de page 4">
            <a:extLst>
              <a:ext uri="{FF2B5EF4-FFF2-40B4-BE49-F238E27FC236}">
                <a16:creationId xmlns:a16="http://schemas.microsoft.com/office/drawing/2014/main" id="{35E65B4F-ECBE-6358-B300-2B9CFD657C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C3C214-01D2-A133-50A9-18151D0A7049}"/>
              </a:ext>
            </a:extLst>
          </p:cNvPr>
          <p:cNvSpPr>
            <a:spLocks noGrp="1"/>
          </p:cNvSpPr>
          <p:nvPr>
            <p:ph type="sldNum" sz="quarter" idx="12"/>
          </p:nvPr>
        </p:nvSpPr>
        <p:spPr/>
        <p:txBody>
          <a:bodyPr/>
          <a:lstStyle/>
          <a:p>
            <a:fld id="{1B5055B9-2580-9D4E-9183-25F7435EE9CC}" type="slidenum">
              <a:rPr lang="fr-FR" smtClean="0"/>
              <a:t>‹N°›</a:t>
            </a:fld>
            <a:endParaRPr lang="fr-FR"/>
          </a:p>
        </p:txBody>
      </p:sp>
    </p:spTree>
    <p:extLst>
      <p:ext uri="{BB962C8B-B14F-4D97-AF65-F5344CB8AC3E}">
        <p14:creationId xmlns:p14="http://schemas.microsoft.com/office/powerpoint/2010/main" val="288416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FE022-F4A1-B76D-5D14-4D6B40F8C9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0261BE1-E1DD-89C7-E90E-E26BDA74DFD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838522B-587C-0F05-A063-1A4EBD9F1D2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20E1AAF-AB0D-27C5-6056-687B7A011608}"/>
              </a:ext>
            </a:extLst>
          </p:cNvPr>
          <p:cNvSpPr>
            <a:spLocks noGrp="1"/>
          </p:cNvSpPr>
          <p:nvPr>
            <p:ph type="dt" sz="half" idx="10"/>
          </p:nvPr>
        </p:nvSpPr>
        <p:spPr/>
        <p:txBody>
          <a:bodyPr/>
          <a:lstStyle/>
          <a:p>
            <a:fld id="{B2C16CC5-DDD8-9246-9437-049A1EA44C67}" type="datetimeFigureOut">
              <a:rPr lang="fr-FR" smtClean="0"/>
              <a:t>04/02/2026</a:t>
            </a:fld>
            <a:endParaRPr lang="fr-FR"/>
          </a:p>
        </p:txBody>
      </p:sp>
      <p:sp>
        <p:nvSpPr>
          <p:cNvPr id="6" name="Espace réservé du pied de page 5">
            <a:extLst>
              <a:ext uri="{FF2B5EF4-FFF2-40B4-BE49-F238E27FC236}">
                <a16:creationId xmlns:a16="http://schemas.microsoft.com/office/drawing/2014/main" id="{9311F0B4-BB68-11DB-1CF9-AC3C7310737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C4A109-3088-E9B9-4927-739B40985AE7}"/>
              </a:ext>
            </a:extLst>
          </p:cNvPr>
          <p:cNvSpPr>
            <a:spLocks noGrp="1"/>
          </p:cNvSpPr>
          <p:nvPr>
            <p:ph type="sldNum" sz="quarter" idx="12"/>
          </p:nvPr>
        </p:nvSpPr>
        <p:spPr/>
        <p:txBody>
          <a:bodyPr/>
          <a:lstStyle/>
          <a:p>
            <a:fld id="{1B5055B9-2580-9D4E-9183-25F7435EE9CC}" type="slidenum">
              <a:rPr lang="fr-FR" smtClean="0"/>
              <a:t>‹N°›</a:t>
            </a:fld>
            <a:endParaRPr lang="fr-FR"/>
          </a:p>
        </p:txBody>
      </p:sp>
    </p:spTree>
    <p:extLst>
      <p:ext uri="{BB962C8B-B14F-4D97-AF65-F5344CB8AC3E}">
        <p14:creationId xmlns:p14="http://schemas.microsoft.com/office/powerpoint/2010/main" val="135554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9BC01-49D7-C87C-B0FB-AB2A87E3E67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82E5C4-5CDB-12F5-A744-BF37045988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792521F-2FDC-5C5D-EAA3-04BDCE769C3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0CF98F6-FDF6-C346-4FB0-33B82C1DB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5BD4A71-6EDC-DFFF-4F81-E88490A31D4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392F5CD-5E1B-2448-CF1C-E927FABA6D55}"/>
              </a:ext>
            </a:extLst>
          </p:cNvPr>
          <p:cNvSpPr>
            <a:spLocks noGrp="1"/>
          </p:cNvSpPr>
          <p:nvPr>
            <p:ph type="dt" sz="half" idx="10"/>
          </p:nvPr>
        </p:nvSpPr>
        <p:spPr/>
        <p:txBody>
          <a:bodyPr/>
          <a:lstStyle/>
          <a:p>
            <a:fld id="{B2C16CC5-DDD8-9246-9437-049A1EA44C67}" type="datetimeFigureOut">
              <a:rPr lang="fr-FR" smtClean="0"/>
              <a:t>04/02/2026</a:t>
            </a:fld>
            <a:endParaRPr lang="fr-FR"/>
          </a:p>
        </p:txBody>
      </p:sp>
      <p:sp>
        <p:nvSpPr>
          <p:cNvPr id="8" name="Espace réservé du pied de page 7">
            <a:extLst>
              <a:ext uri="{FF2B5EF4-FFF2-40B4-BE49-F238E27FC236}">
                <a16:creationId xmlns:a16="http://schemas.microsoft.com/office/drawing/2014/main" id="{54F7FADA-DDC8-F117-7BA3-A211BCC62A3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DB207EA-7200-39CD-E6F1-FCC1EA3CBF56}"/>
              </a:ext>
            </a:extLst>
          </p:cNvPr>
          <p:cNvSpPr>
            <a:spLocks noGrp="1"/>
          </p:cNvSpPr>
          <p:nvPr>
            <p:ph type="sldNum" sz="quarter" idx="12"/>
          </p:nvPr>
        </p:nvSpPr>
        <p:spPr/>
        <p:txBody>
          <a:bodyPr/>
          <a:lstStyle/>
          <a:p>
            <a:fld id="{1B5055B9-2580-9D4E-9183-25F7435EE9CC}" type="slidenum">
              <a:rPr lang="fr-FR" smtClean="0"/>
              <a:t>‹N°›</a:t>
            </a:fld>
            <a:endParaRPr lang="fr-FR"/>
          </a:p>
        </p:txBody>
      </p:sp>
    </p:spTree>
    <p:extLst>
      <p:ext uri="{BB962C8B-B14F-4D97-AF65-F5344CB8AC3E}">
        <p14:creationId xmlns:p14="http://schemas.microsoft.com/office/powerpoint/2010/main" val="342707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F24850-4B20-DC7E-B872-340ECBBC241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260991F-150D-F93C-0F96-912575293EF1}"/>
              </a:ext>
            </a:extLst>
          </p:cNvPr>
          <p:cNvSpPr>
            <a:spLocks noGrp="1"/>
          </p:cNvSpPr>
          <p:nvPr>
            <p:ph type="dt" sz="half" idx="10"/>
          </p:nvPr>
        </p:nvSpPr>
        <p:spPr/>
        <p:txBody>
          <a:bodyPr/>
          <a:lstStyle/>
          <a:p>
            <a:fld id="{B2C16CC5-DDD8-9246-9437-049A1EA44C67}" type="datetimeFigureOut">
              <a:rPr lang="fr-FR" smtClean="0"/>
              <a:t>04/02/2026</a:t>
            </a:fld>
            <a:endParaRPr lang="fr-FR"/>
          </a:p>
        </p:txBody>
      </p:sp>
      <p:sp>
        <p:nvSpPr>
          <p:cNvPr id="4" name="Espace réservé du pied de page 3">
            <a:extLst>
              <a:ext uri="{FF2B5EF4-FFF2-40B4-BE49-F238E27FC236}">
                <a16:creationId xmlns:a16="http://schemas.microsoft.com/office/drawing/2014/main" id="{1BB10ACB-04F2-7497-74CF-9CC6C5B9ED9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F7E6ED9-3FB5-779E-5820-DCCA57A78356}"/>
              </a:ext>
            </a:extLst>
          </p:cNvPr>
          <p:cNvSpPr>
            <a:spLocks noGrp="1"/>
          </p:cNvSpPr>
          <p:nvPr>
            <p:ph type="sldNum" sz="quarter" idx="12"/>
          </p:nvPr>
        </p:nvSpPr>
        <p:spPr/>
        <p:txBody>
          <a:bodyPr/>
          <a:lstStyle/>
          <a:p>
            <a:fld id="{1B5055B9-2580-9D4E-9183-25F7435EE9CC}" type="slidenum">
              <a:rPr lang="fr-FR" smtClean="0"/>
              <a:t>‹N°›</a:t>
            </a:fld>
            <a:endParaRPr lang="fr-FR"/>
          </a:p>
        </p:txBody>
      </p:sp>
    </p:spTree>
    <p:extLst>
      <p:ext uri="{BB962C8B-B14F-4D97-AF65-F5344CB8AC3E}">
        <p14:creationId xmlns:p14="http://schemas.microsoft.com/office/powerpoint/2010/main" val="250258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0D5F85-122B-6626-4BE7-E7BF2DED63C8}"/>
              </a:ext>
            </a:extLst>
          </p:cNvPr>
          <p:cNvSpPr>
            <a:spLocks noGrp="1"/>
          </p:cNvSpPr>
          <p:nvPr>
            <p:ph type="dt" sz="half" idx="10"/>
          </p:nvPr>
        </p:nvSpPr>
        <p:spPr/>
        <p:txBody>
          <a:bodyPr/>
          <a:lstStyle/>
          <a:p>
            <a:fld id="{B2C16CC5-DDD8-9246-9437-049A1EA44C67}" type="datetimeFigureOut">
              <a:rPr lang="fr-FR" smtClean="0"/>
              <a:t>04/02/2026</a:t>
            </a:fld>
            <a:endParaRPr lang="fr-FR"/>
          </a:p>
        </p:txBody>
      </p:sp>
      <p:sp>
        <p:nvSpPr>
          <p:cNvPr id="3" name="Espace réservé du pied de page 2">
            <a:extLst>
              <a:ext uri="{FF2B5EF4-FFF2-40B4-BE49-F238E27FC236}">
                <a16:creationId xmlns:a16="http://schemas.microsoft.com/office/drawing/2014/main" id="{1794E08A-2F69-36D8-5B52-76A9843625A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057BB4A-8165-79FE-26FE-46D39853EEB2}"/>
              </a:ext>
            </a:extLst>
          </p:cNvPr>
          <p:cNvSpPr>
            <a:spLocks noGrp="1"/>
          </p:cNvSpPr>
          <p:nvPr>
            <p:ph type="sldNum" sz="quarter" idx="12"/>
          </p:nvPr>
        </p:nvSpPr>
        <p:spPr/>
        <p:txBody>
          <a:bodyPr/>
          <a:lstStyle/>
          <a:p>
            <a:fld id="{1B5055B9-2580-9D4E-9183-25F7435EE9CC}" type="slidenum">
              <a:rPr lang="fr-FR" smtClean="0"/>
              <a:t>‹N°›</a:t>
            </a:fld>
            <a:endParaRPr lang="fr-FR"/>
          </a:p>
        </p:txBody>
      </p:sp>
    </p:spTree>
    <p:extLst>
      <p:ext uri="{BB962C8B-B14F-4D97-AF65-F5344CB8AC3E}">
        <p14:creationId xmlns:p14="http://schemas.microsoft.com/office/powerpoint/2010/main" val="206759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60F00-E8C8-5383-A25A-55D7D676973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45E2D2-9EE1-93F5-AC07-F25A2F516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B54F04F-ED60-E562-8619-F4C38F958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8AEDF3B-6F61-45A3-60D6-48DE7D875449}"/>
              </a:ext>
            </a:extLst>
          </p:cNvPr>
          <p:cNvSpPr>
            <a:spLocks noGrp="1"/>
          </p:cNvSpPr>
          <p:nvPr>
            <p:ph type="dt" sz="half" idx="10"/>
          </p:nvPr>
        </p:nvSpPr>
        <p:spPr/>
        <p:txBody>
          <a:bodyPr/>
          <a:lstStyle/>
          <a:p>
            <a:fld id="{B2C16CC5-DDD8-9246-9437-049A1EA44C67}" type="datetimeFigureOut">
              <a:rPr lang="fr-FR" smtClean="0"/>
              <a:t>04/02/2026</a:t>
            </a:fld>
            <a:endParaRPr lang="fr-FR"/>
          </a:p>
        </p:txBody>
      </p:sp>
      <p:sp>
        <p:nvSpPr>
          <p:cNvPr id="6" name="Espace réservé du pied de page 5">
            <a:extLst>
              <a:ext uri="{FF2B5EF4-FFF2-40B4-BE49-F238E27FC236}">
                <a16:creationId xmlns:a16="http://schemas.microsoft.com/office/drawing/2014/main" id="{E38562E5-067B-FC3F-D902-1A38538697E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A2F2CE-2EB8-B982-DCAE-818A643D0EBA}"/>
              </a:ext>
            </a:extLst>
          </p:cNvPr>
          <p:cNvSpPr>
            <a:spLocks noGrp="1"/>
          </p:cNvSpPr>
          <p:nvPr>
            <p:ph type="sldNum" sz="quarter" idx="12"/>
          </p:nvPr>
        </p:nvSpPr>
        <p:spPr/>
        <p:txBody>
          <a:bodyPr/>
          <a:lstStyle/>
          <a:p>
            <a:fld id="{1B5055B9-2580-9D4E-9183-25F7435EE9CC}" type="slidenum">
              <a:rPr lang="fr-FR" smtClean="0"/>
              <a:t>‹N°›</a:t>
            </a:fld>
            <a:endParaRPr lang="fr-FR"/>
          </a:p>
        </p:txBody>
      </p:sp>
    </p:spTree>
    <p:extLst>
      <p:ext uri="{BB962C8B-B14F-4D97-AF65-F5344CB8AC3E}">
        <p14:creationId xmlns:p14="http://schemas.microsoft.com/office/powerpoint/2010/main" val="234552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9E4A0B-AE5F-5052-35B6-A293A63B70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0A7BE0E-FBE7-5DA5-7146-7B9731DFA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28ADCF7-75A0-44AD-5B61-4E40A8E69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EEB667-46C8-735B-7EBD-2F41B32F0C62}"/>
              </a:ext>
            </a:extLst>
          </p:cNvPr>
          <p:cNvSpPr>
            <a:spLocks noGrp="1"/>
          </p:cNvSpPr>
          <p:nvPr>
            <p:ph type="dt" sz="half" idx="10"/>
          </p:nvPr>
        </p:nvSpPr>
        <p:spPr/>
        <p:txBody>
          <a:bodyPr/>
          <a:lstStyle/>
          <a:p>
            <a:fld id="{B2C16CC5-DDD8-9246-9437-049A1EA44C67}" type="datetimeFigureOut">
              <a:rPr lang="fr-FR" smtClean="0"/>
              <a:t>04/02/2026</a:t>
            </a:fld>
            <a:endParaRPr lang="fr-FR"/>
          </a:p>
        </p:txBody>
      </p:sp>
      <p:sp>
        <p:nvSpPr>
          <p:cNvPr id="6" name="Espace réservé du pied de page 5">
            <a:extLst>
              <a:ext uri="{FF2B5EF4-FFF2-40B4-BE49-F238E27FC236}">
                <a16:creationId xmlns:a16="http://schemas.microsoft.com/office/drawing/2014/main" id="{4B9D3D57-ECCB-AF4B-7572-82A10945D4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12037E5-2FD2-3E27-6788-A58270EC7E8F}"/>
              </a:ext>
            </a:extLst>
          </p:cNvPr>
          <p:cNvSpPr>
            <a:spLocks noGrp="1"/>
          </p:cNvSpPr>
          <p:nvPr>
            <p:ph type="sldNum" sz="quarter" idx="12"/>
          </p:nvPr>
        </p:nvSpPr>
        <p:spPr/>
        <p:txBody>
          <a:bodyPr/>
          <a:lstStyle/>
          <a:p>
            <a:fld id="{1B5055B9-2580-9D4E-9183-25F7435EE9CC}" type="slidenum">
              <a:rPr lang="fr-FR" smtClean="0"/>
              <a:t>‹N°›</a:t>
            </a:fld>
            <a:endParaRPr lang="fr-FR"/>
          </a:p>
        </p:txBody>
      </p:sp>
    </p:spTree>
    <p:extLst>
      <p:ext uri="{BB962C8B-B14F-4D97-AF65-F5344CB8AC3E}">
        <p14:creationId xmlns:p14="http://schemas.microsoft.com/office/powerpoint/2010/main" val="109587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EA15B49-79E8-8030-9C86-6176A4169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FEAB826-4F93-FD3C-D133-9779BA6CFF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6854A36-3F1F-8570-C40C-A244F619C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Bodoni 72 Book" pitchFamily="2" charset="0"/>
              </a:defRPr>
            </a:lvl1pPr>
          </a:lstStyle>
          <a:p>
            <a:fld id="{B2C16CC5-DDD8-9246-9437-049A1EA44C67}" type="datetimeFigureOut">
              <a:rPr lang="fr-FR" smtClean="0"/>
              <a:pPr/>
              <a:t>04/02/2026</a:t>
            </a:fld>
            <a:endParaRPr lang="fr-FR" dirty="0"/>
          </a:p>
        </p:txBody>
      </p:sp>
      <p:sp>
        <p:nvSpPr>
          <p:cNvPr id="5" name="Espace réservé du pied de page 4">
            <a:extLst>
              <a:ext uri="{FF2B5EF4-FFF2-40B4-BE49-F238E27FC236}">
                <a16:creationId xmlns:a16="http://schemas.microsoft.com/office/drawing/2014/main" id="{E1C5C729-3057-6F2D-03E6-16218F1B12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Bodoni 72 Book" pitchFamily="2" charset="0"/>
              </a:defRPr>
            </a:lvl1pPr>
          </a:lstStyle>
          <a:p>
            <a:endParaRPr lang="fr-FR" dirty="0"/>
          </a:p>
        </p:txBody>
      </p:sp>
      <p:sp>
        <p:nvSpPr>
          <p:cNvPr id="6" name="Espace réservé du numéro de diapositive 5">
            <a:extLst>
              <a:ext uri="{FF2B5EF4-FFF2-40B4-BE49-F238E27FC236}">
                <a16:creationId xmlns:a16="http://schemas.microsoft.com/office/drawing/2014/main" id="{2DE8EFF6-85BD-6D65-1A81-A0EAA0586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Bodoni 72 Book" pitchFamily="2" charset="0"/>
              </a:defRPr>
            </a:lvl1pPr>
          </a:lstStyle>
          <a:p>
            <a:fld id="{1B5055B9-2580-9D4E-9183-25F7435EE9CC}" type="slidenum">
              <a:rPr lang="fr-FR" smtClean="0"/>
              <a:pPr/>
              <a:t>‹N°›</a:t>
            </a:fld>
            <a:endParaRPr lang="fr-FR" dirty="0"/>
          </a:p>
        </p:txBody>
      </p:sp>
    </p:spTree>
    <p:extLst>
      <p:ext uri="{BB962C8B-B14F-4D97-AF65-F5344CB8AC3E}">
        <p14:creationId xmlns:p14="http://schemas.microsoft.com/office/powerpoint/2010/main" val="306048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Bodoni 72 Book"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odoni 72 Boo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odoni 72 Boo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odoni 72 Boo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odoni 72 Boo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odoni 72 Boo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24B1B9-E771-CC36-790E-D97EC13A9E27}"/>
              </a:ext>
            </a:extLst>
          </p:cNvPr>
          <p:cNvSpPr>
            <a:spLocks noGrp="1"/>
          </p:cNvSpPr>
          <p:nvPr>
            <p:ph type="ctrTitle"/>
          </p:nvPr>
        </p:nvSpPr>
        <p:spPr/>
        <p:txBody>
          <a:bodyPr/>
          <a:lstStyle/>
          <a:p>
            <a:r>
              <a:rPr lang="fr-FR" noProof="1"/>
              <a:t>Structures et bassins migratoires</a:t>
            </a:r>
          </a:p>
        </p:txBody>
      </p:sp>
      <p:sp>
        <p:nvSpPr>
          <p:cNvPr id="3" name="Sous-titre 2">
            <a:extLst>
              <a:ext uri="{FF2B5EF4-FFF2-40B4-BE49-F238E27FC236}">
                <a16:creationId xmlns:a16="http://schemas.microsoft.com/office/drawing/2014/main" id="{C0A72805-A164-3361-88A4-5EF5CA292E64}"/>
              </a:ext>
            </a:extLst>
          </p:cNvPr>
          <p:cNvSpPr>
            <a:spLocks noGrp="1"/>
          </p:cNvSpPr>
          <p:nvPr>
            <p:ph type="subTitle" idx="1"/>
          </p:nvPr>
        </p:nvSpPr>
        <p:spPr/>
        <p:txBody>
          <a:bodyPr/>
          <a:lstStyle/>
          <a:p>
            <a:r>
              <a:rPr lang="fr-FR" noProof="1"/>
              <a:t>Séance 2 (5 février)</a:t>
            </a:r>
          </a:p>
        </p:txBody>
      </p:sp>
    </p:spTree>
    <p:extLst>
      <p:ext uri="{BB962C8B-B14F-4D97-AF65-F5344CB8AC3E}">
        <p14:creationId xmlns:p14="http://schemas.microsoft.com/office/powerpoint/2010/main" val="2805930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EC3E9-424B-2A2A-F35F-9296B1047769}"/>
              </a:ext>
            </a:extLst>
          </p:cNvPr>
          <p:cNvSpPr>
            <a:spLocks noGrp="1"/>
          </p:cNvSpPr>
          <p:nvPr>
            <p:ph type="title"/>
          </p:nvPr>
        </p:nvSpPr>
        <p:spPr/>
        <p:txBody>
          <a:bodyPr/>
          <a:lstStyle/>
          <a:p>
            <a:pPr algn="ctr"/>
            <a:r>
              <a:rPr lang="fr-FR" b="1" dirty="0"/>
              <a:t>Les sources</a:t>
            </a:r>
          </a:p>
        </p:txBody>
      </p:sp>
      <p:sp>
        <p:nvSpPr>
          <p:cNvPr id="3" name="Espace réservé du contenu 2">
            <a:extLst>
              <a:ext uri="{FF2B5EF4-FFF2-40B4-BE49-F238E27FC236}">
                <a16:creationId xmlns:a16="http://schemas.microsoft.com/office/drawing/2014/main" id="{CC6F553E-96F5-8B43-57A4-219F3932846F}"/>
              </a:ext>
            </a:extLst>
          </p:cNvPr>
          <p:cNvSpPr>
            <a:spLocks noGrp="1"/>
          </p:cNvSpPr>
          <p:nvPr>
            <p:ph idx="1"/>
          </p:nvPr>
        </p:nvSpPr>
        <p:spPr/>
        <p:txBody>
          <a:bodyPr/>
          <a:lstStyle/>
          <a:p>
            <a:pPr algn="just">
              <a:buFont typeface="Courier New" panose="02070309020205020404" pitchFamily="49" charset="0"/>
              <a:buChar char="o"/>
            </a:pPr>
            <a:r>
              <a:rPr lang="fr-FR" dirty="0"/>
              <a:t>Hospice des pauvres de San </a:t>
            </a:r>
            <a:r>
              <a:rPr lang="fr-FR" dirty="0" err="1"/>
              <a:t>Sisto</a:t>
            </a:r>
            <a:endParaRPr lang="fr-FR" dirty="0"/>
          </a:p>
          <a:p>
            <a:pPr algn="just">
              <a:buFont typeface="Courier New" panose="02070309020205020404" pitchFamily="49" charset="0"/>
              <a:buChar char="o"/>
            </a:pPr>
            <a:r>
              <a:rPr lang="fr-FR" dirty="0"/>
              <a:t>Hôpital pour enfants trouvés (</a:t>
            </a:r>
            <a:r>
              <a:rPr lang="fr-FR" i="1" dirty="0" err="1"/>
              <a:t>trovatelli</a:t>
            </a:r>
            <a:r>
              <a:rPr lang="fr-FR" dirty="0"/>
              <a:t>) de Santo </a:t>
            </a:r>
            <a:r>
              <a:rPr lang="fr-FR" dirty="0" err="1"/>
              <a:t>Spirito</a:t>
            </a:r>
            <a:endParaRPr lang="fr-FR" dirty="0"/>
          </a:p>
          <a:p>
            <a:pPr algn="just">
              <a:buFont typeface="Courier New" panose="02070309020205020404" pitchFamily="49" charset="0"/>
              <a:buChar char="o"/>
            </a:pPr>
            <a:r>
              <a:rPr lang="fr-FR" dirty="0"/>
              <a:t>Enquête sur les mendiants de 1626</a:t>
            </a:r>
          </a:p>
          <a:p>
            <a:pPr algn="just">
              <a:buFont typeface="Courier New" panose="02070309020205020404" pitchFamily="49" charset="0"/>
              <a:buChar char="o"/>
            </a:pPr>
            <a:r>
              <a:rPr lang="fr-FR" dirty="0"/>
              <a:t>Procès d’état libre (</a:t>
            </a:r>
            <a:r>
              <a:rPr lang="fr-FR" i="1" dirty="0" err="1"/>
              <a:t>processetti</a:t>
            </a:r>
            <a:r>
              <a:rPr lang="fr-FR" i="1" dirty="0"/>
              <a:t> </a:t>
            </a:r>
            <a:r>
              <a:rPr lang="fr-FR" i="1" dirty="0" err="1"/>
              <a:t>matrimoniali</a:t>
            </a:r>
            <a:r>
              <a:rPr lang="fr-FR" dirty="0"/>
              <a:t>)</a:t>
            </a:r>
          </a:p>
          <a:p>
            <a:pPr algn="just">
              <a:buFont typeface="Courier New" panose="02070309020205020404" pitchFamily="49" charset="0"/>
              <a:buChar char="o"/>
            </a:pPr>
            <a:r>
              <a:rPr lang="fr-FR" dirty="0"/>
              <a:t>États des âmes (</a:t>
            </a:r>
            <a:r>
              <a:rPr lang="fr-FR" i="1" dirty="0" err="1"/>
              <a:t>status</a:t>
            </a:r>
            <a:r>
              <a:rPr lang="fr-FR" i="1" dirty="0"/>
              <a:t> </a:t>
            </a:r>
            <a:r>
              <a:rPr lang="fr-FR" i="1" dirty="0" err="1"/>
              <a:t>animarum</a:t>
            </a:r>
            <a:r>
              <a:rPr lang="fr-FR" dirty="0"/>
              <a:t>) : normalement obligatoirement compilés à Pâques depuis le concile de Trente, mentionnent (pas toujours intégralement) occupation, origine, âge, état matrimonial, acquittement de l’obligation de la confirmation, de la confession et de la communion annuelles</a:t>
            </a:r>
          </a:p>
          <a:p>
            <a:pPr algn="just">
              <a:buFont typeface="Courier New" panose="02070309020205020404" pitchFamily="49" charset="0"/>
              <a:buChar char="o"/>
            </a:pPr>
            <a:endParaRPr lang="fr-FR" dirty="0"/>
          </a:p>
        </p:txBody>
      </p:sp>
    </p:spTree>
    <p:extLst>
      <p:ext uri="{BB962C8B-B14F-4D97-AF65-F5344CB8AC3E}">
        <p14:creationId xmlns:p14="http://schemas.microsoft.com/office/powerpoint/2010/main" val="637811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F4D6E-50D5-176F-4FD5-2BD43433CD63}"/>
              </a:ext>
            </a:extLst>
          </p:cNvPr>
          <p:cNvSpPr>
            <a:spLocks noGrp="1"/>
          </p:cNvSpPr>
          <p:nvPr>
            <p:ph type="title"/>
          </p:nvPr>
        </p:nvSpPr>
        <p:spPr/>
        <p:txBody>
          <a:bodyPr/>
          <a:lstStyle/>
          <a:p>
            <a:pPr algn="ctr"/>
            <a:r>
              <a:rPr lang="fr-FR" b="1" dirty="0"/>
              <a:t>Les thèmes</a:t>
            </a:r>
          </a:p>
        </p:txBody>
      </p:sp>
      <p:sp>
        <p:nvSpPr>
          <p:cNvPr id="3" name="Espace réservé du contenu 2">
            <a:extLst>
              <a:ext uri="{FF2B5EF4-FFF2-40B4-BE49-F238E27FC236}">
                <a16:creationId xmlns:a16="http://schemas.microsoft.com/office/drawing/2014/main" id="{0F3C25FB-3DDD-E131-9038-7AA2DB3441F0}"/>
              </a:ext>
            </a:extLst>
          </p:cNvPr>
          <p:cNvSpPr>
            <a:spLocks noGrp="1"/>
          </p:cNvSpPr>
          <p:nvPr>
            <p:ph idx="1"/>
          </p:nvPr>
        </p:nvSpPr>
        <p:spPr/>
        <p:txBody>
          <a:bodyPr>
            <a:normAutofit fontScale="92500" lnSpcReduction="20000"/>
          </a:bodyPr>
          <a:lstStyle/>
          <a:p>
            <a:pPr algn="just">
              <a:buFont typeface="Courier New" panose="02070309020205020404" pitchFamily="49" charset="0"/>
              <a:buChar char="o"/>
            </a:pPr>
            <a:r>
              <a:rPr lang="fr-FR" dirty="0"/>
              <a:t>Migrations internes : une notion complexe qui ne se superpose pas aux frontières étatiques</a:t>
            </a:r>
          </a:p>
          <a:p>
            <a:pPr algn="just">
              <a:buFont typeface="Courier New" panose="02070309020205020404" pitchFamily="49" charset="0"/>
              <a:buChar char="o"/>
            </a:pPr>
            <a:r>
              <a:rPr lang="fr-FR" i="1" dirty="0"/>
              <a:t>Stricto sensu</a:t>
            </a:r>
            <a:r>
              <a:rPr lang="fr-FR" dirty="0"/>
              <a:t>, au sein d’un même État. Mais attention : la sujétion à une puissance n’équivaut pas à l’appartenance à un même État (cf. nos Lombards en Sicile). Par ailleurs, même dans un État souverain, il existe des statuts différents (différence moins présente dans l’article) : un sujet vénitien de </a:t>
            </a:r>
            <a:r>
              <a:rPr lang="fr-FR" dirty="0" err="1"/>
              <a:t>Terreferme</a:t>
            </a:r>
            <a:r>
              <a:rPr lang="fr-FR" dirty="0"/>
              <a:t> ou du </a:t>
            </a:r>
            <a:r>
              <a:rPr lang="fr-FR" i="1" dirty="0" err="1"/>
              <a:t>Stato</a:t>
            </a:r>
            <a:r>
              <a:rPr lang="fr-FR" i="1" dirty="0"/>
              <a:t> da Mar</a:t>
            </a:r>
            <a:r>
              <a:rPr lang="fr-FR" dirty="0"/>
              <a:t> est bien un migrant et un étranger dans la ville de Venise</a:t>
            </a:r>
          </a:p>
          <a:p>
            <a:pPr algn="just">
              <a:buFont typeface="Courier New" panose="02070309020205020404" pitchFamily="49" charset="0"/>
              <a:buChar char="o"/>
            </a:pPr>
            <a:r>
              <a:rPr lang="fr-FR" dirty="0"/>
              <a:t>Pour autant, réalité d’une identité collective des « Italiens », notamment par la langue, dès l’époque moderne.</a:t>
            </a:r>
          </a:p>
          <a:p>
            <a:pPr algn="just">
              <a:buFont typeface="Courier New" panose="02070309020205020404" pitchFamily="49" charset="0"/>
              <a:buChar char="o"/>
            </a:pPr>
            <a:r>
              <a:rPr lang="fr-FR" dirty="0"/>
              <a:t>Importance de l’accès aux ressources locales (résidence, travail, propriété, assistance) comme marqueur d’appartenance</a:t>
            </a:r>
          </a:p>
          <a:p>
            <a:pPr algn="just">
              <a:buFont typeface="Courier New" panose="02070309020205020404" pitchFamily="49" charset="0"/>
              <a:buChar char="o"/>
            </a:pPr>
            <a:r>
              <a:rPr lang="fr-FR" dirty="0"/>
              <a:t>Omniprésence et variété des formes de contrôle : pas de papiers d’identité mais des épreuves d’identité. Mariage, charité, intégration sur le marché du travail…</a:t>
            </a:r>
          </a:p>
          <a:p>
            <a:pPr algn="just">
              <a:buFont typeface="Courier New" panose="02070309020205020404" pitchFamily="49" charset="0"/>
              <a:buChar char="o"/>
            </a:pPr>
            <a:endParaRPr lang="fr-FR" dirty="0"/>
          </a:p>
        </p:txBody>
      </p:sp>
    </p:spTree>
    <p:extLst>
      <p:ext uri="{BB962C8B-B14F-4D97-AF65-F5344CB8AC3E}">
        <p14:creationId xmlns:p14="http://schemas.microsoft.com/office/powerpoint/2010/main" val="301108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030933-E62B-47BF-05BD-5AE8BF8588ED}"/>
              </a:ext>
            </a:extLst>
          </p:cNvPr>
          <p:cNvSpPr>
            <a:spLocks noGrp="1"/>
          </p:cNvSpPr>
          <p:nvPr>
            <p:ph type="title"/>
          </p:nvPr>
        </p:nvSpPr>
        <p:spPr/>
        <p:txBody>
          <a:bodyPr/>
          <a:lstStyle/>
          <a:p>
            <a:pPr algn="ctr"/>
            <a:r>
              <a:rPr lang="fr-FR" b="1" dirty="0"/>
              <a:t>Les thèmes</a:t>
            </a:r>
          </a:p>
        </p:txBody>
      </p:sp>
      <p:sp>
        <p:nvSpPr>
          <p:cNvPr id="3" name="Espace réservé du contenu 2">
            <a:extLst>
              <a:ext uri="{FF2B5EF4-FFF2-40B4-BE49-F238E27FC236}">
                <a16:creationId xmlns:a16="http://schemas.microsoft.com/office/drawing/2014/main" id="{493280F6-AD24-DEAC-7B81-DB031F377AAB}"/>
              </a:ext>
            </a:extLst>
          </p:cNvPr>
          <p:cNvSpPr>
            <a:spLocks noGrp="1"/>
          </p:cNvSpPr>
          <p:nvPr>
            <p:ph idx="1"/>
          </p:nvPr>
        </p:nvSpPr>
        <p:spPr/>
        <p:txBody>
          <a:bodyPr/>
          <a:lstStyle/>
          <a:p>
            <a:pPr algn="just">
              <a:buFont typeface="Courier New" panose="02070309020205020404" pitchFamily="49" charset="0"/>
              <a:buChar char="o"/>
            </a:pPr>
            <a:r>
              <a:rPr lang="fr-FR" dirty="0"/>
              <a:t>Un travail agricole en contexte urbain : la vigne</a:t>
            </a:r>
          </a:p>
          <a:p>
            <a:pPr algn="just">
              <a:buFont typeface="Courier New" panose="02070309020205020404" pitchFamily="49" charset="0"/>
              <a:buChar char="o"/>
            </a:pPr>
            <a:r>
              <a:rPr lang="fr-FR" dirty="0"/>
              <a:t>Saisonnalité, circularité et </a:t>
            </a:r>
            <a:r>
              <a:rPr lang="fr-FR" dirty="0" err="1"/>
              <a:t>co</a:t>
            </a:r>
            <a:r>
              <a:rPr lang="fr-FR" dirty="0"/>
              <a:t>-résidence</a:t>
            </a:r>
          </a:p>
          <a:p>
            <a:pPr algn="just">
              <a:buFont typeface="Courier New" panose="02070309020205020404" pitchFamily="49" charset="0"/>
              <a:buChar char="o"/>
            </a:pPr>
            <a:r>
              <a:rPr lang="fr-FR" dirty="0"/>
              <a:t>Ne pas opposer strictement migrations de travail et migrations d’assistance</a:t>
            </a:r>
          </a:p>
          <a:p>
            <a:pPr algn="just">
              <a:buFont typeface="Courier New" panose="02070309020205020404" pitchFamily="49" charset="0"/>
              <a:buChar char="o"/>
            </a:pPr>
            <a:r>
              <a:rPr lang="fr-FR" dirty="0"/>
              <a:t>Durée de résidence et </a:t>
            </a:r>
            <a:r>
              <a:rPr lang="fr-FR" i="1" dirty="0" err="1"/>
              <a:t>animo</a:t>
            </a:r>
            <a:r>
              <a:rPr lang="fr-FR" i="1" dirty="0"/>
              <a:t> </a:t>
            </a:r>
            <a:r>
              <a:rPr lang="fr-FR" i="1" dirty="0" err="1"/>
              <a:t>permanendi</a:t>
            </a:r>
            <a:endParaRPr lang="fr-FR" dirty="0"/>
          </a:p>
          <a:p>
            <a:pPr algn="just">
              <a:buFont typeface="Courier New" panose="02070309020205020404" pitchFamily="49" charset="0"/>
              <a:buChar char="o"/>
            </a:pPr>
            <a:endParaRPr lang="fr-FR" dirty="0"/>
          </a:p>
        </p:txBody>
      </p:sp>
    </p:spTree>
    <p:extLst>
      <p:ext uri="{BB962C8B-B14F-4D97-AF65-F5344CB8AC3E}">
        <p14:creationId xmlns:p14="http://schemas.microsoft.com/office/powerpoint/2010/main" val="373400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latin typeface="Bodoni 72 Book" pitchFamily="2" charset="0"/>
            </a:endParaRPr>
          </a:p>
        </p:txBody>
      </p:sp>
      <p:pic>
        <p:nvPicPr>
          <p:cNvPr id="5" name="Espace réservé du contenu 4" descr="Une image contenant bâtiment, peinture, lieu de culte, art&#10;&#10;Le contenu généré par l’IA peut être incorrect.">
            <a:extLst>
              <a:ext uri="{FF2B5EF4-FFF2-40B4-BE49-F238E27FC236}">
                <a16:creationId xmlns:a16="http://schemas.microsoft.com/office/drawing/2014/main" id="{CCDEADF9-324A-7589-EAF0-B716354BAE75}"/>
              </a:ext>
            </a:extLst>
          </p:cNvPr>
          <p:cNvPicPr>
            <a:picLocks noGrp="1" noChangeAspect="1"/>
          </p:cNvPicPr>
          <p:nvPr>
            <p:ph idx="1"/>
          </p:nvPr>
        </p:nvPicPr>
        <p:blipFill>
          <a:blip r:embed="rId3"/>
          <a:srcRect l="13469" r="5626" b="-1"/>
          <a:stretch>
            <a:fillRect/>
          </a:stretch>
        </p:blipFill>
        <p:spPr>
          <a:xfrm>
            <a:off x="20" y="1282"/>
            <a:ext cx="12191980" cy="6856718"/>
          </a:xfrm>
          <a:prstGeom prst="rect">
            <a:avLst/>
          </a:prstGeom>
        </p:spPr>
      </p:pic>
    </p:spTree>
    <p:extLst>
      <p:ext uri="{BB962C8B-B14F-4D97-AF65-F5344CB8AC3E}">
        <p14:creationId xmlns:p14="http://schemas.microsoft.com/office/powerpoint/2010/main" val="312048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669370D-FCB1-7300-5E04-70E791AFA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DC394CA-438C-ABF2-5AD7-13CAA5039F9F}"/>
              </a:ext>
            </a:extLst>
          </p:cNvPr>
          <p:cNvSpPr>
            <a:spLocks noGrp="1"/>
          </p:cNvSpPr>
          <p:nvPr>
            <p:ph type="title"/>
          </p:nvPr>
        </p:nvSpPr>
        <p:spPr>
          <a:xfrm>
            <a:off x="589559" y="262028"/>
            <a:ext cx="7015496" cy="1190445"/>
          </a:xfrm>
        </p:spPr>
        <p:txBody>
          <a:bodyPr vert="horz" lIns="91440" tIns="45720" rIns="91440" bIns="45720" rtlCol="0" anchor="ctr">
            <a:normAutofit/>
          </a:bodyPr>
          <a:lstStyle/>
          <a:p>
            <a:pPr algn="ctr"/>
            <a:r>
              <a:rPr lang="en-US" sz="2500" b="1" kern="1200" noProof="1">
                <a:solidFill>
                  <a:schemeClr val="tx1"/>
                </a:solidFill>
                <a:latin typeface="BODONI 72 BOOK" pitchFamily="2" charset="0"/>
              </a:rPr>
              <a:t>L’héritage de l’histoire culturelle : la Renaissance et les échanges Orient-Occident</a:t>
            </a:r>
          </a:p>
        </p:txBody>
      </p:sp>
      <p:pic>
        <p:nvPicPr>
          <p:cNvPr id="4" name="Image 3" descr="Une image contenant affiche, art, peinture, livre&#10;&#10;Le contenu généré par l’IA peut être incorrect.">
            <a:extLst>
              <a:ext uri="{FF2B5EF4-FFF2-40B4-BE49-F238E27FC236}">
                <a16:creationId xmlns:a16="http://schemas.microsoft.com/office/drawing/2014/main" id="{FD3B7A56-056C-AE5A-6542-23A0FD584F88}"/>
              </a:ext>
            </a:extLst>
          </p:cNvPr>
          <p:cNvPicPr>
            <a:picLocks noChangeAspect="1"/>
          </p:cNvPicPr>
          <p:nvPr/>
        </p:nvPicPr>
        <p:blipFill>
          <a:blip r:embed="rId2"/>
          <a:srcRect r="-1" b="766"/>
          <a:stretch>
            <a:fillRect/>
          </a:stretch>
        </p:blipFill>
        <p:spPr>
          <a:xfrm>
            <a:off x="4025185" y="1650521"/>
            <a:ext cx="4083406" cy="5207479"/>
          </a:xfrm>
          <a:prstGeom prst="rect">
            <a:avLst/>
          </a:prstGeom>
        </p:spPr>
      </p:pic>
      <p:pic>
        <p:nvPicPr>
          <p:cNvPr id="7" name="Image 6" descr="Une image contenant texte, livre, affiche, art&#10;&#10;Le contenu généré par l’IA peut être incorrect.">
            <a:extLst>
              <a:ext uri="{FF2B5EF4-FFF2-40B4-BE49-F238E27FC236}">
                <a16:creationId xmlns:a16="http://schemas.microsoft.com/office/drawing/2014/main" id="{CE440732-0E5F-0EE3-BBA6-1DFD439703B7}"/>
              </a:ext>
            </a:extLst>
          </p:cNvPr>
          <p:cNvPicPr>
            <a:picLocks noChangeAspect="1"/>
          </p:cNvPicPr>
          <p:nvPr/>
        </p:nvPicPr>
        <p:blipFill>
          <a:blip r:embed="rId3"/>
          <a:srcRect t="10852" r="2" b="10854"/>
          <a:stretch>
            <a:fillRect/>
          </a:stretch>
        </p:blipFill>
        <p:spPr>
          <a:xfrm>
            <a:off x="-1" y="1650521"/>
            <a:ext cx="4040515" cy="5207479"/>
          </a:xfrm>
          <a:prstGeom prst="rect">
            <a:avLst/>
          </a:prstGeom>
        </p:spPr>
      </p:pic>
      <p:pic>
        <p:nvPicPr>
          <p:cNvPr id="5" name="Espace réservé du contenu 4" descr="Une image contenant texte, cheval, affiche, mammifère&#10;&#10;Le contenu généré par l’IA peut être incorrect.">
            <a:extLst>
              <a:ext uri="{FF2B5EF4-FFF2-40B4-BE49-F238E27FC236}">
                <a16:creationId xmlns:a16="http://schemas.microsoft.com/office/drawing/2014/main" id="{B4E98B1C-20DB-C096-E66E-886C46A531B1}"/>
              </a:ext>
            </a:extLst>
          </p:cNvPr>
          <p:cNvPicPr>
            <a:picLocks noGrp="1" noChangeAspect="1"/>
          </p:cNvPicPr>
          <p:nvPr>
            <p:ph idx="1"/>
          </p:nvPr>
        </p:nvPicPr>
        <p:blipFill>
          <a:blip r:embed="rId4"/>
          <a:srcRect r="-1" b="22526"/>
          <a:stretch>
            <a:fillRect/>
          </a:stretch>
        </p:blipFill>
        <p:spPr>
          <a:xfrm>
            <a:off x="8108592" y="1650521"/>
            <a:ext cx="4083406" cy="5207479"/>
          </a:xfrm>
          <a:prstGeom prst="rect">
            <a:avLst/>
          </a:prstGeom>
          <a:effectLst/>
        </p:spPr>
      </p:pic>
    </p:spTree>
    <p:extLst>
      <p:ext uri="{BB962C8B-B14F-4D97-AF65-F5344CB8AC3E}">
        <p14:creationId xmlns:p14="http://schemas.microsoft.com/office/powerpoint/2010/main" val="46624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69A9CD-3E11-80F7-F8BE-1F6688720AE4}"/>
              </a:ext>
            </a:extLst>
          </p:cNvPr>
          <p:cNvSpPr>
            <a:spLocks noGrp="1"/>
          </p:cNvSpPr>
          <p:nvPr>
            <p:ph type="title"/>
          </p:nvPr>
        </p:nvSpPr>
        <p:spPr/>
        <p:txBody>
          <a:bodyPr/>
          <a:lstStyle/>
          <a:p>
            <a:pPr algn="ctr"/>
            <a:r>
              <a:rPr lang="fr-FR" b="1" dirty="0"/>
              <a:t>Introduction</a:t>
            </a:r>
          </a:p>
        </p:txBody>
      </p:sp>
      <p:sp>
        <p:nvSpPr>
          <p:cNvPr id="3" name="Espace réservé du contenu 2">
            <a:extLst>
              <a:ext uri="{FF2B5EF4-FFF2-40B4-BE49-F238E27FC236}">
                <a16:creationId xmlns:a16="http://schemas.microsoft.com/office/drawing/2014/main" id="{C5EFEE2D-41C5-0616-5916-91D20716B01A}"/>
              </a:ext>
            </a:extLst>
          </p:cNvPr>
          <p:cNvSpPr>
            <a:spLocks noGrp="1"/>
          </p:cNvSpPr>
          <p:nvPr>
            <p:ph idx="1"/>
          </p:nvPr>
        </p:nvSpPr>
        <p:spPr/>
        <p:txBody>
          <a:bodyPr>
            <a:normAutofit fontScale="85000" lnSpcReduction="10000"/>
          </a:bodyPr>
          <a:lstStyle/>
          <a:p>
            <a:pPr algn="just">
              <a:buFont typeface="Courier New" panose="02070309020205020404" pitchFamily="49" charset="0"/>
              <a:buChar char="o"/>
            </a:pPr>
            <a:r>
              <a:rPr lang="fr-FR" dirty="0"/>
              <a:t>Thème historiographique de l’« immigration à l’envers », du Nord vers le Sud de l’Italie. Importance des flux intra-italiens multidirectionnels : grande majorité des migrations.</a:t>
            </a:r>
          </a:p>
          <a:p>
            <a:pPr algn="just">
              <a:buFont typeface="Courier New" panose="02070309020205020404" pitchFamily="49" charset="0"/>
              <a:buChar char="o"/>
            </a:pPr>
            <a:r>
              <a:rPr lang="fr-FR" dirty="0"/>
              <a:t>Palerme : capitale du royaume de Sicile, siège du vice-roi et d’un important archevêché. 100 000 habitants vers 1600. Carrefour méditerranéen très dynamique entre le milieu du XVI</a:t>
            </a:r>
            <a:r>
              <a:rPr lang="fr-FR" baseline="30000" dirty="0"/>
              <a:t>e</a:t>
            </a:r>
            <a:r>
              <a:rPr lang="fr-FR" dirty="0"/>
              <a:t> siècle et les années 1620</a:t>
            </a:r>
          </a:p>
          <a:p>
            <a:pPr algn="just">
              <a:buFont typeface="Courier New" panose="02070309020205020404" pitchFamily="49" charset="0"/>
              <a:buChar char="o"/>
            </a:pPr>
            <a:r>
              <a:rPr lang="fr-FR" dirty="0"/>
              <a:t>Une forme intéressante d’extranéité. Lombards et Siciliens ont la même sujétion : roi d’Espagne. Pas non plus de différence religieuse. Pourtant, les premiers forment bien une nation, car ils sont originaires d’un État différent au sein de l’empire</a:t>
            </a:r>
          </a:p>
          <a:p>
            <a:pPr algn="just">
              <a:buFont typeface="Courier New" panose="02070309020205020404" pitchFamily="49" charset="0"/>
              <a:buChar char="o"/>
            </a:pPr>
            <a:r>
              <a:rPr lang="fr-FR" dirty="0"/>
              <a:t>Vue interne sur la composition et les divisions de la nation : formes de solidarité et de hiérarchie, sociologie</a:t>
            </a:r>
          </a:p>
          <a:p>
            <a:pPr algn="just">
              <a:buFont typeface="Courier New" panose="02070309020205020404" pitchFamily="49" charset="0"/>
              <a:buChar char="o"/>
            </a:pPr>
            <a:r>
              <a:rPr lang="fr-FR" b="1" dirty="0"/>
              <a:t>Comment la nation milanaise et lombarde se structure-t-elle autour du culte, de l’assistance et du rapport aux différents lieux de départ ?</a:t>
            </a:r>
          </a:p>
          <a:p>
            <a:pPr algn="just">
              <a:buFont typeface="Courier New" panose="02070309020205020404" pitchFamily="49" charset="0"/>
              <a:buChar char="o"/>
            </a:pPr>
            <a:endParaRPr lang="fr-FR" dirty="0"/>
          </a:p>
        </p:txBody>
      </p:sp>
    </p:spTree>
    <p:extLst>
      <p:ext uri="{BB962C8B-B14F-4D97-AF65-F5344CB8AC3E}">
        <p14:creationId xmlns:p14="http://schemas.microsoft.com/office/powerpoint/2010/main" val="163323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EDD9F-93FA-2F84-BD4C-04C9F049E548}"/>
              </a:ext>
            </a:extLst>
          </p:cNvPr>
          <p:cNvSpPr>
            <a:spLocks noGrp="1"/>
          </p:cNvSpPr>
          <p:nvPr>
            <p:ph type="title"/>
          </p:nvPr>
        </p:nvSpPr>
        <p:spPr/>
        <p:txBody>
          <a:bodyPr/>
          <a:lstStyle/>
          <a:p>
            <a:pPr algn="ctr"/>
            <a:r>
              <a:rPr lang="fr-FR" b="1" dirty="0"/>
              <a:t>I – Instituer la nation</a:t>
            </a:r>
          </a:p>
        </p:txBody>
      </p:sp>
      <p:sp>
        <p:nvSpPr>
          <p:cNvPr id="3" name="Espace réservé du contenu 2">
            <a:extLst>
              <a:ext uri="{FF2B5EF4-FFF2-40B4-BE49-F238E27FC236}">
                <a16:creationId xmlns:a16="http://schemas.microsoft.com/office/drawing/2014/main" id="{280C9725-6DFC-7B46-3C88-F6F12435C785}"/>
              </a:ext>
            </a:extLst>
          </p:cNvPr>
          <p:cNvSpPr>
            <a:spLocks noGrp="1"/>
          </p:cNvSpPr>
          <p:nvPr>
            <p:ph idx="1"/>
          </p:nvPr>
        </p:nvSpPr>
        <p:spPr/>
        <p:txBody>
          <a:bodyPr>
            <a:normAutofit fontScale="85000" lnSpcReduction="20000"/>
          </a:bodyPr>
          <a:lstStyle/>
          <a:p>
            <a:pPr marL="0" indent="0">
              <a:buNone/>
            </a:pPr>
            <a:r>
              <a:rPr lang="fr-FR" u="sng" dirty="0"/>
              <a:t>1. Un corps juridique</a:t>
            </a:r>
          </a:p>
          <a:p>
            <a:pPr lvl="1" algn="just">
              <a:buFont typeface="Courier New" panose="02070309020205020404" pitchFamily="49" charset="0"/>
              <a:buChar char="o"/>
            </a:pPr>
            <a:r>
              <a:rPr lang="fr-FR" dirty="0"/>
              <a:t>La nation est une entité disposant de ses propres institutions et de ses propres autorités (ici le gouverneur et les députés), qui sont en l’occurrence élus.</a:t>
            </a:r>
          </a:p>
          <a:p>
            <a:pPr lvl="1" algn="just">
              <a:buFont typeface="Courier New" panose="02070309020205020404" pitchFamily="49" charset="0"/>
              <a:buChar char="o"/>
            </a:pPr>
            <a:r>
              <a:rPr lang="fr-FR" dirty="0"/>
              <a:t>L’origine est le fondement mais ne suffit pas : il faut participer à ses institutions et s’acquitter de ses obligations pour être membre. Dimension héréditaire également : flux migratoires structurels qui s’inscrivent dans une circularité entre lieux de départ et d’arrivée</a:t>
            </a:r>
          </a:p>
          <a:p>
            <a:pPr lvl="1" algn="just">
              <a:buFont typeface="Courier New" panose="02070309020205020404" pitchFamily="49" charset="0"/>
              <a:buChar char="o"/>
            </a:pPr>
            <a:r>
              <a:rPr lang="fr-FR" dirty="0"/>
              <a:t>Un précédent : la corporation des taverniers et muletiers milanais de Palerme, dont les statuts sont approuvés dès 1535 </a:t>
            </a:r>
          </a:p>
          <a:p>
            <a:pPr marL="0" indent="0">
              <a:buNone/>
            </a:pPr>
            <a:r>
              <a:rPr lang="fr-FR" u="sng" dirty="0"/>
              <a:t>2. Une nation organisée autour du culte</a:t>
            </a:r>
          </a:p>
          <a:p>
            <a:pPr lvl="1" algn="just">
              <a:buFont typeface="Courier New" panose="02070309020205020404" pitchFamily="49" charset="0"/>
              <a:buChar char="o"/>
            </a:pPr>
            <a:r>
              <a:rPr lang="fr-FR" dirty="0"/>
              <a:t>La nation dispose de son propre consulat, c’est-à-dire que les autorités palermitaines lui reconnaissent le droit de justice sur ses membres, mais elle est avant tout formée autour d’une confrérie pour célébrer le culte</a:t>
            </a:r>
          </a:p>
          <a:p>
            <a:pPr lvl="1" algn="just">
              <a:buFont typeface="Courier New" panose="02070309020205020404" pitchFamily="49" charset="0"/>
              <a:buChar char="o"/>
            </a:pPr>
            <a:r>
              <a:rPr lang="fr-FR" dirty="0"/>
              <a:t>La nation choisit parmi ses membres le prêtre, les châtelains et les sacristains : un droit de patronage</a:t>
            </a:r>
          </a:p>
          <a:p>
            <a:pPr lvl="1" algn="just">
              <a:buFont typeface="Courier New" panose="02070309020205020404" pitchFamily="49" charset="0"/>
              <a:buChar char="o"/>
            </a:pPr>
            <a:r>
              <a:rPr lang="fr-FR" dirty="0"/>
              <a:t>Même dans une ville catholique, singularisation par le fait de disposer de sa propre église. Mais l’église appartient tout de même au diocèse de Palerme : ce privilège suppose donc l’accord de l’archevêque cardinal </a:t>
            </a:r>
            <a:r>
              <a:rPr lang="fr-FR" dirty="0" err="1"/>
              <a:t>Giannettino</a:t>
            </a:r>
            <a:r>
              <a:rPr lang="fr-FR" dirty="0"/>
              <a:t> </a:t>
            </a:r>
            <a:r>
              <a:rPr lang="fr-FR" dirty="0" err="1"/>
              <a:t>del</a:t>
            </a:r>
            <a:r>
              <a:rPr lang="fr-FR" dirty="0"/>
              <a:t> </a:t>
            </a:r>
            <a:r>
              <a:rPr lang="fr-FR" dirty="0" err="1"/>
              <a:t>Carretto</a:t>
            </a:r>
            <a:r>
              <a:rPr lang="fr-FR" dirty="0"/>
              <a:t> Doria (patricien génois : circulation des élites italiennes au sein du système impérial espagnol)</a:t>
            </a:r>
          </a:p>
          <a:p>
            <a:pPr lvl="1" algn="just">
              <a:buFont typeface="Courier New" panose="02070309020205020404" pitchFamily="49" charset="0"/>
              <a:buChar char="o"/>
            </a:pPr>
            <a:endParaRPr lang="fr-FR" dirty="0"/>
          </a:p>
        </p:txBody>
      </p:sp>
    </p:spTree>
    <p:extLst>
      <p:ext uri="{BB962C8B-B14F-4D97-AF65-F5344CB8AC3E}">
        <p14:creationId xmlns:p14="http://schemas.microsoft.com/office/powerpoint/2010/main" val="148374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8DE38-DD73-D49E-917B-D356E52EF11F}"/>
              </a:ext>
            </a:extLst>
          </p:cNvPr>
          <p:cNvSpPr>
            <a:spLocks noGrp="1"/>
          </p:cNvSpPr>
          <p:nvPr>
            <p:ph type="title"/>
          </p:nvPr>
        </p:nvSpPr>
        <p:spPr/>
        <p:txBody>
          <a:bodyPr/>
          <a:lstStyle/>
          <a:p>
            <a:pPr algn="ctr"/>
            <a:r>
              <a:rPr lang="fr-FR" b="1" dirty="0"/>
              <a:t>II – Appartenance et solidarité</a:t>
            </a:r>
          </a:p>
        </p:txBody>
      </p:sp>
      <p:sp>
        <p:nvSpPr>
          <p:cNvPr id="3" name="Espace réservé du contenu 2">
            <a:extLst>
              <a:ext uri="{FF2B5EF4-FFF2-40B4-BE49-F238E27FC236}">
                <a16:creationId xmlns:a16="http://schemas.microsoft.com/office/drawing/2014/main" id="{61E2F488-4CD4-B021-BE85-4F4562A98F5D}"/>
              </a:ext>
            </a:extLst>
          </p:cNvPr>
          <p:cNvSpPr>
            <a:spLocks noGrp="1"/>
          </p:cNvSpPr>
          <p:nvPr>
            <p:ph idx="1"/>
          </p:nvPr>
        </p:nvSpPr>
        <p:spPr/>
        <p:txBody>
          <a:bodyPr>
            <a:normAutofit fontScale="70000" lnSpcReduction="20000"/>
          </a:bodyPr>
          <a:lstStyle/>
          <a:p>
            <a:pPr marL="0" indent="0" algn="just">
              <a:buNone/>
            </a:pPr>
            <a:r>
              <a:rPr lang="fr-FR" u="sng" dirty="0"/>
              <a:t>1. Imposer</a:t>
            </a:r>
          </a:p>
          <a:p>
            <a:pPr lvl="1" algn="just">
              <a:buFont typeface="Courier New" panose="02070309020205020404" pitchFamily="49" charset="0"/>
              <a:buChar char="o"/>
            </a:pPr>
            <a:r>
              <a:rPr lang="fr-FR" dirty="0"/>
              <a:t>Fiscalité interne fondamentale : proportionnée aux moyens </a:t>
            </a:r>
          </a:p>
          <a:p>
            <a:pPr lvl="1" algn="just">
              <a:buFont typeface="Courier New" panose="02070309020205020404" pitchFamily="49" charset="0"/>
              <a:buChar char="o"/>
            </a:pPr>
            <a:r>
              <a:rPr lang="fr-FR" dirty="0"/>
              <a:t>Essentielle à l’appartenance des membres, avec vérification sur la base des livres de douane des autorités urbaines</a:t>
            </a:r>
          </a:p>
          <a:p>
            <a:pPr marL="0" indent="0" algn="just">
              <a:buNone/>
            </a:pPr>
            <a:r>
              <a:rPr lang="fr-FR" u="sng" dirty="0"/>
              <a:t>2. Construire</a:t>
            </a:r>
          </a:p>
          <a:p>
            <a:pPr lvl="1" algn="just">
              <a:buFont typeface="Courier New" panose="02070309020205020404" pitchFamily="49" charset="0"/>
              <a:buChar char="o"/>
            </a:pPr>
            <a:r>
              <a:rPr lang="fr-FR" dirty="0"/>
              <a:t>Le but affiché : la construction de l’église au nom d’un saint identitaire, Charles Borromée (1538-1584). Cardinal, neveu du pape Pie IV à la fin du concile de Trente, devient ensuite archevêque de Milan et véritable icône de la Contre-Réforme, non sans tensions permanentes avec les gouverneurs espagnols. Canonisé en 1610. En 1617, son neveu Frédéric Borromée est à son tour archevêque depuis 1595</a:t>
            </a:r>
          </a:p>
          <a:p>
            <a:pPr lvl="1" algn="just">
              <a:buFont typeface="Courier New" panose="02070309020205020404" pitchFamily="49" charset="0"/>
              <a:buChar char="o"/>
            </a:pPr>
            <a:r>
              <a:rPr lang="fr-FR" dirty="0"/>
              <a:t>Plusieurs phases : le terrain, une première église modeste, puis ornement et agrandissement. L’église est la vitrine urbaine de la nation</a:t>
            </a:r>
          </a:p>
          <a:p>
            <a:pPr lvl="1" algn="just">
              <a:buFont typeface="Courier New" panose="02070309020205020404" pitchFamily="49" charset="0"/>
              <a:buChar char="o"/>
            </a:pPr>
            <a:r>
              <a:rPr lang="fr-FR" dirty="0"/>
              <a:t>Un mouvement général : à Rome, construction de l’église dei </a:t>
            </a:r>
            <a:r>
              <a:rPr lang="fr-FR" dirty="0" err="1"/>
              <a:t>Santi</a:t>
            </a:r>
            <a:r>
              <a:rPr lang="fr-FR" dirty="0"/>
              <a:t> Ambrogio e Carlo à partir de 1612 ; à Florence, acquisition en 1615 du droit de patronage sur l’église de San Michele </a:t>
            </a:r>
            <a:r>
              <a:rPr lang="fr-FR" dirty="0" err="1"/>
              <a:t>all’Orto</a:t>
            </a:r>
            <a:r>
              <a:rPr lang="fr-FR" dirty="0"/>
              <a:t>, rebaptisée San Carlo dei Lombardi ; deux églises San Carlo à Naples dans la première moitié du XVII</a:t>
            </a:r>
            <a:r>
              <a:rPr lang="fr-FR" baseline="30000" dirty="0"/>
              <a:t>e</a:t>
            </a:r>
            <a:r>
              <a:rPr lang="fr-FR" dirty="0"/>
              <a:t> siècle, une autre à Gênes…</a:t>
            </a:r>
          </a:p>
          <a:p>
            <a:pPr marL="0" indent="0">
              <a:buNone/>
            </a:pPr>
            <a:r>
              <a:rPr lang="fr-FR" u="sng" dirty="0"/>
              <a:t>3. Assister</a:t>
            </a:r>
          </a:p>
          <a:p>
            <a:pPr lvl="1" algn="just">
              <a:buFont typeface="Courier New" panose="02070309020205020404" pitchFamily="49" charset="0"/>
              <a:buChar char="o"/>
            </a:pPr>
            <a:r>
              <a:rPr lang="fr-FR" dirty="0"/>
              <a:t>En plus de la construction, forte dimension assistancielle : hôpital annexe pour accueillir les malades, dots pour les orphelines, aide aux pauvres résidents ou de passage, paiement de cautions et même  rédemption de captifs (la Sicile est au cœur de l’économie de la course)</a:t>
            </a:r>
          </a:p>
          <a:p>
            <a:pPr marL="457200" lvl="1" indent="0">
              <a:buNone/>
            </a:pPr>
            <a:r>
              <a:rPr lang="fr-FR" dirty="0"/>
              <a:t>	</a:t>
            </a:r>
          </a:p>
          <a:p>
            <a:pPr lvl="1"/>
            <a:endParaRPr lang="fr-FR" dirty="0"/>
          </a:p>
        </p:txBody>
      </p:sp>
    </p:spTree>
    <p:extLst>
      <p:ext uri="{BB962C8B-B14F-4D97-AF65-F5344CB8AC3E}">
        <p14:creationId xmlns:p14="http://schemas.microsoft.com/office/powerpoint/2010/main" val="157149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1B44F-ED53-4480-BF21-16AEA483320C}"/>
              </a:ext>
            </a:extLst>
          </p:cNvPr>
          <p:cNvSpPr>
            <a:spLocks noGrp="1"/>
          </p:cNvSpPr>
          <p:nvPr>
            <p:ph type="title"/>
          </p:nvPr>
        </p:nvSpPr>
        <p:spPr/>
        <p:txBody>
          <a:bodyPr/>
          <a:lstStyle/>
          <a:p>
            <a:pPr algn="ctr"/>
            <a:r>
              <a:rPr lang="fr-FR" b="1" dirty="0"/>
              <a:t>III – Les hiérarchies internes</a:t>
            </a:r>
          </a:p>
        </p:txBody>
      </p:sp>
      <p:sp>
        <p:nvSpPr>
          <p:cNvPr id="3" name="Espace réservé du contenu 2">
            <a:extLst>
              <a:ext uri="{FF2B5EF4-FFF2-40B4-BE49-F238E27FC236}">
                <a16:creationId xmlns:a16="http://schemas.microsoft.com/office/drawing/2014/main" id="{E5036DDA-FB01-1254-39E9-AC3BF6C0B3B0}"/>
              </a:ext>
            </a:extLst>
          </p:cNvPr>
          <p:cNvSpPr>
            <a:spLocks noGrp="1"/>
          </p:cNvSpPr>
          <p:nvPr>
            <p:ph idx="1"/>
          </p:nvPr>
        </p:nvSpPr>
        <p:spPr/>
        <p:txBody>
          <a:bodyPr>
            <a:normAutofit fontScale="77500" lnSpcReduction="20000"/>
          </a:bodyPr>
          <a:lstStyle/>
          <a:p>
            <a:pPr marL="0" indent="0">
              <a:buNone/>
            </a:pPr>
            <a:r>
              <a:rPr lang="fr-FR" u="sng" dirty="0"/>
              <a:t>1. Une nation laborieuse et diverse</a:t>
            </a:r>
          </a:p>
          <a:p>
            <a:pPr lvl="1">
              <a:buFont typeface="Courier New" panose="02070309020205020404" pitchFamily="49" charset="0"/>
              <a:buChar char="o"/>
            </a:pPr>
            <a:r>
              <a:rPr lang="fr-FR" dirty="0"/>
              <a:t>Nombreuses catégories socioprofessionnelles. D’un côté des élites marchandes : la Sicile est avant tout un grand grenier à blé pour toute la Méditerranée (système des ports  </a:t>
            </a:r>
            <a:r>
              <a:rPr lang="fr-FR" i="1" dirty="0" err="1"/>
              <a:t>caricatori</a:t>
            </a:r>
            <a:r>
              <a:rPr lang="fr-FR" dirty="0"/>
              <a:t>), mais aussi un centre du commerce du vin et de la soie (comme Milan)</a:t>
            </a:r>
          </a:p>
          <a:p>
            <a:pPr lvl="1">
              <a:buFont typeface="Courier New" panose="02070309020205020404" pitchFamily="49" charset="0"/>
              <a:buChar char="o"/>
            </a:pPr>
            <a:r>
              <a:rPr lang="fr-FR" dirty="0"/>
              <a:t>Importance des aubergistes, qui sont également centraux dans l’accueil des membres de la nation de passage ou récemment arrivés</a:t>
            </a:r>
          </a:p>
          <a:p>
            <a:pPr lvl="1">
              <a:buFont typeface="Courier New" panose="02070309020205020404" pitchFamily="49" charset="0"/>
              <a:buChar char="o"/>
            </a:pPr>
            <a:r>
              <a:rPr lang="fr-FR" dirty="0"/>
              <a:t>Beaucoup de professions manuelles également : textile, marbriers, boulangers et même portefaix (spécialité des Lombards alpins)</a:t>
            </a:r>
          </a:p>
          <a:p>
            <a:pPr marL="0" indent="0">
              <a:buNone/>
            </a:pPr>
            <a:r>
              <a:rPr lang="fr-FR" u="sng" dirty="0"/>
              <a:t>2. Ce que Lombard veut dire</a:t>
            </a:r>
          </a:p>
          <a:p>
            <a:pPr lvl="1" algn="just">
              <a:buFont typeface="Courier New" panose="02070309020205020404" pitchFamily="49" charset="0"/>
              <a:buChar char="o"/>
            </a:pPr>
            <a:r>
              <a:rPr lang="fr-FR" dirty="0"/>
              <a:t>Nation dite « Milanaise et Lombarde » : signale une ambiguïté du point de vue de l’identité entre la capitale et le reste de l’État de Milan, dont tous les Lombards ne font pas partie (Venise, Mantoue…)</a:t>
            </a:r>
          </a:p>
          <a:p>
            <a:pPr lvl="1" algn="just">
              <a:buFont typeface="Courier New" panose="02070309020205020404" pitchFamily="49" charset="0"/>
              <a:buChar char="o"/>
            </a:pPr>
            <a:r>
              <a:rPr lang="fr-FR" dirty="0"/>
              <a:t>La majorité des membres sont originaires des communautés alpines, notamment du lac de Côme, qui reposent structurellement sur l’émigration</a:t>
            </a:r>
          </a:p>
          <a:p>
            <a:pPr lvl="1" algn="just">
              <a:buFont typeface="Courier New" panose="02070309020205020404" pitchFamily="49" charset="0"/>
              <a:buChar char="o"/>
            </a:pPr>
            <a:r>
              <a:rPr lang="fr-FR" dirty="0"/>
              <a:t>Préférence accordée systématiquement aux membres les plus riches ainsi qu’à leurs parents et à leurs </a:t>
            </a:r>
            <a:r>
              <a:rPr lang="fr-FR" i="1" dirty="0" err="1"/>
              <a:t>compaesani</a:t>
            </a:r>
            <a:r>
              <a:rPr lang="fr-FR" dirty="0"/>
              <a:t> : stratification sociale et communautaire au sein même de la nation</a:t>
            </a:r>
          </a:p>
          <a:p>
            <a:pPr lvl="1" algn="just">
              <a:buFont typeface="Courier New" panose="02070309020205020404" pitchFamily="49" charset="0"/>
              <a:buChar char="o"/>
            </a:pPr>
            <a:r>
              <a:rPr lang="fr-FR" dirty="0"/>
              <a:t>De fait, le croisement des sources révèle que les consuls et maires des principaux lieux de départ sont souvent les députés et gouverneurs à l’arrivée</a:t>
            </a:r>
          </a:p>
          <a:p>
            <a:pPr lvl="1"/>
            <a:endParaRPr lang="fr-FR" dirty="0"/>
          </a:p>
          <a:p>
            <a:endParaRPr lang="fr-FR" dirty="0"/>
          </a:p>
        </p:txBody>
      </p:sp>
    </p:spTree>
    <p:extLst>
      <p:ext uri="{BB962C8B-B14F-4D97-AF65-F5344CB8AC3E}">
        <p14:creationId xmlns:p14="http://schemas.microsoft.com/office/powerpoint/2010/main" val="394228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1F9F4B9-8F2B-0A4A-164E-5B195A727DE5}"/>
              </a:ext>
            </a:extLst>
          </p:cNvPr>
          <p:cNvSpPr>
            <a:spLocks noGrp="1"/>
          </p:cNvSpPr>
          <p:nvPr>
            <p:ph type="title"/>
          </p:nvPr>
        </p:nvSpPr>
        <p:spPr>
          <a:xfrm>
            <a:off x="841249" y="539578"/>
            <a:ext cx="5981278" cy="1684638"/>
          </a:xfrm>
        </p:spPr>
        <p:txBody>
          <a:bodyPr>
            <a:normAutofit/>
          </a:bodyPr>
          <a:lstStyle/>
          <a:p>
            <a:pPr algn="ctr"/>
            <a:r>
              <a:rPr lang="fr-FR" sz="4000" b="1" dirty="0"/>
              <a:t>Conclusion</a:t>
            </a:r>
          </a:p>
        </p:txBody>
      </p:sp>
      <p:sp>
        <p:nvSpPr>
          <p:cNvPr id="3" name="Espace réservé du contenu 2">
            <a:extLst>
              <a:ext uri="{FF2B5EF4-FFF2-40B4-BE49-F238E27FC236}">
                <a16:creationId xmlns:a16="http://schemas.microsoft.com/office/drawing/2014/main" id="{E9F240A2-A3EC-C0B8-6F5C-072463759B19}"/>
              </a:ext>
            </a:extLst>
          </p:cNvPr>
          <p:cNvSpPr>
            <a:spLocks noGrp="1"/>
          </p:cNvSpPr>
          <p:nvPr>
            <p:ph idx="1"/>
          </p:nvPr>
        </p:nvSpPr>
        <p:spPr>
          <a:xfrm>
            <a:off x="838201" y="2409568"/>
            <a:ext cx="5981278" cy="3690551"/>
          </a:xfrm>
        </p:spPr>
        <p:txBody>
          <a:bodyPr>
            <a:normAutofit/>
          </a:bodyPr>
          <a:lstStyle/>
          <a:p>
            <a:pPr algn="just">
              <a:buFont typeface="Courier New" panose="02070309020205020404" pitchFamily="49" charset="0"/>
              <a:buChar char="o"/>
            </a:pPr>
            <a:r>
              <a:rPr lang="fr-FR" sz="1700" dirty="0"/>
              <a:t>Démontre la dimension structurante des migrations de travail à l’intérieur de l’espace italien selon des logiques différentes de celles en place à l’époque contemporaine</a:t>
            </a:r>
          </a:p>
          <a:p>
            <a:pPr algn="just">
              <a:buFont typeface="Courier New" panose="02070309020205020404" pitchFamily="49" charset="0"/>
              <a:buChar char="o"/>
            </a:pPr>
            <a:r>
              <a:rPr lang="fr-FR" sz="1700" dirty="0"/>
              <a:t>Mais révèle aussi qu’il n’y a pas d’exception italienne : la nation milanaise de Palerme, italienne, catholique et sujette de Philippe III, fonctionne selon les mêmes principes fondamentaux que d’autres nations sujettes en Méditerranée</a:t>
            </a:r>
          </a:p>
          <a:p>
            <a:pPr algn="just">
              <a:buFont typeface="Courier New" panose="02070309020205020404" pitchFamily="49" charset="0"/>
              <a:buChar char="o"/>
            </a:pPr>
            <a:r>
              <a:rPr lang="fr-FR" sz="1700" dirty="0"/>
              <a:t>Ouverture : dès 1635 l’église a été vendue en raison de difficultés financières, mais la nation persiste jusqu’au XIX</a:t>
            </a:r>
            <a:r>
              <a:rPr lang="fr-FR" sz="1700" baseline="30000" dirty="0"/>
              <a:t>e</a:t>
            </a:r>
            <a:r>
              <a:rPr lang="fr-FR" sz="1700" dirty="0"/>
              <a:t> siècle. Transferts culturels : sainte Rosalie, dont les reliques sont découvertes en 1624, devient patronne de Palerme à la suite de la peste de 1625. Les migrants lombards rapportent son culte sur les bords du lac de Côme dès la peste de 1630</a:t>
            </a:r>
          </a:p>
        </p:txBody>
      </p:sp>
      <p:pic>
        <p:nvPicPr>
          <p:cNvPr id="5" name="Image 4" descr="Une image contenant autel, bougie, intérieur, statue&#10;&#10;Le contenu généré par l’IA peut être incorrect.">
            <a:extLst>
              <a:ext uri="{FF2B5EF4-FFF2-40B4-BE49-F238E27FC236}">
                <a16:creationId xmlns:a16="http://schemas.microsoft.com/office/drawing/2014/main" id="{ECB76892-356E-83FA-5A39-7FB73CD6CAD3}"/>
              </a:ext>
            </a:extLst>
          </p:cNvPr>
          <p:cNvPicPr>
            <a:picLocks noChangeAspect="1"/>
          </p:cNvPicPr>
          <p:nvPr/>
        </p:nvPicPr>
        <p:blipFill>
          <a:blip r:embed="rId2"/>
          <a:stretch>
            <a:fillRect/>
          </a:stretch>
        </p:blipFill>
        <p:spPr>
          <a:xfrm>
            <a:off x="7253415" y="168876"/>
            <a:ext cx="4679091" cy="2631989"/>
          </a:xfrm>
          <a:prstGeom prst="rect">
            <a:avLst/>
          </a:prstGeom>
        </p:spPr>
      </p:pic>
      <p:pic>
        <p:nvPicPr>
          <p:cNvPr id="7" name="Image 6" descr="Une image contenant texte, capture d’écran, homme&#10;&#10;Le contenu généré par l’IA peut être incorrect.">
            <a:extLst>
              <a:ext uri="{FF2B5EF4-FFF2-40B4-BE49-F238E27FC236}">
                <a16:creationId xmlns:a16="http://schemas.microsoft.com/office/drawing/2014/main" id="{DF5B35B5-9C50-4B84-9BDC-F268B1C012BF}"/>
              </a:ext>
            </a:extLst>
          </p:cNvPr>
          <p:cNvPicPr>
            <a:picLocks noChangeAspect="1"/>
          </p:cNvPicPr>
          <p:nvPr/>
        </p:nvPicPr>
        <p:blipFill>
          <a:blip r:embed="rId3"/>
          <a:stretch>
            <a:fillRect/>
          </a:stretch>
        </p:blipFill>
        <p:spPr>
          <a:xfrm>
            <a:off x="8455208" y="2961503"/>
            <a:ext cx="2275496" cy="3138616"/>
          </a:xfrm>
          <a:prstGeom prst="rect">
            <a:avLst/>
          </a:prstGeom>
        </p:spPr>
      </p:pic>
    </p:spTree>
    <p:extLst>
      <p:ext uri="{BB962C8B-B14F-4D97-AF65-F5344CB8AC3E}">
        <p14:creationId xmlns:p14="http://schemas.microsoft.com/office/powerpoint/2010/main" val="242582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8E28E-22D8-B363-7333-2EA17D374F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FF23225-8038-1C94-89D8-DB2CC6853B2C}"/>
              </a:ext>
            </a:extLst>
          </p:cNvPr>
          <p:cNvSpPr>
            <a:spLocks noGrp="1"/>
          </p:cNvSpPr>
          <p:nvPr>
            <p:ph type="title"/>
          </p:nvPr>
        </p:nvSpPr>
        <p:spPr/>
        <p:txBody>
          <a:bodyPr/>
          <a:lstStyle/>
          <a:p>
            <a:pPr algn="ctr"/>
            <a:r>
              <a:rPr lang="fr-FR" b="1" dirty="0"/>
              <a:t>Les champs historiographiques</a:t>
            </a:r>
          </a:p>
        </p:txBody>
      </p:sp>
      <p:sp>
        <p:nvSpPr>
          <p:cNvPr id="3" name="Espace réservé du contenu 2">
            <a:extLst>
              <a:ext uri="{FF2B5EF4-FFF2-40B4-BE49-F238E27FC236}">
                <a16:creationId xmlns:a16="http://schemas.microsoft.com/office/drawing/2014/main" id="{AD404BCE-E868-7DA1-006A-01B18F2FF063}"/>
              </a:ext>
            </a:extLst>
          </p:cNvPr>
          <p:cNvSpPr>
            <a:spLocks noGrp="1"/>
          </p:cNvSpPr>
          <p:nvPr>
            <p:ph idx="1"/>
          </p:nvPr>
        </p:nvSpPr>
        <p:spPr/>
        <p:txBody>
          <a:bodyPr/>
          <a:lstStyle/>
          <a:p>
            <a:pPr algn="just">
              <a:buFont typeface="Courier New" panose="02070309020205020404" pitchFamily="49" charset="0"/>
              <a:buChar char="o"/>
            </a:pPr>
            <a:r>
              <a:rPr lang="fr-FR" dirty="0"/>
              <a:t>Histoire des migrations internes</a:t>
            </a:r>
          </a:p>
          <a:p>
            <a:pPr algn="just">
              <a:buFont typeface="Courier New" panose="02070309020205020404" pitchFamily="49" charset="0"/>
              <a:buChar char="o"/>
            </a:pPr>
            <a:r>
              <a:rPr lang="fr-FR" dirty="0"/>
              <a:t>Histoire des étrangers et de la citoyenneté (</a:t>
            </a:r>
            <a:r>
              <a:rPr lang="fr-FR" dirty="0" err="1"/>
              <a:t>T</a:t>
            </a:r>
            <a:r>
              <a:rPr lang="fr-FR" dirty="0"/>
              <a:t>. Herzog, S. Cerutti)</a:t>
            </a:r>
          </a:p>
          <a:p>
            <a:pPr algn="just">
              <a:buFont typeface="Courier New" panose="02070309020205020404" pitchFamily="49" charset="0"/>
              <a:buChar char="o"/>
            </a:pPr>
            <a:r>
              <a:rPr lang="fr-FR" dirty="0"/>
              <a:t>Histoire urbaine</a:t>
            </a:r>
          </a:p>
          <a:p>
            <a:pPr algn="just">
              <a:buFont typeface="Courier New" panose="02070309020205020404" pitchFamily="49" charset="0"/>
              <a:buChar char="o"/>
            </a:pPr>
            <a:r>
              <a:rPr lang="fr-FR" dirty="0"/>
              <a:t>Histoire du travail</a:t>
            </a:r>
          </a:p>
          <a:p>
            <a:pPr algn="just">
              <a:buFont typeface="Courier New" panose="02070309020205020404" pitchFamily="49" charset="0"/>
              <a:buChar char="o"/>
            </a:pPr>
            <a:r>
              <a:rPr lang="fr-FR" dirty="0"/>
              <a:t>Histoire de la pauvreté (B. </a:t>
            </a:r>
            <a:r>
              <a:rPr lang="fr-FR" dirty="0" err="1"/>
              <a:t>Geremek</a:t>
            </a:r>
            <a:r>
              <a:rPr lang="fr-FR" dirty="0"/>
              <a:t>)</a:t>
            </a:r>
          </a:p>
          <a:p>
            <a:pPr algn="just">
              <a:buFont typeface="Courier New" panose="02070309020205020404" pitchFamily="49" charset="0"/>
              <a:buChar char="o"/>
            </a:pPr>
            <a:r>
              <a:rPr lang="fr-FR" dirty="0"/>
              <a:t>Histoire de la charité et de l’assistance (A. </a:t>
            </a:r>
            <a:r>
              <a:rPr lang="fr-FR" dirty="0" err="1"/>
              <a:t>Groppi</a:t>
            </a:r>
            <a:r>
              <a:rPr lang="fr-FR" dirty="0"/>
              <a:t>)</a:t>
            </a:r>
          </a:p>
          <a:p>
            <a:pPr algn="just">
              <a:buFont typeface="Courier New" panose="02070309020205020404" pitchFamily="49" charset="0"/>
              <a:buChar char="o"/>
            </a:pPr>
            <a:endParaRPr lang="fr-FR" dirty="0"/>
          </a:p>
        </p:txBody>
      </p:sp>
    </p:spTree>
    <p:extLst>
      <p:ext uri="{BB962C8B-B14F-4D97-AF65-F5344CB8AC3E}">
        <p14:creationId xmlns:p14="http://schemas.microsoft.com/office/powerpoint/2010/main" val="38450193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840</TotalTime>
  <Words>1310</Words>
  <Application>Microsoft Macintosh PowerPoint</Application>
  <PresentationFormat>Grand écran</PresentationFormat>
  <Paragraphs>68</Paragraphs>
  <Slides>12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Bodoni 72 Book</vt:lpstr>
      <vt:lpstr>Bodoni 72 Book</vt:lpstr>
      <vt:lpstr>Courier New</vt:lpstr>
      <vt:lpstr>Thème Office</vt:lpstr>
      <vt:lpstr>Structures et bassins migratoires</vt:lpstr>
      <vt:lpstr>Présentation PowerPoint</vt:lpstr>
      <vt:lpstr>L’héritage de l’histoire culturelle : la Renaissance et les échanges Orient-Occident</vt:lpstr>
      <vt:lpstr>Introduction</vt:lpstr>
      <vt:lpstr>I – Instituer la nation</vt:lpstr>
      <vt:lpstr>II – Appartenance et solidarité</vt:lpstr>
      <vt:lpstr>III – Les hiérarchies internes</vt:lpstr>
      <vt:lpstr>Conclusion</vt:lpstr>
      <vt:lpstr>Les champs historiographiques</vt:lpstr>
      <vt:lpstr>Les sources</vt:lpstr>
      <vt:lpstr>Les thèmes</vt:lpstr>
      <vt:lpstr>Les thèmes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Gilles NARCY</dc:creator>
  <cp:lastModifiedBy>Gilles NARCY</cp:lastModifiedBy>
  <cp:revision>48</cp:revision>
  <dcterms:created xsi:type="dcterms:W3CDTF">2026-01-28T12:53:36Z</dcterms:created>
  <dcterms:modified xsi:type="dcterms:W3CDTF">2026-02-04T22:50:13Z</dcterms:modified>
</cp:coreProperties>
</file>