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1B4C6-36FF-40B1-F26C-B06874DD7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E46903-F616-D952-5ABC-85609749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338FC-4A8E-627B-27E1-D871CD66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8912C-7F38-0CB9-CE50-A510928E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B651D-85FE-D4F0-C982-C4B742C7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1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60609-2459-D7CE-C10A-5B02529E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A8E88D-EF65-233B-D623-72C27CAAA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CA231-EFAC-5AD4-6B31-8C845ED4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B5C477-0D52-542B-D9DD-74E7724B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41D2B-7A54-7281-2F46-9A1502C1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91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90129F-6191-03E5-F222-3D1BFC18E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9DD146-84EF-8991-4609-65BCD190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4F975-E42D-DE0C-C667-6DAFDE02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BBFE17-C866-9D5A-F3D2-3892935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97CC6-828E-F52E-618D-81903058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8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1C487-F163-FEBE-39EC-4B82F204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39328-A025-1ED2-5AFA-5D460FBC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D76CDD-32FA-10C8-AC00-3A8D802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53B81-A42E-7FD2-D359-694569D0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A018B-4ECD-E785-CB21-AC6FC6B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5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74700-7D71-1452-09CC-C927F15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D7D63-E0C5-1AB8-E885-11913798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95D6B-6C18-A3F8-671E-A807FF3A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CA392-BB9D-09B1-A8F4-AF5E07FD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F9324-F7BB-3844-1FE7-5032D1DF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0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33BC3-A16A-30FB-735C-EA673280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CCA8B-EDBC-5BEA-4604-3A34158C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2FDBBD-67E6-6727-4BBE-3648E0DD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C640F2-6DAE-0BA9-FA7B-EC73A08C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4912CC-CB3D-B2B3-C1D4-CDEE8AC0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F77A8D-8FEE-DCE8-DACF-F301CCA6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86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162E2-6EA8-E771-9F96-7D743155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A8F022-F1EB-8BA5-36EA-35C31621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980C60-7EEE-C21B-BD1B-318C118BF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A595E8-F02F-BCBA-623F-E389ADDDA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92D860-A7B5-90A4-1913-D5BB0B499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9A04E9-2C20-EC52-1532-C6934DFE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E0103C-5536-80F9-4DFE-625A792E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6F975A-AE97-D1A8-A578-7FB52224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2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0A784-1160-ACF7-5AB6-735E8AE0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9AE8F-635F-AB8A-1A38-5EA67D0F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D84B41-6308-CD4C-022A-D952B395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7295F6-1F86-C32F-8E96-F152630D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1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6C8D84-F45F-4624-44BD-30F43B67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52BB04-20F3-43F1-D60C-35A3200F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109A5-CE86-A522-6967-637F3969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0F8A1-52DB-803B-BDA7-33ED98F2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5117-8620-994D-A560-8741207F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61444C-94CF-4A07-8187-6139F84F3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3E8C6B-17E1-B582-2F62-67E3FC30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4A549-E94E-46F4-DCD1-8EB3C499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C2A5A-FCFD-455D-EAEB-052782EE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8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9F833-71F7-4BEF-7B74-7B58F7D2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472830-4467-68FF-BEDA-52496744B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1D1D63-BE8F-D9A7-B75C-748BC5B1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68E20B-BC61-3A77-8006-A4D14B6C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942D08-9931-4DDA-746F-0E41F320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D503DF-6601-4CF9-C37F-76E7AC1D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8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4C51C7-4704-91C2-5FED-E944B6DE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6F8931-6909-FAC5-9CE9-74A67F41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2053E-440D-A3B3-09C9-DBED693E4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DC12C-57C8-4C4B-B73A-03677DD29F6A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BB1676-169C-6D76-28DD-3884199C1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B3D79D-95AF-1AD7-2438-E138B4C86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332FB-BD9C-45F7-8472-DDC4CA36C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9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E1880-8691-0E8A-2F2C-F84FCFDCE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Séance 2 : Marx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4EEA69-1BA8-60FA-C7E9-DB240A179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Emma GENDRE </a:t>
            </a:r>
          </a:p>
        </p:txBody>
      </p:sp>
    </p:spTree>
    <p:extLst>
      <p:ext uri="{BB962C8B-B14F-4D97-AF65-F5344CB8AC3E}">
        <p14:creationId xmlns:p14="http://schemas.microsoft.com/office/powerpoint/2010/main" val="37105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BA563-2CC6-6CFD-209D-6F98ACC5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XIXème : la montée du scientisme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CF02B-6A8B-C2DE-E53A-A14C42B5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0958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>
                <a:highlight>
                  <a:srgbClr val="FFFF00"/>
                </a:highlight>
              </a:rPr>
              <a:t>Def</a:t>
            </a:r>
            <a:r>
              <a:rPr lang="fr-FR" dirty="0"/>
              <a:t> : </a:t>
            </a:r>
            <a:r>
              <a:rPr lang="fr-FR" b="1" dirty="0"/>
              <a:t>La croyance en la capacité de la science à fonder toute connaissance, au-delà des sciences exactes </a:t>
            </a:r>
          </a:p>
          <a:p>
            <a:pPr marL="0" indent="0" algn="just">
              <a:buNone/>
            </a:pPr>
            <a:r>
              <a:rPr lang="fr-FR" dirty="0"/>
              <a:t>= Application à la </a:t>
            </a:r>
            <a:r>
              <a:rPr lang="fr-FR" i="1" dirty="0"/>
              <a:t>société</a:t>
            </a:r>
            <a:r>
              <a:rPr lang="fr-FR" dirty="0"/>
              <a:t> : comprendre la société par les méthodes des sciences exacte.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Auguste Comte (1793-1857) </a:t>
            </a:r>
            <a:r>
              <a:rPr lang="fr-FR" dirty="0"/>
              <a:t>: une science positive de la société afin de l’améliorer, par la production de « </a:t>
            </a:r>
            <a:r>
              <a:rPr lang="fr-FR" dirty="0">
                <a:highlight>
                  <a:srgbClr val="FFFF00"/>
                </a:highlight>
              </a:rPr>
              <a:t>lois rigoureusement invariables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>
                <a:highlight>
                  <a:srgbClr val="FFFF00"/>
                </a:highlight>
              </a:rPr>
              <a:t>Théorie des trois âges </a:t>
            </a:r>
            <a:r>
              <a:rPr lang="fr-FR" dirty="0"/>
              <a:t>: théologique, métaphysique, puis positiviste. Idée de </a:t>
            </a:r>
            <a:r>
              <a:rPr lang="fr-FR" b="1" dirty="0"/>
              <a:t>progrès constant. </a:t>
            </a:r>
            <a:r>
              <a:rPr lang="fr-FR" dirty="0"/>
              <a:t> 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A6A1C77-2621-A0F1-288B-90E6AE85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54" y="1247617"/>
            <a:ext cx="3838500" cy="49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2882D3-93A9-6659-D479-26C6B2F098F0}"/>
              </a:ext>
            </a:extLst>
          </p:cNvPr>
          <p:cNvSpPr txBox="1"/>
          <p:nvPr/>
        </p:nvSpPr>
        <p:spPr>
          <a:xfrm>
            <a:off x="7507705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Lithographie de Comte par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Hoffmeister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79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0A4F5-ED9F-5212-13DF-0AB21CCB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Karl Marx (1818-1883)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56D43-84F3-BB79-D3ED-09484ADA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2853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Philosophie historique basée sur la lutte des classes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Bourgeoisie vs prolétariat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Communisme contre le capitalisme qui va s’autodétruire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Internationale ouvrière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dirty="0"/>
              <a:t>1848: </a:t>
            </a:r>
            <a:r>
              <a:rPr lang="fr-FR" i="1" dirty="0"/>
              <a:t>manifeste du Parti Communiste </a:t>
            </a:r>
          </a:p>
          <a:p>
            <a:pPr marL="0" indent="0">
              <a:buNone/>
            </a:pPr>
            <a:r>
              <a:rPr lang="fr-FR" dirty="0"/>
              <a:t>1867: </a:t>
            </a:r>
            <a:r>
              <a:rPr lang="fr-FR" i="1" dirty="0"/>
              <a:t>le Capital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9831C9-6122-0B0E-108F-5C7C395E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3" y="579040"/>
            <a:ext cx="3851297" cy="56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5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4FAD6-5099-2E58-A44C-36A0CEE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Friedrich Engels (1842-1895)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97D59-6D3B-5A15-DB0F-E5D0D9CF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3442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S’éloigne de Hegel et Feuerbach </a:t>
            </a:r>
          </a:p>
          <a:p>
            <a:pPr marL="0" indent="0">
              <a:buNone/>
            </a:pPr>
            <a:r>
              <a:rPr lang="fr-FR" dirty="0"/>
              <a:t>Philosophie matérialiste </a:t>
            </a:r>
          </a:p>
          <a:p>
            <a:pPr marL="0" indent="0">
              <a:buNone/>
            </a:pPr>
            <a:r>
              <a:rPr lang="fr-FR" b="1" u="sng" dirty="0"/>
              <a:t>prédominance de l'économie dans l'Histoire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1848: révolution allemande échoue </a:t>
            </a:r>
          </a:p>
          <a:p>
            <a:pPr marL="0" indent="0">
              <a:buNone/>
            </a:pPr>
            <a:r>
              <a:rPr lang="fr-FR" b="1" dirty="0"/>
              <a:t>1848: Manifeste du Parti communiste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1864-1876: Première Internationale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FEB8BF0-50FE-A3E7-D5F0-4FE16B66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14" y="960120"/>
            <a:ext cx="370674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3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nifeste du parti communiste — Wikipédia">
            <a:extLst>
              <a:ext uri="{FF2B5EF4-FFF2-40B4-BE49-F238E27FC236}">
                <a16:creationId xmlns:a16="http://schemas.microsoft.com/office/drawing/2014/main" id="{42FE823A-9DFF-CD4A-F87B-67C0DC3E57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365125"/>
            <a:ext cx="3581400" cy="56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336CB8-B222-D625-33D4-1C9DCB04F6FB}"/>
              </a:ext>
            </a:extLst>
          </p:cNvPr>
          <p:cNvSpPr txBox="1"/>
          <p:nvPr/>
        </p:nvSpPr>
        <p:spPr>
          <a:xfrm>
            <a:off x="5101388" y="982176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2400" dirty="0">
                <a:latin typeface="+mj-lt"/>
              </a:rPr>
            </a:br>
            <a:r>
              <a:rPr lang="fr-FR" sz="2400" b="0" i="0" dirty="0">
                <a:effectLst/>
                <a:latin typeface="+mj-lt"/>
              </a:rPr>
              <a:t>"Les prolétaires n'ont rien à perdre que leurs chaînes. Ils ont un monde à gagner. Prolétaires de tous les pays, unissez-vous !"</a:t>
            </a:r>
            <a:br>
              <a:rPr lang="fr-FR" sz="2400" dirty="0">
                <a:latin typeface="+mj-lt"/>
              </a:rPr>
            </a:br>
            <a:br>
              <a:rPr lang="fr-FR" sz="2400" dirty="0">
                <a:latin typeface="+mj-lt"/>
              </a:rPr>
            </a:br>
            <a:r>
              <a:rPr lang="fr-FR" sz="2400" b="0" i="0" dirty="0">
                <a:effectLst/>
                <a:latin typeface="+mj-lt"/>
              </a:rPr>
              <a:t>"L'histoire de toute société jusqu'à nos jours n'a été que l'histoire de luttes de classes."</a:t>
            </a:r>
            <a:br>
              <a:rPr lang="fr-FR" sz="2400" dirty="0">
                <a:latin typeface="+mj-lt"/>
              </a:rPr>
            </a:br>
            <a:br>
              <a:rPr lang="fr-FR" sz="2400" dirty="0">
                <a:latin typeface="+mj-lt"/>
              </a:rPr>
            </a:br>
            <a:r>
              <a:rPr lang="fr-FR" sz="2400" b="0" i="0" dirty="0">
                <a:effectLst/>
                <a:latin typeface="+mj-lt"/>
              </a:rPr>
              <a:t>"Poussée par le besoin de débouchés toujours nouveaux, la bourgeoisie envahit le globe entier. Il lui faut s'implanter partout, exploiter partout, établir partout des relations."</a:t>
            </a:r>
            <a:br>
              <a:rPr lang="fr-FR" sz="2400" dirty="0">
                <a:latin typeface="+mj-lt"/>
              </a:rPr>
            </a:b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84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89CA0-FCD2-5595-CF49-9B3C6EF2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marxisme : notions et concepts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5267-54C2-4617-81EB-7ED46901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Matérialisme historique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l’action des hommes dépend de leur </a:t>
            </a:r>
            <a:r>
              <a:rPr lang="fr-FR" b="1" u="sng" dirty="0"/>
              <a:t>situation</a:t>
            </a:r>
            <a:r>
              <a:rPr lang="fr-FR" dirty="0"/>
              <a:t> dans des </a:t>
            </a:r>
            <a:r>
              <a:rPr lang="fr-FR" b="1" u="sng" dirty="0"/>
              <a:t>rapports de production</a:t>
            </a:r>
            <a:r>
              <a:rPr lang="fr-FR" dirty="0"/>
              <a:t>, dans une </a:t>
            </a:r>
            <a:r>
              <a:rPr lang="fr-FR" b="1" u="sng" dirty="0"/>
              <a:t>classe</a:t>
            </a:r>
            <a:r>
              <a:rPr lang="fr-FR" dirty="0"/>
              <a:t> sociale particulière</a:t>
            </a:r>
          </a:p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Prolétariat vs bourgeoisie : </a:t>
            </a:r>
            <a:r>
              <a:rPr lang="fr-FR" b="1" dirty="0"/>
              <a:t>relation d’exploitation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b="1" dirty="0"/>
              <a:t> </a:t>
            </a:r>
            <a:r>
              <a:rPr lang="fr-FR" dirty="0"/>
              <a:t>une classe partage une même position dans la chaine de production. 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Classe </a:t>
            </a:r>
            <a:r>
              <a:rPr lang="fr-FR" dirty="0">
                <a:highlight>
                  <a:srgbClr val="FFFF00"/>
                </a:highlight>
              </a:rPr>
              <a:t>en soi </a:t>
            </a:r>
            <a:r>
              <a:rPr lang="fr-FR" dirty="0"/>
              <a:t>/ classe </a:t>
            </a:r>
            <a:r>
              <a:rPr lang="fr-FR" dirty="0">
                <a:highlight>
                  <a:srgbClr val="FFFF00"/>
                </a:highlight>
              </a:rPr>
              <a:t>pour soi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Une pensée basée sur </a:t>
            </a:r>
            <a:r>
              <a:rPr lang="fr-FR" dirty="0">
                <a:highlight>
                  <a:srgbClr val="FFFF00"/>
                </a:highlight>
              </a:rPr>
              <a:t>l’économie</a:t>
            </a:r>
            <a:r>
              <a:rPr lang="fr-FR" dirty="0"/>
              <a:t>, moteur de la société.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69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8895-B45A-A8E9-0CEA-49F7D209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marxisme et l’histoire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FF2F3-BDA4-3CD7-199B-7C614E15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L’histoire : </a:t>
            </a:r>
            <a:r>
              <a:rPr lang="fr-FR" dirty="0">
                <a:highlight>
                  <a:srgbClr val="FFFF00"/>
                </a:highlight>
              </a:rPr>
              <a:t>l’évolution de la lutte des classes et des rapports de production</a:t>
            </a:r>
          </a:p>
          <a:p>
            <a:pPr marL="0" indent="0">
              <a:buNone/>
            </a:pPr>
            <a:r>
              <a:rPr lang="fr-FR" dirty="0"/>
              <a:t>=&gt; </a:t>
            </a:r>
            <a:r>
              <a:rPr lang="fr-FR" b="1" u="sng" dirty="0"/>
              <a:t>Superstructure</a:t>
            </a:r>
            <a:r>
              <a:rPr lang="fr-FR" dirty="0"/>
              <a:t> juridique et politique :(l’État, le droit, la religion…) = illusions qui cachent des rapports éco de classe. 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bourgeoisie finira par s’autodétruire, à cause de ses propres </a:t>
            </a:r>
            <a:r>
              <a:rPr lang="fr-FR" b="1" dirty="0"/>
              <a:t>contradictions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Vers la prise de pouvoir des communistes et la « dictature du prolétariat »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In fine, obtenir une </a:t>
            </a:r>
            <a:r>
              <a:rPr lang="fr-FR" dirty="0">
                <a:highlight>
                  <a:srgbClr val="FFFF00"/>
                </a:highlight>
              </a:rPr>
              <a:t>société sans Etat, sans classe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32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47E38-9309-5C24-8978-A8DABA63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Héritages du marxisme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1BB0B-4C58-9346-72DC-CEF94064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512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19830s: développement de l’histoire </a:t>
            </a:r>
            <a:r>
              <a:rPr lang="fr-FR" dirty="0">
                <a:highlight>
                  <a:srgbClr val="FFFF00"/>
                </a:highlight>
              </a:rPr>
              <a:t>économique et sociale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notions de </a:t>
            </a:r>
            <a:r>
              <a:rPr lang="fr-FR" b="1" dirty="0"/>
              <a:t>classe</a:t>
            </a:r>
            <a:r>
              <a:rPr lang="fr-FR" dirty="0"/>
              <a:t> et de </a:t>
            </a:r>
            <a:r>
              <a:rPr lang="fr-FR" b="1" dirty="0"/>
              <a:t>rapports de production</a:t>
            </a:r>
            <a:r>
              <a:rPr lang="fr-FR" dirty="0"/>
              <a:t> 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dirty="0"/>
              <a:t>Historiens des pays communistes pdt la guerre froide.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GB" dirty="0"/>
              <a:t>E.P. Palmer Thomson, </a:t>
            </a:r>
            <a:r>
              <a:rPr lang="en-GB" i="1" dirty="0"/>
              <a:t>The Making of the English Working Class</a:t>
            </a:r>
            <a:r>
              <a:rPr lang="en-GB" dirty="0"/>
              <a:t>, Londres, Penguin Books, 1968.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Intérêt pour les </a:t>
            </a:r>
            <a:r>
              <a:rPr lang="fr-FR" dirty="0">
                <a:highlight>
                  <a:srgbClr val="FFFF00"/>
                </a:highlight>
              </a:rPr>
              <a:t>groupes populaires </a:t>
            </a:r>
            <a:r>
              <a:rPr lang="fr-FR" dirty="0"/>
              <a:t>et </a:t>
            </a:r>
            <a:r>
              <a:rPr lang="fr-FR" dirty="0">
                <a:highlight>
                  <a:srgbClr val="FFFF00"/>
                </a:highlight>
              </a:rPr>
              <a:t>dominés</a:t>
            </a:r>
            <a:r>
              <a:rPr lang="fr-FR" dirty="0"/>
              <a:t>, sur les transitions d’un régime.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The Making of the English Working Class - Wikipedia">
            <a:extLst>
              <a:ext uri="{FF2B5EF4-FFF2-40B4-BE49-F238E27FC236}">
                <a16:creationId xmlns:a16="http://schemas.microsoft.com/office/drawing/2014/main" id="{36D4017A-BCF9-EABF-34F1-B6DC1227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0" y="365125"/>
            <a:ext cx="3591928" cy="60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0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450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Symbol</vt:lpstr>
      <vt:lpstr>Thème Office</vt:lpstr>
      <vt:lpstr>Séance 2 : Marx </vt:lpstr>
      <vt:lpstr>Le XIXème : la montée du scientisme </vt:lpstr>
      <vt:lpstr>Karl Marx (1818-1883)</vt:lpstr>
      <vt:lpstr>Friedrich Engels (1842-1895)</vt:lpstr>
      <vt:lpstr>Présentation PowerPoint</vt:lpstr>
      <vt:lpstr>Le marxisme : notions et concepts </vt:lpstr>
      <vt:lpstr>Le marxisme et l’histoire </vt:lpstr>
      <vt:lpstr>Héritages du marxisme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Gendre</dc:creator>
  <cp:lastModifiedBy>Emma Gendre</cp:lastModifiedBy>
  <cp:revision>28</cp:revision>
  <dcterms:created xsi:type="dcterms:W3CDTF">2026-01-15T18:27:36Z</dcterms:created>
  <dcterms:modified xsi:type="dcterms:W3CDTF">2026-02-04T14:23:09Z</dcterms:modified>
</cp:coreProperties>
</file>