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27"/>
  </p:notesMasterIdLst>
  <p:sldIdLst>
    <p:sldId id="256" r:id="rId2"/>
    <p:sldId id="350" r:id="rId3"/>
    <p:sldId id="355" r:id="rId4"/>
    <p:sldId id="358" r:id="rId5"/>
    <p:sldId id="365" r:id="rId6"/>
    <p:sldId id="357" r:id="rId7"/>
    <p:sldId id="361" r:id="rId8"/>
    <p:sldId id="382" r:id="rId9"/>
    <p:sldId id="356" r:id="rId10"/>
    <p:sldId id="362" r:id="rId11"/>
    <p:sldId id="363" r:id="rId12"/>
    <p:sldId id="364" r:id="rId13"/>
    <p:sldId id="366" r:id="rId14"/>
    <p:sldId id="367" r:id="rId15"/>
    <p:sldId id="368" r:id="rId16"/>
    <p:sldId id="372" r:id="rId17"/>
    <p:sldId id="373" r:id="rId18"/>
    <p:sldId id="374" r:id="rId19"/>
    <p:sldId id="375" r:id="rId20"/>
    <p:sldId id="376" r:id="rId21"/>
    <p:sldId id="377" r:id="rId22"/>
    <p:sldId id="378" r:id="rId23"/>
    <p:sldId id="380" r:id="rId24"/>
    <p:sldId id="379" r:id="rId25"/>
    <p:sldId id="381" r:id="rId2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597" autoAdjust="0"/>
  </p:normalViewPr>
  <p:slideViewPr>
    <p:cSldViewPr snapToGrid="0" snapToObjects="1"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lemaux:Documents:Publication%20Articles:2019%20Revue%20d'Economie%20Financi&#232;re:Le%20Maux%202019%20Englis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671725087926901E-2"/>
          <c:y val="5.0728919261462203E-2"/>
          <c:w val="0.80324209782571898"/>
          <c:h val="0.66914442563542798"/>
        </c:manualLayout>
      </c:layout>
      <c:lineChart>
        <c:grouping val="standard"/>
        <c:varyColors val="0"/>
        <c:ser>
          <c:idx val="1"/>
          <c:order val="1"/>
          <c:tx>
            <c:strRef>
              <c:f>Feuil1!$D$6</c:f>
              <c:strCache>
                <c:ptCount val="1"/>
                <c:pt idx="0">
                  <c:v>Gold price in greenbacks (1860=100)</c:v>
                </c:pt>
              </c:strCache>
            </c:strRef>
          </c:tx>
          <c:spPr>
            <a:ln w="19050">
              <a:noFill/>
              <a:prstDash val="sysDash"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Feuil1!$B$7:$B$57</c:f>
              <c:numCache>
                <c:formatCode>General</c:formatCode>
                <c:ptCount val="51"/>
                <c:pt idx="0">
                  <c:v>1850</c:v>
                </c:pt>
                <c:pt idx="1">
                  <c:v>1851</c:v>
                </c:pt>
                <c:pt idx="2">
                  <c:v>1852</c:v>
                </c:pt>
                <c:pt idx="3">
                  <c:v>1853</c:v>
                </c:pt>
                <c:pt idx="4">
                  <c:v>1854</c:v>
                </c:pt>
                <c:pt idx="5">
                  <c:v>1855</c:v>
                </c:pt>
                <c:pt idx="6">
                  <c:v>1856</c:v>
                </c:pt>
                <c:pt idx="7">
                  <c:v>1857</c:v>
                </c:pt>
                <c:pt idx="8">
                  <c:v>1858</c:v>
                </c:pt>
                <c:pt idx="9">
                  <c:v>1859</c:v>
                </c:pt>
                <c:pt idx="10">
                  <c:v>1860</c:v>
                </c:pt>
                <c:pt idx="11">
                  <c:v>1861</c:v>
                </c:pt>
                <c:pt idx="12">
                  <c:v>1862</c:v>
                </c:pt>
                <c:pt idx="13">
                  <c:v>1863</c:v>
                </c:pt>
                <c:pt idx="14">
                  <c:v>1864</c:v>
                </c:pt>
                <c:pt idx="15">
                  <c:v>1865</c:v>
                </c:pt>
                <c:pt idx="16">
                  <c:v>1866</c:v>
                </c:pt>
                <c:pt idx="17">
                  <c:v>1867</c:v>
                </c:pt>
                <c:pt idx="18">
                  <c:v>1868</c:v>
                </c:pt>
                <c:pt idx="19">
                  <c:v>1869</c:v>
                </c:pt>
                <c:pt idx="20">
                  <c:v>1870</c:v>
                </c:pt>
                <c:pt idx="21">
                  <c:v>1871</c:v>
                </c:pt>
                <c:pt idx="22">
                  <c:v>1872</c:v>
                </c:pt>
                <c:pt idx="23">
                  <c:v>1873</c:v>
                </c:pt>
                <c:pt idx="24">
                  <c:v>1874</c:v>
                </c:pt>
                <c:pt idx="25">
                  <c:v>1875</c:v>
                </c:pt>
                <c:pt idx="26">
                  <c:v>1876</c:v>
                </c:pt>
                <c:pt idx="27">
                  <c:v>1877</c:v>
                </c:pt>
                <c:pt idx="28">
                  <c:v>1878</c:v>
                </c:pt>
                <c:pt idx="29">
                  <c:v>1879</c:v>
                </c:pt>
                <c:pt idx="30">
                  <c:v>1880</c:v>
                </c:pt>
                <c:pt idx="31">
                  <c:v>1881</c:v>
                </c:pt>
                <c:pt idx="32">
                  <c:v>1882</c:v>
                </c:pt>
                <c:pt idx="33">
                  <c:v>1883</c:v>
                </c:pt>
                <c:pt idx="34">
                  <c:v>1884</c:v>
                </c:pt>
                <c:pt idx="35">
                  <c:v>1885</c:v>
                </c:pt>
                <c:pt idx="36">
                  <c:v>1886</c:v>
                </c:pt>
                <c:pt idx="37">
                  <c:v>1887</c:v>
                </c:pt>
                <c:pt idx="38">
                  <c:v>1888</c:v>
                </c:pt>
                <c:pt idx="39">
                  <c:v>1889</c:v>
                </c:pt>
                <c:pt idx="40">
                  <c:v>1890</c:v>
                </c:pt>
                <c:pt idx="41">
                  <c:v>1891</c:v>
                </c:pt>
                <c:pt idx="42">
                  <c:v>1892</c:v>
                </c:pt>
                <c:pt idx="43">
                  <c:v>1893</c:v>
                </c:pt>
                <c:pt idx="44">
                  <c:v>1894</c:v>
                </c:pt>
                <c:pt idx="45">
                  <c:v>1895</c:v>
                </c:pt>
                <c:pt idx="46">
                  <c:v>1896</c:v>
                </c:pt>
                <c:pt idx="47">
                  <c:v>1897</c:v>
                </c:pt>
                <c:pt idx="48">
                  <c:v>1898</c:v>
                </c:pt>
                <c:pt idx="49">
                  <c:v>1899</c:v>
                </c:pt>
                <c:pt idx="50">
                  <c:v>1900</c:v>
                </c:pt>
              </c:numCache>
            </c:numRef>
          </c:cat>
          <c:val>
            <c:numRef>
              <c:f>Feuil1!$D$7:$D$57</c:f>
              <c:numCache>
                <c:formatCode>General</c:formatCode>
                <c:ptCount val="5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113</c:v>
                </c:pt>
                <c:pt idx="13">
                  <c:v>145</c:v>
                </c:pt>
                <c:pt idx="14">
                  <c:v>203</c:v>
                </c:pt>
                <c:pt idx="15">
                  <c:v>157</c:v>
                </c:pt>
                <c:pt idx="16">
                  <c:v>141</c:v>
                </c:pt>
                <c:pt idx="17">
                  <c:v>138</c:v>
                </c:pt>
                <c:pt idx="18">
                  <c:v>140</c:v>
                </c:pt>
                <c:pt idx="19">
                  <c:v>133</c:v>
                </c:pt>
                <c:pt idx="20">
                  <c:v>115</c:v>
                </c:pt>
                <c:pt idx="21">
                  <c:v>112</c:v>
                </c:pt>
                <c:pt idx="22">
                  <c:v>112</c:v>
                </c:pt>
                <c:pt idx="23">
                  <c:v>114</c:v>
                </c:pt>
                <c:pt idx="24">
                  <c:v>111</c:v>
                </c:pt>
                <c:pt idx="25">
                  <c:v>115</c:v>
                </c:pt>
                <c:pt idx="26">
                  <c:v>112</c:v>
                </c:pt>
                <c:pt idx="27">
                  <c:v>105</c:v>
                </c:pt>
                <c:pt idx="28">
                  <c:v>101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60-7349-9F52-A246880E9683}"/>
            </c:ext>
          </c:extLst>
        </c:ser>
        <c:ser>
          <c:idx val="2"/>
          <c:order val="2"/>
          <c:tx>
            <c:strRef>
              <c:f>Feuil1!$E$6</c:f>
              <c:strCache>
                <c:ptCount val="1"/>
                <c:pt idx="0">
                  <c:v>Wholesale price index (1860=100)</c:v>
                </c:pt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Feuil1!$B$7:$B$57</c:f>
              <c:numCache>
                <c:formatCode>General</c:formatCode>
                <c:ptCount val="51"/>
                <c:pt idx="0">
                  <c:v>1850</c:v>
                </c:pt>
                <c:pt idx="1">
                  <c:v>1851</c:v>
                </c:pt>
                <c:pt idx="2">
                  <c:v>1852</c:v>
                </c:pt>
                <c:pt idx="3">
                  <c:v>1853</c:v>
                </c:pt>
                <c:pt idx="4">
                  <c:v>1854</c:v>
                </c:pt>
                <c:pt idx="5">
                  <c:v>1855</c:v>
                </c:pt>
                <c:pt idx="6">
                  <c:v>1856</c:v>
                </c:pt>
                <c:pt idx="7">
                  <c:v>1857</c:v>
                </c:pt>
                <c:pt idx="8">
                  <c:v>1858</c:v>
                </c:pt>
                <c:pt idx="9">
                  <c:v>1859</c:v>
                </c:pt>
                <c:pt idx="10">
                  <c:v>1860</c:v>
                </c:pt>
                <c:pt idx="11">
                  <c:v>1861</c:v>
                </c:pt>
                <c:pt idx="12">
                  <c:v>1862</c:v>
                </c:pt>
                <c:pt idx="13">
                  <c:v>1863</c:v>
                </c:pt>
                <c:pt idx="14">
                  <c:v>1864</c:v>
                </c:pt>
                <c:pt idx="15">
                  <c:v>1865</c:v>
                </c:pt>
                <c:pt idx="16">
                  <c:v>1866</c:v>
                </c:pt>
                <c:pt idx="17">
                  <c:v>1867</c:v>
                </c:pt>
                <c:pt idx="18">
                  <c:v>1868</c:v>
                </c:pt>
                <c:pt idx="19">
                  <c:v>1869</c:v>
                </c:pt>
                <c:pt idx="20">
                  <c:v>1870</c:v>
                </c:pt>
                <c:pt idx="21">
                  <c:v>1871</c:v>
                </c:pt>
                <c:pt idx="22">
                  <c:v>1872</c:v>
                </c:pt>
                <c:pt idx="23">
                  <c:v>1873</c:v>
                </c:pt>
                <c:pt idx="24">
                  <c:v>1874</c:v>
                </c:pt>
                <c:pt idx="25">
                  <c:v>1875</c:v>
                </c:pt>
                <c:pt idx="26">
                  <c:v>1876</c:v>
                </c:pt>
                <c:pt idx="27">
                  <c:v>1877</c:v>
                </c:pt>
                <c:pt idx="28">
                  <c:v>1878</c:v>
                </c:pt>
                <c:pt idx="29">
                  <c:v>1879</c:v>
                </c:pt>
                <c:pt idx="30">
                  <c:v>1880</c:v>
                </c:pt>
                <c:pt idx="31">
                  <c:v>1881</c:v>
                </c:pt>
                <c:pt idx="32">
                  <c:v>1882</c:v>
                </c:pt>
                <c:pt idx="33">
                  <c:v>1883</c:v>
                </c:pt>
                <c:pt idx="34">
                  <c:v>1884</c:v>
                </c:pt>
                <c:pt idx="35">
                  <c:v>1885</c:v>
                </c:pt>
                <c:pt idx="36">
                  <c:v>1886</c:v>
                </c:pt>
                <c:pt idx="37">
                  <c:v>1887</c:v>
                </c:pt>
                <c:pt idx="38">
                  <c:v>1888</c:v>
                </c:pt>
                <c:pt idx="39">
                  <c:v>1889</c:v>
                </c:pt>
                <c:pt idx="40">
                  <c:v>1890</c:v>
                </c:pt>
                <c:pt idx="41">
                  <c:v>1891</c:v>
                </c:pt>
                <c:pt idx="42">
                  <c:v>1892</c:v>
                </c:pt>
                <c:pt idx="43">
                  <c:v>1893</c:v>
                </c:pt>
                <c:pt idx="44">
                  <c:v>1894</c:v>
                </c:pt>
                <c:pt idx="45">
                  <c:v>1895</c:v>
                </c:pt>
                <c:pt idx="46">
                  <c:v>1896</c:v>
                </c:pt>
                <c:pt idx="47">
                  <c:v>1897</c:v>
                </c:pt>
                <c:pt idx="48">
                  <c:v>1898</c:v>
                </c:pt>
                <c:pt idx="49">
                  <c:v>1899</c:v>
                </c:pt>
                <c:pt idx="50">
                  <c:v>1900</c:v>
                </c:pt>
              </c:numCache>
            </c:numRef>
          </c:cat>
          <c:val>
            <c:numRef>
              <c:f>Feuil1!$E$7:$E$57</c:f>
              <c:numCache>
                <c:formatCode>General</c:formatCode>
                <c:ptCount val="51"/>
                <c:pt idx="0">
                  <c:v>90.322580645161295</c:v>
                </c:pt>
                <c:pt idx="1">
                  <c:v>89.247311827956977</c:v>
                </c:pt>
                <c:pt idx="2">
                  <c:v>94.623655913978496</c:v>
                </c:pt>
                <c:pt idx="3">
                  <c:v>104.3010752688172</c:v>
                </c:pt>
                <c:pt idx="4">
                  <c:v>116.1290322580645</c:v>
                </c:pt>
                <c:pt idx="5">
                  <c:v>118.27956989247311</c:v>
                </c:pt>
                <c:pt idx="6">
                  <c:v>112.9032258064516</c:v>
                </c:pt>
                <c:pt idx="7">
                  <c:v>119.3548387096774</c:v>
                </c:pt>
                <c:pt idx="8">
                  <c:v>103</c:v>
                </c:pt>
                <c:pt idx="9">
                  <c:v>102.15053763440859</c:v>
                </c:pt>
                <c:pt idx="10">
                  <c:v>100</c:v>
                </c:pt>
                <c:pt idx="11">
                  <c:v>95.6989247311828</c:v>
                </c:pt>
                <c:pt idx="12">
                  <c:v>110</c:v>
                </c:pt>
                <c:pt idx="13">
                  <c:v>140</c:v>
                </c:pt>
                <c:pt idx="14">
                  <c:v>197</c:v>
                </c:pt>
                <c:pt idx="15">
                  <c:v>197</c:v>
                </c:pt>
                <c:pt idx="16">
                  <c:v>187.09677419354671</c:v>
                </c:pt>
                <c:pt idx="17">
                  <c:v>174.1935483870968</c:v>
                </c:pt>
                <c:pt idx="18">
                  <c:v>169.89247311827961</c:v>
                </c:pt>
                <c:pt idx="19">
                  <c:v>162.3655913978495</c:v>
                </c:pt>
                <c:pt idx="20">
                  <c:v>145.16129032258061</c:v>
                </c:pt>
                <c:pt idx="21">
                  <c:v>139.78494623655911</c:v>
                </c:pt>
                <c:pt idx="22">
                  <c:v>146.23655913978499</c:v>
                </c:pt>
                <c:pt idx="23">
                  <c:v>143.01075268817189</c:v>
                </c:pt>
                <c:pt idx="24">
                  <c:v>135.48387096774189</c:v>
                </c:pt>
                <c:pt idx="25">
                  <c:v>126.88172043010751</c:v>
                </c:pt>
                <c:pt idx="26">
                  <c:v>118.27956989247311</c:v>
                </c:pt>
                <c:pt idx="27">
                  <c:v>113.97849462365591</c:v>
                </c:pt>
                <c:pt idx="28">
                  <c:v>97.849462365591378</c:v>
                </c:pt>
                <c:pt idx="29">
                  <c:v>96.774193548387103</c:v>
                </c:pt>
                <c:pt idx="30">
                  <c:v>107.5268817204301</c:v>
                </c:pt>
                <c:pt idx="31">
                  <c:v>116.1290322580645</c:v>
                </c:pt>
                <c:pt idx="32">
                  <c:v>116.1290322580645</c:v>
                </c:pt>
                <c:pt idx="33">
                  <c:v>108.6021505376344</c:v>
                </c:pt>
                <c:pt idx="34">
                  <c:v>105.3763440860215</c:v>
                </c:pt>
                <c:pt idx="35">
                  <c:v>91.397849462365599</c:v>
                </c:pt>
                <c:pt idx="36">
                  <c:v>88.172043010751949</c:v>
                </c:pt>
                <c:pt idx="37">
                  <c:v>91.397849462365599</c:v>
                </c:pt>
                <c:pt idx="38">
                  <c:v>92.473118279569846</c:v>
                </c:pt>
                <c:pt idx="39">
                  <c:v>87.096774193547972</c:v>
                </c:pt>
                <c:pt idx="40">
                  <c:v>88.172043010751949</c:v>
                </c:pt>
                <c:pt idx="41">
                  <c:v>81.416370106760866</c:v>
                </c:pt>
                <c:pt idx="42">
                  <c:v>76.163701067615648</c:v>
                </c:pt>
                <c:pt idx="43">
                  <c:v>77.914590747331005</c:v>
                </c:pt>
                <c:pt idx="44">
                  <c:v>69.889679715302464</c:v>
                </c:pt>
                <c:pt idx="45">
                  <c:v>71.202846975088946</c:v>
                </c:pt>
                <c:pt idx="46">
                  <c:v>67.846975088967966</c:v>
                </c:pt>
                <c:pt idx="47">
                  <c:v>67.992882562277586</c:v>
                </c:pt>
                <c:pt idx="48">
                  <c:v>70.765124555160199</c:v>
                </c:pt>
                <c:pt idx="49">
                  <c:v>76.163701067615648</c:v>
                </c:pt>
                <c:pt idx="50">
                  <c:v>81.854092526689811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60-7349-9F52-A246880E96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7726792"/>
        <c:axId val="2079165032"/>
      </c:lineChart>
      <c:lineChart>
        <c:grouping val="standard"/>
        <c:varyColors val="0"/>
        <c:ser>
          <c:idx val="0"/>
          <c:order val="0"/>
          <c:tx>
            <c:strRef>
              <c:f>Feuil1!$C$6</c:f>
              <c:strCache>
                <c:ptCount val="1"/>
                <c:pt idx="0">
                  <c:v>Federal debt (millions dollars)</c:v>
                </c:pt>
              </c:strCache>
            </c:strRef>
          </c:tx>
          <c:spPr>
            <a:ln w="25400">
              <a:solidFill>
                <a:schemeClr val="bg1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Feuil1!$B$7:$B$57</c:f>
              <c:numCache>
                <c:formatCode>General</c:formatCode>
                <c:ptCount val="51"/>
                <c:pt idx="0">
                  <c:v>1850</c:v>
                </c:pt>
                <c:pt idx="1">
                  <c:v>1851</c:v>
                </c:pt>
                <c:pt idx="2">
                  <c:v>1852</c:v>
                </c:pt>
                <c:pt idx="3">
                  <c:v>1853</c:v>
                </c:pt>
                <c:pt idx="4">
                  <c:v>1854</c:v>
                </c:pt>
                <c:pt idx="5">
                  <c:v>1855</c:v>
                </c:pt>
                <c:pt idx="6">
                  <c:v>1856</c:v>
                </c:pt>
                <c:pt idx="7">
                  <c:v>1857</c:v>
                </c:pt>
                <c:pt idx="8">
                  <c:v>1858</c:v>
                </c:pt>
                <c:pt idx="9">
                  <c:v>1859</c:v>
                </c:pt>
                <c:pt idx="10">
                  <c:v>1860</c:v>
                </c:pt>
                <c:pt idx="11">
                  <c:v>1861</c:v>
                </c:pt>
                <c:pt idx="12">
                  <c:v>1862</c:v>
                </c:pt>
                <c:pt idx="13">
                  <c:v>1863</c:v>
                </c:pt>
                <c:pt idx="14">
                  <c:v>1864</c:v>
                </c:pt>
                <c:pt idx="15">
                  <c:v>1865</c:v>
                </c:pt>
                <c:pt idx="16">
                  <c:v>1866</c:v>
                </c:pt>
                <c:pt idx="17">
                  <c:v>1867</c:v>
                </c:pt>
                <c:pt idx="18">
                  <c:v>1868</c:v>
                </c:pt>
                <c:pt idx="19">
                  <c:v>1869</c:v>
                </c:pt>
                <c:pt idx="20">
                  <c:v>1870</c:v>
                </c:pt>
                <c:pt idx="21">
                  <c:v>1871</c:v>
                </c:pt>
                <c:pt idx="22">
                  <c:v>1872</c:v>
                </c:pt>
                <c:pt idx="23">
                  <c:v>1873</c:v>
                </c:pt>
                <c:pt idx="24">
                  <c:v>1874</c:v>
                </c:pt>
                <c:pt idx="25">
                  <c:v>1875</c:v>
                </c:pt>
                <c:pt idx="26">
                  <c:v>1876</c:v>
                </c:pt>
                <c:pt idx="27">
                  <c:v>1877</c:v>
                </c:pt>
                <c:pt idx="28">
                  <c:v>1878</c:v>
                </c:pt>
                <c:pt idx="29">
                  <c:v>1879</c:v>
                </c:pt>
                <c:pt idx="30">
                  <c:v>1880</c:v>
                </c:pt>
                <c:pt idx="31">
                  <c:v>1881</c:v>
                </c:pt>
                <c:pt idx="32">
                  <c:v>1882</c:v>
                </c:pt>
                <c:pt idx="33">
                  <c:v>1883</c:v>
                </c:pt>
                <c:pt idx="34">
                  <c:v>1884</c:v>
                </c:pt>
                <c:pt idx="35">
                  <c:v>1885</c:v>
                </c:pt>
                <c:pt idx="36">
                  <c:v>1886</c:v>
                </c:pt>
                <c:pt idx="37">
                  <c:v>1887</c:v>
                </c:pt>
                <c:pt idx="38">
                  <c:v>1888</c:v>
                </c:pt>
                <c:pt idx="39">
                  <c:v>1889</c:v>
                </c:pt>
                <c:pt idx="40">
                  <c:v>1890</c:v>
                </c:pt>
                <c:pt idx="41">
                  <c:v>1891</c:v>
                </c:pt>
                <c:pt idx="42">
                  <c:v>1892</c:v>
                </c:pt>
                <c:pt idx="43">
                  <c:v>1893</c:v>
                </c:pt>
                <c:pt idx="44">
                  <c:v>1894</c:v>
                </c:pt>
                <c:pt idx="45">
                  <c:v>1895</c:v>
                </c:pt>
                <c:pt idx="46">
                  <c:v>1896</c:v>
                </c:pt>
                <c:pt idx="47">
                  <c:v>1897</c:v>
                </c:pt>
                <c:pt idx="48">
                  <c:v>1898</c:v>
                </c:pt>
                <c:pt idx="49">
                  <c:v>1899</c:v>
                </c:pt>
                <c:pt idx="50">
                  <c:v>1900</c:v>
                </c:pt>
              </c:numCache>
            </c:numRef>
          </c:cat>
          <c:val>
            <c:numRef>
              <c:f>Feuil1!$C$7:$C$57</c:f>
              <c:numCache>
                <c:formatCode>General</c:formatCode>
                <c:ptCount val="51"/>
                <c:pt idx="0">
                  <c:v>63.453000000000003</c:v>
                </c:pt>
                <c:pt idx="1">
                  <c:v>68.305000000000007</c:v>
                </c:pt>
                <c:pt idx="2">
                  <c:v>66.198999999999998</c:v>
                </c:pt>
                <c:pt idx="3">
                  <c:v>59.805</c:v>
                </c:pt>
                <c:pt idx="4">
                  <c:v>42.244</c:v>
                </c:pt>
                <c:pt idx="5">
                  <c:v>35.588000000000001</c:v>
                </c:pt>
                <c:pt idx="6">
                  <c:v>31.974</c:v>
                </c:pt>
                <c:pt idx="7">
                  <c:v>28.701000000000001</c:v>
                </c:pt>
                <c:pt idx="8">
                  <c:v>44.912999999999997</c:v>
                </c:pt>
                <c:pt idx="9">
                  <c:v>58.497999999999998</c:v>
                </c:pt>
                <c:pt idx="10">
                  <c:v>64.843999999999994</c:v>
                </c:pt>
                <c:pt idx="11">
                  <c:v>90.581999999999994</c:v>
                </c:pt>
                <c:pt idx="12">
                  <c:v>524.178</c:v>
                </c:pt>
                <c:pt idx="13">
                  <c:v>1119.7739999999999</c:v>
                </c:pt>
                <c:pt idx="14">
                  <c:v>1815.8309999999999</c:v>
                </c:pt>
                <c:pt idx="15">
                  <c:v>2677.9290000000001</c:v>
                </c:pt>
                <c:pt idx="16">
                  <c:v>2755.7640000000001</c:v>
                </c:pt>
                <c:pt idx="17">
                  <c:v>2650.1680000000001</c:v>
                </c:pt>
                <c:pt idx="18">
                  <c:v>2583.4459999999999</c:v>
                </c:pt>
                <c:pt idx="19">
                  <c:v>2545.1109999999999</c:v>
                </c:pt>
                <c:pt idx="20">
                  <c:v>2436.453</c:v>
                </c:pt>
                <c:pt idx="21">
                  <c:v>2322.0619999999999</c:v>
                </c:pt>
                <c:pt idx="22">
                  <c:v>2209.991</c:v>
                </c:pt>
                <c:pt idx="23">
                  <c:v>2161.21</c:v>
                </c:pt>
                <c:pt idx="24">
                  <c:v>2159.933</c:v>
                </c:pt>
                <c:pt idx="25">
                  <c:v>2166.277</c:v>
                </c:pt>
                <c:pt idx="26">
                  <c:v>2130.846</c:v>
                </c:pt>
                <c:pt idx="27">
                  <c:v>2107.7600000000002</c:v>
                </c:pt>
                <c:pt idx="28">
                  <c:v>2159.4180000000001</c:v>
                </c:pt>
                <c:pt idx="29">
                  <c:v>2298.913</c:v>
                </c:pt>
                <c:pt idx="30">
                  <c:v>2090.9090000000001</c:v>
                </c:pt>
                <c:pt idx="31">
                  <c:v>2019.2860000000001</c:v>
                </c:pt>
                <c:pt idx="32">
                  <c:v>1856.9159999999999</c:v>
                </c:pt>
                <c:pt idx="33">
                  <c:v>1721.9590000000001</c:v>
                </c:pt>
                <c:pt idx="34">
                  <c:v>1625.307</c:v>
                </c:pt>
                <c:pt idx="35">
                  <c:v>1578.5509999999999</c:v>
                </c:pt>
                <c:pt idx="36">
                  <c:v>1655.66</c:v>
                </c:pt>
                <c:pt idx="37">
                  <c:v>1465.4849999999999</c:v>
                </c:pt>
                <c:pt idx="38">
                  <c:v>1384.6320000000001</c:v>
                </c:pt>
                <c:pt idx="39">
                  <c:v>1249.471</c:v>
                </c:pt>
                <c:pt idx="40">
                  <c:v>1122.3969999999999</c:v>
                </c:pt>
                <c:pt idx="41">
                  <c:v>1006.807</c:v>
                </c:pt>
                <c:pt idx="42">
                  <c:v>968.21900000000005</c:v>
                </c:pt>
                <c:pt idx="43">
                  <c:v>961.43199999999786</c:v>
                </c:pt>
                <c:pt idx="44">
                  <c:v>1016.898</c:v>
                </c:pt>
                <c:pt idx="45">
                  <c:v>1096.913</c:v>
                </c:pt>
                <c:pt idx="46">
                  <c:v>1222.729</c:v>
                </c:pt>
                <c:pt idx="47">
                  <c:v>1226.7940000000001</c:v>
                </c:pt>
                <c:pt idx="48">
                  <c:v>1232.7429999999999</c:v>
                </c:pt>
                <c:pt idx="49">
                  <c:v>1436.701</c:v>
                </c:pt>
                <c:pt idx="50">
                  <c:v>1263.4169999999999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60-7349-9F52-A246880E96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7684392"/>
        <c:axId val="-2096913992"/>
      </c:lineChart>
      <c:catAx>
        <c:axId val="2137726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79165032"/>
        <c:crosses val="autoZero"/>
        <c:auto val="1"/>
        <c:lblAlgn val="ctr"/>
        <c:lblOffset val="100"/>
        <c:noMultiLvlLbl val="0"/>
      </c:catAx>
      <c:valAx>
        <c:axId val="20791650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137726792"/>
        <c:crosses val="autoZero"/>
        <c:crossBetween val="between"/>
      </c:valAx>
      <c:valAx>
        <c:axId val="-20969139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>
                    <a:lumMod val="50000"/>
                  </a:schemeClr>
                </a:solidFill>
              </a:defRPr>
            </a:pPr>
            <a:endParaRPr lang="fr-FR"/>
          </a:p>
        </c:txPr>
        <c:crossAx val="2137684392"/>
        <c:crosses val="max"/>
        <c:crossBetween val="between"/>
      </c:valAx>
      <c:catAx>
        <c:axId val="2137684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9691399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7552496157623901"/>
          <c:y val="0.81743426064715397"/>
          <c:w val="0.61548502044372499"/>
          <c:h val="0.16740876723770701"/>
        </c:manualLayout>
      </c:layout>
      <c:overlay val="0"/>
      <c:txPr>
        <a:bodyPr/>
        <a:lstStyle/>
        <a:p>
          <a:pPr>
            <a:defRPr sz="1400">
              <a:latin typeface="Avenir Medium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0.22344</cdr:x>
      <cdr:y>0.26677</cdr:y>
    </cdr:from>
    <cdr:to>
      <cdr:x>0.29198</cdr:x>
      <cdr:y>0.26677</cdr:y>
    </cdr:to>
    <cdr:cxnSp macro="">
      <cdr:nvCxnSpPr>
        <cdr:cNvPr id="14" name="Connecteur droit avec flèche 13">
          <a:extLst xmlns:a="http://schemas.openxmlformats.org/drawingml/2006/main">
            <a:ext uri="{FF2B5EF4-FFF2-40B4-BE49-F238E27FC236}">
              <a16:creationId xmlns:a16="http://schemas.microsoft.com/office/drawing/2014/main" id="{4214F243-06AD-7BDE-7D71-9F6206692267}"/>
            </a:ext>
          </a:extLst>
        </cdr:cNvPr>
        <cdr:cNvCxnSpPr/>
      </cdr:nvCxnSpPr>
      <cdr:spPr>
        <a:xfrm xmlns:a="http://schemas.openxmlformats.org/drawingml/2006/main">
          <a:off x="1380067" y="1136650"/>
          <a:ext cx="423335" cy="2"/>
        </a:xfrm>
        <a:prstGeom xmlns:a="http://schemas.openxmlformats.org/drawingml/2006/main" prst="straightConnector1">
          <a:avLst/>
        </a:prstGeom>
        <a:ln xmlns:a="http://schemas.openxmlformats.org/drawingml/2006/main" w="12700" cmpd="sng">
          <a:solidFill>
            <a:srgbClr val="000000"/>
          </a:solidFill>
          <a:headEnd type="triangle"/>
          <a:tailEnd type="non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0.61549</cdr:x>
      <cdr:y>0.26478</cdr:y>
    </cdr:from>
    <cdr:to>
      <cdr:x>0.69226</cdr:x>
      <cdr:y>0.26478</cdr:y>
    </cdr:to>
    <cdr:cxnSp macro="">
      <cdr:nvCxnSpPr>
        <cdr:cNvPr id="20" name="Connecteur droit avec flèche 19">
          <a:extLst xmlns:a="http://schemas.openxmlformats.org/drawingml/2006/main">
            <a:ext uri="{FF2B5EF4-FFF2-40B4-BE49-F238E27FC236}">
              <a16:creationId xmlns:a16="http://schemas.microsoft.com/office/drawing/2014/main" id="{0FCBD0D6-E63C-D948-1705-FDF3F1DF46BE}"/>
            </a:ext>
          </a:extLst>
        </cdr:cNvPr>
        <cdr:cNvCxnSpPr/>
      </cdr:nvCxnSpPr>
      <cdr:spPr>
        <a:xfrm xmlns:a="http://schemas.openxmlformats.org/drawingml/2006/main">
          <a:off x="3801534" y="1128184"/>
          <a:ext cx="474133" cy="0"/>
        </a:xfrm>
        <a:prstGeom xmlns:a="http://schemas.openxmlformats.org/drawingml/2006/main" prst="straightConnector1">
          <a:avLst/>
        </a:prstGeom>
        <a:ln xmlns:a="http://schemas.openxmlformats.org/drawingml/2006/main" w="19050" cmpd="sng">
          <a:solidFill>
            <a:schemeClr val="bg1">
              <a:lumMod val="75000"/>
            </a:schemeClr>
          </a:solidFill>
          <a:headEnd type="none"/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BC7ED-FB74-DA40-B829-8F096371DBE1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DDB36-DFAD-A744-8014-78CD464EC4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547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Transition: La politique tarifaire s’appuie sur deux types d’argument, parmi d’autres: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02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F1F4E20-E4CF-8047-96E0-92D2D2121533}" type="datetimeFigureOut">
              <a:rPr lang="fr-FR" smtClean="0"/>
              <a:t>08/02/2026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9700" y="1498600"/>
            <a:ext cx="8791487" cy="3276600"/>
          </a:xfrm>
        </p:spPr>
        <p:txBody>
          <a:bodyPr>
            <a:noAutofit/>
          </a:bodyPr>
          <a:lstStyle/>
          <a:p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Séminaire Master 2 Recherche HPE</a:t>
            </a:r>
            <a:br>
              <a:rPr lang="fr-FR" sz="2400" i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Laurent Le Maux</a:t>
            </a:r>
            <a:br>
              <a:rPr lang="fr-FR" sz="36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fr-FR" sz="3600" dirty="0">
                <a:solidFill>
                  <a:schemeClr val="tx1"/>
                </a:solidFill>
              </a:rPr>
            </a:br>
            <a:br>
              <a:rPr lang="fr-FR" sz="3600" dirty="0">
                <a:solidFill>
                  <a:schemeClr val="tx1"/>
                </a:solidFill>
              </a:rPr>
            </a:br>
            <a:r>
              <a:rPr lang="fr-FR" sz="3600" dirty="0">
                <a:solidFill>
                  <a:schemeClr val="tx1"/>
                </a:solidFill>
              </a:rPr>
              <a:t>V</a:t>
            </a:r>
            <a:br>
              <a:rPr lang="fr-FR" sz="3600" dirty="0">
                <a:solidFill>
                  <a:schemeClr val="tx1"/>
                </a:solidFill>
              </a:rPr>
            </a:br>
            <a:r>
              <a:rPr lang="fr-FR" sz="3600" dirty="0">
                <a:solidFill>
                  <a:schemeClr val="tx1"/>
                </a:solidFill>
              </a:rPr>
              <a:t>L’approche néo-classique</a:t>
            </a:r>
            <a:br>
              <a:rPr lang="fr-FR" sz="3600" dirty="0">
                <a:solidFill>
                  <a:schemeClr val="tx1"/>
                </a:solidFill>
              </a:rPr>
            </a:br>
            <a:r>
              <a:rPr lang="fr-FR" sz="3600" dirty="0">
                <a:solidFill>
                  <a:schemeClr val="tx1"/>
                </a:solidFill>
              </a:rPr>
              <a:t>et le tournant du siècle: </a:t>
            </a:r>
            <a:br>
              <a:rPr lang="fr-FR" sz="3600" dirty="0">
                <a:solidFill>
                  <a:schemeClr val="tx1"/>
                </a:solidFill>
              </a:rPr>
            </a:br>
            <a:r>
              <a:rPr lang="fr-FR" sz="3600" dirty="0">
                <a:solidFill>
                  <a:schemeClr val="tx1"/>
                </a:solidFill>
              </a:rPr>
              <a:t>Europe, États-Unis </a:t>
            </a:r>
            <a:br>
              <a:rPr lang="fr-FR" sz="3600" dirty="0">
                <a:solidFill>
                  <a:schemeClr val="tx1"/>
                </a:solidFill>
              </a:rPr>
            </a:b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00100" y="2794000"/>
            <a:ext cx="7480300" cy="3911599"/>
          </a:xfrm>
        </p:spPr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i="1" dirty="0"/>
          </a:p>
          <a:p>
            <a:r>
              <a:rPr lang="fr-FR" i="1" dirty="0"/>
              <a:t>———————</a:t>
            </a:r>
          </a:p>
          <a:p>
            <a:endParaRPr lang="fr-FR" i="1" dirty="0"/>
          </a:p>
          <a:p>
            <a:pPr marL="0" lvl="6"/>
            <a:endParaRPr lang="fr-FR" sz="2000" i="1" dirty="0">
              <a:latin typeface="Avenir Medium"/>
              <a:cs typeface="Avenir Medium"/>
            </a:endParaRPr>
          </a:p>
          <a:p>
            <a:pPr marL="0" lvl="6"/>
            <a:endParaRPr lang="fr-FR" sz="2000" dirty="0">
              <a:latin typeface="Avenir Medium"/>
              <a:cs typeface="Avenir Medium"/>
            </a:endParaRPr>
          </a:p>
          <a:p>
            <a:pPr marL="0" lvl="6"/>
            <a:endParaRPr lang="fr-FR" sz="2000" dirty="0">
              <a:solidFill>
                <a:schemeClr val="tx1"/>
              </a:solidFill>
            </a:endParaRPr>
          </a:p>
          <a:p>
            <a:endParaRPr lang="fr-FR" i="1" dirty="0"/>
          </a:p>
          <a:p>
            <a:endParaRPr lang="fr-FR" i="1" dirty="0"/>
          </a:p>
          <a:p>
            <a:endParaRPr lang="fr-FR" i="1" dirty="0"/>
          </a:p>
          <a:p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8534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Knut Wicksell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7216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La théorie quantitative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“La théorie des coûts de production n’est pleinement justifiée que dans le cadre de la théorie quantitative” =&gt; Analyse de Ricardo et celle de Marshall.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“La seule théorie qui a une réelle importance scientifique est la théorie quantitative selon laquelle la valeur ou le pouvoir d’achat de la monnaie varie en proportion inverse de sa quantité” (Wicksell, 1915)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Wicksell: théoricien quantitativiste?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992658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Knut Wicksell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543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Analyse du taux d’intérêt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taux d’intérêt naturel ou réel (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n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 correspond au taux prévalant dans une économie de troc: il est alors neutre et il égalise la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Pm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K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taux d’intérêt monétaire ou de marché (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 correspond au taux fixé par les banques dans une économie monétaire et de crédit.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décalage entre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n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et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engendre des cycles (problème méthodologique: l’on compare un taux prévalant dan une économie de troc et celui prévalant dans une économie avec monnaie) 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128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Knut Wicksell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8232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Analyse du taux d’intérêt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En t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0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: Choc monétaire ou offre élastique du crédit bancaire =&gt; 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&lt;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n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=&gt; hausse de l’investissement et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boom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En t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1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: Hausse des prix =&gt; hausse de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de sorte que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n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=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  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=&gt; baisse de l’investissement et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bust</a:t>
            </a:r>
            <a:endParaRPr lang="fr-FR" sz="20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Analyse du cycle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Choc exogène (</a:t>
            </a:r>
            <a:r>
              <a:rPr lang="fr-FR" sz="2000" spc="-60" dirty="0">
                <a:solidFill>
                  <a:schemeClr val="tx1"/>
                </a:solidFill>
                <a:latin typeface="Avenir Medium"/>
                <a:cs typeface="Avenir Medium"/>
              </a:rPr>
              <a:t>≠ processus endogène)</a:t>
            </a: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Caractéristique institutionnelle du crédit bancaire: Comment expliquer l’élasticité de l’offre de crédit bancaire? </a:t>
            </a:r>
            <a:r>
              <a:rPr lang="fr-FR" sz="2000" spc="-100" dirty="0">
                <a:solidFill>
                  <a:schemeClr val="tx1"/>
                </a:solidFill>
                <a:latin typeface="Avenir Medium"/>
                <a:cs typeface="Avenir Medium"/>
              </a:rPr>
              <a:t>Quel est le rôle monétaire des banques (</a:t>
            </a:r>
            <a:r>
              <a:rPr lang="fr-FR" sz="2000" i="1" spc="-100" dirty="0" err="1">
                <a:solidFill>
                  <a:schemeClr val="tx1"/>
                </a:solidFill>
                <a:latin typeface="Avenir Medium"/>
                <a:cs typeface="Avenir Medium"/>
              </a:rPr>
              <a:t>creators</a:t>
            </a:r>
            <a:r>
              <a:rPr lang="fr-FR" sz="2000" spc="-100" dirty="0">
                <a:solidFill>
                  <a:schemeClr val="tx1"/>
                </a:solidFill>
                <a:latin typeface="Avenir Medium"/>
                <a:cs typeface="Avenir Medium"/>
              </a:rPr>
              <a:t> ou </a:t>
            </a:r>
            <a:r>
              <a:rPr lang="fr-FR" sz="2000" i="1" spc="-100" dirty="0" err="1">
                <a:solidFill>
                  <a:schemeClr val="tx1"/>
                </a:solidFill>
                <a:latin typeface="Avenir Medium"/>
                <a:cs typeface="Avenir Medium"/>
              </a:rPr>
              <a:t>accelerators</a:t>
            </a:r>
            <a:r>
              <a:rPr lang="fr-FR" sz="2000" spc="-100" dirty="0">
                <a:solidFill>
                  <a:schemeClr val="tx1"/>
                </a:solidFill>
                <a:latin typeface="Avenir Medium"/>
                <a:cs typeface="Avenir Medium"/>
              </a:rPr>
              <a:t>)?</a:t>
            </a:r>
            <a:endParaRPr lang="fr-FR" sz="2000" spc="-1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308825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191501" cy="4711700"/>
          </a:xfrm>
        </p:spPr>
        <p:txBody>
          <a:bodyPr>
            <a:normAutofit/>
          </a:bodyPr>
          <a:lstStyle/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ctr">
              <a:spcAft>
                <a:spcPts val="600"/>
              </a:spcAft>
              <a:buNone/>
            </a:pPr>
            <a:r>
              <a:rPr lang="fr-FR" sz="3600" dirty="0">
                <a:latin typeface="+mn-lt"/>
                <a:cs typeface="Garamond"/>
              </a:rPr>
              <a:t>Les Etats-Unis</a:t>
            </a:r>
            <a:endParaRPr lang="fr-FR" sz="3600" dirty="0">
              <a:solidFill>
                <a:srgbClr val="000000"/>
              </a:solidFill>
              <a:latin typeface="+mn-lt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0270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Les « batailles » monétaires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5565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La période des </a:t>
            </a:r>
            <a:r>
              <a:rPr lang="fr-FR" sz="2400" i="1" dirty="0" err="1">
                <a:solidFill>
                  <a:schemeClr val="tx1"/>
                </a:solidFill>
                <a:latin typeface="Avenir Medium"/>
                <a:cs typeface="Avenir Medium"/>
              </a:rPr>
              <a:t>greenbacks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 (1862-1879)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Guerre de Sécession (1861-1865) et financement des dépenses militaires à l’aide notamment des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greenbacks</a:t>
            </a:r>
            <a:endParaRPr lang="fr-FR" sz="20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« Crime de 1873 »: suppression de la frappe « libre » de la pièce d’argent de 1792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Retour à la convertibilité des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greenbacks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en espèces-or et à l’ancienne parité (1879)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Mitchell (1903):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A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History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of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Greenbacks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et la théorie des anticipations de la probabilité de retour à la convertibilité</a:t>
            </a:r>
            <a:endParaRPr lang="fr-FR" sz="20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45780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i="1" dirty="0">
                <a:cs typeface="Garamond"/>
              </a:rPr>
              <a:t>The money question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93512"/>
            <a:ext cx="8404212" cy="4200983"/>
          </a:xfrm>
        </p:spPr>
        <p:txBody>
          <a:bodyPr>
            <a:normAutofit/>
          </a:bodyPr>
          <a:lstStyle/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sp>
        <p:nvSpPr>
          <p:cNvPr id="7" name="Signalisation droite 6"/>
          <p:cNvSpPr/>
          <p:nvPr/>
        </p:nvSpPr>
        <p:spPr>
          <a:xfrm>
            <a:off x="190500" y="3594100"/>
            <a:ext cx="1447800" cy="635000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err="1">
                <a:latin typeface="Avenir Medium"/>
                <a:cs typeface="Avenir Medium"/>
              </a:rPr>
              <a:t>pre-war</a:t>
            </a:r>
            <a:r>
              <a:rPr lang="fr-FR" sz="1600" dirty="0">
                <a:latin typeface="Avenir Medium"/>
                <a:cs typeface="Avenir Medium"/>
              </a:rPr>
              <a:t> </a:t>
            </a:r>
            <a:r>
              <a:rPr lang="fr-FR" sz="1600" dirty="0" err="1">
                <a:latin typeface="Avenir Medium"/>
                <a:cs typeface="Avenir Medium"/>
              </a:rPr>
              <a:t>parity</a:t>
            </a:r>
            <a:endParaRPr lang="fr-FR" sz="1600" dirty="0">
              <a:latin typeface="Avenir Medium"/>
              <a:cs typeface="Avenir Medium"/>
            </a:endParaRP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08705"/>
              </p:ext>
            </p:extLst>
          </p:nvPr>
        </p:nvGraphicFramePr>
        <p:xfrm>
          <a:off x="1507490" y="1689100"/>
          <a:ext cx="6129020" cy="4889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7362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Simon Newcomb (1835-1909)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8359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Publications sur la monnaie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Critical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Examination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of Our Financial Policy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During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the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Southern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rebellion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(1865)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North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American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Review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(1866, 1879)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Principles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of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Political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Economy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(1886)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Newcomb, théoricien quantitativiste?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Théorie classique de la monnaie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L’équation des échanges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Défense de la convertibilité et du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National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Banking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System</a:t>
            </a: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34323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Irving Fisher (1867-1947)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4963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Publications sur la monnaie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The rate of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interest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(1907)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The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Purchasing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power of Money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(1911)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spc="-120" dirty="0">
                <a:solidFill>
                  <a:schemeClr val="tx1"/>
                </a:solidFill>
                <a:latin typeface="Avenir Medium"/>
                <a:cs typeface="Avenir Medium"/>
              </a:rPr>
              <a:t>« The </a:t>
            </a:r>
            <a:r>
              <a:rPr lang="fr-FR" sz="2000" spc="-120" dirty="0" err="1">
                <a:solidFill>
                  <a:schemeClr val="tx1"/>
                </a:solidFill>
                <a:latin typeface="Avenir Medium"/>
                <a:cs typeface="Avenir Medium"/>
              </a:rPr>
              <a:t>Debt-deflation</a:t>
            </a:r>
            <a:r>
              <a:rPr lang="fr-FR" sz="2000" spc="-120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spc="-120" dirty="0" err="1">
                <a:solidFill>
                  <a:schemeClr val="tx1"/>
                </a:solidFill>
                <a:latin typeface="Avenir Medium"/>
                <a:cs typeface="Avenir Medium"/>
              </a:rPr>
              <a:t>Theory</a:t>
            </a:r>
            <a:r>
              <a:rPr lang="fr-FR" sz="2000" spc="-120" dirty="0">
                <a:solidFill>
                  <a:schemeClr val="tx1"/>
                </a:solidFill>
                <a:latin typeface="Avenir Medium"/>
                <a:cs typeface="Avenir Medium"/>
              </a:rPr>
              <a:t> of Great </a:t>
            </a:r>
            <a:r>
              <a:rPr lang="fr-FR" sz="2000" spc="-120" dirty="0" err="1">
                <a:solidFill>
                  <a:schemeClr val="tx1"/>
                </a:solidFill>
                <a:latin typeface="Avenir Medium"/>
                <a:cs typeface="Avenir Medium"/>
              </a:rPr>
              <a:t>Depressions</a:t>
            </a:r>
            <a:r>
              <a:rPr lang="fr-FR" sz="2000" spc="-120" dirty="0">
                <a:solidFill>
                  <a:schemeClr val="tx1"/>
                </a:solidFill>
                <a:latin typeface="Avenir Medium"/>
                <a:cs typeface="Avenir Medium"/>
              </a:rPr>
              <a:t> », </a:t>
            </a:r>
            <a:r>
              <a:rPr lang="fr-FR" sz="2000" i="1" spc="-120" dirty="0" err="1">
                <a:solidFill>
                  <a:schemeClr val="tx1"/>
                </a:solidFill>
                <a:latin typeface="Avenir Medium"/>
                <a:cs typeface="Avenir Medium"/>
              </a:rPr>
              <a:t>Econometrica</a:t>
            </a:r>
            <a:r>
              <a:rPr lang="fr-FR" sz="2000" i="1" spc="-120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spc="-120" dirty="0">
                <a:solidFill>
                  <a:schemeClr val="tx1"/>
                </a:solidFill>
                <a:latin typeface="Avenir Medium"/>
                <a:cs typeface="Avenir Medium"/>
              </a:rPr>
              <a:t>(1933)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100% Money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(1935)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9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Contributions de Fisher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Calcul d’actualisation des revenus futurs d’un investissement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Taux d’intérêt réel: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=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–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i="1" baseline="30000" dirty="0" err="1">
                <a:solidFill>
                  <a:schemeClr val="tx1"/>
                </a:solidFill>
                <a:latin typeface="Avenir Medium"/>
                <a:cs typeface="Avenir Medium"/>
              </a:rPr>
              <a:t>e</a:t>
            </a:r>
            <a:endParaRPr lang="fr-FR" sz="2000" i="1" baseline="30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Equation des échanges: MV + M’V’ = PQ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6965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Irving Fisher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5692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Le pouvoir d’achat de la monnaie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Quantité de monnaie en circulation (M)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Vitesse de circulation de la monnaie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Quantité des dépôts (tel que D=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m</a:t>
            </a:r>
            <a:r>
              <a:rPr lang="fr-FR" sz="2000" dirty="0" err="1">
                <a:solidFill>
                  <a:schemeClr val="tx1"/>
                </a:solidFill>
                <a:latin typeface="Avenir Medium"/>
                <a:cs typeface="Avenir Medium"/>
              </a:rPr>
              <a:t>M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Vitesse de circulation des dépôts</a:t>
            </a:r>
          </a:p>
          <a:p>
            <a:pPr marL="742950" lvl="2" indent="-342900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Niveau des transactions (Q) avec M</a:t>
            </a:r>
            <a:r>
              <a:rPr lang="fr-FR" sz="2000" baseline="30000" dirty="0">
                <a:solidFill>
                  <a:schemeClr val="tx1"/>
                </a:solidFill>
                <a:latin typeface="Avenir Medium"/>
                <a:cs typeface="Avenir Medium"/>
              </a:rPr>
              <a:t>D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indépendante de M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900" dirty="0">
              <a:solidFill>
                <a:schemeClr val="tx1"/>
              </a:solidFill>
            </a:endParaRPr>
          </a:p>
          <a:p>
            <a:pPr marL="342900" lvl="1" indent="-342900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Le </a:t>
            </a:r>
            <a:r>
              <a:rPr lang="fr-FR" sz="2400" i="1" dirty="0" err="1">
                <a:solidFill>
                  <a:schemeClr val="tx1"/>
                </a:solidFill>
                <a:latin typeface="Avenir Medium"/>
                <a:cs typeface="Avenir Medium"/>
              </a:rPr>
              <a:t>price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</a:rPr>
              <a:t>-</a:t>
            </a:r>
            <a:r>
              <a:rPr lang="fr-FR" sz="2400" i="1" dirty="0" err="1">
                <a:solidFill>
                  <a:schemeClr val="tx1"/>
                </a:solidFill>
                <a:latin typeface="Avenir Medium"/>
                <a:cs typeface="Avenir Medium"/>
              </a:rPr>
              <a:t>specie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</a:rPr>
              <a:t>-flow </a:t>
            </a:r>
            <a:r>
              <a:rPr lang="fr-FR" sz="2400" i="1" dirty="0" err="1">
                <a:solidFill>
                  <a:schemeClr val="tx1"/>
                </a:solidFill>
                <a:latin typeface="Avenir Medium"/>
                <a:cs typeface="Avenir Medium"/>
              </a:rPr>
              <a:t>mechanism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 entre les régions des Etats-Unis (1911, p. 91, 172)</a:t>
            </a: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22026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Irving Fisher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5692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Fisher (1911) et la théorie du cycle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Choc exogène (M)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Taux d’intérêt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=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–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i="1" baseline="30000" dirty="0" err="1">
                <a:solidFill>
                  <a:schemeClr val="tx1"/>
                </a:solidFill>
                <a:latin typeface="Avenir Medium"/>
                <a:cs typeface="Avenir Medium"/>
              </a:rPr>
              <a:t>e</a:t>
            </a:r>
            <a:endParaRPr lang="fr-FR" sz="2000" i="1" baseline="30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	avec :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le taux nominal et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i="1" baseline="30000" dirty="0" err="1">
                <a:solidFill>
                  <a:schemeClr val="tx1"/>
                </a:solidFill>
                <a:latin typeface="Avenir Medium"/>
                <a:cs typeface="Avenir Medium"/>
              </a:rPr>
              <a:t>e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le taux d’inflation anticipé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cycle prend forme du fait que le taux d’inflation est anticipé de manière imparfaite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63137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Introduction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305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L’Europe après 1870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David </a:t>
            </a:r>
            <a:r>
              <a:rPr lang="fr-FR" sz="2000" dirty="0" err="1">
                <a:solidFill>
                  <a:schemeClr val="tx1"/>
                </a:solidFill>
                <a:latin typeface="Avenir Medium"/>
                <a:cs typeface="Avenir Medium"/>
              </a:rPr>
              <a:t>Laidler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(1991),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The Golden Age of the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Quantity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Theory</a:t>
            </a:r>
            <a:endParaRPr lang="fr-FR" sz="20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	Alfred Marshall (1871, 1887)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	Knut Wicksell (1898, 1915)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Les Etats-Unis après 1870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débat autour des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greenbacks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et du monométallisme-or, puis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	Simon Newcomb (1886) et l’équation des échanges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	Irving Fisher (1897, 1911) versus Lawrence </a:t>
            </a:r>
            <a:r>
              <a:rPr lang="fr-FR" sz="2000" dirty="0" err="1">
                <a:solidFill>
                  <a:schemeClr val="tx1"/>
                </a:solidFill>
                <a:latin typeface="Avenir Medium"/>
                <a:cs typeface="Avenir Medium"/>
              </a:rPr>
              <a:t>Laughlin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(1903)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81082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Irving Fisher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4963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Choc exogène en t</a:t>
            </a:r>
            <a:r>
              <a:rPr lang="fr-FR" sz="24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0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Hausse de M =&gt; </a:t>
            </a:r>
            <a:r>
              <a:rPr lang="fr-FR" sz="2000" b="1" dirty="0">
                <a:solidFill>
                  <a:srgbClr val="FF0000"/>
                </a:solidFill>
                <a:latin typeface="Avenir Medium"/>
                <a:cs typeface="Avenir Medium"/>
              </a:rPr>
              <a:t>Hausse de P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Anticipation imparfaite de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telle que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&gt;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i="1" baseline="30000" dirty="0" err="1">
                <a:solidFill>
                  <a:schemeClr val="tx1"/>
                </a:solidFill>
                <a:latin typeface="Avenir Medium"/>
                <a:cs typeface="Avenir Medium"/>
              </a:rPr>
              <a:t>e</a:t>
            </a:r>
            <a:endParaRPr lang="fr-FR" sz="2000" i="1" baseline="30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Baisse de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=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–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(non anticipée)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Hausse des profits et des crédits des firmes =&gt; Surinvestissement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Période transitoire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b="1" dirty="0">
                <a:solidFill>
                  <a:srgbClr val="FF0000"/>
                </a:solidFill>
                <a:latin typeface="Avenir Medium"/>
                <a:cs typeface="Avenir Medium"/>
              </a:rPr>
              <a:t>Hausse de P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=&gt; Hausse du crédit =&gt; Hausse des dépôts =&gt; Hausse de P (processus endogène)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La hausse de l’inflation ne résulte plus du choc exogène initial mais elle devient endogène (violation de la TQM)</a:t>
            </a:r>
            <a:endParaRPr lang="fr-FR" sz="2000" i="1" baseline="300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572494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Irving Fisher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4963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chemeClr val="tx1"/>
                </a:solidFill>
                <a:latin typeface="Avenir Medium"/>
                <a:cs typeface="Avenir Medium"/>
              </a:rPr>
              <a:t>Surajustement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</a:rPr>
              <a:t> en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 t</a:t>
            </a:r>
            <a:r>
              <a:rPr lang="fr-FR" sz="24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1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Hausse de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i="1" baseline="30000" dirty="0" err="1">
                <a:solidFill>
                  <a:schemeClr val="tx1"/>
                </a:solidFill>
                <a:latin typeface="Avenir Medium"/>
                <a:cs typeface="Avenir Medium"/>
              </a:rPr>
              <a:t>e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 (alignement sur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Hausse de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=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+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i="1" baseline="30000" dirty="0" err="1">
                <a:solidFill>
                  <a:schemeClr val="tx1"/>
                </a:solidFill>
                <a:latin typeface="Avenir Medium"/>
                <a:cs typeface="Avenir Medium"/>
              </a:rPr>
              <a:t>e</a:t>
            </a:r>
            <a:endParaRPr lang="fr-FR" sz="2000" i="1" baseline="30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Baisse du crédit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Période transitoire et effet cumulatif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Baisse du crédit =&gt; Baisse des dépôts =&gt; Baisse de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p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=&gt; </a:t>
            </a:r>
            <a:r>
              <a:rPr lang="fr-FR" sz="2000" b="1" dirty="0" err="1">
                <a:solidFill>
                  <a:schemeClr val="tx1"/>
                </a:solidFill>
                <a:latin typeface="Avenir Medium"/>
                <a:ea typeface="Lucida Grande"/>
                <a:cs typeface="Avenir Medium"/>
              </a:rPr>
              <a:t>Δ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&gt;0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Crise financière =&gt; Protection des réserves =&gt; </a:t>
            </a:r>
            <a:r>
              <a:rPr lang="fr-FR" sz="2000" b="1" dirty="0" err="1">
                <a:solidFill>
                  <a:schemeClr val="tx1"/>
                </a:solidFill>
                <a:latin typeface="Avenir Medium"/>
                <a:ea typeface="Lucida Grande"/>
                <a:cs typeface="Avenir Medium"/>
              </a:rPr>
              <a:t>Δ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&gt;0 =&gt; </a:t>
            </a:r>
            <a:r>
              <a:rPr lang="fr-FR" sz="2000" b="1" dirty="0" err="1">
                <a:solidFill>
                  <a:schemeClr val="tx1"/>
                </a:solidFill>
                <a:latin typeface="Avenir Medium"/>
                <a:ea typeface="Lucida Grande"/>
                <a:cs typeface="Avenir Medium"/>
              </a:rPr>
              <a:t>Δ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&gt;&gt;0 </a:t>
            </a:r>
            <a:endParaRPr lang="fr-FR" sz="2000" i="1" baseline="300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7225922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Conclusion: Vers une </a:t>
            </a:r>
            <a:r>
              <a:rPr lang="fr-FR" sz="3200" i="1" dirty="0" err="1">
                <a:cs typeface="Garamond"/>
              </a:rPr>
              <a:t>managed</a:t>
            </a:r>
            <a:r>
              <a:rPr lang="fr-FR" sz="3200" i="1" dirty="0">
                <a:cs typeface="Garamond"/>
              </a:rPr>
              <a:t> money</a:t>
            </a:r>
            <a:r>
              <a:rPr lang="fr-FR" sz="3200" dirty="0">
                <a:cs typeface="Garamond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162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Stanley Jevons (1875) et l’ « 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</a:rPr>
              <a:t>Index </a:t>
            </a:r>
            <a:r>
              <a:rPr lang="fr-FR" sz="2400" i="1" dirty="0" err="1">
                <a:solidFill>
                  <a:schemeClr val="tx1"/>
                </a:solidFill>
                <a:latin typeface="Avenir Medium"/>
                <a:cs typeface="Avenir Medium"/>
              </a:rPr>
              <a:t>Number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 »</a:t>
            </a:r>
            <a:endParaRPr lang="fr-FR" sz="2400" baseline="-25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La proposition visant à créer un indice des prix traverse la 19</a:t>
            </a:r>
            <a:r>
              <a:rPr lang="fr-FR" sz="2000" baseline="30000" dirty="0">
                <a:solidFill>
                  <a:schemeClr val="tx1"/>
                </a:solidFill>
                <a:latin typeface="Avenir Medium"/>
                <a:cs typeface="Avenir Medium"/>
              </a:rPr>
              <a:t>e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siècle (une des origines se trouve chez </a:t>
            </a:r>
            <a:r>
              <a:rPr lang="fr-FR" sz="2000" dirty="0" err="1">
                <a:solidFill>
                  <a:schemeClr val="tx1"/>
                </a:solidFill>
                <a:latin typeface="Avenir Medium"/>
                <a:cs typeface="Avenir Medium"/>
              </a:rPr>
              <a:t>Scrope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, 1833)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L’indice servirait à établir des contrats et notamment des contrats de dettes afin de neutraliser les effets de l’inflation.</a:t>
            </a: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80111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Conclusion: Vers une </a:t>
            </a:r>
            <a:r>
              <a:rPr lang="fr-FR" sz="3200" i="1" dirty="0" err="1">
                <a:cs typeface="Garamond"/>
              </a:rPr>
              <a:t>managed</a:t>
            </a:r>
            <a:r>
              <a:rPr lang="fr-FR" sz="3200" i="1" dirty="0">
                <a:cs typeface="Garamond"/>
              </a:rPr>
              <a:t> money</a:t>
            </a:r>
            <a:r>
              <a:rPr lang="fr-FR" sz="3200" dirty="0">
                <a:cs typeface="Garamond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2677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spc="-150" dirty="0">
                <a:solidFill>
                  <a:schemeClr val="tx1"/>
                </a:solidFill>
                <a:latin typeface="Avenir Medium"/>
                <a:cs typeface="Avenir Medium"/>
              </a:rPr>
              <a:t>Marshall (1887), </a:t>
            </a:r>
            <a:r>
              <a:rPr lang="fr-FR" sz="2400" i="1" spc="-150" dirty="0">
                <a:solidFill>
                  <a:schemeClr val="tx1"/>
                </a:solidFill>
                <a:latin typeface="Avenir Medium"/>
                <a:cs typeface="Avenir Medium"/>
              </a:rPr>
              <a:t>Gold and </a:t>
            </a:r>
            <a:r>
              <a:rPr lang="fr-FR" sz="2400" i="1" spc="-150" dirty="0" err="1">
                <a:solidFill>
                  <a:schemeClr val="tx1"/>
                </a:solidFill>
                <a:latin typeface="Avenir Medium"/>
                <a:cs typeface="Avenir Medium"/>
              </a:rPr>
              <a:t>Silver</a:t>
            </a:r>
            <a:r>
              <a:rPr lang="fr-FR" sz="2400" i="1" spc="-150" dirty="0">
                <a:solidFill>
                  <a:schemeClr val="tx1"/>
                </a:solidFill>
                <a:latin typeface="Avenir Medium"/>
                <a:cs typeface="Avenir Medium"/>
              </a:rPr>
              <a:t> Commission</a:t>
            </a:r>
            <a:r>
              <a:rPr lang="fr-FR" sz="2400" spc="-150" dirty="0">
                <a:solidFill>
                  <a:schemeClr val="tx1"/>
                </a:solidFill>
                <a:latin typeface="Avenir Medium"/>
                <a:cs typeface="Avenir Medium"/>
              </a:rPr>
              <a:t>, et le </a:t>
            </a:r>
            <a:r>
              <a:rPr lang="fr-FR" sz="2400" spc="-150" dirty="0" err="1">
                <a:solidFill>
                  <a:schemeClr val="tx1"/>
                </a:solidFill>
                <a:latin typeface="Avenir Medium"/>
                <a:cs typeface="Avenir Medium"/>
              </a:rPr>
              <a:t>symmetallism</a:t>
            </a:r>
            <a:endParaRPr lang="fr-FR" sz="2400" spc="-150" baseline="-25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papier de la Banque d’Angleterre devrait être échangeable contre un « panier » contenant de l’or et de l’argent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contenu en Or/Ag pouvant varier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Si P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OR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/P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C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augmente =&gt; Hausse du contenu en Ag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Objectif: stabilisation de </a:t>
            </a:r>
            <a:r>
              <a:rPr lang="fr-FR" sz="2000" dirty="0" err="1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C</a:t>
            </a: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94316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Conclusion: Vers une </a:t>
            </a:r>
            <a:r>
              <a:rPr lang="fr-FR" sz="3200" i="1" dirty="0" err="1">
                <a:cs typeface="Garamond"/>
              </a:rPr>
              <a:t>managed</a:t>
            </a:r>
            <a:r>
              <a:rPr lang="fr-FR" sz="3200" i="1" dirty="0">
                <a:cs typeface="Garamond"/>
              </a:rPr>
              <a:t> money</a:t>
            </a:r>
            <a:r>
              <a:rPr lang="fr-FR" sz="3200" dirty="0">
                <a:cs typeface="Garamond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3787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Fisher et le « </a:t>
            </a:r>
            <a:r>
              <a:rPr lang="fr-FR" sz="2400" i="1" dirty="0" err="1">
                <a:solidFill>
                  <a:schemeClr val="tx1"/>
                </a:solidFill>
                <a:latin typeface="Avenir Medium"/>
                <a:cs typeface="Avenir Medium"/>
              </a:rPr>
              <a:t>compensated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</a:rPr>
              <a:t> dollar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 » (1913)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Les autorités monétaires doivent assurer la stabilité des prix en dévaluant/réévaluant le dollar par rapport à l’or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Si P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C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augmente =&gt; alors P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OR/$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augmente (désinflation)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Si P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C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diminue =&gt; alors P</a:t>
            </a:r>
            <a:r>
              <a:rPr lang="fr-FR" sz="2000" baseline="-25000" dirty="0">
                <a:solidFill>
                  <a:schemeClr val="tx1"/>
                </a:solidFill>
                <a:latin typeface="Avenir Medium"/>
                <a:cs typeface="Avenir Medium"/>
              </a:rPr>
              <a:t>OR/$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diminue (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reflation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Ciblage de P avec pour instrument: prix official de l’or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1225709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Conclusion: Vers une </a:t>
            </a:r>
            <a:r>
              <a:rPr lang="fr-FR" sz="3200" i="1" dirty="0" err="1">
                <a:cs typeface="Garamond"/>
              </a:rPr>
              <a:t>managed</a:t>
            </a:r>
            <a:r>
              <a:rPr lang="fr-FR" sz="3200" i="1" dirty="0">
                <a:cs typeface="Garamond"/>
              </a:rPr>
              <a:t> money</a:t>
            </a:r>
            <a:r>
              <a:rPr lang="fr-FR" sz="3200" dirty="0">
                <a:cs typeface="Garamond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0264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Fisher et le « 100%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</a:rPr>
              <a:t> Money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 » (1933)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Ciblage du niveau des prix P (et non du taux d’inflation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p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Banque de dépôts: R=D (taux de réserve=100%)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Banque de prêt: collecte de l’épargne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spc="-50" dirty="0">
                <a:solidFill>
                  <a:schemeClr val="tx1"/>
                </a:solidFill>
                <a:latin typeface="Avenir Medium"/>
                <a:cs typeface="Avenir Medium"/>
              </a:rPr>
              <a:t>Quid</a:t>
            </a:r>
            <a:r>
              <a:rPr lang="fr-FR" sz="2000" spc="-50" dirty="0">
                <a:solidFill>
                  <a:schemeClr val="tx1"/>
                </a:solidFill>
                <a:latin typeface="Avenir Medium"/>
                <a:cs typeface="Avenir Medium"/>
              </a:rPr>
              <a:t> de la transformation des dépôts à terme en dépôts à vue?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Quid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du marché des titres? 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1841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Introduction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686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Glissement analytique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spc="-60" dirty="0">
                <a:solidFill>
                  <a:schemeClr val="tx1"/>
                </a:solidFill>
                <a:latin typeface="Avenir Medium"/>
                <a:cs typeface="Avenir Medium"/>
              </a:rPr>
              <a:t>Théorie classique (valeur Travail) ≠ Théorie marginaliste (valeur Utilité)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Théorie valeur Travail (rejet) = Théorie Coûts de production (rejet)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Donc: théorie classique de la monnaie (rejet)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Reste donc: théorie quantitative de la monnaie (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golden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age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Réinterprétation analytique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 err="1">
                <a:solidFill>
                  <a:schemeClr val="tx1"/>
                </a:solidFill>
                <a:latin typeface="Avenir Medium"/>
                <a:cs typeface="Avenir Medium"/>
              </a:rPr>
              <a:t>Niehans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(1978): La théorie des coûts de production (courbe des possibilités) compatible avec la théorie néo-classique (TMS=TMT)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Réponse au modèle de </a:t>
            </a:r>
            <a:r>
              <a:rPr lang="fr-FR" sz="2000" dirty="0" err="1">
                <a:solidFill>
                  <a:schemeClr val="tx1"/>
                </a:solidFill>
                <a:latin typeface="Avenir Medium"/>
                <a:cs typeface="Avenir Medium"/>
              </a:rPr>
              <a:t>Niehans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(1978)?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01362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Théorie néo-classique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924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Théorie du pouvoir d’achat de la monnaie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 niveau général des prix résulte de l’interaction entre l’offre (MV) et la demande de monnaie (PQ)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Raisonnement en termes nominaux et en termes relatifs (théorie de l’équilibre général)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Théorie du cycle économique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Taux d’intérêt naturel (Wicksell) ou réel (Fisher):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i="1" baseline="-25000" dirty="0">
                <a:solidFill>
                  <a:schemeClr val="tx1"/>
                </a:solidFill>
                <a:latin typeface="Avenir Medium"/>
                <a:cs typeface="Avenir Medium"/>
              </a:rPr>
              <a:t>n</a:t>
            </a: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Taux d’intérêt de marché ou nominal: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Choc monétaire =&gt; décalage entre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r>
              <a:rPr lang="fr-FR" sz="2000" baseline="-25000" dirty="0" err="1">
                <a:solidFill>
                  <a:schemeClr val="tx1"/>
                </a:solidFill>
                <a:latin typeface="Avenir Medium"/>
                <a:cs typeface="Avenir Medium"/>
              </a:rPr>
              <a:t>r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 et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i</a:t>
            </a: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050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191501" cy="4711700"/>
          </a:xfrm>
        </p:spPr>
        <p:txBody>
          <a:bodyPr>
            <a:normAutofit/>
          </a:bodyPr>
          <a:lstStyle/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ctr">
              <a:spcAft>
                <a:spcPts val="600"/>
              </a:spcAft>
              <a:buNone/>
            </a:pPr>
            <a:r>
              <a:rPr lang="fr-FR" sz="3600" dirty="0">
                <a:latin typeface="+mn-lt"/>
                <a:cs typeface="Garamond"/>
              </a:rPr>
              <a:t>L’Europe</a:t>
            </a:r>
            <a:endParaRPr lang="fr-FR" sz="3600" dirty="0">
              <a:solidFill>
                <a:srgbClr val="000000"/>
              </a:solidFill>
              <a:latin typeface="+mn-lt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51711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Alfred Marshall (1842-1924)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4963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Publications sur la monnaie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1871: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Unpublished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Manuscript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(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édité en 1970) et tradition orale de Cambridge (Keynes, 1911)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1887: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Contemporary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Review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, Commission sur l’or et l’argent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Cash balance </a:t>
            </a:r>
            <a:r>
              <a:rPr lang="fr-FR" sz="2400" dirty="0" err="1">
                <a:solidFill>
                  <a:schemeClr val="tx1"/>
                </a:solidFill>
                <a:latin typeface="Avenir Medium"/>
                <a:cs typeface="Avenir Medium"/>
              </a:rPr>
              <a:t>approach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 (M</a:t>
            </a:r>
            <a:r>
              <a:rPr lang="fr-FR" sz="2400" baseline="30000" dirty="0">
                <a:solidFill>
                  <a:schemeClr val="tx1"/>
                </a:solidFill>
                <a:latin typeface="Avenir Medium"/>
                <a:cs typeface="Avenir Medium"/>
              </a:rPr>
              <a:t>D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=</a:t>
            </a:r>
            <a:r>
              <a:rPr lang="fr-FR" sz="2400" dirty="0" err="1">
                <a:solidFill>
                  <a:schemeClr val="tx1"/>
                </a:solidFill>
                <a:latin typeface="Avenir Medium"/>
                <a:cs typeface="Avenir Medium"/>
              </a:rPr>
              <a:t>k.P.Y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Montant désiré d’encaisses réelles: (M/P)</a:t>
            </a:r>
            <a:r>
              <a:rPr lang="fr-FR" sz="2000" baseline="30000" dirty="0">
                <a:solidFill>
                  <a:schemeClr val="tx1"/>
                </a:solidFill>
                <a:latin typeface="Avenir Medium"/>
                <a:cs typeface="Avenir Medium"/>
              </a:rPr>
              <a:t>D</a:t>
            </a: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Montant offert d’encaisse réelles: M/P</a:t>
            </a:r>
            <a:endParaRPr lang="fr-FR" sz="20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Ajustement par les prix qui peut toutefois engendrer des cycles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06243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Alfred Marshall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4963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Pourquoi a-t-on besoin de la théorie quantitative?</a:t>
            </a: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« L’or et l’argent n’ont pas de valeur naturelle. Ils sont si durables que l’offre annuelle n’est qu’une faible part du stock total, et par conséquent leur valeur n’est pas étroitement (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closely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) conforme à leur coût de production »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u="sng" dirty="0">
                <a:solidFill>
                  <a:schemeClr val="tx1"/>
                </a:solidFill>
                <a:latin typeface="Avenir Medium"/>
                <a:cs typeface="Avenir Medium"/>
              </a:rPr>
              <a:t>Remarque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: Il y a certes peu de production supplémentaire qui s’ajoute au stock existant: ceci conduit-il à négliger le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Cm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?</a:t>
            </a: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« Pour autant que leur valeur soit régulée par les relations entre leur demande et leur stock existant, leur valeur est artificielle, parce que leur demande comme monnaie est elle-même artificielle. »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u="sng" spc="-20" dirty="0">
                <a:solidFill>
                  <a:schemeClr val="tx1"/>
                </a:solidFill>
                <a:latin typeface="Avenir Medium"/>
                <a:cs typeface="Avenir Medium"/>
              </a:rPr>
              <a:t>Remarque</a:t>
            </a:r>
            <a:r>
              <a:rPr lang="fr-FR" sz="2000" spc="-20" dirty="0">
                <a:solidFill>
                  <a:schemeClr val="tx1"/>
                </a:solidFill>
                <a:latin typeface="Avenir Medium"/>
                <a:cs typeface="Avenir Medium"/>
              </a:rPr>
              <a:t>: La demande monétaire d’or serait artificielle: ceci conduit-il à négliger la demande d’or ou d’argent?</a:t>
            </a:r>
          </a:p>
        </p:txBody>
      </p:sp>
    </p:spTree>
    <p:extLst>
      <p:ext uri="{BB962C8B-B14F-4D97-AF65-F5344CB8AC3E}">
        <p14:creationId xmlns:p14="http://schemas.microsoft.com/office/powerpoint/2010/main" val="13143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Alfred Marshall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0400"/>
            <a:ext cx="7380514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Métal-or vidé de sa substance</a:t>
            </a: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  <a:sym typeface="Wingdings" pitchFamily="2" charset="2"/>
              </a:rPr>
              <a:t> =&gt; </a:t>
            </a:r>
            <a:r>
              <a:rPr lang="fr-FR" sz="2400" i="1" dirty="0">
                <a:solidFill>
                  <a:schemeClr val="tx1"/>
                </a:solidFill>
                <a:latin typeface="Avenir Medium"/>
                <a:cs typeface="Avenir Medium"/>
                <a:sym typeface="Wingdings" pitchFamily="2" charset="2"/>
              </a:rPr>
              <a:t>fiat money</a:t>
            </a:r>
            <a:endParaRPr lang="fr-FR" sz="2400" i="1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Les coûts de production de l’or sont négligeables: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Tout se passe comme si il n’y avait pas de production d’or, et donc pas de coût de production.</a:t>
            </a: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La demande d’or ou d’argent est artificielle: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spc="-20" dirty="0">
                <a:solidFill>
                  <a:schemeClr val="tx1"/>
                </a:solidFill>
                <a:latin typeface="Avenir Medium"/>
                <a:cs typeface="Avenir Medium"/>
              </a:rPr>
              <a:t>Tout se passe comme si l’or ne faisait pas l’objet d’une demande en tant que marchandise</a:t>
            </a: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Définition théorique de la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fiat money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: elle n’est ni produite (coût de production) ni consommée (demande)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Tout se passe comme si l’or était une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fiat money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et donc c’est la théorie quantitative qui s’applique, pour l’or comme pour la monnaie-papier</a:t>
            </a:r>
          </a:p>
        </p:txBody>
      </p:sp>
    </p:spTree>
    <p:extLst>
      <p:ext uri="{BB962C8B-B14F-4D97-AF65-F5344CB8AC3E}">
        <p14:creationId xmlns:p14="http://schemas.microsoft.com/office/powerpoint/2010/main" val="53930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Knut Wicksell (1851-1926)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7721601" cy="4711700"/>
          </a:xfrm>
        </p:spPr>
        <p:txBody>
          <a:bodyPr>
            <a:normAutofit lnSpcReduction="10000"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Publications sur la monnaie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Interest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and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Prices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(1898 [1936])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Lectures in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Political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Economy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(1915 [1935]) 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Articles dans 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The </a:t>
            </a:r>
            <a:r>
              <a:rPr lang="fr-FR" sz="2000" i="1" dirty="0" err="1">
                <a:solidFill>
                  <a:schemeClr val="tx1"/>
                </a:solidFill>
                <a:latin typeface="Avenir Medium"/>
                <a:cs typeface="Avenir Medium"/>
              </a:rPr>
              <a:t>Economic</a:t>
            </a:r>
            <a:r>
              <a:rPr lang="fr-FR" sz="2000" i="1" dirty="0">
                <a:solidFill>
                  <a:schemeClr val="tx1"/>
                </a:solidFill>
                <a:latin typeface="Avenir Medium"/>
                <a:cs typeface="Avenir Medium"/>
              </a:rPr>
              <a:t> Journal </a:t>
            </a: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(1907) 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chemeClr val="tx1"/>
                </a:solidFill>
                <a:latin typeface="Avenir Medium"/>
                <a:cs typeface="Avenir Medium"/>
              </a:rPr>
              <a:t>Théorie des coûts de production (Marx)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chemeClr val="tx1"/>
                </a:solidFill>
                <a:latin typeface="Avenir Medium"/>
                <a:cs typeface="Avenir Medium"/>
              </a:rPr>
              <a:t>« Karl Marx et son école de pensée ont porté la théorie classique de la valeur jusqu’à son point extrême et conséquemment jusqu’à l’absurdité. Ils adhèrent à la théorie des coûts de production comme une explication simple et tangible de la valeur de la monnaie et l’opposent à la théorie quantitative » (Wicksell, 1915)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23402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écutive">
  <a:themeElements>
    <a:clrScheme name="Exé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é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é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Exécutive.thmx</Template>
  <TotalTime>3580</TotalTime>
  <Words>1719</Words>
  <Application>Microsoft Macintosh PowerPoint</Application>
  <PresentationFormat>Affichage à l'écran (4:3)</PresentationFormat>
  <Paragraphs>214</Paragraphs>
  <Slides>25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3" baseType="lpstr">
      <vt:lpstr>Arial</vt:lpstr>
      <vt:lpstr>Avenir Medium</vt:lpstr>
      <vt:lpstr>Calibri</vt:lpstr>
      <vt:lpstr>Century Gothic</vt:lpstr>
      <vt:lpstr>Courier New</vt:lpstr>
      <vt:lpstr>Palatino Linotype</vt:lpstr>
      <vt:lpstr>Wingdings</vt:lpstr>
      <vt:lpstr>Exécutive</vt:lpstr>
      <vt:lpstr>Séminaire Master 2 Recherche HPE Laurent Le Maux   V L’approche néo-classique et le tournant du siècle:  Europe, États-Unis  </vt:lpstr>
      <vt:lpstr>Introduction</vt:lpstr>
      <vt:lpstr>Introduction</vt:lpstr>
      <vt:lpstr>Théorie néo-classique</vt:lpstr>
      <vt:lpstr>Présentation PowerPoint</vt:lpstr>
      <vt:lpstr>Alfred Marshall (1842-1924)</vt:lpstr>
      <vt:lpstr>Alfred Marshall</vt:lpstr>
      <vt:lpstr>Alfred Marshall</vt:lpstr>
      <vt:lpstr>Knut Wicksell (1851-1926)</vt:lpstr>
      <vt:lpstr>Knut Wicksell</vt:lpstr>
      <vt:lpstr>Knut Wicksell</vt:lpstr>
      <vt:lpstr>Knut Wicksell</vt:lpstr>
      <vt:lpstr>Présentation PowerPoint</vt:lpstr>
      <vt:lpstr>Les « batailles » monétaires</vt:lpstr>
      <vt:lpstr>The money question</vt:lpstr>
      <vt:lpstr>Simon Newcomb (1835-1909)</vt:lpstr>
      <vt:lpstr>Irving Fisher (1867-1947)</vt:lpstr>
      <vt:lpstr>Irving Fisher</vt:lpstr>
      <vt:lpstr>Irving Fisher</vt:lpstr>
      <vt:lpstr>Irving Fisher</vt:lpstr>
      <vt:lpstr>Irving Fisher</vt:lpstr>
      <vt:lpstr>Conclusion: Vers une managed money?</vt:lpstr>
      <vt:lpstr>Conclusion: Vers une managed money?</vt:lpstr>
      <vt:lpstr>Conclusion: Vers une managed money?</vt:lpstr>
      <vt:lpstr>Conclusion: Vers une managed money?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L’économie politique de la monnaie L</dc:title>
  <dc:creator>Le Maux</dc:creator>
  <cp:lastModifiedBy>Laurent Lemaux</cp:lastModifiedBy>
  <cp:revision>270</cp:revision>
  <cp:lastPrinted>2023-02-12T17:06:02Z</cp:lastPrinted>
  <dcterms:created xsi:type="dcterms:W3CDTF">2014-11-12T08:17:35Z</dcterms:created>
  <dcterms:modified xsi:type="dcterms:W3CDTF">2026-02-08T07:51:04Z</dcterms:modified>
</cp:coreProperties>
</file>