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82" r:id="rId2"/>
    <p:sldId id="306" r:id="rId3"/>
    <p:sldId id="307" r:id="rId4"/>
    <p:sldId id="308" r:id="rId5"/>
    <p:sldId id="256" r:id="rId6"/>
    <p:sldId id="277" r:id="rId7"/>
    <p:sldId id="290" r:id="rId8"/>
    <p:sldId id="291" r:id="rId9"/>
    <p:sldId id="292" r:id="rId10"/>
    <p:sldId id="293" r:id="rId11"/>
    <p:sldId id="294" r:id="rId12"/>
    <p:sldId id="296" r:id="rId13"/>
    <p:sldId id="295" r:id="rId14"/>
    <p:sldId id="298" r:id="rId15"/>
    <p:sldId id="297" r:id="rId16"/>
    <p:sldId id="299" r:id="rId17"/>
    <p:sldId id="300" r:id="rId18"/>
    <p:sldId id="301" r:id="rId19"/>
    <p:sldId id="302" r:id="rId20"/>
    <p:sldId id="303" r:id="rId21"/>
    <p:sldId id="304" r:id="rId22"/>
    <p:sldId id="305" r:id="rId23"/>
    <p:sldId id="257" r:id="rId24"/>
    <p:sldId id="258" r:id="rId25"/>
    <p:sldId id="259" r:id="rId26"/>
    <p:sldId id="260" r:id="rId27"/>
    <p:sldId id="261" r:id="rId28"/>
    <p:sldId id="262" r:id="rId29"/>
    <p:sldId id="265" r:id="rId30"/>
    <p:sldId id="280" r:id="rId31"/>
    <p:sldId id="266" r:id="rId32"/>
    <p:sldId id="267" r:id="rId33"/>
    <p:sldId id="263" r:id="rId34"/>
    <p:sldId id="264" r:id="rId35"/>
    <p:sldId id="270" r:id="rId36"/>
    <p:sldId id="272" r:id="rId37"/>
    <p:sldId id="268" r:id="rId38"/>
    <p:sldId id="269" r:id="rId39"/>
    <p:sldId id="271" r:id="rId40"/>
    <p:sldId id="286" r:id="rId41"/>
    <p:sldId id="274" r:id="rId42"/>
    <p:sldId id="273" r:id="rId43"/>
    <p:sldId id="275" r:id="rId44"/>
    <p:sldId id="284" r:id="rId45"/>
    <p:sldId id="289" r:id="rId46"/>
    <p:sldId id="287" r:id="rId47"/>
    <p:sldId id="278" r:id="rId48"/>
    <p:sldId id="276" r:id="rId49"/>
    <p:sldId id="288" r:id="rId50"/>
    <p:sldId id="283" r:id="rId51"/>
    <p:sldId id="279" r:id="rId52"/>
    <p:sldId id="281"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693"/>
    <p:restoredTop sz="86493"/>
  </p:normalViewPr>
  <p:slideViewPr>
    <p:cSldViewPr snapToGrid="0">
      <p:cViewPr varScale="1">
        <p:scale>
          <a:sx n="94" d="100"/>
          <a:sy n="94" d="100"/>
        </p:scale>
        <p:origin x="232" y="304"/>
      </p:cViewPr>
      <p:guideLst/>
    </p:cSldViewPr>
  </p:slideViewPr>
  <p:outlineViewPr>
    <p:cViewPr>
      <p:scale>
        <a:sx n="33" d="100"/>
        <a:sy n="33" d="100"/>
      </p:scale>
      <p:origin x="0" y="-56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9B1A7-3659-E24F-8334-C2A4FD04E7E6}" type="datetimeFigureOut">
              <a:rPr lang="fr-FR" smtClean="0"/>
              <a:t>01/02/2026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B33ED-C663-5D49-BAC0-A60CA7AFB6CA}" type="slidenum">
              <a:rPr lang="fr-FR" smtClean="0"/>
              <a:t>‹N°›</a:t>
            </a:fld>
            <a:endParaRPr lang="fr-FR"/>
          </a:p>
        </p:txBody>
      </p:sp>
    </p:spTree>
    <p:extLst>
      <p:ext uri="{BB962C8B-B14F-4D97-AF65-F5344CB8AC3E}">
        <p14:creationId xmlns:p14="http://schemas.microsoft.com/office/powerpoint/2010/main" val="177124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7B33ED-C663-5D49-BAC0-A60CA7AFB6CA}" type="slidenum">
              <a:rPr lang="fr-FR" smtClean="0"/>
              <a:t>10</a:t>
            </a:fld>
            <a:endParaRPr lang="fr-FR"/>
          </a:p>
        </p:txBody>
      </p:sp>
    </p:spTree>
    <p:extLst>
      <p:ext uri="{BB962C8B-B14F-4D97-AF65-F5344CB8AC3E}">
        <p14:creationId xmlns:p14="http://schemas.microsoft.com/office/powerpoint/2010/main" val="221421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7B33ED-C663-5D49-BAC0-A60CA7AFB6CA}" type="slidenum">
              <a:rPr lang="fr-FR" smtClean="0"/>
              <a:t>12</a:t>
            </a:fld>
            <a:endParaRPr lang="fr-FR"/>
          </a:p>
        </p:txBody>
      </p:sp>
    </p:spTree>
    <p:extLst>
      <p:ext uri="{BB962C8B-B14F-4D97-AF65-F5344CB8AC3E}">
        <p14:creationId xmlns:p14="http://schemas.microsoft.com/office/powerpoint/2010/main" val="212537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7B33ED-C663-5D49-BAC0-A60CA7AFB6CA}" type="slidenum">
              <a:rPr lang="fr-FR" smtClean="0"/>
              <a:t>41</a:t>
            </a:fld>
            <a:endParaRPr lang="fr-FR"/>
          </a:p>
        </p:txBody>
      </p:sp>
    </p:spTree>
    <p:extLst>
      <p:ext uri="{BB962C8B-B14F-4D97-AF65-F5344CB8AC3E}">
        <p14:creationId xmlns:p14="http://schemas.microsoft.com/office/powerpoint/2010/main" val="385718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53E3B4-C52F-1F37-F8BB-2E67CA7658E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00C9793-8CE3-FF95-23AB-3616C4021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59E7E4B-5468-C0B3-8B32-23228AD61827}"/>
              </a:ext>
            </a:extLst>
          </p:cNvPr>
          <p:cNvSpPr>
            <a:spLocks noGrp="1"/>
          </p:cNvSpPr>
          <p:nvPr>
            <p:ph type="dt" sz="half" idx="10"/>
          </p:nvPr>
        </p:nvSpPr>
        <p:spPr/>
        <p:txBody>
          <a:bodyPr/>
          <a:lstStyle/>
          <a:p>
            <a:fld id="{F3ED2754-98A3-FA4F-9A58-127001D90128}" type="datetimeFigureOut">
              <a:rPr lang="fr-FR" smtClean="0"/>
              <a:t>01/02/2026</a:t>
            </a:fld>
            <a:endParaRPr lang="fr-FR"/>
          </a:p>
        </p:txBody>
      </p:sp>
      <p:sp>
        <p:nvSpPr>
          <p:cNvPr id="5" name="Espace réservé du pied de page 4">
            <a:extLst>
              <a:ext uri="{FF2B5EF4-FFF2-40B4-BE49-F238E27FC236}">
                <a16:creationId xmlns:a16="http://schemas.microsoft.com/office/drawing/2014/main" id="{2FC0ACEE-FC68-F8C2-9F85-6CD1525F75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10A46D-F890-715B-51C8-F9483017F9C3}"/>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253491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C7914-E0FE-6839-0693-49992DC0BD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6E0B6A4-22EE-08CA-44D1-D8EA08FB98C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94BA57-AD5A-F08D-BE5B-C45FC11B6406}"/>
              </a:ext>
            </a:extLst>
          </p:cNvPr>
          <p:cNvSpPr>
            <a:spLocks noGrp="1"/>
          </p:cNvSpPr>
          <p:nvPr>
            <p:ph type="dt" sz="half" idx="10"/>
          </p:nvPr>
        </p:nvSpPr>
        <p:spPr/>
        <p:txBody>
          <a:bodyPr/>
          <a:lstStyle/>
          <a:p>
            <a:fld id="{F3ED2754-98A3-FA4F-9A58-127001D90128}" type="datetimeFigureOut">
              <a:rPr lang="fr-FR" smtClean="0"/>
              <a:t>01/02/2026</a:t>
            </a:fld>
            <a:endParaRPr lang="fr-FR"/>
          </a:p>
        </p:txBody>
      </p:sp>
      <p:sp>
        <p:nvSpPr>
          <p:cNvPr id="5" name="Espace réservé du pied de page 4">
            <a:extLst>
              <a:ext uri="{FF2B5EF4-FFF2-40B4-BE49-F238E27FC236}">
                <a16:creationId xmlns:a16="http://schemas.microsoft.com/office/drawing/2014/main" id="{8852F974-79BD-8262-0DEF-1E69D2CF7E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F6D241-ABCC-1DEC-FC7F-D2AE0072BD0B}"/>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416668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C5A2D65-C92E-E576-5A0E-1B01617D755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0A6A9F4-DFBB-20F9-7F70-9C7050B802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399C2A-DDE4-B52C-BBAC-E71EE79B41CA}"/>
              </a:ext>
            </a:extLst>
          </p:cNvPr>
          <p:cNvSpPr>
            <a:spLocks noGrp="1"/>
          </p:cNvSpPr>
          <p:nvPr>
            <p:ph type="dt" sz="half" idx="10"/>
          </p:nvPr>
        </p:nvSpPr>
        <p:spPr/>
        <p:txBody>
          <a:bodyPr/>
          <a:lstStyle/>
          <a:p>
            <a:fld id="{F3ED2754-98A3-FA4F-9A58-127001D90128}" type="datetimeFigureOut">
              <a:rPr lang="fr-FR" smtClean="0"/>
              <a:t>01/02/2026</a:t>
            </a:fld>
            <a:endParaRPr lang="fr-FR"/>
          </a:p>
        </p:txBody>
      </p:sp>
      <p:sp>
        <p:nvSpPr>
          <p:cNvPr id="5" name="Espace réservé du pied de page 4">
            <a:extLst>
              <a:ext uri="{FF2B5EF4-FFF2-40B4-BE49-F238E27FC236}">
                <a16:creationId xmlns:a16="http://schemas.microsoft.com/office/drawing/2014/main" id="{1A211F0A-90AF-0C1C-4F2F-DDDB96AC9A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FC821E-0982-923B-86C9-292659DA3DF3}"/>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119660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24408-33FD-C856-59D8-07FC8591C5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B3EEA76-30F9-280F-0F9B-A622250888B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98756A-65E7-9428-5BBD-1164A501CDE7}"/>
              </a:ext>
            </a:extLst>
          </p:cNvPr>
          <p:cNvSpPr>
            <a:spLocks noGrp="1"/>
          </p:cNvSpPr>
          <p:nvPr>
            <p:ph type="dt" sz="half" idx="10"/>
          </p:nvPr>
        </p:nvSpPr>
        <p:spPr/>
        <p:txBody>
          <a:bodyPr/>
          <a:lstStyle/>
          <a:p>
            <a:fld id="{F3ED2754-98A3-FA4F-9A58-127001D90128}" type="datetimeFigureOut">
              <a:rPr lang="fr-FR" smtClean="0"/>
              <a:t>01/02/2026</a:t>
            </a:fld>
            <a:endParaRPr lang="fr-FR"/>
          </a:p>
        </p:txBody>
      </p:sp>
      <p:sp>
        <p:nvSpPr>
          <p:cNvPr id="5" name="Espace réservé du pied de page 4">
            <a:extLst>
              <a:ext uri="{FF2B5EF4-FFF2-40B4-BE49-F238E27FC236}">
                <a16:creationId xmlns:a16="http://schemas.microsoft.com/office/drawing/2014/main" id="{8888E71B-BF4F-61DE-E95C-4052F4CB1F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EB141F-6A58-1B8A-990D-AEA1A1B61914}"/>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377267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9F583-BF22-A38D-9FA9-1ECA2EA992A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F8B1079-22F4-B2E0-CA07-8B9D0C0E97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792A647-A0BC-4091-48B9-E5CA9F2B0657}"/>
              </a:ext>
            </a:extLst>
          </p:cNvPr>
          <p:cNvSpPr>
            <a:spLocks noGrp="1"/>
          </p:cNvSpPr>
          <p:nvPr>
            <p:ph type="dt" sz="half" idx="10"/>
          </p:nvPr>
        </p:nvSpPr>
        <p:spPr/>
        <p:txBody>
          <a:bodyPr/>
          <a:lstStyle/>
          <a:p>
            <a:fld id="{F3ED2754-98A3-FA4F-9A58-127001D90128}" type="datetimeFigureOut">
              <a:rPr lang="fr-FR" smtClean="0"/>
              <a:t>01/02/2026</a:t>
            </a:fld>
            <a:endParaRPr lang="fr-FR"/>
          </a:p>
        </p:txBody>
      </p:sp>
      <p:sp>
        <p:nvSpPr>
          <p:cNvPr id="5" name="Espace réservé du pied de page 4">
            <a:extLst>
              <a:ext uri="{FF2B5EF4-FFF2-40B4-BE49-F238E27FC236}">
                <a16:creationId xmlns:a16="http://schemas.microsoft.com/office/drawing/2014/main" id="{67545823-0BCE-F107-E845-65EB62559F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B14486-F826-9E25-4C9C-5ED120BC7A8A}"/>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136374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C0BD7-E186-7295-FC1B-4498135B42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A886127-B4E2-6FF2-C4FC-6A124723158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E9DF1EE-CB6D-D1C0-F7F9-EB7F06E5543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AE20802-6CEF-B690-9217-19E16BBBB78A}"/>
              </a:ext>
            </a:extLst>
          </p:cNvPr>
          <p:cNvSpPr>
            <a:spLocks noGrp="1"/>
          </p:cNvSpPr>
          <p:nvPr>
            <p:ph type="dt" sz="half" idx="10"/>
          </p:nvPr>
        </p:nvSpPr>
        <p:spPr/>
        <p:txBody>
          <a:bodyPr/>
          <a:lstStyle/>
          <a:p>
            <a:fld id="{F3ED2754-98A3-FA4F-9A58-127001D90128}" type="datetimeFigureOut">
              <a:rPr lang="fr-FR" smtClean="0"/>
              <a:t>01/02/2026</a:t>
            </a:fld>
            <a:endParaRPr lang="fr-FR"/>
          </a:p>
        </p:txBody>
      </p:sp>
      <p:sp>
        <p:nvSpPr>
          <p:cNvPr id="6" name="Espace réservé du pied de page 5">
            <a:extLst>
              <a:ext uri="{FF2B5EF4-FFF2-40B4-BE49-F238E27FC236}">
                <a16:creationId xmlns:a16="http://schemas.microsoft.com/office/drawing/2014/main" id="{31458477-180E-1292-EA2C-656F01119C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62A5697-2576-AD3D-1778-B66AAE91D626}"/>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305626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023E0-17AB-7FF8-66A5-8435AB18AF8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CAFAE05-C98B-600C-34B0-52E9035474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0FD3C65-A0FB-636D-C9F9-FA3EF929E36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8F6553-003C-59D4-EB48-ACFCB0871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228939D-03FA-A3C7-5623-410225A565A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B5E8EEA-9BCC-5A9F-2F2F-786B69EEC538}"/>
              </a:ext>
            </a:extLst>
          </p:cNvPr>
          <p:cNvSpPr>
            <a:spLocks noGrp="1"/>
          </p:cNvSpPr>
          <p:nvPr>
            <p:ph type="dt" sz="half" idx="10"/>
          </p:nvPr>
        </p:nvSpPr>
        <p:spPr/>
        <p:txBody>
          <a:bodyPr/>
          <a:lstStyle/>
          <a:p>
            <a:fld id="{F3ED2754-98A3-FA4F-9A58-127001D90128}" type="datetimeFigureOut">
              <a:rPr lang="fr-FR" smtClean="0"/>
              <a:t>01/02/2026</a:t>
            </a:fld>
            <a:endParaRPr lang="fr-FR"/>
          </a:p>
        </p:txBody>
      </p:sp>
      <p:sp>
        <p:nvSpPr>
          <p:cNvPr id="8" name="Espace réservé du pied de page 7">
            <a:extLst>
              <a:ext uri="{FF2B5EF4-FFF2-40B4-BE49-F238E27FC236}">
                <a16:creationId xmlns:a16="http://schemas.microsoft.com/office/drawing/2014/main" id="{73F044C7-0736-1210-4F47-4F9CC7EB220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AC68635-951F-E7D4-9A2F-0515A33B3C6F}"/>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373399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E30E0-43FB-6953-4EEB-61847EA9801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380D024-1A93-0A2D-EE8C-012F8B7DA743}"/>
              </a:ext>
            </a:extLst>
          </p:cNvPr>
          <p:cNvSpPr>
            <a:spLocks noGrp="1"/>
          </p:cNvSpPr>
          <p:nvPr>
            <p:ph type="dt" sz="half" idx="10"/>
          </p:nvPr>
        </p:nvSpPr>
        <p:spPr/>
        <p:txBody>
          <a:bodyPr/>
          <a:lstStyle/>
          <a:p>
            <a:fld id="{F3ED2754-98A3-FA4F-9A58-127001D90128}" type="datetimeFigureOut">
              <a:rPr lang="fr-FR" smtClean="0"/>
              <a:t>01/02/2026</a:t>
            </a:fld>
            <a:endParaRPr lang="fr-FR"/>
          </a:p>
        </p:txBody>
      </p:sp>
      <p:sp>
        <p:nvSpPr>
          <p:cNvPr id="4" name="Espace réservé du pied de page 3">
            <a:extLst>
              <a:ext uri="{FF2B5EF4-FFF2-40B4-BE49-F238E27FC236}">
                <a16:creationId xmlns:a16="http://schemas.microsoft.com/office/drawing/2014/main" id="{C52AC729-3D65-32E5-F033-580B9BA1338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8603533-735E-2341-B88C-2E6D8C4375EB}"/>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160342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68EFBD6-D220-C475-805C-D9B3F8BB5D4C}"/>
              </a:ext>
            </a:extLst>
          </p:cNvPr>
          <p:cNvSpPr>
            <a:spLocks noGrp="1"/>
          </p:cNvSpPr>
          <p:nvPr>
            <p:ph type="dt" sz="half" idx="10"/>
          </p:nvPr>
        </p:nvSpPr>
        <p:spPr/>
        <p:txBody>
          <a:bodyPr/>
          <a:lstStyle/>
          <a:p>
            <a:fld id="{F3ED2754-98A3-FA4F-9A58-127001D90128}" type="datetimeFigureOut">
              <a:rPr lang="fr-FR" smtClean="0"/>
              <a:t>01/02/2026</a:t>
            </a:fld>
            <a:endParaRPr lang="fr-FR"/>
          </a:p>
        </p:txBody>
      </p:sp>
      <p:sp>
        <p:nvSpPr>
          <p:cNvPr id="3" name="Espace réservé du pied de page 2">
            <a:extLst>
              <a:ext uri="{FF2B5EF4-FFF2-40B4-BE49-F238E27FC236}">
                <a16:creationId xmlns:a16="http://schemas.microsoft.com/office/drawing/2014/main" id="{80B40E2F-02FA-2C40-AD0A-FD1257D0A0B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7325D97-DD57-FAA8-0899-C25AA6FFBD2A}"/>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341223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A8AA9-E0AF-6CD4-FB5D-44223018E2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19E7E6A-8702-C813-C4F2-5EB19CF9F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5F3C45-002B-C9DC-E207-0CBC0C2F8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69AFCB-D01F-3E6C-ED60-C8800A6E568A}"/>
              </a:ext>
            </a:extLst>
          </p:cNvPr>
          <p:cNvSpPr>
            <a:spLocks noGrp="1"/>
          </p:cNvSpPr>
          <p:nvPr>
            <p:ph type="dt" sz="half" idx="10"/>
          </p:nvPr>
        </p:nvSpPr>
        <p:spPr/>
        <p:txBody>
          <a:bodyPr/>
          <a:lstStyle/>
          <a:p>
            <a:fld id="{F3ED2754-98A3-FA4F-9A58-127001D90128}" type="datetimeFigureOut">
              <a:rPr lang="fr-FR" smtClean="0"/>
              <a:t>01/02/2026</a:t>
            </a:fld>
            <a:endParaRPr lang="fr-FR"/>
          </a:p>
        </p:txBody>
      </p:sp>
      <p:sp>
        <p:nvSpPr>
          <p:cNvPr id="6" name="Espace réservé du pied de page 5">
            <a:extLst>
              <a:ext uri="{FF2B5EF4-FFF2-40B4-BE49-F238E27FC236}">
                <a16:creationId xmlns:a16="http://schemas.microsoft.com/office/drawing/2014/main" id="{C0F5182C-0412-5DB9-F538-3F4C9C8DDD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7C0DEF2-ECE3-0D91-13A0-56D7F105CEEB}"/>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271192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C0C07-6ADF-2AD4-3268-DFC3B08EA34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9DC7730-DCEC-1029-417F-E40A2A5C9A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9FC9B80-C2DF-A48E-3DE0-BBBE899F6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79E33AA-2580-E577-0259-BACB01B0E418}"/>
              </a:ext>
            </a:extLst>
          </p:cNvPr>
          <p:cNvSpPr>
            <a:spLocks noGrp="1"/>
          </p:cNvSpPr>
          <p:nvPr>
            <p:ph type="dt" sz="half" idx="10"/>
          </p:nvPr>
        </p:nvSpPr>
        <p:spPr/>
        <p:txBody>
          <a:bodyPr/>
          <a:lstStyle/>
          <a:p>
            <a:fld id="{F3ED2754-98A3-FA4F-9A58-127001D90128}" type="datetimeFigureOut">
              <a:rPr lang="fr-FR" smtClean="0"/>
              <a:t>01/02/2026</a:t>
            </a:fld>
            <a:endParaRPr lang="fr-FR"/>
          </a:p>
        </p:txBody>
      </p:sp>
      <p:sp>
        <p:nvSpPr>
          <p:cNvPr id="6" name="Espace réservé du pied de page 5">
            <a:extLst>
              <a:ext uri="{FF2B5EF4-FFF2-40B4-BE49-F238E27FC236}">
                <a16:creationId xmlns:a16="http://schemas.microsoft.com/office/drawing/2014/main" id="{BC8C28C0-D89E-EF15-F60D-C6852F57B1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2D7B69-F5B5-E2D3-0829-D0E2D7CC66F4}"/>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43811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2D6E8-CB81-B243-936A-50F8D966F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8CD497A-767A-D8DB-1629-D06F25A19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885D6C-F8E0-4020-C7EA-E9662A98F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D2754-98A3-FA4F-9A58-127001D90128}" type="datetimeFigureOut">
              <a:rPr lang="fr-FR" smtClean="0"/>
              <a:t>01/02/2026</a:t>
            </a:fld>
            <a:endParaRPr lang="fr-FR"/>
          </a:p>
        </p:txBody>
      </p:sp>
      <p:sp>
        <p:nvSpPr>
          <p:cNvPr id="5" name="Espace réservé du pied de page 4">
            <a:extLst>
              <a:ext uri="{FF2B5EF4-FFF2-40B4-BE49-F238E27FC236}">
                <a16:creationId xmlns:a16="http://schemas.microsoft.com/office/drawing/2014/main" id="{A7A8A5E6-6D4A-B68A-4455-6C7B77F8B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52BE9EC-30E8-7754-A9CB-F5792F2DB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C5375-CB1B-1B40-A9B8-54A2F67CA649}" type="slidenum">
              <a:rPr lang="fr-FR" smtClean="0"/>
              <a:t>‹N°›</a:t>
            </a:fld>
            <a:endParaRPr lang="fr-FR"/>
          </a:p>
        </p:txBody>
      </p:sp>
    </p:spTree>
    <p:extLst>
      <p:ext uri="{BB962C8B-B14F-4D97-AF65-F5344CB8AC3E}">
        <p14:creationId xmlns:p14="http://schemas.microsoft.com/office/powerpoint/2010/main" val="3329064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vimeo.com/122889908"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9F42E3-4E18-1017-DCF7-43CE31CD2514}"/>
              </a:ext>
            </a:extLst>
          </p:cNvPr>
          <p:cNvSpPr>
            <a:spLocks noGrp="1"/>
          </p:cNvSpPr>
          <p:nvPr>
            <p:ph type="title"/>
          </p:nvPr>
        </p:nvSpPr>
        <p:spPr/>
        <p:txBody>
          <a:bodyPr>
            <a:normAutofit/>
          </a:bodyPr>
          <a:lstStyle/>
          <a:p>
            <a:pPr algn="ctr"/>
            <a:br>
              <a:rPr lang="fr-FR" sz="2400" b="1" i="0" u="none" strike="noStrike" dirty="0">
                <a:solidFill>
                  <a:srgbClr val="0070C0"/>
                </a:solidFill>
                <a:effectLst/>
                <a:latin typeface="Helvetica Neue" panose="02000503000000020004" pitchFamily="2" charset="0"/>
              </a:rPr>
            </a:br>
            <a:r>
              <a:rPr lang="fr-FR" sz="2400" b="1" dirty="0">
                <a:solidFill>
                  <a:srgbClr val="0070C0"/>
                </a:solidFill>
                <a:latin typeface="Helvetica Neue" panose="02000503000000020004" pitchFamily="2" charset="0"/>
              </a:rPr>
              <a:t>Pour écologie politique</a:t>
            </a:r>
            <a:br>
              <a:rPr lang="fr-FR" sz="2400" b="1" dirty="0">
                <a:solidFill>
                  <a:srgbClr val="0070C0"/>
                </a:solidFill>
                <a:latin typeface="Helvetica Neue" panose="02000503000000020004" pitchFamily="2" charset="0"/>
              </a:rPr>
            </a:br>
            <a:r>
              <a:rPr lang="fr-FR" sz="2400" b="1" dirty="0">
                <a:solidFill>
                  <a:srgbClr val="0070C0"/>
                </a:solidFill>
                <a:latin typeface="Helvetica Neue" panose="02000503000000020004" pitchFamily="2" charset="0"/>
              </a:rPr>
              <a:t>La réparation d’un corps collectif. L’artiste et le monde</a:t>
            </a:r>
            <a:endParaRPr lang="fr-FR" sz="2400" b="1" dirty="0">
              <a:solidFill>
                <a:srgbClr val="0070C0"/>
              </a:solidFill>
            </a:endParaRPr>
          </a:p>
        </p:txBody>
      </p:sp>
      <p:sp>
        <p:nvSpPr>
          <p:cNvPr id="3" name="Espace réservé du contenu 2">
            <a:extLst>
              <a:ext uri="{FF2B5EF4-FFF2-40B4-BE49-F238E27FC236}">
                <a16:creationId xmlns:a16="http://schemas.microsoft.com/office/drawing/2014/main" id="{4FE5F011-D36E-73A4-C342-5A9ABABB4B5E}"/>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r>
              <a:rPr lang="fr-FR" dirty="0"/>
              <a:t>Chiara PALERMO</a:t>
            </a:r>
          </a:p>
          <a:p>
            <a:pPr marL="0" indent="0">
              <a:buNone/>
            </a:pPr>
            <a:r>
              <a:rPr lang="fr-FR" dirty="0"/>
              <a:t>Institut ACTE</a:t>
            </a:r>
          </a:p>
          <a:p>
            <a:pPr marL="0" indent="0">
              <a:buNone/>
            </a:pPr>
            <a:r>
              <a:rPr lang="fr-FR" dirty="0"/>
              <a:t>Université de Paris 1 Panthéon Sorbonne</a:t>
            </a:r>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pic>
        <p:nvPicPr>
          <p:cNvPr id="4" name="Espace réservé du contenu 4">
            <a:extLst>
              <a:ext uri="{FF2B5EF4-FFF2-40B4-BE49-F238E27FC236}">
                <a16:creationId xmlns:a16="http://schemas.microsoft.com/office/drawing/2014/main" id="{9C952FF5-3292-5837-5B58-B495A6956AA4}"/>
              </a:ext>
            </a:extLst>
          </p:cNvPr>
          <p:cNvPicPr>
            <a:picLocks noChangeAspect="1"/>
          </p:cNvPicPr>
          <p:nvPr/>
        </p:nvPicPr>
        <p:blipFill>
          <a:blip r:embed="rId2"/>
          <a:stretch>
            <a:fillRect/>
          </a:stretch>
        </p:blipFill>
        <p:spPr>
          <a:xfrm>
            <a:off x="838200" y="4444379"/>
            <a:ext cx="5853953" cy="1118714"/>
          </a:xfrm>
          <a:prstGeom prst="rect">
            <a:avLst/>
          </a:prstGeom>
        </p:spPr>
      </p:pic>
    </p:spTree>
    <p:extLst>
      <p:ext uri="{BB962C8B-B14F-4D97-AF65-F5344CB8AC3E}">
        <p14:creationId xmlns:p14="http://schemas.microsoft.com/office/powerpoint/2010/main" val="2572150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01F3D-A39F-E5D0-F616-4333C4579C24}"/>
              </a:ext>
            </a:extLst>
          </p:cNvPr>
          <p:cNvSpPr>
            <a:spLocks noGrp="1"/>
          </p:cNvSpPr>
          <p:nvPr>
            <p:ph type="title"/>
          </p:nvPr>
        </p:nvSpPr>
        <p:spPr/>
        <p:txBody>
          <a:bodyPr/>
          <a:lstStyle/>
          <a:p>
            <a:r>
              <a:rPr lang="fr-FR" i="1" dirty="0"/>
              <a:t>Tête collective, Paris, 1974</a:t>
            </a:r>
          </a:p>
        </p:txBody>
      </p:sp>
      <p:pic>
        <p:nvPicPr>
          <p:cNvPr id="1026" name="Picture 2">
            <a:extLst>
              <a:ext uri="{FF2B5EF4-FFF2-40B4-BE49-F238E27FC236}">
                <a16:creationId xmlns:a16="http://schemas.microsoft.com/office/drawing/2014/main" id="{BF0BEFEA-E5E8-5469-9840-A76DDC02ED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76513" y="1825625"/>
            <a:ext cx="643897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42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2CD6D-E6DD-75B7-445C-152CC04502AC}"/>
              </a:ext>
            </a:extLst>
          </p:cNvPr>
          <p:cNvSpPr>
            <a:spLocks noGrp="1"/>
          </p:cNvSpPr>
          <p:nvPr>
            <p:ph type="title"/>
          </p:nvPr>
        </p:nvSpPr>
        <p:spPr/>
        <p:txBody>
          <a:bodyPr/>
          <a:lstStyle/>
          <a:p>
            <a:r>
              <a:rPr lang="fr-FR" dirty="0" err="1"/>
              <a:t>Lygia</a:t>
            </a:r>
            <a:r>
              <a:rPr lang="fr-FR" dirty="0"/>
              <a:t> Clark </a:t>
            </a:r>
            <a:r>
              <a:rPr lang="fr-FR" dirty="0" err="1"/>
              <a:t>Rede</a:t>
            </a:r>
            <a:r>
              <a:rPr lang="fr-FR" dirty="0"/>
              <a:t> de </a:t>
            </a:r>
            <a:r>
              <a:rPr lang="fr-FR" dirty="0" err="1"/>
              <a:t>Elásticos</a:t>
            </a:r>
            <a:r>
              <a:rPr lang="fr-FR" dirty="0"/>
              <a:t> (</a:t>
            </a:r>
            <a:r>
              <a:rPr lang="fr-FR" dirty="0" err="1"/>
              <a:t>Elastic</a:t>
            </a:r>
            <a:r>
              <a:rPr lang="fr-FR" dirty="0"/>
              <a:t> Net) 1973</a:t>
            </a:r>
          </a:p>
        </p:txBody>
      </p:sp>
      <p:pic>
        <p:nvPicPr>
          <p:cNvPr id="2050" name="Picture 2" descr="Lygia Clark Rede de Elásticos (Elastic Net) 1973">
            <a:extLst>
              <a:ext uri="{FF2B5EF4-FFF2-40B4-BE49-F238E27FC236}">
                <a16:creationId xmlns:a16="http://schemas.microsoft.com/office/drawing/2014/main" id="{FB64D788-8AFC-698C-97C7-AAAB6FC5F5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1760" y="2272824"/>
            <a:ext cx="5876176" cy="329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775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2EC73-E34F-7C3E-BA28-52078432F490}"/>
              </a:ext>
            </a:extLst>
          </p:cNvPr>
          <p:cNvSpPr>
            <a:spLocks noGrp="1"/>
          </p:cNvSpPr>
          <p:nvPr>
            <p:ph type="title"/>
          </p:nvPr>
        </p:nvSpPr>
        <p:spPr/>
        <p:txBody>
          <a:bodyPr>
            <a:normAutofit/>
          </a:bodyPr>
          <a:lstStyle/>
          <a:p>
            <a:r>
              <a:rPr lang="fr-FR" sz="2400" dirty="0" err="1"/>
              <a:t>Lygia</a:t>
            </a:r>
            <a:r>
              <a:rPr lang="fr-FR" sz="2400" dirty="0"/>
              <a:t> Clark, Baba </a:t>
            </a:r>
            <a:r>
              <a:rPr lang="fr-FR" sz="2400" dirty="0" err="1"/>
              <a:t>abtropofágica</a:t>
            </a:r>
            <a:r>
              <a:rPr lang="fr-FR" sz="2400" dirty="0"/>
              <a:t> (Proposition), 1973</a:t>
            </a:r>
          </a:p>
        </p:txBody>
      </p:sp>
      <p:pic>
        <p:nvPicPr>
          <p:cNvPr id="5" name="Espace réservé du contenu 4">
            <a:extLst>
              <a:ext uri="{FF2B5EF4-FFF2-40B4-BE49-F238E27FC236}">
                <a16:creationId xmlns:a16="http://schemas.microsoft.com/office/drawing/2014/main" id="{E1592ECB-533D-7D3B-49FD-75E705A7A3C5}"/>
              </a:ext>
            </a:extLst>
          </p:cNvPr>
          <p:cNvPicPr>
            <a:picLocks noGrp="1" noChangeAspect="1"/>
          </p:cNvPicPr>
          <p:nvPr>
            <p:ph idx="1"/>
          </p:nvPr>
        </p:nvPicPr>
        <p:blipFill>
          <a:blip r:embed="rId3"/>
          <a:stretch>
            <a:fillRect/>
          </a:stretch>
        </p:blipFill>
        <p:spPr>
          <a:xfrm>
            <a:off x="3542800" y="1825625"/>
            <a:ext cx="5106400" cy="4351338"/>
          </a:xfrm>
        </p:spPr>
      </p:pic>
    </p:spTree>
    <p:extLst>
      <p:ext uri="{BB962C8B-B14F-4D97-AF65-F5344CB8AC3E}">
        <p14:creationId xmlns:p14="http://schemas.microsoft.com/office/powerpoint/2010/main" val="167888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27B959-5C29-96D1-81F7-BD5D23D9DE1F}"/>
              </a:ext>
            </a:extLst>
          </p:cNvPr>
          <p:cNvSpPr>
            <a:spLocks noGrp="1"/>
          </p:cNvSpPr>
          <p:nvPr>
            <p:ph type="title"/>
          </p:nvPr>
        </p:nvSpPr>
        <p:spPr/>
        <p:txBody>
          <a:bodyPr/>
          <a:lstStyle/>
          <a:p>
            <a:endParaRPr lang="fr-FR"/>
          </a:p>
        </p:txBody>
      </p:sp>
      <p:pic>
        <p:nvPicPr>
          <p:cNvPr id="3074" name="Picture 2" descr="Lygia Clark, Baba Antropofágica">
            <a:extLst>
              <a:ext uri="{FF2B5EF4-FFF2-40B4-BE49-F238E27FC236}">
                <a16:creationId xmlns:a16="http://schemas.microsoft.com/office/drawing/2014/main" id="{C0E82817-2905-6ACB-5BCC-432100DB3F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0814" y="1825625"/>
            <a:ext cx="413037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258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942AB-00F8-BEE4-6706-97B8858DBA4D}"/>
              </a:ext>
            </a:extLst>
          </p:cNvPr>
          <p:cNvSpPr>
            <a:spLocks noGrp="1"/>
          </p:cNvSpPr>
          <p:nvPr>
            <p:ph type="title"/>
          </p:nvPr>
        </p:nvSpPr>
        <p:spPr/>
        <p:txBody>
          <a:bodyPr/>
          <a:lstStyle/>
          <a:p>
            <a:r>
              <a:rPr lang="fr-FR" dirty="0"/>
              <a:t>Structuration du self,  1976</a:t>
            </a:r>
          </a:p>
        </p:txBody>
      </p:sp>
      <p:pic>
        <p:nvPicPr>
          <p:cNvPr id="5122" name="Picture 2" descr="Structuring the Self | Archive | Lygia Clark">
            <a:extLst>
              <a:ext uri="{FF2B5EF4-FFF2-40B4-BE49-F238E27FC236}">
                <a16:creationId xmlns:a16="http://schemas.microsoft.com/office/drawing/2014/main" id="{F2D5A362-A51E-B49D-3EC2-21FF0F0087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0720" y="1690688"/>
            <a:ext cx="4511040" cy="422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19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9BBBA4-AB5B-D3F5-A58B-54A98E5EF806}"/>
              </a:ext>
            </a:extLst>
          </p:cNvPr>
          <p:cNvSpPr>
            <a:spLocks noGrp="1"/>
          </p:cNvSpPr>
          <p:nvPr>
            <p:ph type="title"/>
          </p:nvPr>
        </p:nvSpPr>
        <p:spPr/>
        <p:txBody>
          <a:bodyPr/>
          <a:lstStyle/>
          <a:p>
            <a:endParaRPr lang="fr-FR"/>
          </a:p>
        </p:txBody>
      </p:sp>
      <p:pic>
        <p:nvPicPr>
          <p:cNvPr id="4098" name="Picture 2" descr="Structuring the Self | Archive | Lygia Clark">
            <a:extLst>
              <a:ext uri="{FF2B5EF4-FFF2-40B4-BE49-F238E27FC236}">
                <a16:creationId xmlns:a16="http://schemas.microsoft.com/office/drawing/2014/main" id="{BF1F5CF7-53D9-F544-75A1-32A27E06A4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1800" y="1690688"/>
            <a:ext cx="4282440" cy="454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94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D6BD1-EC14-0B72-D3C3-C0414A51C45C}"/>
              </a:ext>
            </a:extLst>
          </p:cNvPr>
          <p:cNvSpPr>
            <a:spLocks noGrp="1"/>
          </p:cNvSpPr>
          <p:nvPr>
            <p:ph type="title"/>
          </p:nvPr>
        </p:nvSpPr>
        <p:spPr/>
        <p:txBody>
          <a:bodyPr/>
          <a:lstStyle/>
          <a:p>
            <a:endParaRPr lang="fr-FR"/>
          </a:p>
        </p:txBody>
      </p:sp>
      <p:pic>
        <p:nvPicPr>
          <p:cNvPr id="6146" name="Picture 2">
            <a:extLst>
              <a:ext uri="{FF2B5EF4-FFF2-40B4-BE49-F238E27FC236}">
                <a16:creationId xmlns:a16="http://schemas.microsoft.com/office/drawing/2014/main" id="{0952CA35-AD2A-DDF6-42BE-1D054C2755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3544" y="1524000"/>
            <a:ext cx="6374056" cy="423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5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8A2464-D133-41DC-38CB-A7320DB22180}"/>
              </a:ext>
            </a:extLst>
          </p:cNvPr>
          <p:cNvSpPr>
            <a:spLocks noGrp="1"/>
          </p:cNvSpPr>
          <p:nvPr>
            <p:ph type="title"/>
          </p:nvPr>
        </p:nvSpPr>
        <p:spPr/>
        <p:txBody>
          <a:bodyPr/>
          <a:lstStyle/>
          <a:p>
            <a:endParaRPr lang="fr-FR"/>
          </a:p>
        </p:txBody>
      </p:sp>
      <p:pic>
        <p:nvPicPr>
          <p:cNvPr id="7170" name="Picture 2">
            <a:extLst>
              <a:ext uri="{FF2B5EF4-FFF2-40B4-BE49-F238E27FC236}">
                <a16:creationId xmlns:a16="http://schemas.microsoft.com/office/drawing/2014/main" id="{C0F7BBB9-9594-C609-AB79-59C288C6AB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5680" y="584478"/>
            <a:ext cx="8347965" cy="559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8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EAEE05-5659-D0BA-BDEF-A0D69390CF1F}"/>
              </a:ext>
            </a:extLst>
          </p:cNvPr>
          <p:cNvSpPr>
            <a:spLocks noGrp="1"/>
          </p:cNvSpPr>
          <p:nvPr>
            <p:ph type="title"/>
          </p:nvPr>
        </p:nvSpPr>
        <p:spPr/>
        <p:txBody>
          <a:bodyPr/>
          <a:lstStyle/>
          <a:p>
            <a:endParaRPr lang="fr-FR"/>
          </a:p>
        </p:txBody>
      </p:sp>
      <p:pic>
        <p:nvPicPr>
          <p:cNvPr id="8194" name="Picture 2">
            <a:extLst>
              <a:ext uri="{FF2B5EF4-FFF2-40B4-BE49-F238E27FC236}">
                <a16:creationId xmlns:a16="http://schemas.microsoft.com/office/drawing/2014/main" id="{CA4C3FE1-EDDA-D291-8C40-5F973CF1CA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6528" y="914399"/>
            <a:ext cx="8311928" cy="557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F7373-776A-2572-764F-494A0C3BA8D1}"/>
              </a:ext>
            </a:extLst>
          </p:cNvPr>
          <p:cNvSpPr>
            <a:spLocks noGrp="1"/>
          </p:cNvSpPr>
          <p:nvPr>
            <p:ph type="title"/>
          </p:nvPr>
        </p:nvSpPr>
        <p:spPr/>
        <p:txBody>
          <a:bodyPr/>
          <a:lstStyle/>
          <a:p>
            <a:endParaRPr lang="fr-FR"/>
          </a:p>
        </p:txBody>
      </p:sp>
      <p:pic>
        <p:nvPicPr>
          <p:cNvPr id="9218" name="Picture 2">
            <a:extLst>
              <a:ext uri="{FF2B5EF4-FFF2-40B4-BE49-F238E27FC236}">
                <a16:creationId xmlns:a16="http://schemas.microsoft.com/office/drawing/2014/main" id="{56804157-0A55-6A04-9015-7E7CAA6D66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3680" y="960022"/>
            <a:ext cx="8905946" cy="589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77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F1FF7D-B806-3027-01C6-7717485445E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AEFF089-CC55-044A-9E2A-CE5E987E8474}"/>
              </a:ext>
            </a:extLst>
          </p:cNvPr>
          <p:cNvSpPr>
            <a:spLocks noGrp="1"/>
          </p:cNvSpPr>
          <p:nvPr>
            <p:ph idx="1"/>
          </p:nvPr>
        </p:nvSpPr>
        <p:spPr/>
        <p:txBody>
          <a:bodyPr/>
          <a:lstStyle/>
          <a:p>
            <a:endParaRPr lang="fr-FR"/>
          </a:p>
        </p:txBody>
      </p:sp>
      <p:sp>
        <p:nvSpPr>
          <p:cNvPr id="5" name="ZoneTexte 4">
            <a:extLst>
              <a:ext uri="{FF2B5EF4-FFF2-40B4-BE49-F238E27FC236}">
                <a16:creationId xmlns:a16="http://schemas.microsoft.com/office/drawing/2014/main" id="{32832B3B-2843-C63B-C4FD-5BFBB0627CFF}"/>
              </a:ext>
            </a:extLst>
          </p:cNvPr>
          <p:cNvSpPr txBox="1"/>
          <p:nvPr/>
        </p:nvSpPr>
        <p:spPr>
          <a:xfrm>
            <a:off x="1146411" y="2686975"/>
            <a:ext cx="9225887" cy="3139321"/>
          </a:xfrm>
          <a:prstGeom prst="rect">
            <a:avLst/>
          </a:prstGeom>
          <a:noFill/>
        </p:spPr>
        <p:txBody>
          <a:bodyPr wrap="square">
            <a:spAutoFit/>
          </a:bodyPr>
          <a:lstStyle/>
          <a:p>
            <a:r>
              <a:rPr lang="fr-FR" b="1" dirty="0"/>
              <a:t>–</a:t>
            </a:r>
            <a:r>
              <a:rPr lang="fr-FR" dirty="0"/>
              <a:t> l’écologie environnementale pour les rapports à la nature et à l’environnement, </a:t>
            </a:r>
          </a:p>
          <a:p>
            <a:br>
              <a:rPr lang="fr-FR" dirty="0"/>
            </a:br>
            <a:r>
              <a:rPr lang="fr-FR" b="1" dirty="0"/>
              <a:t>–</a:t>
            </a:r>
            <a:r>
              <a:rPr lang="fr-FR" dirty="0"/>
              <a:t> l’écologie sociale pour les rapports au « socius », aux réalités économiques et sociales, </a:t>
            </a:r>
          </a:p>
          <a:p>
            <a:br>
              <a:rPr lang="fr-FR" dirty="0"/>
            </a:br>
            <a:r>
              <a:rPr lang="fr-FR" b="1" dirty="0"/>
              <a:t>–</a:t>
            </a:r>
            <a:r>
              <a:rPr lang="fr-FR" dirty="0"/>
              <a:t> l’écologie mentale pour les rapports à la psyché, la question de la production de la subjectivité humaine.</a:t>
            </a:r>
          </a:p>
          <a:p>
            <a:endParaRPr lang="fr-FR" dirty="0"/>
          </a:p>
          <a:p>
            <a:r>
              <a:rPr lang="fr-FR" dirty="0"/>
              <a:t>Selon lui en effet, </a:t>
            </a:r>
            <a:r>
              <a:rPr lang="fr-FR" i="1" dirty="0"/>
              <a:t>« tout se tient : on ne peut espérer remédier aux atteintes à l’environnement sans modifier l’économie, les structures sociales, l’espace urbain, les habitudes de consommation, les mentalités [...]. C’est ce qui me conduit à parler d’une écosophie qui aurait pour perspective de ne jamais tenir séparées les dimensions matérielles et axiologiques des problèmes considérés. »</a:t>
            </a:r>
            <a:endParaRPr lang="fr-FR" dirty="0"/>
          </a:p>
        </p:txBody>
      </p:sp>
    </p:spTree>
    <p:extLst>
      <p:ext uri="{BB962C8B-B14F-4D97-AF65-F5344CB8AC3E}">
        <p14:creationId xmlns:p14="http://schemas.microsoft.com/office/powerpoint/2010/main" val="421446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44D65-855F-2A4D-0A40-03C813C327A4}"/>
              </a:ext>
            </a:extLst>
          </p:cNvPr>
          <p:cNvSpPr>
            <a:spLocks noGrp="1"/>
          </p:cNvSpPr>
          <p:nvPr>
            <p:ph type="title"/>
          </p:nvPr>
        </p:nvSpPr>
        <p:spPr/>
        <p:txBody>
          <a:bodyPr/>
          <a:lstStyle/>
          <a:p>
            <a:endParaRPr lang="fr-FR"/>
          </a:p>
        </p:txBody>
      </p:sp>
      <p:pic>
        <p:nvPicPr>
          <p:cNvPr id="10242" name="Picture 2">
            <a:extLst>
              <a:ext uri="{FF2B5EF4-FFF2-40B4-BE49-F238E27FC236}">
                <a16:creationId xmlns:a16="http://schemas.microsoft.com/office/drawing/2014/main" id="{3B703F66-0BF2-47C8-E379-B03A2CA626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4320" y="946475"/>
            <a:ext cx="8371840" cy="561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379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A580C-4B85-E79B-2BB7-29B2C8960939}"/>
              </a:ext>
            </a:extLst>
          </p:cNvPr>
          <p:cNvSpPr>
            <a:spLocks noGrp="1"/>
          </p:cNvSpPr>
          <p:nvPr>
            <p:ph type="title"/>
          </p:nvPr>
        </p:nvSpPr>
        <p:spPr/>
        <p:txBody>
          <a:bodyPr/>
          <a:lstStyle/>
          <a:p>
            <a:endParaRPr lang="fr-FR"/>
          </a:p>
        </p:txBody>
      </p:sp>
      <p:pic>
        <p:nvPicPr>
          <p:cNvPr id="11266" name="Picture 2">
            <a:extLst>
              <a:ext uri="{FF2B5EF4-FFF2-40B4-BE49-F238E27FC236}">
                <a16:creationId xmlns:a16="http://schemas.microsoft.com/office/drawing/2014/main" id="{ABA8F461-2A71-2B6C-F41C-C6F6968E0F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7139" y="1402080"/>
            <a:ext cx="9693655" cy="668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76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CC7B71-7CD6-61EB-101A-441573A9B60D}"/>
              </a:ext>
            </a:extLst>
          </p:cNvPr>
          <p:cNvSpPr>
            <a:spLocks noGrp="1"/>
          </p:cNvSpPr>
          <p:nvPr>
            <p:ph type="title"/>
          </p:nvPr>
        </p:nvSpPr>
        <p:spPr/>
        <p:txBody>
          <a:bodyPr/>
          <a:lstStyle/>
          <a:p>
            <a:endParaRPr lang="fr-FR"/>
          </a:p>
        </p:txBody>
      </p:sp>
      <p:pic>
        <p:nvPicPr>
          <p:cNvPr id="13314" name="Picture 2" descr="Estruturação do Self | Acervo | Lygia Clark">
            <a:extLst>
              <a:ext uri="{FF2B5EF4-FFF2-40B4-BE49-F238E27FC236}">
                <a16:creationId xmlns:a16="http://schemas.microsoft.com/office/drawing/2014/main" id="{0DD8D994-AD41-C774-9FF2-5ABC1BA2D8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1440" y="823737"/>
            <a:ext cx="6888480" cy="462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767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747576-1534-A36C-2466-D23B8EA273FD}"/>
              </a:ext>
            </a:extLst>
          </p:cNvPr>
          <p:cNvSpPr>
            <a:spLocks noGrp="1"/>
          </p:cNvSpPr>
          <p:nvPr>
            <p:ph type="title"/>
          </p:nvPr>
        </p:nvSpPr>
        <p:spPr/>
        <p:txBody>
          <a:bodyPr/>
          <a:lstStyle/>
          <a:p>
            <a:r>
              <a:rPr lang="fr-FR" dirty="0" err="1"/>
              <a:t>Lygia</a:t>
            </a:r>
            <a:r>
              <a:rPr lang="fr-FR" dirty="0"/>
              <a:t> Clark, </a:t>
            </a:r>
            <a:r>
              <a:rPr lang="fr-FR" i="1" dirty="0"/>
              <a:t>Superficie modulée n°2</a:t>
            </a:r>
            <a:r>
              <a:rPr lang="fr-FR" dirty="0"/>
              <a:t>, 1955, peinture industrielle sur bois, 70 x 70 cm</a:t>
            </a:r>
          </a:p>
        </p:txBody>
      </p:sp>
      <p:pic>
        <p:nvPicPr>
          <p:cNvPr id="1026" name="Picture 2">
            <a:extLst>
              <a:ext uri="{FF2B5EF4-FFF2-40B4-BE49-F238E27FC236}">
                <a16:creationId xmlns:a16="http://schemas.microsoft.com/office/drawing/2014/main" id="{BAC39751-6E35-85E0-CCEF-2DBAFC6F1F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4665" y="1825625"/>
            <a:ext cx="436266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7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5863F-F822-C591-86BC-8FB43819ACEA}"/>
              </a:ext>
            </a:extLst>
          </p:cNvPr>
          <p:cNvSpPr>
            <a:spLocks noGrp="1"/>
          </p:cNvSpPr>
          <p:nvPr>
            <p:ph type="title"/>
          </p:nvPr>
        </p:nvSpPr>
        <p:spPr/>
        <p:txBody>
          <a:bodyPr>
            <a:normAutofit/>
          </a:bodyPr>
          <a:lstStyle/>
          <a:p>
            <a:r>
              <a:rPr lang="fr-FR" sz="2400" dirty="0" err="1"/>
              <a:t>Lygia</a:t>
            </a:r>
            <a:r>
              <a:rPr lang="fr-FR" sz="2400" dirty="0"/>
              <a:t> Clark, </a:t>
            </a:r>
            <a:r>
              <a:rPr lang="fr-FR" sz="2400" i="1" dirty="0"/>
              <a:t>Plans sur surface modulée série B n°1 et n°3</a:t>
            </a:r>
            <a:r>
              <a:rPr lang="fr-FR" sz="2400" dirty="0"/>
              <a:t>, 1958, peinture industrielle sur bois, respectivement 100 x 100 cm et 84 x 84 cm</a:t>
            </a:r>
          </a:p>
        </p:txBody>
      </p:sp>
      <p:pic>
        <p:nvPicPr>
          <p:cNvPr id="2050" name="Picture 2">
            <a:extLst>
              <a:ext uri="{FF2B5EF4-FFF2-40B4-BE49-F238E27FC236}">
                <a16:creationId xmlns:a16="http://schemas.microsoft.com/office/drawing/2014/main" id="{4D85CF5C-365B-AE8E-BCE3-92022CF116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5102" y="1825625"/>
            <a:ext cx="358179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47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1B21F3-5AF5-5BC0-D18B-456FFD592B19}"/>
              </a:ext>
            </a:extLst>
          </p:cNvPr>
          <p:cNvSpPr>
            <a:spLocks noGrp="1"/>
          </p:cNvSpPr>
          <p:nvPr>
            <p:ph type="title"/>
          </p:nvPr>
        </p:nvSpPr>
        <p:spPr/>
        <p:txBody>
          <a:bodyPr>
            <a:normAutofit/>
          </a:bodyPr>
          <a:lstStyle/>
          <a:p>
            <a:r>
              <a:rPr lang="fr-FR" sz="2400" dirty="0" err="1">
                <a:solidFill>
                  <a:prstClr val="black"/>
                </a:solidFill>
                <a:latin typeface="Times-Roman" pitchFamily="2" charset="0"/>
              </a:rPr>
              <a:t>Lygia</a:t>
            </a:r>
            <a:r>
              <a:rPr lang="fr-FR" sz="2400" dirty="0">
                <a:solidFill>
                  <a:prstClr val="black"/>
                </a:solidFill>
                <a:latin typeface="Times-Roman" pitchFamily="2" charset="0"/>
              </a:rPr>
              <a:t> Clark, </a:t>
            </a:r>
            <a:r>
              <a:rPr lang="fr-FR" sz="2400" i="1" dirty="0">
                <a:solidFill>
                  <a:prstClr val="black"/>
                </a:solidFill>
                <a:latin typeface="Times-Italic" pitchFamily="2" charset="0"/>
              </a:rPr>
              <a:t>Œuf linéaire</a:t>
            </a:r>
            <a:r>
              <a:rPr lang="fr-FR" sz="2400" i="0" dirty="0">
                <a:solidFill>
                  <a:prstClr val="black"/>
                </a:solidFill>
                <a:latin typeface="Times-Roman" pitchFamily="2" charset="0"/>
              </a:rPr>
              <a:t>, 1958, peinture industrielle sur bois, diamètre : 33 cm</a:t>
            </a:r>
            <a:br>
              <a:rPr lang="fr-FR" sz="1050" dirty="0"/>
            </a:br>
            <a:endParaRPr lang="fr-FR" sz="2400" dirty="0"/>
          </a:p>
        </p:txBody>
      </p:sp>
      <p:pic>
        <p:nvPicPr>
          <p:cNvPr id="3074" name="Picture 2">
            <a:extLst>
              <a:ext uri="{FF2B5EF4-FFF2-40B4-BE49-F238E27FC236}">
                <a16:creationId xmlns:a16="http://schemas.microsoft.com/office/drawing/2014/main" id="{72D238CF-80A1-B615-0ECD-A966D34CAB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8975" y="1233818"/>
            <a:ext cx="5114925" cy="493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06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95AF8-03A8-1B4B-1BFD-57419AA07ED3}"/>
              </a:ext>
            </a:extLst>
          </p:cNvPr>
          <p:cNvSpPr>
            <a:spLocks noGrp="1"/>
          </p:cNvSpPr>
          <p:nvPr>
            <p:ph type="title"/>
          </p:nvPr>
        </p:nvSpPr>
        <p:spPr/>
        <p:txBody>
          <a:bodyPr>
            <a:normAutofit/>
          </a:bodyPr>
          <a:lstStyle/>
          <a:p>
            <a:r>
              <a:rPr lang="fr-FR" sz="2400" dirty="0" err="1"/>
              <a:t>Lygia</a:t>
            </a:r>
            <a:r>
              <a:rPr lang="fr-FR" sz="2400" dirty="0"/>
              <a:t> Clark, </a:t>
            </a:r>
            <a:r>
              <a:rPr lang="fr-FR" sz="2400" i="1" dirty="0"/>
              <a:t>Métamorphose (</a:t>
            </a:r>
            <a:r>
              <a:rPr lang="fr-FR" sz="2400" i="1" dirty="0" err="1"/>
              <a:t>Bicho</a:t>
            </a:r>
            <a:r>
              <a:rPr lang="fr-FR" sz="2400" i="1" dirty="0"/>
              <a:t>)</a:t>
            </a:r>
            <a:r>
              <a:rPr lang="fr-FR" sz="2400" dirty="0"/>
              <a:t>, 1960, aluminium</a:t>
            </a:r>
          </a:p>
        </p:txBody>
      </p:sp>
      <p:sp>
        <p:nvSpPr>
          <p:cNvPr id="3" name="Espace réservé du contenu 2">
            <a:extLst>
              <a:ext uri="{FF2B5EF4-FFF2-40B4-BE49-F238E27FC236}">
                <a16:creationId xmlns:a16="http://schemas.microsoft.com/office/drawing/2014/main" id="{2CDA0EE7-60B2-03BB-D5B6-B68BCAD60933}"/>
              </a:ext>
            </a:extLst>
          </p:cNvPr>
          <p:cNvSpPr>
            <a:spLocks noGrp="1"/>
          </p:cNvSpPr>
          <p:nvPr>
            <p:ph idx="1"/>
          </p:nvPr>
        </p:nvSpPr>
        <p:spPr/>
        <p:txBody>
          <a:bodyPr/>
          <a:lstStyle/>
          <a:p>
            <a:endParaRPr lang="fr-FR"/>
          </a:p>
        </p:txBody>
      </p:sp>
      <p:pic>
        <p:nvPicPr>
          <p:cNvPr id="4098" name="Picture 2">
            <a:extLst>
              <a:ext uri="{FF2B5EF4-FFF2-40B4-BE49-F238E27FC236}">
                <a16:creationId xmlns:a16="http://schemas.microsoft.com/office/drawing/2014/main" id="{A10461E1-983B-C9DC-BC08-ED8993A09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88617"/>
            <a:ext cx="10979426" cy="482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219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95DE5-7851-0A60-FE16-0011DCE4184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8085FB5-9DF8-2759-874F-00352B3C897B}"/>
              </a:ext>
            </a:extLst>
          </p:cNvPr>
          <p:cNvSpPr>
            <a:spLocks noGrp="1"/>
          </p:cNvSpPr>
          <p:nvPr>
            <p:ph idx="1"/>
          </p:nvPr>
        </p:nvSpPr>
        <p:spPr/>
        <p:txBody>
          <a:bodyPr>
            <a:normAutofit fontScale="70000" lnSpcReduction="20000"/>
          </a:bodyPr>
          <a:lstStyle/>
          <a:p>
            <a:r>
              <a:rPr lang="fr-FR" dirty="0"/>
              <a:t>« un dialogue dans lequel le </a:t>
            </a:r>
            <a:r>
              <a:rPr lang="fr-FR" dirty="0" err="1"/>
              <a:t>Bicho</a:t>
            </a:r>
            <a:r>
              <a:rPr lang="fr-FR" dirty="0"/>
              <a:t> détient des réponses qui lui sont propres » « La conjonction [du] geste avec la réponse immédiate du </a:t>
            </a:r>
            <a:r>
              <a:rPr lang="fr-FR" i="1" dirty="0" err="1"/>
              <a:t>Bicho</a:t>
            </a:r>
            <a:r>
              <a:rPr lang="fr-FR" dirty="0"/>
              <a:t> crée une nouvelle relation, et cela n’est possible que grâce aux mouvements qu’il sait faire : </a:t>
            </a:r>
            <a:r>
              <a:rPr lang="fr-FR" b="1" dirty="0"/>
              <a:t>c’est la vie propre du </a:t>
            </a:r>
            <a:r>
              <a:rPr lang="fr-FR" b="1" i="1" dirty="0" err="1"/>
              <a:t>Bicho</a:t>
            </a:r>
            <a:r>
              <a:rPr lang="fr-FR" b="1" i="1" dirty="0"/>
              <a:t> </a:t>
            </a:r>
            <a:r>
              <a:rPr lang="fr-FR" dirty="0"/>
              <a:t>»</a:t>
            </a:r>
          </a:p>
          <a:p>
            <a:pPr marL="0" indent="0">
              <a:buNone/>
            </a:pPr>
            <a:r>
              <a:rPr lang="pt-PT" b="1" dirty="0" err="1"/>
              <a:t>Lygia</a:t>
            </a:r>
            <a:r>
              <a:rPr lang="pt-PT" b="1" dirty="0"/>
              <a:t> </a:t>
            </a:r>
            <a:r>
              <a:rPr lang="pt-PT" b="1" dirty="0" err="1"/>
              <a:t>Clark</a:t>
            </a:r>
            <a:r>
              <a:rPr lang="pt-PT" dirty="0"/>
              <a:t>, « Bichos », </a:t>
            </a:r>
            <a:r>
              <a:rPr lang="pt-PT" dirty="0" err="1"/>
              <a:t>dans</a:t>
            </a:r>
            <a:r>
              <a:rPr lang="pt-PT" dirty="0"/>
              <a:t> </a:t>
            </a:r>
            <a:r>
              <a:rPr lang="pt-PT" i="1" dirty="0"/>
              <a:t>Livro-obra</a:t>
            </a:r>
            <a:r>
              <a:rPr lang="pt-PT" dirty="0"/>
              <a:t>, </a:t>
            </a:r>
            <a:r>
              <a:rPr lang="fr-FR" i="1" dirty="0">
                <a:effectLst/>
                <a:latin typeface="Times" pitchFamily="2" charset="0"/>
              </a:rPr>
              <a:t>Barcelona/Rio de Janeiro : </a:t>
            </a:r>
            <a:r>
              <a:rPr lang="fr-FR" i="1" dirty="0" err="1">
                <a:effectLst/>
                <a:latin typeface="Times" pitchFamily="2" charset="0"/>
              </a:rPr>
              <a:t>Fundació</a:t>
            </a:r>
            <a:r>
              <a:rPr lang="fr-FR" i="1" dirty="0">
                <a:effectLst/>
                <a:latin typeface="Times" pitchFamily="2" charset="0"/>
              </a:rPr>
              <a:t> Tapies e </a:t>
            </a:r>
            <a:r>
              <a:rPr lang="fr-FR" i="1" dirty="0" err="1">
                <a:effectLst/>
                <a:latin typeface="Times" pitchFamily="2" charset="0"/>
              </a:rPr>
              <a:t>Paço</a:t>
            </a:r>
            <a:r>
              <a:rPr lang="fr-FR" i="1" dirty="0">
                <a:effectLst/>
                <a:latin typeface="Times" pitchFamily="2" charset="0"/>
              </a:rPr>
              <a:t> Imperial, Catalogue de l’Exposition </a:t>
            </a:r>
            <a:r>
              <a:rPr lang="fr-FR" i="1" dirty="0" err="1">
                <a:effectLst/>
                <a:latin typeface="Times" pitchFamily="2" charset="0"/>
              </a:rPr>
              <a:t>Lygia</a:t>
            </a:r>
            <a:r>
              <a:rPr lang="fr-FR" i="1" dirty="0">
                <a:effectLst/>
                <a:latin typeface="Times" pitchFamily="2" charset="0"/>
              </a:rPr>
              <a:t> Clark,</a:t>
            </a:r>
            <a:r>
              <a:rPr lang="fr-FR" sz="2800" i="1" dirty="0">
                <a:effectLst/>
                <a:latin typeface="Times New Roman" panose="02020603050405020304" pitchFamily="18" charset="0"/>
                <a:ea typeface="Times New Roman" panose="02020603050405020304" pitchFamily="18" charset="0"/>
              </a:rPr>
              <a:t> 1999</a:t>
            </a:r>
            <a:r>
              <a:rPr lang="pt-PT" dirty="0"/>
              <a:t>, p. 121</a:t>
            </a:r>
          </a:p>
          <a:p>
            <a:pPr marL="0" indent="0">
              <a:buNone/>
            </a:pPr>
            <a:r>
              <a:rPr lang="fr-FR" dirty="0"/>
              <a:t>« La chose peut se plier et se déplier de multiples façons ou s’aplatir d’un seul coup. Le </a:t>
            </a:r>
            <a:r>
              <a:rPr lang="fr-FR" i="1" dirty="0" err="1"/>
              <a:t>Bicho</a:t>
            </a:r>
            <a:r>
              <a:rPr lang="fr-FR" dirty="0"/>
              <a:t> n’a ni endroit ni envers, ni haut, ni bas, ni dedans, ni dehors, il est sans base ni support imposé, car toutes les positions communiquent, elles peuvent se renverser ou s’inverser, le mouvement </a:t>
            </a:r>
            <a:r>
              <a:rPr lang="fr-FR" dirty="0" err="1"/>
              <a:t>indétermine</a:t>
            </a:r>
            <a:r>
              <a:rPr lang="fr-FR" dirty="0"/>
              <a:t> et lève les oppositions (entre lesquelles il n’y a ni contradiction, ni dialectique mais </a:t>
            </a:r>
            <a:r>
              <a:rPr lang="fr-FR" b="1" dirty="0"/>
              <a:t>un sans cesse devenir autre</a:t>
            </a:r>
            <a:r>
              <a:rPr lang="fr-FR" dirty="0"/>
              <a:t>). En raison du mode d’articulation et de retournement des plans dans l’espace, un </a:t>
            </a:r>
            <a:r>
              <a:rPr lang="fr-FR" i="1" dirty="0" err="1"/>
              <a:t>Bicho</a:t>
            </a:r>
            <a:r>
              <a:rPr lang="fr-FR" dirty="0"/>
              <a:t> est donc une manière de nœud de </a:t>
            </a:r>
            <a:r>
              <a:rPr lang="fr-FR" dirty="0" err="1"/>
              <a:t>Mœbius</a:t>
            </a:r>
            <a:r>
              <a:rPr lang="fr-FR" dirty="0"/>
              <a:t> en devenir multiple, développant une topologie complexe et vivante ».</a:t>
            </a:r>
          </a:p>
          <a:p>
            <a:pPr marL="0" indent="0">
              <a:buNone/>
            </a:pPr>
            <a:r>
              <a:rPr lang="fr-FR" b="1" dirty="0"/>
              <a:t>Jean-Claude Bonne</a:t>
            </a:r>
            <a:r>
              <a:rPr lang="fr-FR" dirty="0"/>
              <a:t>, « Art ornemental, art environnemental : au-delà ou en deçà de l’image (art médiéval, art contemporain) », </a:t>
            </a:r>
            <a:r>
              <a:rPr lang="fr-FR" i="1" dirty="0"/>
              <a:t>Images </a:t>
            </a:r>
            <a:r>
              <a:rPr lang="fr-FR" i="1" dirty="0" err="1"/>
              <a:t>Re-vues</a:t>
            </a:r>
            <a:r>
              <a:rPr lang="fr-FR" dirty="0"/>
              <a:t> [En ligne], 10 | 2012, mis en ligne le 23 octobre 2012</a:t>
            </a:r>
          </a:p>
          <a:p>
            <a:pPr marL="0" indent="0">
              <a:buNone/>
            </a:pPr>
            <a:endParaRPr lang="fr-FR" dirty="0"/>
          </a:p>
        </p:txBody>
      </p:sp>
    </p:spTree>
    <p:extLst>
      <p:ext uri="{BB962C8B-B14F-4D97-AF65-F5344CB8AC3E}">
        <p14:creationId xmlns:p14="http://schemas.microsoft.com/office/powerpoint/2010/main" val="1264850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699DD-8F5D-3955-25FE-4460F8489D8F}"/>
              </a:ext>
            </a:extLst>
          </p:cNvPr>
          <p:cNvSpPr>
            <a:spLocks noGrp="1"/>
          </p:cNvSpPr>
          <p:nvPr>
            <p:ph type="title"/>
          </p:nvPr>
        </p:nvSpPr>
        <p:spPr/>
        <p:txBody>
          <a:bodyPr>
            <a:normAutofit/>
          </a:bodyPr>
          <a:lstStyle/>
          <a:p>
            <a:r>
              <a:rPr lang="fr-FR" sz="2400" dirty="0" err="1"/>
              <a:t>Experience</a:t>
            </a:r>
            <a:r>
              <a:rPr lang="fr-FR" sz="2400" dirty="0"/>
              <a:t> à partir du texte-manifeste de 1963 intitulé </a:t>
            </a:r>
            <a:r>
              <a:rPr lang="fr-FR" sz="2400" i="1" dirty="0" err="1"/>
              <a:t>Caminhando</a:t>
            </a:r>
            <a:r>
              <a:rPr lang="fr-FR" sz="2400" dirty="0"/>
              <a:t> [littéralement </a:t>
            </a:r>
            <a:r>
              <a:rPr lang="fr-FR" sz="2400" i="1" dirty="0"/>
              <a:t>Cheminant</a:t>
            </a:r>
            <a:r>
              <a:rPr lang="fr-FR" sz="2400" dirty="0"/>
              <a:t>], une « proposition » sous forme d’un </a:t>
            </a:r>
            <a:r>
              <a:rPr lang="fr-FR" sz="2400" i="1" dirty="0"/>
              <a:t>protocole d’expérience</a:t>
            </a:r>
            <a:r>
              <a:rPr lang="fr-FR" sz="2400" dirty="0"/>
              <a:t> fondée sur le principe de la bande de Moebius </a:t>
            </a:r>
          </a:p>
        </p:txBody>
      </p:sp>
      <p:pic>
        <p:nvPicPr>
          <p:cNvPr id="5122" name="Picture 2">
            <a:extLst>
              <a:ext uri="{FF2B5EF4-FFF2-40B4-BE49-F238E27FC236}">
                <a16:creationId xmlns:a16="http://schemas.microsoft.com/office/drawing/2014/main" id="{6CA556AE-428B-89A6-5039-AF1B8DEA36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0" y="2032794"/>
            <a:ext cx="10160000" cy="393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730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74FE1-A3D5-2906-F9E1-D3971C74D50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D73DFC5-1808-0180-8C33-EE5033BF8BA4}"/>
              </a:ext>
            </a:extLst>
          </p:cNvPr>
          <p:cNvSpPr>
            <a:spLocks noGrp="1"/>
          </p:cNvSpPr>
          <p:nvPr>
            <p:ph idx="1"/>
          </p:nvPr>
        </p:nvSpPr>
        <p:spPr/>
        <p:txBody>
          <a:bodyPr>
            <a:normAutofit fontScale="92500" lnSpcReduction="10000"/>
          </a:bodyPr>
          <a:lstStyle/>
          <a:p>
            <a:r>
              <a:rPr lang="fr-FR" dirty="0"/>
              <a:t>« Faites vous-même le </a:t>
            </a:r>
            <a:r>
              <a:rPr lang="fr-FR" i="1" dirty="0" err="1"/>
              <a:t>Caminhando</a:t>
            </a:r>
            <a:r>
              <a:rPr lang="fr-FR" dirty="0"/>
              <a:t>. Prenez la bande qui enveloppe un livre, coupez-là dans la largeur, tordez-là et collez-là de façon à obtenir un ruban de Möbius. Ensuite, prenez des ciseaux, enfoncez la pointe dans la surface et coupez dans le sens de la longueur. Faites attention à ne pas retomber dans la coupure déjà faite […] Quand vous aurez fait le tour du ruban, à vous de choisir entre couper à droite ou couper à gauche. Cette notion de choix est décisive. </a:t>
            </a:r>
            <a:r>
              <a:rPr lang="fr-FR" b="1" dirty="0"/>
              <a:t>L’unique sens de cette expérience réside dans l’acte de la faire. L’œuvre, c’est votre acte</a:t>
            </a:r>
            <a:r>
              <a:rPr lang="fr-FR" dirty="0"/>
              <a:t>. À mesure qu’on coupe la bande, elle s’affine et se dédouble en entrelacs. À la fin, le chemin est tellement étroit qu’on ne peut plus l’ouvrir. C’est le bout du sentier » </a:t>
            </a:r>
            <a:r>
              <a:rPr lang="pt-PT" dirty="0" err="1"/>
              <a:t>Lygia</a:t>
            </a:r>
            <a:r>
              <a:rPr lang="pt-PT" dirty="0"/>
              <a:t> </a:t>
            </a:r>
            <a:r>
              <a:rPr lang="pt-PT" dirty="0" err="1"/>
              <a:t>Clark</a:t>
            </a:r>
            <a:r>
              <a:rPr lang="pt-PT" dirty="0"/>
              <a:t>, « </a:t>
            </a:r>
            <a:r>
              <a:rPr lang="pt-PT" i="1" dirty="0"/>
              <a:t>Caminhando</a:t>
            </a:r>
            <a:r>
              <a:rPr lang="pt-PT" dirty="0"/>
              <a:t> » (1963), </a:t>
            </a:r>
            <a:r>
              <a:rPr lang="fr-FR" i="1" dirty="0">
                <a:effectLst/>
                <a:latin typeface="Times" pitchFamily="2" charset="0"/>
              </a:rPr>
              <a:t>Barcelona/Rio de Janeiro : </a:t>
            </a:r>
            <a:r>
              <a:rPr lang="fr-FR" i="1" dirty="0" err="1">
                <a:effectLst/>
                <a:latin typeface="Times" pitchFamily="2" charset="0"/>
              </a:rPr>
              <a:t>Fundació</a:t>
            </a:r>
            <a:r>
              <a:rPr lang="fr-FR" i="1" dirty="0">
                <a:effectLst/>
                <a:latin typeface="Times" pitchFamily="2" charset="0"/>
              </a:rPr>
              <a:t> Tapies e </a:t>
            </a:r>
            <a:r>
              <a:rPr lang="fr-FR" i="1" dirty="0" err="1">
                <a:effectLst/>
                <a:latin typeface="Times" pitchFamily="2" charset="0"/>
              </a:rPr>
              <a:t>Paço</a:t>
            </a:r>
            <a:r>
              <a:rPr lang="fr-FR" i="1" dirty="0">
                <a:effectLst/>
                <a:latin typeface="Times" pitchFamily="2" charset="0"/>
              </a:rPr>
              <a:t> Imperial, Catalogue de l’Exposition </a:t>
            </a:r>
            <a:r>
              <a:rPr lang="fr-FR" i="1" dirty="0" err="1">
                <a:effectLst/>
                <a:latin typeface="Times" pitchFamily="2" charset="0"/>
              </a:rPr>
              <a:t>Lygia</a:t>
            </a:r>
            <a:r>
              <a:rPr lang="fr-FR" i="1" dirty="0">
                <a:effectLst/>
                <a:latin typeface="Times" pitchFamily="2" charset="0"/>
              </a:rPr>
              <a:t> Clark,</a:t>
            </a:r>
            <a:r>
              <a:rPr lang="fr-FR" sz="2800" i="1" dirty="0">
                <a:effectLst/>
                <a:latin typeface="Times New Roman" panose="02020603050405020304" pitchFamily="18" charset="0"/>
                <a:ea typeface="Times New Roman" panose="02020603050405020304" pitchFamily="18" charset="0"/>
              </a:rPr>
              <a:t> 1999</a:t>
            </a:r>
            <a:r>
              <a:rPr lang="pt-PT" dirty="0"/>
              <a:t>, p. 265.</a:t>
            </a:r>
            <a:endParaRPr lang="fr-FR" dirty="0"/>
          </a:p>
        </p:txBody>
      </p:sp>
    </p:spTree>
    <p:extLst>
      <p:ext uri="{BB962C8B-B14F-4D97-AF65-F5344CB8AC3E}">
        <p14:creationId xmlns:p14="http://schemas.microsoft.com/office/powerpoint/2010/main" val="191021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6BABC-9C0C-387E-EBC4-63EC6906B0F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52B14F0-4239-3B9D-322A-8189BA332663}"/>
              </a:ext>
            </a:extLst>
          </p:cNvPr>
          <p:cNvSpPr>
            <a:spLocks noGrp="1"/>
          </p:cNvSpPr>
          <p:nvPr>
            <p:ph idx="1"/>
          </p:nvPr>
        </p:nvSpPr>
        <p:spPr/>
        <p:txBody>
          <a:bodyPr/>
          <a:lstStyle/>
          <a:p>
            <a:r>
              <a:rPr lang="fr-FR" b="1" dirty="0"/>
              <a:t>Félix Guattari</a:t>
            </a:r>
            <a:r>
              <a:rPr lang="fr-FR" dirty="0"/>
              <a:t> (1930-1992). Psychanalyste, proche du courant de la psychiatrie institutionnelle de Jean Oury, il a été membre de l’École freudienne de Lacan. En 1955, il rejoint Jean Oury à la clinique de La Borde. Dans</a:t>
            </a:r>
            <a:r>
              <a:rPr lang="fr-FR" i="1" dirty="0"/>
              <a:t> L’Anti-Œdipe</a:t>
            </a:r>
            <a:r>
              <a:rPr lang="fr-FR" dirty="0"/>
              <a:t> (1972) et </a:t>
            </a:r>
            <a:r>
              <a:rPr lang="fr-FR" i="1" dirty="0"/>
              <a:t>Mille Plateaux</a:t>
            </a:r>
            <a:r>
              <a:rPr lang="fr-FR" dirty="0"/>
              <a:t> (1980), tous les deux sous-titrés « Capitalisme et schizophrénie », il engage avec Gilles Deleuze une critique de la psychanalyse et de la philosophie contemporaines.</a:t>
            </a:r>
          </a:p>
        </p:txBody>
      </p:sp>
    </p:spTree>
    <p:extLst>
      <p:ext uri="{BB962C8B-B14F-4D97-AF65-F5344CB8AC3E}">
        <p14:creationId xmlns:p14="http://schemas.microsoft.com/office/powerpoint/2010/main" val="4031165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0A816-3ED9-5F77-B3FE-8BE832FCEA2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E05ABA2-6E9D-8117-E89E-646C4D74F39F}"/>
              </a:ext>
            </a:extLst>
          </p:cNvPr>
          <p:cNvSpPr>
            <a:spLocks noGrp="1"/>
          </p:cNvSpPr>
          <p:nvPr>
            <p:ph idx="1"/>
          </p:nvPr>
        </p:nvSpPr>
        <p:spPr/>
        <p:txBody>
          <a:bodyPr>
            <a:normAutofit/>
          </a:bodyPr>
          <a:lstStyle/>
          <a:p>
            <a:r>
              <a:rPr lang="fr-FR" sz="2400" dirty="0">
                <a:effectLst/>
                <a:latin typeface="Times New Roman" panose="02020603050405020304" pitchFamily="18" charset="0"/>
                <a:ea typeface="Times New Roman" panose="02020603050405020304" pitchFamily="18" charset="0"/>
              </a:rPr>
              <a:t>« le caractère </a:t>
            </a:r>
            <a:r>
              <a:rPr lang="fr-FR" sz="2400" b="1" dirty="0">
                <a:effectLst/>
                <a:latin typeface="Times New Roman" panose="02020603050405020304" pitchFamily="18" charset="0"/>
                <a:ea typeface="Times New Roman" panose="02020603050405020304" pitchFamily="18" charset="0"/>
              </a:rPr>
              <a:t>politique</a:t>
            </a:r>
            <a:r>
              <a:rPr lang="fr-FR" sz="2400" dirty="0">
                <a:effectLst/>
                <a:latin typeface="Times New Roman" panose="02020603050405020304" pitchFamily="18" charset="0"/>
                <a:ea typeface="Times New Roman" panose="02020603050405020304" pitchFamily="18" charset="0"/>
              </a:rPr>
              <a:t> et social de mon travail devient pour moi évident puisqu’il s’effectue à partir d’une libération de l’homme, à partir de la suppression d’une répression ; </a:t>
            </a:r>
            <a:r>
              <a:rPr lang="fr-FR" sz="2400" b="1" dirty="0">
                <a:effectLst/>
                <a:latin typeface="Times New Roman" panose="02020603050405020304" pitchFamily="18" charset="0"/>
                <a:ea typeface="Times New Roman" panose="02020603050405020304" pitchFamily="18" charset="0"/>
              </a:rPr>
              <a:t>puisque le participant y retrouve une énergie sensorielle</a:t>
            </a:r>
            <a:r>
              <a:rPr lang="fr-FR" sz="2400" dirty="0">
                <a:effectLst/>
                <a:latin typeface="Times New Roman" panose="02020603050405020304" pitchFamily="18" charset="0"/>
                <a:ea typeface="Times New Roman" panose="02020603050405020304" pitchFamily="18" charset="0"/>
              </a:rPr>
              <a:t>, qui avait été volontairement </a:t>
            </a:r>
            <a:r>
              <a:rPr lang="fr-FR" sz="2400" b="1" dirty="0">
                <a:effectLst/>
                <a:latin typeface="Times New Roman" panose="02020603050405020304" pitchFamily="18" charset="0"/>
                <a:ea typeface="Times New Roman" panose="02020603050405020304" pitchFamily="18" charset="0"/>
              </a:rPr>
              <a:t>anesthésiée </a:t>
            </a:r>
            <a:r>
              <a:rPr lang="fr-FR" sz="2400" dirty="0">
                <a:effectLst/>
                <a:latin typeface="Times New Roman" panose="02020603050405020304" pitchFamily="18" charset="0"/>
                <a:ea typeface="Times New Roman" panose="02020603050405020304" pitchFamily="18" charset="0"/>
              </a:rPr>
              <a:t>par nos habitudes sociales, ces expériences avaient un impact révolutionnaire »</a:t>
            </a:r>
          </a:p>
          <a:p>
            <a:r>
              <a:rPr lang="fr-FR" sz="1800" dirty="0" err="1">
                <a:effectLst/>
                <a:latin typeface="Times New Roman" panose="02020603050405020304" pitchFamily="18" charset="0"/>
                <a:ea typeface="Times New Roman" panose="02020603050405020304" pitchFamily="18" charset="0"/>
              </a:rPr>
              <a:t>Lygia</a:t>
            </a:r>
            <a:r>
              <a:rPr lang="fr-FR" sz="1800" dirty="0">
                <a:effectLst/>
                <a:latin typeface="Times New Roman" panose="02020603050405020304" pitchFamily="18" charset="0"/>
                <a:ea typeface="Times New Roman" panose="02020603050405020304" pitchFamily="18" charset="0"/>
              </a:rPr>
              <a:t> Clark, « L’art c’est le corps », </a:t>
            </a:r>
            <a:r>
              <a:rPr lang="fr-FR" sz="1800" i="1" dirty="0">
                <a:effectLst/>
                <a:latin typeface="Times New Roman" panose="02020603050405020304" pitchFamily="18" charset="0"/>
                <a:ea typeface="Times New Roman" panose="02020603050405020304" pitchFamily="18" charset="0"/>
              </a:rPr>
              <a:t>Preuves</a:t>
            </a:r>
            <a:r>
              <a:rPr lang="fr-FR" sz="1800" dirty="0">
                <a:effectLst/>
                <a:latin typeface="Times New Roman" panose="02020603050405020304" pitchFamily="18" charset="0"/>
                <a:ea typeface="Times New Roman" panose="02020603050405020304" pitchFamily="18" charset="0"/>
              </a:rPr>
              <a:t>, n° 13, Paris, 1973, Catalogue </a:t>
            </a:r>
            <a:r>
              <a:rPr lang="fr-FR" sz="1800" i="1" dirty="0" err="1">
                <a:effectLst/>
                <a:latin typeface="Times New Roman" panose="02020603050405020304" pitchFamily="18" charset="0"/>
                <a:ea typeface="Times New Roman" panose="02020603050405020304" pitchFamily="18" charset="0"/>
              </a:rPr>
              <a:t>Lygia</a:t>
            </a:r>
            <a:r>
              <a:rPr lang="fr-FR" sz="1800" i="1" dirty="0">
                <a:effectLst/>
                <a:latin typeface="Times New Roman" panose="02020603050405020304" pitchFamily="18" charset="0"/>
                <a:ea typeface="Times New Roman" panose="02020603050405020304" pitchFamily="18" charset="0"/>
              </a:rPr>
              <a:t> Clark</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op. </a:t>
            </a:r>
            <a:r>
              <a:rPr lang="fr-FR" sz="1800" i="1" dirty="0" err="1">
                <a:effectLst/>
                <a:latin typeface="Times New Roman" panose="02020603050405020304" pitchFamily="18" charset="0"/>
                <a:ea typeface="Times New Roman" panose="02020603050405020304" pitchFamily="18" charset="0"/>
              </a:rPr>
              <a:t>cit</a:t>
            </a:r>
            <a:r>
              <a:rPr lang="fr-FR" sz="1600" i="1" dirty="0">
                <a:latin typeface="Times New Roman" panose="02020603050405020304" pitchFamily="18" charset="0"/>
                <a:ea typeface="Times New Roman" panose="02020603050405020304" pitchFamily="18" charset="0"/>
              </a:rPr>
              <a:t>.</a:t>
            </a:r>
          </a:p>
          <a:p>
            <a:endParaRPr lang="fr-FR" sz="1600" i="1" dirty="0">
              <a:latin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Cet acte du </a:t>
            </a:r>
            <a:r>
              <a:rPr lang="fr-FR" sz="1800" i="1" dirty="0" err="1">
                <a:effectLst/>
                <a:latin typeface="Times New Roman" panose="02020603050405020304" pitchFamily="18" charset="0"/>
                <a:ea typeface="Times New Roman" panose="02020603050405020304" pitchFamily="18" charset="0"/>
              </a:rPr>
              <a:t>Caminhando</a:t>
            </a:r>
            <a:r>
              <a:rPr lang="fr-FR" sz="1800" i="1"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est une proposition dirigée vers l’homme dont le travail toujours plus mécanisé et automatisé a perdu le contenu expressif qu’il avait autrefois, quand </a:t>
            </a:r>
            <a:r>
              <a:rPr lang="fr-FR" sz="1800" b="1" dirty="0">
                <a:effectLst/>
                <a:latin typeface="Times New Roman" panose="02020603050405020304" pitchFamily="18" charset="0"/>
                <a:ea typeface="Times New Roman" panose="02020603050405020304" pitchFamily="18" charset="0"/>
              </a:rPr>
              <a:t>l’artisan dialoguait avec son œuvre</a:t>
            </a:r>
            <a:r>
              <a:rPr lang="fr-FR" sz="1800" dirty="0">
                <a:effectLst/>
                <a:latin typeface="Times New Roman" panose="02020603050405020304" pitchFamily="18" charset="0"/>
                <a:ea typeface="Times New Roman" panose="02020603050405020304" pitchFamily="18" charset="0"/>
              </a:rPr>
              <a:t>. Peut-être l’homme n’a-t-il perdu cette expressivité par rapport à son travail — au point de lui devenir complètement étranger — que pour mieux redécouvrir aujourd’hui son propre geste, revêtu d’une nouvelle signification </a:t>
            </a:r>
            <a:r>
              <a:rPr lang="fr-FR" sz="1600" dirty="0">
                <a:effectLst/>
              </a:rPr>
              <a:t> </a:t>
            </a:r>
            <a:r>
              <a:rPr lang="fr-FR" sz="1600" i="1" dirty="0">
                <a:effectLst/>
                <a:latin typeface="Times New Roman" panose="02020603050405020304" pitchFamily="18" charset="0"/>
              </a:rPr>
              <a:t> </a:t>
            </a:r>
          </a:p>
          <a:p>
            <a:r>
              <a:rPr lang="fr-FR" sz="1800" dirty="0" err="1">
                <a:effectLst/>
                <a:latin typeface="Times New Roman" panose="02020603050405020304" pitchFamily="18" charset="0"/>
                <a:ea typeface="Times New Roman" panose="02020603050405020304" pitchFamily="18" charset="0"/>
              </a:rPr>
              <a:t>Lygia</a:t>
            </a:r>
            <a:r>
              <a:rPr lang="fr-FR" sz="1800" dirty="0">
                <a:effectLst/>
                <a:latin typeface="Times New Roman" panose="02020603050405020304" pitchFamily="18" charset="0"/>
                <a:ea typeface="Times New Roman" panose="02020603050405020304" pitchFamily="18" charset="0"/>
              </a:rPr>
              <a:t> Clark, « À propos de la magie de l’objet » (1965), in Catalogue </a:t>
            </a:r>
            <a:r>
              <a:rPr lang="fr-FR" sz="1800" i="1" dirty="0" err="1">
                <a:effectLst/>
                <a:latin typeface="Times New Roman" panose="02020603050405020304" pitchFamily="18" charset="0"/>
                <a:ea typeface="Times New Roman" panose="02020603050405020304" pitchFamily="18" charset="0"/>
              </a:rPr>
              <a:t>Lygia</a:t>
            </a:r>
            <a:r>
              <a:rPr lang="fr-FR" sz="1800" i="1" dirty="0">
                <a:effectLst/>
                <a:latin typeface="Times New Roman" panose="02020603050405020304" pitchFamily="18" charset="0"/>
                <a:ea typeface="Times New Roman" panose="02020603050405020304" pitchFamily="18" charset="0"/>
              </a:rPr>
              <a:t> Clark</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op. </a:t>
            </a:r>
            <a:r>
              <a:rPr lang="fr-FR" sz="1800" i="1" dirty="0" err="1">
                <a:effectLst/>
                <a:latin typeface="Times New Roman" panose="02020603050405020304" pitchFamily="18" charset="0"/>
                <a:ea typeface="Times New Roman" panose="02020603050405020304" pitchFamily="18" charset="0"/>
              </a:rPr>
              <a:t>cit</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 p. 153 </a:t>
            </a:r>
            <a:endParaRPr lang="fr-FR" sz="2400" dirty="0"/>
          </a:p>
        </p:txBody>
      </p:sp>
    </p:spTree>
    <p:extLst>
      <p:ext uri="{BB962C8B-B14F-4D97-AF65-F5344CB8AC3E}">
        <p14:creationId xmlns:p14="http://schemas.microsoft.com/office/powerpoint/2010/main" val="2275552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FF2C7D-FFF1-D814-09D6-D4A86B58844E}"/>
              </a:ext>
            </a:extLst>
          </p:cNvPr>
          <p:cNvSpPr>
            <a:spLocks noGrp="1"/>
          </p:cNvSpPr>
          <p:nvPr>
            <p:ph type="title"/>
          </p:nvPr>
        </p:nvSpPr>
        <p:spPr/>
        <p:txBody>
          <a:bodyPr>
            <a:normAutofit/>
          </a:bodyPr>
          <a:lstStyle/>
          <a:p>
            <a:r>
              <a:rPr lang="fr-FR" sz="2400" dirty="0" err="1"/>
              <a:t>Lygia</a:t>
            </a:r>
            <a:r>
              <a:rPr lang="fr-FR" sz="2400" dirty="0"/>
              <a:t> Clark, </a:t>
            </a:r>
            <a:r>
              <a:rPr lang="fr-FR" sz="2400" i="1" dirty="0"/>
              <a:t>O </a:t>
            </a:r>
            <a:r>
              <a:rPr lang="fr-FR" sz="2400" i="1" dirty="0" err="1"/>
              <a:t>dentro</a:t>
            </a:r>
            <a:r>
              <a:rPr lang="fr-FR" sz="2400" i="1" dirty="0"/>
              <a:t> </a:t>
            </a:r>
            <a:r>
              <a:rPr lang="fr-FR" sz="2400" i="1" dirty="0" err="1"/>
              <a:t>é</a:t>
            </a:r>
            <a:r>
              <a:rPr lang="fr-FR" sz="2400" i="1" dirty="0"/>
              <a:t> o fora, Le dedans est le dehors,</a:t>
            </a:r>
            <a:r>
              <a:rPr lang="fr-FR" sz="2400" dirty="0"/>
              <a:t> 1963, métal </a:t>
            </a:r>
          </a:p>
        </p:txBody>
      </p:sp>
      <p:sp>
        <p:nvSpPr>
          <p:cNvPr id="3" name="Espace réservé du contenu 2">
            <a:extLst>
              <a:ext uri="{FF2B5EF4-FFF2-40B4-BE49-F238E27FC236}">
                <a16:creationId xmlns:a16="http://schemas.microsoft.com/office/drawing/2014/main" id="{55DD9209-F9D9-1326-DF15-29FB37A798EA}"/>
              </a:ext>
            </a:extLst>
          </p:cNvPr>
          <p:cNvSpPr>
            <a:spLocks noGrp="1"/>
          </p:cNvSpPr>
          <p:nvPr>
            <p:ph idx="1"/>
          </p:nvPr>
        </p:nvSpPr>
        <p:spPr/>
        <p:txBody>
          <a:bodyPr/>
          <a:lstStyle/>
          <a:p>
            <a:pPr marL="0" indent="0">
              <a:buNone/>
            </a:pPr>
            <a:r>
              <a:rPr lang="pt-PT" dirty="0"/>
              <a:t>.</a:t>
            </a:r>
            <a:endParaRPr lang="fr-FR" dirty="0"/>
          </a:p>
        </p:txBody>
      </p:sp>
      <p:pic>
        <p:nvPicPr>
          <p:cNvPr id="6146" name="Picture 2">
            <a:extLst>
              <a:ext uri="{FF2B5EF4-FFF2-40B4-BE49-F238E27FC236}">
                <a16:creationId xmlns:a16="http://schemas.microsoft.com/office/drawing/2014/main" id="{E6F80B9D-A281-A9E0-C1E3-161EEC188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900" y="1695450"/>
            <a:ext cx="59182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175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6544AD-4DA7-9F68-D0D4-44126C27C4F8}"/>
              </a:ext>
            </a:extLst>
          </p:cNvPr>
          <p:cNvSpPr>
            <a:spLocks noGrp="1"/>
          </p:cNvSpPr>
          <p:nvPr>
            <p:ph type="title"/>
          </p:nvPr>
        </p:nvSpPr>
        <p:spPr/>
        <p:txBody>
          <a:bodyPr>
            <a:normAutofit/>
          </a:bodyPr>
          <a:lstStyle/>
          <a:p>
            <a:r>
              <a:rPr lang="fr-FR" sz="2400" dirty="0" err="1"/>
              <a:t>Lygia</a:t>
            </a:r>
            <a:r>
              <a:rPr lang="fr-FR" sz="2400" dirty="0"/>
              <a:t> Clark, </a:t>
            </a:r>
            <a:r>
              <a:rPr lang="fr-FR" sz="2400" i="1" dirty="0" err="1"/>
              <a:t>Trepante</a:t>
            </a:r>
            <a:r>
              <a:rPr lang="fr-FR" sz="2400" i="1" dirty="0"/>
              <a:t>, Grimpant (Œuvre molle)</a:t>
            </a:r>
            <a:r>
              <a:rPr lang="fr-FR" sz="2400" dirty="0"/>
              <a:t>, 1964, caoutchouc, dimensions variables</a:t>
            </a:r>
          </a:p>
        </p:txBody>
      </p:sp>
      <p:pic>
        <p:nvPicPr>
          <p:cNvPr id="7170" name="Picture 2">
            <a:extLst>
              <a:ext uri="{FF2B5EF4-FFF2-40B4-BE49-F238E27FC236}">
                <a16:creationId xmlns:a16="http://schemas.microsoft.com/office/drawing/2014/main" id="{DA71A535-7BEF-CABF-4DE8-B2B05427A0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3550" y="1956594"/>
            <a:ext cx="3644900"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30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78992-BBD4-3E07-04DF-CF77C4B525B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F641E6D-1AF6-4AC0-4DF8-FD5EE72E5C4D}"/>
              </a:ext>
            </a:extLst>
          </p:cNvPr>
          <p:cNvSpPr>
            <a:spLocks noGrp="1"/>
          </p:cNvSpPr>
          <p:nvPr>
            <p:ph idx="1"/>
          </p:nvPr>
        </p:nvSpPr>
        <p:spPr/>
        <p:txBody>
          <a:bodyPr>
            <a:normAutofit fontScale="85000" lnSpcReduction="20000"/>
          </a:bodyPr>
          <a:lstStyle/>
          <a:p>
            <a:r>
              <a:rPr lang="fr-FR" dirty="0"/>
              <a:t> Il ne s’agit pas ici de la participation pour la participation, ni d’agression pour l’agression » mais que « [l’]acte soit nourri par une pensée — dans ce cas l’“</a:t>
            </a:r>
            <a:r>
              <a:rPr lang="fr-FR" dirty="0" err="1"/>
              <a:t>emphatisation</a:t>
            </a:r>
            <a:r>
              <a:rPr lang="fr-FR" dirty="0"/>
              <a:t>“ de [la] liberté d’action », in « À propos de la magie de l’objet », 1983 LC., op.cit., p. 153</a:t>
            </a:r>
          </a:p>
          <a:p>
            <a:r>
              <a:rPr lang="fr-FR" dirty="0"/>
              <a:t> </a:t>
            </a:r>
            <a:r>
              <a:rPr lang="fr-FR" dirty="0">
                <a:solidFill>
                  <a:srgbClr val="7030A0"/>
                </a:solidFill>
              </a:rPr>
              <a:t>si les dispositifs de pouvoir sont en quelque sorte constituants, il ne peut y avoir contre eux que des phénomènes de “résistance” »</a:t>
            </a:r>
            <a:r>
              <a:rPr lang="fr-FR" sz="1400" dirty="0">
                <a:solidFill>
                  <a:srgbClr val="7030A0"/>
                </a:solidFill>
              </a:rPr>
              <a:t> </a:t>
            </a:r>
          </a:p>
          <a:p>
            <a:r>
              <a:rPr lang="fr-FR" sz="1900" dirty="0">
                <a:solidFill>
                  <a:srgbClr val="7030A0"/>
                </a:solidFill>
              </a:rPr>
              <a:t>G. Deleuze, « Désir et plaisir » (1977), repris dans </a:t>
            </a:r>
            <a:r>
              <a:rPr lang="fr-FR" sz="1900" i="1" dirty="0">
                <a:solidFill>
                  <a:srgbClr val="7030A0"/>
                </a:solidFill>
              </a:rPr>
              <a:t>Id., Deux régimes de fous</a:t>
            </a:r>
            <a:r>
              <a:rPr lang="fr-FR" sz="1900" dirty="0">
                <a:solidFill>
                  <a:srgbClr val="7030A0"/>
                </a:solidFill>
              </a:rPr>
              <a:t>, Éditions de Minuit, Paris, 2003, p.117.</a:t>
            </a:r>
          </a:p>
          <a:p>
            <a:r>
              <a:rPr lang="fr-FR" dirty="0">
                <a:solidFill>
                  <a:srgbClr val="7030A0"/>
                </a:solidFill>
              </a:rPr>
              <a:t>: « le diagramme ne fonctionne jamais pour représenter un monde objectivé ; au contraire il organise un nouveau type de réalité. […] Le diagramme n’est pas une science, il est toujours affaire de politique […] défaisant les réalités et les significations précédentes, constituant autant de points d’émergence ou de créationnisme, de conjonctions inattendues, de continuums improbables</a:t>
            </a:r>
          </a:p>
          <a:p>
            <a:pPr marL="0" indent="0">
              <a:buNone/>
            </a:pPr>
            <a:r>
              <a:rPr lang="fr-FR" sz="1900" dirty="0">
                <a:solidFill>
                  <a:srgbClr val="7030A0"/>
                </a:solidFill>
              </a:rPr>
              <a:t>G. Deleuze, « Écrivain non : un nouveau cartographe », </a:t>
            </a:r>
            <a:r>
              <a:rPr lang="fr-FR" sz="1900" i="1" dirty="0">
                <a:solidFill>
                  <a:srgbClr val="7030A0"/>
                </a:solidFill>
              </a:rPr>
              <a:t>Critique</a:t>
            </a:r>
            <a:r>
              <a:rPr lang="fr-FR" sz="1900" dirty="0">
                <a:solidFill>
                  <a:srgbClr val="7030A0"/>
                </a:solidFill>
              </a:rPr>
              <a:t>, n° 343, décembre 1975. L’article est repris, modifié, dans </a:t>
            </a:r>
            <a:r>
              <a:rPr lang="fr-FR" sz="1900" i="1" dirty="0">
                <a:solidFill>
                  <a:srgbClr val="7030A0"/>
                </a:solidFill>
              </a:rPr>
              <a:t>Id., Foucault, .</a:t>
            </a:r>
            <a:r>
              <a:rPr lang="fr-FR" sz="1900" dirty="0">
                <a:solidFill>
                  <a:srgbClr val="7030A0"/>
                </a:solidFill>
              </a:rPr>
              <a:t>, pp. 31-51, sous l’intitulé général « </a:t>
            </a:r>
            <a:r>
              <a:rPr lang="fr-FR" sz="1900" b="1" dirty="0">
                <a:solidFill>
                  <a:srgbClr val="7030A0"/>
                </a:solidFill>
              </a:rPr>
              <a:t>De l’archive au diagramme </a:t>
            </a:r>
            <a:r>
              <a:rPr lang="fr-FR" sz="1900" dirty="0">
                <a:solidFill>
                  <a:srgbClr val="7030A0"/>
                </a:solidFill>
              </a:rPr>
              <a:t>». p. 1223.</a:t>
            </a:r>
          </a:p>
        </p:txBody>
      </p:sp>
    </p:spTree>
    <p:extLst>
      <p:ext uri="{BB962C8B-B14F-4D97-AF65-F5344CB8AC3E}">
        <p14:creationId xmlns:p14="http://schemas.microsoft.com/office/powerpoint/2010/main" val="222141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49E31-C0EF-3FFD-C87C-45DE0F86FBA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FB01E7D-5C59-559E-626A-5483145209E3}"/>
              </a:ext>
            </a:extLst>
          </p:cNvPr>
          <p:cNvSpPr>
            <a:spLocks noGrp="1"/>
          </p:cNvSpPr>
          <p:nvPr>
            <p:ph idx="1"/>
          </p:nvPr>
        </p:nvSpPr>
        <p:spPr/>
        <p:txBody>
          <a:bodyPr/>
          <a:lstStyle/>
          <a:p>
            <a:r>
              <a:rPr lang="fr-FR" dirty="0"/>
              <a:t>« Toute ma vision n’est pas purement optique, mais viscéralement liée à mon expérience vitale du sentir [</a:t>
            </a:r>
            <a:r>
              <a:rPr lang="fr-FR" i="1" dirty="0"/>
              <a:t>à </a:t>
            </a:r>
            <a:r>
              <a:rPr lang="fr-FR" b="1" i="1" dirty="0" err="1"/>
              <a:t>minha</a:t>
            </a:r>
            <a:r>
              <a:rPr lang="fr-FR" b="1" i="1" dirty="0"/>
              <a:t> </a:t>
            </a:r>
            <a:r>
              <a:rPr lang="fr-FR" b="1" i="1" dirty="0" err="1"/>
              <a:t>vivência</a:t>
            </a:r>
            <a:r>
              <a:rPr lang="fr-FR" b="1" i="1" dirty="0"/>
              <a:t> do sentir</a:t>
            </a:r>
            <a:r>
              <a:rPr lang="fr-FR" dirty="0"/>
              <a:t>], non seulement au sens immédiat, mais, plus encore, en un sens profond dont on ne connaît pas l’origine », </a:t>
            </a:r>
            <a:r>
              <a:rPr lang="fr-FR" dirty="0" err="1"/>
              <a:t>Lygia</a:t>
            </a:r>
            <a:r>
              <a:rPr lang="fr-FR" dirty="0"/>
              <a:t> Clark, « Le vide-plein », 1960, LG., p. 111</a:t>
            </a:r>
          </a:p>
          <a:p>
            <a:endParaRPr lang="fr-FR" dirty="0"/>
          </a:p>
          <a:p>
            <a:r>
              <a:rPr lang="fr-FR" dirty="0"/>
              <a:t>Une pensée de la vie comme </a:t>
            </a:r>
            <a:r>
              <a:rPr lang="fr-FR" b="1" i="1" dirty="0"/>
              <a:t>chiasme entre le sujet et le monde</a:t>
            </a:r>
            <a:r>
              <a:rPr lang="fr-FR" b="1" dirty="0"/>
              <a:t> </a:t>
            </a:r>
            <a:r>
              <a:rPr lang="fr-FR" dirty="0"/>
              <a:t>?</a:t>
            </a:r>
          </a:p>
          <a:p>
            <a:pPr marL="0" indent="0">
              <a:buNone/>
            </a:pPr>
            <a:r>
              <a:rPr lang="fr-FR" dirty="0"/>
              <a:t>Yves Alain Bois témoin l’importance de Merleau-Ponty   </a:t>
            </a:r>
          </a:p>
        </p:txBody>
      </p:sp>
    </p:spTree>
    <p:extLst>
      <p:ext uri="{BB962C8B-B14F-4D97-AF65-F5344CB8AC3E}">
        <p14:creationId xmlns:p14="http://schemas.microsoft.com/office/powerpoint/2010/main" val="2125111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2F93F-1629-AE39-EC48-3BB853B6E337}"/>
              </a:ext>
            </a:extLst>
          </p:cNvPr>
          <p:cNvSpPr>
            <a:spLocks noGrp="1"/>
          </p:cNvSpPr>
          <p:nvPr>
            <p:ph type="title"/>
          </p:nvPr>
        </p:nvSpPr>
        <p:spPr/>
        <p:txBody>
          <a:bodyPr>
            <a:normAutofit/>
          </a:bodyPr>
          <a:lstStyle/>
          <a:p>
            <a:r>
              <a:rPr lang="fr-FR" sz="2400" dirty="0"/>
              <a:t>À la suite d’un accident de la route survenu en 1966 </a:t>
            </a:r>
            <a:br>
              <a:rPr lang="fr-FR" sz="2400" dirty="0"/>
            </a:br>
            <a:r>
              <a:rPr lang="fr-FR" sz="2400" i="1" dirty="0"/>
              <a:t>Pierre et air</a:t>
            </a:r>
            <a:r>
              <a:rPr lang="fr-FR" sz="2400" dirty="0"/>
              <a:t> (</a:t>
            </a:r>
            <a:r>
              <a:rPr lang="fr-FR" sz="2400" i="1" dirty="0" err="1"/>
              <a:t>Pedra</a:t>
            </a:r>
            <a:r>
              <a:rPr lang="fr-FR" sz="2400" i="1" dirty="0"/>
              <a:t> e </a:t>
            </a:r>
            <a:r>
              <a:rPr lang="fr-FR" sz="2400" i="1" dirty="0" err="1"/>
              <a:t>ar</a:t>
            </a:r>
            <a:r>
              <a:rPr lang="fr-FR" sz="2400" dirty="0"/>
              <a:t>)</a:t>
            </a:r>
            <a:br>
              <a:rPr lang="fr-FR" sz="2400" dirty="0"/>
            </a:br>
            <a:endParaRPr lang="fr-FR" sz="2400" dirty="0"/>
          </a:p>
        </p:txBody>
      </p:sp>
      <p:sp>
        <p:nvSpPr>
          <p:cNvPr id="3" name="Espace réservé du contenu 2">
            <a:extLst>
              <a:ext uri="{FF2B5EF4-FFF2-40B4-BE49-F238E27FC236}">
                <a16:creationId xmlns:a16="http://schemas.microsoft.com/office/drawing/2014/main" id="{34E5F852-B0AA-1FD4-E3BF-DCDDB92305B5}"/>
              </a:ext>
            </a:extLst>
          </p:cNvPr>
          <p:cNvSpPr>
            <a:spLocks noGrp="1"/>
          </p:cNvSpPr>
          <p:nvPr>
            <p:ph idx="1"/>
          </p:nvPr>
        </p:nvSpPr>
        <p:spPr/>
        <p:txBody>
          <a:bodyPr/>
          <a:lstStyle/>
          <a:p>
            <a:pPr marL="0" indent="0">
              <a:buNone/>
            </a:pPr>
            <a:endParaRPr lang="fr-FR" dirty="0"/>
          </a:p>
        </p:txBody>
      </p:sp>
      <p:pic>
        <p:nvPicPr>
          <p:cNvPr id="4" name="Espace réservé du contenu 4">
            <a:extLst>
              <a:ext uri="{FF2B5EF4-FFF2-40B4-BE49-F238E27FC236}">
                <a16:creationId xmlns:a16="http://schemas.microsoft.com/office/drawing/2014/main" id="{AD3D1FD0-3056-6435-47D5-4B90155B90FF}"/>
              </a:ext>
            </a:extLst>
          </p:cNvPr>
          <p:cNvPicPr>
            <a:picLocks noChangeAspect="1"/>
          </p:cNvPicPr>
          <p:nvPr/>
        </p:nvPicPr>
        <p:blipFill>
          <a:blip r:embed="rId2"/>
          <a:stretch>
            <a:fillRect/>
          </a:stretch>
        </p:blipFill>
        <p:spPr>
          <a:xfrm>
            <a:off x="4619498" y="1046847"/>
            <a:ext cx="3481515" cy="5130116"/>
          </a:xfrm>
          <a:prstGeom prst="rect">
            <a:avLst/>
          </a:prstGeom>
        </p:spPr>
      </p:pic>
    </p:spTree>
    <p:extLst>
      <p:ext uri="{BB962C8B-B14F-4D97-AF65-F5344CB8AC3E}">
        <p14:creationId xmlns:p14="http://schemas.microsoft.com/office/powerpoint/2010/main" val="3008861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E9629C-7525-3FAE-C760-9D7C094FDDE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6223A12-84A4-9D3D-5777-219891968864}"/>
              </a:ext>
            </a:extLst>
          </p:cNvPr>
          <p:cNvSpPr>
            <a:spLocks noGrp="1"/>
          </p:cNvSpPr>
          <p:nvPr>
            <p:ph idx="1"/>
          </p:nvPr>
        </p:nvSpPr>
        <p:spPr/>
        <p:txBody>
          <a:bodyPr>
            <a:normAutofit lnSpcReduction="10000"/>
          </a:bodyPr>
          <a:lstStyle/>
          <a:p>
            <a:pPr marL="0" indent="0">
              <a:buNone/>
            </a:pPr>
            <a:r>
              <a:rPr lang="fr-FR" dirty="0"/>
              <a:t>Une sorte de pâte qu’il fallait maintenir chaude ; un sac en plastique emprisonnant ma main et maintenu par un élastique […] une sorte de fourreau étanche. Un jour, j’arrachai le sac en plastique, le </a:t>
            </a:r>
            <a:r>
              <a:rPr lang="fr-FR" dirty="0" err="1"/>
              <a:t>gonfai</a:t>
            </a:r>
            <a:r>
              <a:rPr lang="fr-FR" dirty="0"/>
              <a:t> en le fermant avec l’élastique, et, prenant une petite pierre, je tâchai de le maintenir, en pressant le sac de mes deux mains sur l’une des pointes de cette poche d’air, puis je le laissai s’enfoncer, mimant ainsi un </a:t>
            </a:r>
            <a:r>
              <a:rPr lang="fr-FR" b="1" dirty="0"/>
              <a:t>accouchement très troublant</a:t>
            </a:r>
            <a:r>
              <a:rPr lang="fr-FR" dirty="0"/>
              <a:t>. Cela me bouleversa, et en même temps </a:t>
            </a:r>
            <a:r>
              <a:rPr lang="fr-FR" b="1" dirty="0" err="1"/>
              <a:t>signifa</a:t>
            </a:r>
            <a:r>
              <a:rPr lang="fr-FR" b="1" dirty="0"/>
              <a:t> la </a:t>
            </a:r>
            <a:r>
              <a:rPr lang="fr-FR" b="1" dirty="0" err="1"/>
              <a:t>fn</a:t>
            </a:r>
            <a:r>
              <a:rPr lang="fr-FR" b="1" dirty="0"/>
              <a:t> de ma crise</a:t>
            </a:r>
            <a:r>
              <a:rPr lang="fr-FR" dirty="0"/>
              <a:t>. Je me mis à faire une quantité énorme de nouvelles propositions très diverses : des cagoules sensorielles […], des vêtements qui conditionnent nos mouvements, nous faisant ainsi retrouver le sens de nos gestes routiniers </a:t>
            </a:r>
          </a:p>
          <a:p>
            <a:pPr marL="0" indent="0">
              <a:buNone/>
            </a:pPr>
            <a:r>
              <a:rPr lang="fr-FR" dirty="0" err="1"/>
              <a:t>Lygia</a:t>
            </a:r>
            <a:r>
              <a:rPr lang="fr-FR" dirty="0"/>
              <a:t> Clark, Barcelona, </a:t>
            </a:r>
            <a:r>
              <a:rPr lang="fr-FR" dirty="0" err="1"/>
              <a:t>Fundació</a:t>
            </a:r>
            <a:r>
              <a:rPr lang="fr-FR" dirty="0"/>
              <a:t> Antoni </a:t>
            </a:r>
            <a:r>
              <a:rPr lang="fr-FR" dirty="0" err="1"/>
              <a:t>Tapiès</a:t>
            </a:r>
            <a:r>
              <a:rPr lang="fr-FR" dirty="0"/>
              <a:t>, 1998, p. 188.</a:t>
            </a:r>
          </a:p>
          <a:p>
            <a:pPr marL="0" indent="0">
              <a:buNone/>
            </a:pPr>
            <a:endParaRPr lang="fr-FR" dirty="0"/>
          </a:p>
        </p:txBody>
      </p:sp>
    </p:spTree>
    <p:extLst>
      <p:ext uri="{BB962C8B-B14F-4D97-AF65-F5344CB8AC3E}">
        <p14:creationId xmlns:p14="http://schemas.microsoft.com/office/powerpoint/2010/main" val="2745361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9DEE1A-03D8-6114-706B-3FDE332B9F5C}"/>
              </a:ext>
            </a:extLst>
          </p:cNvPr>
          <p:cNvSpPr>
            <a:spLocks noGrp="1"/>
          </p:cNvSpPr>
          <p:nvPr>
            <p:ph type="title"/>
          </p:nvPr>
        </p:nvSpPr>
        <p:spPr/>
        <p:txBody>
          <a:bodyPr>
            <a:normAutofit/>
          </a:bodyPr>
          <a:lstStyle/>
          <a:p>
            <a:r>
              <a:rPr lang="fr-FR" sz="2400" dirty="0"/>
              <a:t>1967 Masques sensoriels</a:t>
            </a:r>
          </a:p>
        </p:txBody>
      </p:sp>
      <p:pic>
        <p:nvPicPr>
          <p:cNvPr id="5" name="Espace réservé du contenu 4">
            <a:extLst>
              <a:ext uri="{FF2B5EF4-FFF2-40B4-BE49-F238E27FC236}">
                <a16:creationId xmlns:a16="http://schemas.microsoft.com/office/drawing/2014/main" id="{99069A6E-A83E-0A36-66E9-6BDA231C26B0}"/>
              </a:ext>
            </a:extLst>
          </p:cNvPr>
          <p:cNvPicPr>
            <a:picLocks noGrp="1" noChangeAspect="1"/>
          </p:cNvPicPr>
          <p:nvPr>
            <p:ph idx="1"/>
          </p:nvPr>
        </p:nvPicPr>
        <p:blipFill>
          <a:blip r:embed="rId2"/>
          <a:stretch>
            <a:fillRect/>
          </a:stretch>
        </p:blipFill>
        <p:spPr>
          <a:xfrm>
            <a:off x="4566233" y="1825625"/>
            <a:ext cx="3059534" cy="4351338"/>
          </a:xfrm>
        </p:spPr>
      </p:pic>
    </p:spTree>
    <p:extLst>
      <p:ext uri="{BB962C8B-B14F-4D97-AF65-F5344CB8AC3E}">
        <p14:creationId xmlns:p14="http://schemas.microsoft.com/office/powerpoint/2010/main" val="294136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A5EA9-9639-0575-4131-BC01DA63D7AE}"/>
              </a:ext>
            </a:extLst>
          </p:cNvPr>
          <p:cNvSpPr>
            <a:spLocks noGrp="1"/>
          </p:cNvSpPr>
          <p:nvPr>
            <p:ph type="title"/>
          </p:nvPr>
        </p:nvSpPr>
        <p:spPr/>
        <p:txBody>
          <a:bodyPr/>
          <a:lstStyle/>
          <a:p>
            <a:endParaRPr lang="fr-FR"/>
          </a:p>
        </p:txBody>
      </p:sp>
      <p:pic>
        <p:nvPicPr>
          <p:cNvPr id="8194" name="Picture 2">
            <a:extLst>
              <a:ext uri="{FF2B5EF4-FFF2-40B4-BE49-F238E27FC236}">
                <a16:creationId xmlns:a16="http://schemas.microsoft.com/office/drawing/2014/main" id="{D13390CD-1CB1-F93F-B826-913A76D30B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6163" y="186341"/>
            <a:ext cx="4149035" cy="630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84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31677-92DC-85CA-6AFC-599718A34B9A}"/>
              </a:ext>
            </a:extLst>
          </p:cNvPr>
          <p:cNvSpPr>
            <a:spLocks noGrp="1"/>
          </p:cNvSpPr>
          <p:nvPr>
            <p:ph type="title"/>
          </p:nvPr>
        </p:nvSpPr>
        <p:spPr/>
        <p:txBody>
          <a:bodyPr/>
          <a:lstStyle/>
          <a:p>
            <a:endParaRPr lang="fr-FR"/>
          </a:p>
        </p:txBody>
      </p:sp>
      <p:pic>
        <p:nvPicPr>
          <p:cNvPr id="9218" name="Picture 2">
            <a:extLst>
              <a:ext uri="{FF2B5EF4-FFF2-40B4-BE49-F238E27FC236}">
                <a16:creationId xmlns:a16="http://schemas.microsoft.com/office/drawing/2014/main" id="{3CBA28A7-04A1-D34F-1EF8-444E21DA3A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222" y="1825625"/>
            <a:ext cx="292355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936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FC1413-3337-F514-ECBC-57073279E60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AD6F398-0D9E-5CF8-55C2-B31241182D86}"/>
              </a:ext>
            </a:extLst>
          </p:cNvPr>
          <p:cNvSpPr>
            <a:spLocks noGrp="1"/>
          </p:cNvSpPr>
          <p:nvPr>
            <p:ph idx="1"/>
          </p:nvPr>
        </p:nvSpPr>
        <p:spPr/>
        <p:txBody>
          <a:bodyPr/>
          <a:lstStyle/>
          <a:p>
            <a:endParaRPr lang="fr-FR"/>
          </a:p>
        </p:txBody>
      </p:sp>
      <p:sp>
        <p:nvSpPr>
          <p:cNvPr id="5" name="ZoneTexte 4">
            <a:extLst>
              <a:ext uri="{FF2B5EF4-FFF2-40B4-BE49-F238E27FC236}">
                <a16:creationId xmlns:a16="http://schemas.microsoft.com/office/drawing/2014/main" id="{32B3D5E2-98D4-C7A6-18E9-5A2F5B4DA946}"/>
              </a:ext>
            </a:extLst>
          </p:cNvPr>
          <p:cNvSpPr txBox="1"/>
          <p:nvPr/>
        </p:nvSpPr>
        <p:spPr>
          <a:xfrm>
            <a:off x="1658203" y="2570413"/>
            <a:ext cx="6100548" cy="3416320"/>
          </a:xfrm>
          <a:prstGeom prst="rect">
            <a:avLst/>
          </a:prstGeom>
          <a:noFill/>
        </p:spPr>
        <p:txBody>
          <a:bodyPr wrap="square">
            <a:spAutoFit/>
          </a:bodyPr>
          <a:lstStyle/>
          <a:p>
            <a:r>
              <a:rPr lang="fr-FR" dirty="0">
                <a:solidFill>
                  <a:srgbClr val="131313"/>
                </a:solidFill>
                <a:effectLst/>
              </a:rPr>
              <a:t>les perturbations écologiques de l’environnement ne sont que la partie visible d’un mal plus profond et plus considérable, relatif aux façons de vivre et d’être en société sur cette planète. L’écologie environnementale devrait être pensée d’un seul tenant avec l’écologie sociale et l’écologie mentale, à travers une écosophie de caractère éthico-politique. Il ne s’agit pas d’unifier arbitrairement sous une idéologie de rechange des domaines foncièrement hétérogènes, mais de faire s’étayer les unes les autres des pratiques innovatrices de recomposition des subjectivités individuelles et collectives, au sein de nouveaux contextes technico-scientifiques et des nouvelles coordonnées géopolitiques."</a:t>
            </a:r>
            <a:endParaRPr lang="fr-FR" dirty="0"/>
          </a:p>
        </p:txBody>
      </p:sp>
    </p:spTree>
    <p:extLst>
      <p:ext uri="{BB962C8B-B14F-4D97-AF65-F5344CB8AC3E}">
        <p14:creationId xmlns:p14="http://schemas.microsoft.com/office/powerpoint/2010/main" val="670065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6D80AB-17AA-1830-AC9A-5019881B4661}"/>
              </a:ext>
            </a:extLst>
          </p:cNvPr>
          <p:cNvSpPr>
            <a:spLocks noGrp="1"/>
          </p:cNvSpPr>
          <p:nvPr>
            <p:ph type="title"/>
          </p:nvPr>
        </p:nvSpPr>
        <p:spPr/>
        <p:txBody>
          <a:bodyPr/>
          <a:lstStyle/>
          <a:p>
            <a:r>
              <a:rPr lang="fr-FR" dirty="0"/>
              <a:t>Dialogue, lunette 1968</a:t>
            </a:r>
          </a:p>
        </p:txBody>
      </p:sp>
      <p:pic>
        <p:nvPicPr>
          <p:cNvPr id="12290" name="Picture 2" descr="L’art en tant que médiateur">
            <a:extLst>
              <a:ext uri="{FF2B5EF4-FFF2-40B4-BE49-F238E27FC236}">
                <a16:creationId xmlns:a16="http://schemas.microsoft.com/office/drawing/2014/main" id="{57652246-EBD7-A936-1D02-9C6F43494E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1332" y="1825625"/>
            <a:ext cx="608933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378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2EC73-E34F-7C3E-BA28-52078432F490}"/>
              </a:ext>
            </a:extLst>
          </p:cNvPr>
          <p:cNvSpPr>
            <a:spLocks noGrp="1"/>
          </p:cNvSpPr>
          <p:nvPr>
            <p:ph type="title"/>
          </p:nvPr>
        </p:nvSpPr>
        <p:spPr/>
        <p:txBody>
          <a:bodyPr>
            <a:normAutofit/>
          </a:bodyPr>
          <a:lstStyle/>
          <a:p>
            <a:r>
              <a:rPr lang="fr-FR" sz="2400" dirty="0" err="1"/>
              <a:t>Lygia</a:t>
            </a:r>
            <a:r>
              <a:rPr lang="fr-FR" sz="2400" dirty="0"/>
              <a:t> Clark, Baba </a:t>
            </a:r>
            <a:r>
              <a:rPr lang="fr-FR" sz="2400" dirty="0" err="1"/>
              <a:t>abtropofágica</a:t>
            </a:r>
            <a:r>
              <a:rPr lang="fr-FR" sz="2400" dirty="0"/>
              <a:t> (Proposition), 1973</a:t>
            </a:r>
          </a:p>
        </p:txBody>
      </p:sp>
      <p:pic>
        <p:nvPicPr>
          <p:cNvPr id="5" name="Espace réservé du contenu 4">
            <a:extLst>
              <a:ext uri="{FF2B5EF4-FFF2-40B4-BE49-F238E27FC236}">
                <a16:creationId xmlns:a16="http://schemas.microsoft.com/office/drawing/2014/main" id="{E1592ECB-533D-7D3B-49FD-75E705A7A3C5}"/>
              </a:ext>
            </a:extLst>
          </p:cNvPr>
          <p:cNvPicPr>
            <a:picLocks noGrp="1" noChangeAspect="1"/>
          </p:cNvPicPr>
          <p:nvPr>
            <p:ph idx="1"/>
          </p:nvPr>
        </p:nvPicPr>
        <p:blipFill>
          <a:blip r:embed="rId3"/>
          <a:stretch>
            <a:fillRect/>
          </a:stretch>
        </p:blipFill>
        <p:spPr>
          <a:xfrm>
            <a:off x="3542800" y="1825625"/>
            <a:ext cx="5106400" cy="4351338"/>
          </a:xfrm>
        </p:spPr>
      </p:pic>
    </p:spTree>
    <p:extLst>
      <p:ext uri="{BB962C8B-B14F-4D97-AF65-F5344CB8AC3E}">
        <p14:creationId xmlns:p14="http://schemas.microsoft.com/office/powerpoint/2010/main" val="621764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505238-63EB-FB5A-6528-D8007C506ABB}"/>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4FDB94A3-438C-DDB4-2C10-AC12C43CC35C}"/>
              </a:ext>
            </a:extLst>
          </p:cNvPr>
          <p:cNvSpPr>
            <a:spLocks noGrp="1"/>
          </p:cNvSpPr>
          <p:nvPr>
            <p:ph idx="1"/>
          </p:nvPr>
        </p:nvSpPr>
        <p:spPr/>
        <p:txBody>
          <a:bodyPr>
            <a:normAutofit/>
          </a:bodyPr>
          <a:lstStyle/>
          <a:p>
            <a:r>
              <a:rPr lang="fr-FR" dirty="0"/>
              <a:t>« Je t’envoie une photo d’un travail que j’appelle Bave Anthropophagique. Une personne est couchée par terre. Autour d’elle des jeunes à genoux placent dans sa bouche un rouleau de ligne de plusieurs couleurs. Ils commencent à tirer avec leurs mains la ligne qui tombe sur la personne couchée, jusqu’à ce que le rouleau soit évidé. La ligne sort pleine de salive et les personnes qui tirent cette ligne commencent à sentir simplement qu’ils sont en train de tirer un fil, mais ensuite ils réalisent </a:t>
            </a:r>
            <a:r>
              <a:rPr lang="fr-FR" b="1" dirty="0"/>
              <a:t>qu’ils sont en train d’extraire leur propre ventre vers le dehors</a:t>
            </a:r>
            <a:r>
              <a:rPr lang="fr-FR" dirty="0"/>
              <a:t>. C’est la fantasmatique du corps, hélas, ce qui m’intéresse, et pas le corps en soi »</a:t>
            </a:r>
          </a:p>
          <a:p>
            <a:pPr marL="0" indent="0">
              <a:buNone/>
            </a:pPr>
            <a:r>
              <a:rPr lang="fr-FR" sz="1200" dirty="0" err="1"/>
              <a:t>Lygia</a:t>
            </a:r>
            <a:r>
              <a:rPr lang="fr-FR" sz="1200" dirty="0"/>
              <a:t> Clark et Hélio </a:t>
            </a:r>
            <a:r>
              <a:rPr lang="fr-FR" sz="1200" dirty="0" err="1"/>
              <a:t>Oiticica</a:t>
            </a:r>
            <a:r>
              <a:rPr lang="fr-FR" sz="1200" dirty="0"/>
              <a:t>, Cartas 1964-74, Rio de Janeiro, </a:t>
            </a:r>
            <a:r>
              <a:rPr lang="fr-FR" sz="1200" dirty="0" err="1"/>
              <a:t>Universidade</a:t>
            </a:r>
            <a:r>
              <a:rPr lang="fr-FR" sz="1200" dirty="0"/>
              <a:t> </a:t>
            </a:r>
            <a:r>
              <a:rPr lang="fr-FR" sz="1200" dirty="0" err="1"/>
              <a:t>Federal</a:t>
            </a:r>
            <a:r>
              <a:rPr lang="fr-FR" sz="1200" dirty="0"/>
              <a:t> do Rio de Janeiro, 1998, p. 221</a:t>
            </a:r>
          </a:p>
        </p:txBody>
      </p:sp>
    </p:spTree>
    <p:extLst>
      <p:ext uri="{BB962C8B-B14F-4D97-AF65-F5344CB8AC3E}">
        <p14:creationId xmlns:p14="http://schemas.microsoft.com/office/powerpoint/2010/main" val="3499185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C5111-509E-DAA3-7E1B-C8322062FD56}"/>
              </a:ext>
            </a:extLst>
          </p:cNvPr>
          <p:cNvSpPr>
            <a:spLocks noGrp="1"/>
          </p:cNvSpPr>
          <p:nvPr>
            <p:ph type="title"/>
          </p:nvPr>
        </p:nvSpPr>
        <p:spPr/>
        <p:txBody>
          <a:bodyPr>
            <a:normAutofit/>
          </a:bodyPr>
          <a:lstStyle/>
          <a:p>
            <a:r>
              <a:rPr lang="fr-FR" sz="2400" b="1" dirty="0"/>
              <a:t>Sur les traces de </a:t>
            </a:r>
            <a:r>
              <a:rPr lang="fr-FR" sz="2400" b="1" dirty="0" err="1"/>
              <a:t>Lygia</a:t>
            </a:r>
            <a:r>
              <a:rPr lang="fr-FR" sz="2400" b="1" dirty="0"/>
              <a:t> Clark. Souvenirs et évocations de ses années parisiennes. </a:t>
            </a:r>
            <a:br>
              <a:rPr lang="fr-FR" sz="2400" b="1" dirty="0"/>
            </a:br>
            <a:r>
              <a:rPr lang="fr-FR" sz="2400" dirty="0"/>
              <a:t>2011</a:t>
            </a:r>
            <a:br>
              <a:rPr lang="fr-FR" sz="2400" dirty="0"/>
            </a:br>
            <a:r>
              <a:rPr lang="fr-FR" sz="2400" dirty="0"/>
              <a:t>A film by Paola </a:t>
            </a:r>
            <a:r>
              <a:rPr lang="fr-FR" sz="2400" dirty="0" err="1"/>
              <a:t>Anziché</a:t>
            </a:r>
            <a:r>
              <a:rPr lang="fr-FR" sz="2400" dirty="0"/>
              <a:t>, Irene Dionisio</a:t>
            </a:r>
          </a:p>
        </p:txBody>
      </p:sp>
      <p:sp>
        <p:nvSpPr>
          <p:cNvPr id="3" name="Espace réservé du contenu 2">
            <a:extLst>
              <a:ext uri="{FF2B5EF4-FFF2-40B4-BE49-F238E27FC236}">
                <a16:creationId xmlns:a16="http://schemas.microsoft.com/office/drawing/2014/main" id="{9EC7DBE4-3324-327A-6D0A-E2F23DD8D2FC}"/>
              </a:ext>
            </a:extLst>
          </p:cNvPr>
          <p:cNvSpPr>
            <a:spLocks noGrp="1"/>
          </p:cNvSpPr>
          <p:nvPr>
            <p:ph idx="1"/>
          </p:nvPr>
        </p:nvSpPr>
        <p:spPr/>
        <p:txBody>
          <a:bodyPr/>
          <a:lstStyle/>
          <a:p>
            <a:r>
              <a:rPr lang="fr-FR" dirty="0">
                <a:hlinkClick r:id="rId2"/>
              </a:rPr>
              <a:t>https://vimeo.com/122889908</a:t>
            </a:r>
            <a:endParaRPr lang="fr-FR" dirty="0"/>
          </a:p>
          <a:p>
            <a:r>
              <a:rPr lang="fr-FR" dirty="0"/>
              <a:t>Gaëlle Bosser, artiste, assistante de </a:t>
            </a:r>
            <a:r>
              <a:rPr lang="fr-FR" dirty="0" err="1"/>
              <a:t>Lygia</a:t>
            </a:r>
            <a:r>
              <a:rPr lang="fr-FR" dirty="0"/>
              <a:t> Clark pour l’atelier « communication gestuelle »</a:t>
            </a:r>
          </a:p>
          <a:p>
            <a:r>
              <a:rPr lang="fr-FR" dirty="0"/>
              <a:t>Exemple de la constipation </a:t>
            </a:r>
          </a:p>
          <a:p>
            <a:r>
              <a:rPr lang="fr-FR" dirty="0"/>
              <a:t>Exemple de la sortie du ventre maternel </a:t>
            </a:r>
          </a:p>
          <a:p>
            <a:r>
              <a:rPr lang="fr-FR" dirty="0"/>
              <a:t>1968 </a:t>
            </a:r>
            <a:r>
              <a:rPr lang="fr-FR" i="1" dirty="0"/>
              <a:t>La maison est le corps</a:t>
            </a:r>
            <a:r>
              <a:rPr lang="fr-FR" dirty="0"/>
              <a:t>, Biennale de Venise</a:t>
            </a:r>
          </a:p>
        </p:txBody>
      </p:sp>
    </p:spTree>
    <p:extLst>
      <p:ext uri="{BB962C8B-B14F-4D97-AF65-F5344CB8AC3E}">
        <p14:creationId xmlns:p14="http://schemas.microsoft.com/office/powerpoint/2010/main" val="4222520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DF047-2B16-BBCC-9322-3245E11F03E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D892FD-3EA1-AC12-3E11-F54C9E6E4BDF}"/>
              </a:ext>
            </a:extLst>
          </p:cNvPr>
          <p:cNvSpPr>
            <a:spLocks noGrp="1"/>
          </p:cNvSpPr>
          <p:nvPr>
            <p:ph idx="1"/>
          </p:nvPr>
        </p:nvSpPr>
        <p:spPr/>
        <p:txBody>
          <a:bodyPr/>
          <a:lstStyle/>
          <a:p>
            <a:r>
              <a:rPr lang="fr-FR" dirty="0"/>
              <a:t>Un autre rêve: à l’intérieur, qui est l’extérieur, une fenêtre et moi. A travers cette fenêtre je veux passer à l’extérieur qui pour moi est l’intérieur. Quand je me réveille la fenêtre de la chambre est celle du rêve, l’intérieur que je cherchais est l’espace du dehors. De ce rêve est né le </a:t>
            </a:r>
            <a:r>
              <a:rPr lang="fr-FR" dirty="0" err="1"/>
              <a:t>Bicho</a:t>
            </a:r>
            <a:r>
              <a:rPr lang="fr-FR" dirty="0"/>
              <a:t>, </a:t>
            </a:r>
            <a:r>
              <a:rPr lang="fr-FR" i="1" dirty="0"/>
              <a:t>Le dedans est le dehors</a:t>
            </a:r>
          </a:p>
          <a:p>
            <a:r>
              <a:rPr lang="fr-FR" sz="1600" dirty="0" err="1">
                <a:effectLst/>
                <a:latin typeface="Times" pitchFamily="2" charset="0"/>
              </a:rPr>
              <a:t>Lygia</a:t>
            </a:r>
            <a:r>
              <a:rPr lang="fr-FR" sz="1600" dirty="0">
                <a:effectLst/>
                <a:latin typeface="Times" pitchFamily="2" charset="0"/>
              </a:rPr>
              <a:t> Clark</a:t>
            </a:r>
            <a:r>
              <a:rPr lang="fr-FR" sz="1600" dirty="0">
                <a:latin typeface="Times" pitchFamily="2" charset="0"/>
              </a:rPr>
              <a:t> (1983)  De l’acte</a:t>
            </a:r>
            <a:r>
              <a:rPr lang="fr-FR" sz="1600" i="1" dirty="0">
                <a:latin typeface="Times" pitchFamily="2" charset="0"/>
              </a:rPr>
              <a:t>, </a:t>
            </a:r>
            <a:r>
              <a:rPr lang="fr-FR" sz="1600" i="1" dirty="0">
                <a:effectLst/>
                <a:latin typeface="Times" pitchFamily="2" charset="0"/>
              </a:rPr>
              <a:t>Barcelona/Rio de Janeiro : </a:t>
            </a:r>
            <a:r>
              <a:rPr lang="fr-FR" sz="1600" i="1" dirty="0" err="1">
                <a:effectLst/>
                <a:latin typeface="Times" pitchFamily="2" charset="0"/>
              </a:rPr>
              <a:t>Fundació</a:t>
            </a:r>
            <a:r>
              <a:rPr lang="fr-FR" sz="1600" i="1" dirty="0">
                <a:effectLst/>
                <a:latin typeface="Times" pitchFamily="2" charset="0"/>
              </a:rPr>
              <a:t> Tapies e </a:t>
            </a:r>
            <a:r>
              <a:rPr lang="fr-FR" sz="1600" i="1" dirty="0" err="1">
                <a:effectLst/>
                <a:latin typeface="Times" pitchFamily="2" charset="0"/>
              </a:rPr>
              <a:t>Paço</a:t>
            </a:r>
            <a:r>
              <a:rPr lang="fr-FR" sz="1600" i="1" dirty="0">
                <a:effectLst/>
                <a:latin typeface="Times" pitchFamily="2" charset="0"/>
              </a:rPr>
              <a:t> Imperial, Catalogue de l’Exposition </a:t>
            </a:r>
            <a:r>
              <a:rPr lang="fr-FR" sz="1600" i="1" dirty="0" err="1">
                <a:effectLst/>
                <a:latin typeface="Times" pitchFamily="2" charset="0"/>
              </a:rPr>
              <a:t>Lygia</a:t>
            </a:r>
            <a:r>
              <a:rPr lang="fr-FR" sz="1600" i="1" dirty="0">
                <a:effectLst/>
                <a:latin typeface="Times" pitchFamily="2" charset="0"/>
              </a:rPr>
              <a:t> Clark,</a:t>
            </a:r>
            <a:r>
              <a:rPr lang="fr-FR" sz="1600" i="1" dirty="0">
                <a:effectLst/>
                <a:latin typeface="Times New Roman" panose="02020603050405020304" pitchFamily="18" charset="0"/>
                <a:ea typeface="Times New Roman" panose="02020603050405020304" pitchFamily="18" charset="0"/>
              </a:rPr>
              <a:t> 1999, p. 164</a:t>
            </a:r>
            <a:endParaRPr lang="fr-FR" sz="1600" i="1" dirty="0"/>
          </a:p>
        </p:txBody>
      </p:sp>
    </p:spTree>
    <p:extLst>
      <p:ext uri="{BB962C8B-B14F-4D97-AF65-F5344CB8AC3E}">
        <p14:creationId xmlns:p14="http://schemas.microsoft.com/office/powerpoint/2010/main" val="3871103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12252-7F0F-A248-6EB5-54B8E45AA94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3830124-4BA0-411D-B30A-64F5ECC9212F}"/>
              </a:ext>
            </a:extLst>
          </p:cNvPr>
          <p:cNvSpPr>
            <a:spLocks noGrp="1"/>
          </p:cNvSpPr>
          <p:nvPr>
            <p:ph idx="1"/>
          </p:nvPr>
        </p:nvSpPr>
        <p:spPr/>
        <p:txBody>
          <a:bodyPr/>
          <a:lstStyle/>
          <a:p>
            <a:r>
              <a:rPr lang="fr-FR" dirty="0"/>
              <a:t>Ce qui me touche de la sculpture O </a:t>
            </a:r>
            <a:r>
              <a:rPr lang="fr-FR" dirty="0" err="1"/>
              <a:t>dentro</a:t>
            </a:r>
            <a:r>
              <a:rPr lang="fr-FR" dirty="0"/>
              <a:t> </a:t>
            </a:r>
            <a:r>
              <a:rPr lang="fr-FR" dirty="0" err="1"/>
              <a:t>é</a:t>
            </a:r>
            <a:r>
              <a:rPr lang="fr-FR" dirty="0"/>
              <a:t> o fora, c’est qu’elle transforme la perception que j’ai de moi-même, de mon corps. Elle me modifie, je suis amorphe, élastique, sans physionomie définie. (…) J’ai pris conscience de </a:t>
            </a:r>
            <a:r>
              <a:rPr lang="fr-FR" b="1" dirty="0"/>
              <a:t>mon « poumon cosmique </a:t>
            </a:r>
            <a:r>
              <a:rPr lang="fr-FR" dirty="0"/>
              <a:t>». Je pénètre dans le </a:t>
            </a:r>
            <a:r>
              <a:rPr lang="fr-FR" b="1" dirty="0"/>
              <a:t>rythme total</a:t>
            </a:r>
            <a:r>
              <a:rPr lang="fr-FR" dirty="0"/>
              <a:t> du monde. </a:t>
            </a:r>
            <a:r>
              <a:rPr lang="fr-FR" b="1" dirty="0"/>
              <a:t>Le monde est mon poumon </a:t>
            </a:r>
            <a:r>
              <a:rPr lang="fr-FR" dirty="0"/>
              <a:t>». </a:t>
            </a:r>
          </a:p>
          <a:p>
            <a:r>
              <a:rPr lang="fr-FR" dirty="0" err="1"/>
              <a:t>Lygia</a:t>
            </a:r>
            <a:r>
              <a:rPr lang="fr-FR" dirty="0"/>
              <a:t> Clark, </a:t>
            </a:r>
            <a:r>
              <a:rPr lang="fr-FR" dirty="0" err="1"/>
              <a:t>cit</a:t>
            </a:r>
            <a:r>
              <a:rPr lang="fr-FR" dirty="0"/>
              <a:t>, p. 164</a:t>
            </a:r>
          </a:p>
        </p:txBody>
      </p:sp>
    </p:spTree>
    <p:extLst>
      <p:ext uri="{BB962C8B-B14F-4D97-AF65-F5344CB8AC3E}">
        <p14:creationId xmlns:p14="http://schemas.microsoft.com/office/powerpoint/2010/main" val="3767040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ABE7D-1E11-A969-0951-0FC09ECCA5A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36F8832-95F6-4CB2-86AE-CFCC32FA0B7C}"/>
              </a:ext>
            </a:extLst>
          </p:cNvPr>
          <p:cNvSpPr>
            <a:spLocks noGrp="1"/>
          </p:cNvSpPr>
          <p:nvPr>
            <p:ph idx="1"/>
          </p:nvPr>
        </p:nvSpPr>
        <p:spPr/>
        <p:txBody>
          <a:bodyPr/>
          <a:lstStyle/>
          <a:p>
            <a:r>
              <a:rPr lang="fr-FR" dirty="0"/>
              <a:t>« Nous portons l’espace directement dans la chair. Un espace qui n’est pas une catégorie formelle de l’entendement, mais qui est l’élément imperceptible fondamental, de toute nos expérience sensorielle ou fantasmatiques (…) les images (…) sont toujours déjà des lieux : elle apparaissent seulement comme des paradoxe en acte dans lesquels le coordonnées spéciales se rompent, s’ouvrent à nous et finissent pour s’ouvrir en nous, par nous ouvrir, et de la sorte nous incorporer » G. Didi-Huberman, </a:t>
            </a:r>
            <a:r>
              <a:rPr lang="fr-FR" i="1" dirty="0"/>
              <a:t>Phasmes. Essais sur l’apparition</a:t>
            </a:r>
            <a:r>
              <a:rPr lang="fr-FR" dirty="0"/>
              <a:t>, 1998, p. 246-247. </a:t>
            </a:r>
          </a:p>
        </p:txBody>
      </p:sp>
    </p:spTree>
    <p:extLst>
      <p:ext uri="{BB962C8B-B14F-4D97-AF65-F5344CB8AC3E}">
        <p14:creationId xmlns:p14="http://schemas.microsoft.com/office/powerpoint/2010/main" val="861297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0FAEB-1A36-0758-A966-DCDDE8EE181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EFF0F92-91C7-D7E7-7523-3636DACA4CE3}"/>
              </a:ext>
            </a:extLst>
          </p:cNvPr>
          <p:cNvSpPr>
            <a:spLocks noGrp="1"/>
          </p:cNvSpPr>
          <p:nvPr>
            <p:ph idx="1"/>
          </p:nvPr>
        </p:nvSpPr>
        <p:spPr/>
        <p:txBody>
          <a:bodyPr>
            <a:normAutofit/>
          </a:bodyPr>
          <a:lstStyle/>
          <a:p>
            <a:r>
              <a:rPr lang="fr-FR" sz="2400" b="1" dirty="0"/>
              <a:t>L'espace et le sujet, la psychanalyse, l'art contemporain et l'œuvre de </a:t>
            </a:r>
            <a:r>
              <a:rPr lang="fr-FR" sz="2400" b="1" dirty="0" err="1"/>
              <a:t>Lygia</a:t>
            </a:r>
            <a:r>
              <a:rPr lang="fr-FR" sz="2400" b="1" dirty="0"/>
              <a:t> Clark </a:t>
            </a:r>
            <a:r>
              <a:rPr lang="fr-FR" sz="2400" dirty="0"/>
              <a:t>Par Tania Rivera  Pages 81 à 94 </a:t>
            </a:r>
          </a:p>
          <a:p>
            <a:r>
              <a:rPr lang="fr-FR" sz="2400" b="1" dirty="0"/>
              <a:t>La bande de Moebius chez Lacan et </a:t>
            </a:r>
            <a:r>
              <a:rPr lang="fr-FR" sz="2400" b="1" dirty="0" err="1"/>
              <a:t>Lygia</a:t>
            </a:r>
            <a:r>
              <a:rPr lang="fr-FR" sz="2400" b="1" dirty="0"/>
              <a:t> Clark</a:t>
            </a:r>
          </a:p>
          <a:p>
            <a:endParaRPr lang="fr-FR" sz="2400" i="1" dirty="0">
              <a:effectLst/>
              <a:latin typeface="Times New Roman" panose="02020603050405020304" pitchFamily="18" charset="0"/>
              <a:ea typeface="Times New Roman" panose="02020603050405020304" pitchFamily="18" charset="0"/>
            </a:endParaRPr>
          </a:p>
          <a:p>
            <a:pPr marL="0" indent="0">
              <a:buNone/>
            </a:pPr>
            <a:r>
              <a:rPr lang="fr-FR" sz="2400" i="1" dirty="0">
                <a:effectLst/>
                <a:latin typeface="Times New Roman" panose="02020603050405020304" pitchFamily="18" charset="0"/>
                <a:ea typeface="Times New Roman" panose="02020603050405020304" pitchFamily="18" charset="0"/>
              </a:rPr>
              <a:t>Le fantasme est le précipité du désir de l’Autre « comme </a:t>
            </a:r>
            <a:r>
              <a:rPr lang="fr-FR" sz="2400" b="1" i="1" dirty="0">
                <a:effectLst/>
                <a:latin typeface="Times New Roman" panose="02020603050405020304" pitchFamily="18" charset="0"/>
                <a:ea typeface="Times New Roman" panose="02020603050405020304" pitchFamily="18" charset="0"/>
              </a:rPr>
              <a:t>point de fixation</a:t>
            </a:r>
            <a:r>
              <a:rPr lang="fr-FR" sz="2400" b="1" dirty="0">
                <a:latin typeface="Times New Roman" panose="02020603050405020304" pitchFamily="18" charset="0"/>
                <a:ea typeface="Times New Roman" panose="02020603050405020304" pitchFamily="18" charset="0"/>
              </a:rPr>
              <a:t> </a:t>
            </a:r>
            <a:r>
              <a:rPr lang="fr-FR" sz="2400" b="1" i="1" dirty="0">
                <a:effectLst/>
                <a:latin typeface="Times New Roman" panose="02020603050405020304" pitchFamily="18" charset="0"/>
                <a:ea typeface="Times New Roman" panose="02020603050405020304" pitchFamily="18" charset="0"/>
              </a:rPr>
              <a:t>le sujet dans le lieu de l’objet (de l’Autre) ».</a:t>
            </a:r>
          </a:p>
          <a:p>
            <a:pPr marL="0" indent="0">
              <a:buNone/>
            </a:pPr>
            <a:endParaRPr lang="fr-FR" sz="2400" b="1" i="1" dirty="0">
              <a:latin typeface="Times New Roman" panose="02020603050405020304" pitchFamily="18" charset="0"/>
              <a:ea typeface="Times New Roman" panose="02020603050405020304" pitchFamily="18" charset="0"/>
            </a:endParaRPr>
          </a:p>
          <a:p>
            <a:pPr marL="0" indent="0">
              <a:buNone/>
            </a:pPr>
            <a:endParaRPr lang="fr-FR" sz="2400" b="1" i="1" dirty="0">
              <a:effectLst/>
              <a:latin typeface="Times New Roman" panose="02020603050405020304" pitchFamily="18" charset="0"/>
              <a:ea typeface="Times New Roman" panose="02020603050405020304" pitchFamily="18" charset="0"/>
            </a:endParaRPr>
          </a:p>
          <a:p>
            <a:pPr marL="0" indent="0">
              <a:buNone/>
            </a:pPr>
            <a:r>
              <a:rPr lang="fr-FR" sz="2400" b="1" i="1" dirty="0">
                <a:latin typeface="Times New Roman" panose="02020603050405020304" pitchFamily="18" charset="0"/>
                <a:ea typeface="Times New Roman" panose="02020603050405020304" pitchFamily="18" charset="0"/>
              </a:rPr>
              <a:t>Yves Alain Bois sur Merleau-Ponty et Lacan</a:t>
            </a:r>
            <a:r>
              <a:rPr lang="fr-FR" sz="2400" b="1" i="1" dirty="0">
                <a:effectLst/>
                <a:latin typeface="Times New Roman" panose="02020603050405020304" pitchFamily="18" charset="0"/>
                <a:ea typeface="Times New Roman" panose="02020603050405020304" pitchFamily="18" charset="0"/>
              </a:rPr>
              <a:t> </a:t>
            </a:r>
            <a:endParaRPr lang="fr-FR" sz="2400" b="1" dirty="0"/>
          </a:p>
          <a:p>
            <a:pPr marL="0" indent="0">
              <a:buNone/>
            </a:pPr>
            <a:r>
              <a:rPr lang="fr-FR" sz="2400" dirty="0"/>
              <a:t> </a:t>
            </a:r>
          </a:p>
          <a:p>
            <a:endParaRPr lang="fr-FR" dirty="0"/>
          </a:p>
        </p:txBody>
      </p:sp>
    </p:spTree>
    <p:extLst>
      <p:ext uri="{BB962C8B-B14F-4D97-AF65-F5344CB8AC3E}">
        <p14:creationId xmlns:p14="http://schemas.microsoft.com/office/powerpoint/2010/main" val="981453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781E7-A4C7-59CA-4FD2-AFB32C2D778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13D67C2-47B5-B5F5-1A74-AA967CE81AFB}"/>
              </a:ext>
            </a:extLst>
          </p:cNvPr>
          <p:cNvSpPr>
            <a:spLocks noGrp="1"/>
          </p:cNvSpPr>
          <p:nvPr>
            <p:ph idx="1"/>
          </p:nvPr>
        </p:nvSpPr>
        <p:spPr/>
        <p:txBody>
          <a:bodyPr>
            <a:normAutofit/>
          </a:bodyPr>
          <a:lstStyle/>
          <a:p>
            <a:pPr algn="just">
              <a:lnSpc>
                <a:spcPct val="115000"/>
              </a:lnSpc>
            </a:pPr>
            <a:r>
              <a:rPr lang="fr-FR" sz="1800" b="1" dirty="0">
                <a:effectLst/>
                <a:latin typeface="Times New Roman" panose="02020603050405020304" pitchFamily="18" charset="0"/>
                <a:ea typeface="Times New Roman" panose="02020603050405020304" pitchFamily="18" charset="0"/>
              </a:rPr>
              <a:t>Le chiasme </a:t>
            </a:r>
            <a:r>
              <a:rPr lang="fr-FR" sz="1800" dirty="0">
                <a:effectLst/>
                <a:latin typeface="Times New Roman" panose="02020603050405020304" pitchFamily="18" charset="0"/>
                <a:ea typeface="Times New Roman" panose="02020603050405020304" pitchFamily="18" charset="0"/>
              </a:rPr>
              <a:t>est une</a:t>
            </a:r>
            <a:r>
              <a:rPr lang="fr-FR" sz="1800" dirty="0">
                <a:effectLst/>
                <a:latin typeface="Times New Roman" panose="02020603050405020304" pitchFamily="18" charset="0"/>
                <a:ea typeface="Calibri" panose="020F0502020204030204" pitchFamily="34" charset="0"/>
              </a:rPr>
              <a:t> figure rhétorique selon laquelle, dans une proposition, le premier terme correspond au quatrième et le deuxième au troisième, constituant ainsi une </a:t>
            </a:r>
            <a:r>
              <a:rPr lang="fr-FR" sz="1800" b="1" dirty="0">
                <a:effectLst/>
                <a:latin typeface="Times New Roman" panose="02020603050405020304" pitchFamily="18" charset="0"/>
                <a:ea typeface="Calibri" panose="020F0502020204030204" pitchFamily="34" charset="0"/>
              </a:rPr>
              <a:t>structure en forme de croix</a:t>
            </a:r>
            <a:r>
              <a:rPr lang="fr-FR" sz="1800" dirty="0">
                <a:effectLst/>
                <a:latin typeface="Times New Roman" panose="02020603050405020304" pitchFamily="18" charset="0"/>
                <a:ea typeface="Calibri" panose="020F0502020204030204" pitchFamily="34" charset="0"/>
              </a:rPr>
              <a:t>. Le chiasme est ce qui nous donne l’image d’une réversibilité imminente, toujours sur le point de se produire et jamais accomplie entre les phénomènes et, une réversibilité elle aussi imminente entre le sujet qui habite le monde et le monde lui-même. Les deux sont traversés par la même force : la </a:t>
            </a:r>
            <a:r>
              <a:rPr lang="fr-FR" sz="1800" i="1" dirty="0">
                <a:effectLst/>
                <a:latin typeface="Times New Roman" panose="02020603050405020304" pitchFamily="18" charset="0"/>
                <a:ea typeface="Calibri" panose="020F0502020204030204" pitchFamily="34" charset="0"/>
              </a:rPr>
              <a:t>chair</a:t>
            </a:r>
            <a:r>
              <a:rPr lang="fr-FR" sz="1800" dirty="0">
                <a:effectLst/>
                <a:latin typeface="Times New Roman" panose="02020603050405020304" pitchFamily="18" charset="0"/>
                <a:ea typeface="Calibri" panose="020F0502020204030204" pitchFamily="34" charset="0"/>
              </a:rPr>
              <a:t> comme être, </a:t>
            </a:r>
            <a:r>
              <a:rPr lang="fr-FR" sz="1800" b="1" i="1" dirty="0">
                <a:effectLst/>
                <a:latin typeface="Times New Roman" panose="02020603050405020304" pitchFamily="18" charset="0"/>
                <a:ea typeface="Calibri" panose="020F0502020204030204" pitchFamily="34" charset="0"/>
              </a:rPr>
              <a:t>l’invisible</a:t>
            </a:r>
            <a:r>
              <a:rPr lang="fr-FR" sz="1800" b="1" dirty="0">
                <a:effectLst/>
                <a:latin typeface="Times New Roman" panose="02020603050405020304" pitchFamily="18" charset="0"/>
                <a:ea typeface="Calibri" panose="020F0502020204030204" pitchFamily="34" charset="0"/>
              </a:rPr>
              <a:t> du visible</a:t>
            </a:r>
          </a:p>
          <a:p>
            <a:pPr algn="just">
              <a:lnSpc>
                <a:spcPct val="115000"/>
              </a:lnSpc>
            </a:pPr>
            <a:r>
              <a:rPr lang="fr-FR" sz="1800"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La chair </a:t>
            </a:r>
            <a:r>
              <a:rPr lang="fr-FR" sz="1800" dirty="0">
                <a:effectLst/>
                <a:latin typeface="Times New Roman" panose="02020603050405020304" pitchFamily="18" charset="0"/>
                <a:ea typeface="Times New Roman" panose="02020603050405020304" pitchFamily="18" charset="0"/>
              </a:rPr>
              <a:t>dont nous parlons n'est pas la matière. Elle est l'enroulement du visible </a:t>
            </a:r>
            <a:r>
              <a:rPr lang="fr-FR" sz="1800" i="1" dirty="0">
                <a:effectLst/>
                <a:latin typeface="Times New Roman" panose="02020603050405020304" pitchFamily="18" charset="0"/>
                <a:ea typeface="Times New Roman" panose="02020603050405020304" pitchFamily="18" charset="0"/>
              </a:rPr>
              <a:t>sur le corps voyant</a:t>
            </a:r>
            <a:r>
              <a:rPr lang="fr-FR" sz="1800" dirty="0">
                <a:effectLst/>
                <a:latin typeface="Times New Roman" panose="02020603050405020304" pitchFamily="18" charset="0"/>
                <a:ea typeface="Times New Roman" panose="02020603050405020304" pitchFamily="18" charset="0"/>
              </a:rPr>
              <a:t>, du tangible </a:t>
            </a:r>
            <a:r>
              <a:rPr lang="fr-FR" sz="1800" i="1" dirty="0">
                <a:effectLst/>
                <a:latin typeface="Times New Roman" panose="02020603050405020304" pitchFamily="18" charset="0"/>
                <a:ea typeface="Times New Roman" panose="02020603050405020304" pitchFamily="18" charset="0"/>
              </a:rPr>
              <a:t>sur le corps touchant</a:t>
            </a:r>
            <a:r>
              <a:rPr lang="fr-FR" sz="1800" dirty="0">
                <a:effectLst/>
                <a:latin typeface="Times New Roman" panose="02020603050405020304" pitchFamily="18" charset="0"/>
                <a:ea typeface="Times New Roman" panose="02020603050405020304" pitchFamily="18" charset="0"/>
              </a:rPr>
              <a:t>, qui est attesté notamment quand le corps touchant se touche en train de se voir et de toucher les choses, de sorte que simultanément, </a:t>
            </a:r>
            <a:r>
              <a:rPr lang="fr-FR" sz="1800" i="1" dirty="0">
                <a:effectLst/>
                <a:latin typeface="Times New Roman" panose="02020603050405020304" pitchFamily="18" charset="0"/>
                <a:ea typeface="Times New Roman" panose="02020603050405020304" pitchFamily="18" charset="0"/>
              </a:rPr>
              <a:t>comme</a:t>
            </a:r>
            <a:r>
              <a:rPr lang="fr-FR" sz="1800" dirty="0">
                <a:effectLst/>
                <a:latin typeface="Times New Roman" panose="02020603050405020304" pitchFamily="18" charset="0"/>
                <a:ea typeface="Times New Roman" panose="02020603050405020304" pitchFamily="18" charset="0"/>
              </a:rPr>
              <a:t> tangible il descend parmi elles, </a:t>
            </a:r>
            <a:r>
              <a:rPr lang="fr-FR" sz="1800" i="1" dirty="0">
                <a:effectLst/>
                <a:latin typeface="Times New Roman" panose="02020603050405020304" pitchFamily="18" charset="0"/>
                <a:ea typeface="Times New Roman" panose="02020603050405020304" pitchFamily="18" charset="0"/>
              </a:rPr>
              <a:t>comme</a:t>
            </a:r>
            <a:r>
              <a:rPr lang="fr-FR" sz="1800" dirty="0">
                <a:effectLst/>
                <a:latin typeface="Times New Roman" panose="02020603050405020304" pitchFamily="18" charset="0"/>
                <a:ea typeface="Times New Roman" panose="02020603050405020304" pitchFamily="18" charset="0"/>
              </a:rPr>
              <a:t> touchant il les domine toutes et tire de lui-même ce rapport, par déhiscence ou fission de sa masse</a:t>
            </a:r>
            <a:r>
              <a:rPr lang="fr-FR" sz="1800" dirty="0">
                <a:latin typeface="Times New Roman" panose="02020603050405020304" pitchFamily="18" charset="0"/>
                <a:ea typeface="Times New Roman" panose="02020603050405020304" pitchFamily="18" charset="0"/>
              </a:rPr>
              <a:t> »</a:t>
            </a:r>
          </a:p>
          <a:p>
            <a:pPr algn="just">
              <a:lnSpc>
                <a:spcPct val="115000"/>
              </a:lnSpc>
            </a:pPr>
            <a:r>
              <a:rPr lang="fr-FR" sz="1800" dirty="0">
                <a:effectLst/>
                <a:latin typeface="Times New Roman" panose="02020603050405020304" pitchFamily="18" charset="0"/>
                <a:ea typeface="Times New Roman" panose="02020603050405020304" pitchFamily="18" charset="0"/>
              </a:rPr>
              <a:t>M. Merleau-Ponty, « L'Entrelacs - Le chiasme », </a:t>
            </a:r>
            <a:r>
              <a:rPr lang="fr-FR" sz="1800" i="1" dirty="0">
                <a:effectLst/>
                <a:latin typeface="Times New Roman" panose="02020603050405020304" pitchFamily="18" charset="0"/>
                <a:ea typeface="Times New Roman" panose="02020603050405020304" pitchFamily="18" charset="0"/>
              </a:rPr>
              <a:t>Le visible et l’invisibl</a:t>
            </a:r>
            <a:r>
              <a:rPr lang="fr-FR" sz="1800" dirty="0">
                <a:effectLst/>
                <a:latin typeface="Times New Roman" panose="02020603050405020304" pitchFamily="18" charset="0"/>
                <a:ea typeface="Times New Roman" panose="02020603050405020304" pitchFamily="18" charset="0"/>
              </a:rPr>
              <a:t>e, </a:t>
            </a:r>
            <a:r>
              <a:rPr lang="fr-FR" sz="1800" i="1" dirty="0">
                <a:effectLst/>
                <a:latin typeface="Times New Roman" panose="02020603050405020304" pitchFamily="18" charset="0"/>
                <a:ea typeface="Times New Roman" panose="02020603050405020304" pitchFamily="18" charset="0"/>
              </a:rPr>
              <a:t>op.cit</a:t>
            </a:r>
            <a:r>
              <a:rPr lang="fr-FR" sz="1800" dirty="0">
                <a:effectLst/>
                <a:latin typeface="Times New Roman" panose="02020603050405020304" pitchFamily="18" charset="0"/>
                <a:ea typeface="Times New Roman" panose="02020603050405020304" pitchFamily="18" charset="0"/>
              </a:rPr>
              <a:t>., p. 189</a:t>
            </a:r>
            <a:r>
              <a:rPr lang="fr-FR" dirty="0">
                <a:effectLst/>
              </a:rPr>
              <a:t> </a:t>
            </a:r>
          </a:p>
          <a:p>
            <a:pPr algn="just">
              <a:lnSpc>
                <a:spcPct val="115000"/>
              </a:lnSpc>
            </a:pPr>
            <a:endParaRPr lang="fr-FR" dirty="0">
              <a:effectLst/>
            </a:endParaRPr>
          </a:p>
          <a:p>
            <a:pPr marL="0" indent="0" algn="just">
              <a:lnSpc>
                <a:spcPct val="115000"/>
              </a:lnSpc>
              <a:buNone/>
            </a:pPr>
            <a:endParaRPr lang="fr-FR" dirty="0"/>
          </a:p>
          <a:p>
            <a:pPr marL="0" indent="0" algn="just">
              <a:lnSpc>
                <a:spcPct val="115000"/>
              </a:lnSpc>
              <a:buNone/>
            </a:pPr>
            <a:endParaRPr lang="fr-FR" dirty="0"/>
          </a:p>
        </p:txBody>
      </p:sp>
    </p:spTree>
    <p:extLst>
      <p:ext uri="{BB962C8B-B14F-4D97-AF65-F5344CB8AC3E}">
        <p14:creationId xmlns:p14="http://schemas.microsoft.com/office/powerpoint/2010/main" val="9201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0D7FF-6E18-A4F5-593C-39BEC833F5A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6443D1C-2F1C-43B5-5453-BB835600D7CC}"/>
              </a:ext>
            </a:extLst>
          </p:cNvPr>
          <p:cNvSpPr>
            <a:spLocks noGrp="1"/>
          </p:cNvSpPr>
          <p:nvPr>
            <p:ph idx="1"/>
          </p:nvPr>
        </p:nvSpPr>
        <p:spPr/>
        <p:txBody>
          <a:bodyPr/>
          <a:lstStyle/>
          <a:p>
            <a:r>
              <a:rPr lang="fr-FR" sz="1800" dirty="0">
                <a:solidFill>
                  <a:srgbClr val="000000"/>
                </a:solidFill>
                <a:effectLst/>
                <a:latin typeface="Times" pitchFamily="2" charset="0"/>
                <a:ea typeface="Calibri" panose="020F0502020204030204" pitchFamily="34" charset="0"/>
                <a:cs typeface="Calibri" panose="020F0502020204030204" pitchFamily="34" charset="0"/>
              </a:rPr>
              <a:t> </a:t>
            </a:r>
            <a:r>
              <a:rPr lang="fr-FR" sz="2400" dirty="0">
                <a:solidFill>
                  <a:srgbClr val="000000"/>
                </a:solidFill>
                <a:effectLst/>
                <a:latin typeface="Times" pitchFamily="2" charset="0"/>
                <a:ea typeface="Calibri" panose="020F0502020204030204" pitchFamily="34" charset="0"/>
                <a:cs typeface="Calibri" panose="020F0502020204030204" pitchFamily="34" charset="0"/>
              </a:rPr>
              <a:t>« La chair «est phénomène de miroir et le miroir est extension de mon rapport à mon corps. Miroir= réalisation d’un </a:t>
            </a:r>
            <a:r>
              <a:rPr lang="fr-FR" sz="2400" dirty="0" err="1">
                <a:solidFill>
                  <a:srgbClr val="000000"/>
                </a:solidFill>
                <a:effectLst/>
                <a:latin typeface="Times" pitchFamily="2" charset="0"/>
                <a:ea typeface="Calibri" panose="020F0502020204030204" pitchFamily="34" charset="0"/>
                <a:cs typeface="Calibri" panose="020F0502020204030204" pitchFamily="34" charset="0"/>
              </a:rPr>
              <a:t>Bild</a:t>
            </a:r>
            <a:r>
              <a:rPr lang="fr-FR" sz="2400" dirty="0">
                <a:solidFill>
                  <a:srgbClr val="000000"/>
                </a:solidFill>
                <a:effectLst/>
                <a:latin typeface="Times" pitchFamily="2" charset="0"/>
                <a:ea typeface="Calibri" panose="020F0502020204030204" pitchFamily="34" charset="0"/>
                <a:cs typeface="Calibri" panose="020F0502020204030204" pitchFamily="34" charset="0"/>
              </a:rPr>
              <a:t> de la chose, et rapport moi-mon ombre = réalisation d’un </a:t>
            </a:r>
            <a:r>
              <a:rPr lang="fr-FR" sz="2400" i="1" dirty="0" err="1">
                <a:solidFill>
                  <a:srgbClr val="000000"/>
                </a:solidFill>
                <a:effectLst/>
                <a:latin typeface="Times" pitchFamily="2" charset="0"/>
                <a:ea typeface="Calibri" panose="020F0502020204030204" pitchFamily="34" charset="0"/>
                <a:cs typeface="Calibri" panose="020F0502020204030204" pitchFamily="34" charset="0"/>
              </a:rPr>
              <a:t>Wesen</a:t>
            </a:r>
            <a:r>
              <a:rPr lang="fr-FR" sz="2400" dirty="0">
                <a:solidFill>
                  <a:srgbClr val="000000"/>
                </a:solidFill>
                <a:effectLst/>
                <a:latin typeface="Times" pitchFamily="2" charset="0"/>
                <a:ea typeface="Calibri" panose="020F0502020204030204" pitchFamily="34" charset="0"/>
                <a:cs typeface="Calibri" panose="020F0502020204030204" pitchFamily="34" charset="0"/>
              </a:rPr>
              <a:t> (verbal): extraction de l’essence de la chose, de la pellicule de l’Être de son “Apparence”- se toucher se voir s’est obtenir de soi un tel extrait spéculaire. I.e. fission de l’apparence et de l’Être » </a:t>
            </a:r>
            <a:r>
              <a:rPr lang="fr-FR" sz="2400" i="1" dirty="0">
                <a:solidFill>
                  <a:srgbClr val="000000"/>
                </a:solidFill>
                <a:latin typeface="Times" pitchFamily="2" charset="0"/>
                <a:ea typeface="Calibri" panose="020F0502020204030204" pitchFamily="34" charset="0"/>
                <a:cs typeface="Calibri" panose="020F0502020204030204" pitchFamily="34" charset="0"/>
              </a:rPr>
              <a:t> VI</a:t>
            </a:r>
            <a:r>
              <a:rPr lang="fr-FR" sz="2400" dirty="0">
                <a:solidFill>
                  <a:srgbClr val="000000"/>
                </a:solidFill>
                <a:effectLst/>
                <a:latin typeface="Times" pitchFamily="2" charset="0"/>
                <a:ea typeface="Calibri" panose="020F0502020204030204" pitchFamily="34" charset="0"/>
                <a:cs typeface="Calibri" panose="020F0502020204030204" pitchFamily="34" charset="0"/>
              </a:rPr>
              <a:t>., p. 304</a:t>
            </a:r>
            <a:r>
              <a:rPr lang="fr-FR" sz="2400" dirty="0">
                <a:effectLst/>
              </a:rPr>
              <a:t> </a:t>
            </a:r>
            <a:r>
              <a:rPr lang="fr-FR" sz="2400" dirty="0"/>
              <a:t> </a:t>
            </a:r>
          </a:p>
          <a:p>
            <a:endParaRPr lang="fr-FR" dirty="0"/>
          </a:p>
        </p:txBody>
      </p:sp>
    </p:spTree>
    <p:extLst>
      <p:ext uri="{BB962C8B-B14F-4D97-AF65-F5344CB8AC3E}">
        <p14:creationId xmlns:p14="http://schemas.microsoft.com/office/powerpoint/2010/main" val="93694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3EEFD1-1451-5D3D-648B-546525A2A625}"/>
              </a:ext>
            </a:extLst>
          </p:cNvPr>
          <p:cNvSpPr>
            <a:spLocks noGrp="1"/>
          </p:cNvSpPr>
          <p:nvPr>
            <p:ph type="ctrTitle"/>
          </p:nvPr>
        </p:nvSpPr>
        <p:spPr/>
        <p:txBody>
          <a:bodyPr>
            <a:noAutofit/>
          </a:bodyPr>
          <a:lstStyle/>
          <a:p>
            <a:br>
              <a:rPr lang="fr-FR" sz="2400" dirty="0">
                <a:effectLst/>
                <a:latin typeface="Times New Roman" panose="02020603050405020304" pitchFamily="18" charset="0"/>
                <a:ea typeface="Times New Roman" panose="02020603050405020304" pitchFamily="18" charset="0"/>
              </a:rPr>
            </a:br>
            <a:endParaRPr lang="fr-FR" sz="2400" dirty="0"/>
          </a:p>
        </p:txBody>
      </p:sp>
      <p:sp>
        <p:nvSpPr>
          <p:cNvPr id="3" name="Sous-titre 2">
            <a:extLst>
              <a:ext uri="{FF2B5EF4-FFF2-40B4-BE49-F238E27FC236}">
                <a16:creationId xmlns:a16="http://schemas.microsoft.com/office/drawing/2014/main" id="{C729CFA0-DCF2-B1E7-BF28-0637D6AED1C9}"/>
              </a:ext>
            </a:extLst>
          </p:cNvPr>
          <p:cNvSpPr>
            <a:spLocks noGrp="1"/>
          </p:cNvSpPr>
          <p:nvPr>
            <p:ph type="subTitle" idx="1"/>
          </p:nvPr>
        </p:nvSpPr>
        <p:spPr>
          <a:xfrm>
            <a:off x="1524000" y="1377387"/>
            <a:ext cx="9144000" cy="3880413"/>
          </a:xfrm>
        </p:spPr>
        <p:txBody>
          <a:bodyPr>
            <a:normAutofit lnSpcReduction="10000"/>
          </a:bodyPr>
          <a:lstStyle/>
          <a:p>
            <a:pPr algn="l"/>
            <a:r>
              <a:rPr lang="fr-FR" sz="2400" i="1" dirty="0">
                <a:effectLst/>
                <a:latin typeface="Times New Roman" panose="02020603050405020304" pitchFamily="18" charset="0"/>
                <a:ea typeface="Times New Roman" panose="02020603050405020304" pitchFamily="18" charset="0"/>
              </a:rPr>
              <a:t>« Mon corps m’abandonne », « Où est le </a:t>
            </a:r>
            <a:r>
              <a:rPr lang="fr-FR" i="1" dirty="0" err="1">
                <a:latin typeface="Times New Roman" panose="02020603050405020304" pitchFamily="18" charset="0"/>
                <a:ea typeface="Times New Roman" panose="02020603050405020304" pitchFamily="18" charset="0"/>
              </a:rPr>
              <a:t>B</a:t>
            </a:r>
            <a:r>
              <a:rPr lang="fr-FR" sz="2400" i="1" dirty="0" err="1">
                <a:effectLst/>
                <a:latin typeface="Times New Roman" panose="02020603050405020304" pitchFamily="18" charset="0"/>
                <a:ea typeface="Times New Roman" panose="02020603050405020304" pitchFamily="18" charset="0"/>
              </a:rPr>
              <a:t>icho</a:t>
            </a:r>
            <a:r>
              <a:rPr lang="fr-FR" sz="2400" i="1" dirty="0">
                <a:effectLst/>
                <a:latin typeface="Times New Roman" panose="02020603050405020304" pitchFamily="18" charset="0"/>
                <a:ea typeface="Times New Roman" panose="02020603050405020304" pitchFamily="18" charset="0"/>
              </a:rPr>
              <a:t>-moi ?</a:t>
            </a:r>
            <a:br>
              <a:rPr lang="fr-FR" sz="2400" dirty="0">
                <a:effectLst/>
                <a:latin typeface="Times New Roman" panose="02020603050405020304" pitchFamily="18" charset="0"/>
                <a:ea typeface="Times New Roman" panose="02020603050405020304" pitchFamily="18" charset="0"/>
              </a:rPr>
            </a:br>
            <a:r>
              <a:rPr lang="fr-FR" sz="2400" i="1" dirty="0">
                <a:effectLst/>
                <a:latin typeface="Times New Roman" panose="02020603050405020304" pitchFamily="18" charset="0"/>
                <a:ea typeface="Times New Roman" panose="02020603050405020304" pitchFamily="18" charset="0"/>
              </a:rPr>
              <a:t>Je deviens une existence abstraite. Je me noie en de véritables profondeurs, </a:t>
            </a:r>
            <a:r>
              <a:rPr lang="fr-FR" i="1" dirty="0">
                <a:latin typeface="Times New Roman" panose="02020603050405020304" pitchFamily="18" charset="0"/>
                <a:ea typeface="Times New Roman" panose="02020603050405020304" pitchFamily="18" charset="0"/>
              </a:rPr>
              <a:t>de l’extérieur de moi-même, </a:t>
            </a:r>
            <a:r>
              <a:rPr lang="fr-FR" sz="2400" i="1" dirty="0">
                <a:effectLst/>
                <a:latin typeface="Times New Roman" panose="02020603050405020304" pitchFamily="18" charset="0"/>
                <a:ea typeface="Times New Roman" panose="02020603050405020304" pitchFamily="18" charset="0"/>
              </a:rPr>
              <a:t> </a:t>
            </a:r>
            <a:r>
              <a:rPr lang="fr-FR" i="1" dirty="0">
                <a:latin typeface="Times New Roman" panose="02020603050405020304" pitchFamily="18" charset="0"/>
                <a:ea typeface="Times New Roman" panose="02020603050405020304" pitchFamily="18" charset="0"/>
              </a:rPr>
              <a:t>sans points </a:t>
            </a:r>
            <a:r>
              <a:rPr lang="fr-FR" sz="2400" i="1" dirty="0">
                <a:effectLst/>
                <a:latin typeface="Times New Roman" panose="02020603050405020304" pitchFamily="18" charset="0"/>
                <a:ea typeface="Times New Roman" panose="02020603050405020304" pitchFamily="18" charset="0"/>
              </a:rPr>
              <a:t>de</a:t>
            </a:r>
            <a:r>
              <a:rPr lang="fr-FR" i="1" dirty="0">
                <a:latin typeface="Times New Roman" panose="02020603050405020304" pitchFamily="18" charset="0"/>
                <a:ea typeface="Times New Roman" panose="02020603050405020304" pitchFamily="18" charset="0"/>
              </a:rPr>
              <a:t> </a:t>
            </a:r>
            <a:r>
              <a:rPr lang="fr-FR" sz="2400" i="1" dirty="0">
                <a:effectLst/>
                <a:latin typeface="Times New Roman" panose="02020603050405020304" pitchFamily="18" charset="0"/>
                <a:ea typeface="Times New Roman" panose="02020603050405020304" pitchFamily="18" charset="0"/>
              </a:rPr>
              <a:t>référence avec mon travail – qui me regarde de fort loin.</a:t>
            </a:r>
          </a:p>
          <a:p>
            <a:pPr algn="l"/>
            <a:r>
              <a:rPr lang="fr-FR" sz="2400" i="1" dirty="0">
                <a:effectLst/>
                <a:latin typeface="Times New Roman" panose="02020603050405020304" pitchFamily="18" charset="0"/>
                <a:ea typeface="Times New Roman" panose="02020603050405020304" pitchFamily="18" charset="0"/>
              </a:rPr>
              <a:t>“Est-ce</a:t>
            </a:r>
            <a:r>
              <a:rPr lang="fr-FR" i="1" dirty="0">
                <a:latin typeface="Times New Roman" panose="02020603050405020304" pitchFamily="18" charset="0"/>
                <a:ea typeface="Times New Roman" panose="02020603050405020304" pitchFamily="18" charset="0"/>
              </a:rPr>
              <a:t> </a:t>
            </a:r>
            <a:r>
              <a:rPr lang="fr-FR" sz="2400" i="1" dirty="0">
                <a:effectLst/>
                <a:latin typeface="Times New Roman" panose="02020603050405020304" pitchFamily="18" charset="0"/>
                <a:ea typeface="Times New Roman" panose="02020603050405020304" pitchFamily="18" charset="0"/>
              </a:rPr>
              <a:t>moi qui ai fait cela ?” Perturbation. Délire de fuite. Je ne suis tenue que par un fil. Mon corps</a:t>
            </a:r>
            <a:r>
              <a:rPr lang="fr-FR" i="1" dirty="0">
                <a:latin typeface="Times New Roman" panose="02020603050405020304" pitchFamily="18" charset="0"/>
                <a:ea typeface="Times New Roman" panose="02020603050405020304" pitchFamily="18" charset="0"/>
              </a:rPr>
              <a:t> </a:t>
            </a:r>
            <a:r>
              <a:rPr lang="fr-FR" sz="2400" i="1" dirty="0">
                <a:effectLst/>
                <a:latin typeface="Times New Roman" panose="02020603050405020304" pitchFamily="18" charset="0"/>
                <a:ea typeface="Times New Roman" panose="02020603050405020304" pitchFamily="18" charset="0"/>
              </a:rPr>
              <a:t>m’a abandonnée – “en marchant”. Morte ? Vivante ? </a:t>
            </a:r>
            <a:r>
              <a:rPr lang="fr-FR" sz="2400" b="1" i="1" dirty="0">
                <a:effectLst/>
                <a:latin typeface="Times New Roman" panose="02020603050405020304" pitchFamily="18" charset="0"/>
                <a:ea typeface="Times New Roman" panose="02020603050405020304" pitchFamily="18" charset="0"/>
              </a:rPr>
              <a:t>Je suis touchée par des odeurs, par des</a:t>
            </a:r>
            <a:br>
              <a:rPr lang="fr-FR" sz="2400" b="1" dirty="0">
                <a:effectLst/>
                <a:latin typeface="Times New Roman" panose="02020603050405020304" pitchFamily="18" charset="0"/>
                <a:ea typeface="Times New Roman" panose="02020603050405020304" pitchFamily="18" charset="0"/>
              </a:rPr>
            </a:br>
            <a:r>
              <a:rPr lang="fr-FR" sz="2400" b="1" i="1" dirty="0">
                <a:effectLst/>
                <a:latin typeface="Times New Roman" panose="02020603050405020304" pitchFamily="18" charset="0"/>
                <a:ea typeface="Times New Roman" panose="02020603050405020304" pitchFamily="18" charset="0"/>
              </a:rPr>
              <a:t>sensations tactiles, par la chaleur du Soleil, les rêves </a:t>
            </a:r>
            <a:r>
              <a:rPr lang="fr-FR" sz="2400" i="1" dirty="0">
                <a:effectLst/>
                <a:latin typeface="Times New Roman" panose="02020603050405020304" pitchFamily="18" charset="0"/>
                <a:ea typeface="Times New Roman" panose="02020603050405020304" pitchFamily="18" charset="0"/>
              </a:rPr>
              <a:t>» </a:t>
            </a:r>
          </a:p>
          <a:p>
            <a:pPr algn="l"/>
            <a:r>
              <a:rPr lang="fr-FR" dirty="0" err="1">
                <a:effectLst/>
                <a:latin typeface="Times" pitchFamily="2" charset="0"/>
              </a:rPr>
              <a:t>Lygia</a:t>
            </a:r>
            <a:r>
              <a:rPr lang="fr-FR" dirty="0">
                <a:effectLst/>
                <a:latin typeface="Times" pitchFamily="2" charset="0"/>
              </a:rPr>
              <a:t> Clark</a:t>
            </a:r>
            <a:r>
              <a:rPr lang="fr-FR" dirty="0">
                <a:latin typeface="Times" pitchFamily="2" charset="0"/>
              </a:rPr>
              <a:t>   </a:t>
            </a:r>
            <a:r>
              <a:rPr lang="fr-FR" i="1" dirty="0">
                <a:latin typeface="Times" pitchFamily="2" charset="0"/>
              </a:rPr>
              <a:t>De l’acte </a:t>
            </a:r>
            <a:r>
              <a:rPr lang="fr-FR" dirty="0">
                <a:latin typeface="Times" pitchFamily="2" charset="0"/>
              </a:rPr>
              <a:t>(1983) </a:t>
            </a:r>
            <a:r>
              <a:rPr lang="fr-FR" i="1" dirty="0">
                <a:latin typeface="Times" pitchFamily="2" charset="0"/>
              </a:rPr>
              <a:t>, </a:t>
            </a:r>
            <a:r>
              <a:rPr lang="fr-FR" i="1" dirty="0">
                <a:effectLst/>
                <a:latin typeface="Times" pitchFamily="2" charset="0"/>
              </a:rPr>
              <a:t>Barcelona/Rio de Janeiro : </a:t>
            </a:r>
            <a:r>
              <a:rPr lang="fr-FR" i="1" dirty="0" err="1">
                <a:effectLst/>
                <a:latin typeface="Times" pitchFamily="2" charset="0"/>
              </a:rPr>
              <a:t>Fundació</a:t>
            </a:r>
            <a:r>
              <a:rPr lang="fr-FR" i="1" dirty="0">
                <a:effectLst/>
                <a:latin typeface="Times" pitchFamily="2" charset="0"/>
              </a:rPr>
              <a:t> Tapies e </a:t>
            </a:r>
            <a:r>
              <a:rPr lang="fr-FR" i="1" dirty="0" err="1">
                <a:effectLst/>
                <a:latin typeface="Times" pitchFamily="2" charset="0"/>
              </a:rPr>
              <a:t>Paço</a:t>
            </a:r>
            <a:r>
              <a:rPr lang="fr-FR" i="1" dirty="0">
                <a:effectLst/>
                <a:latin typeface="Times" pitchFamily="2" charset="0"/>
              </a:rPr>
              <a:t> Imperial, Catalogue de l’Exposition </a:t>
            </a:r>
            <a:r>
              <a:rPr lang="fr-FR" i="1" dirty="0" err="1">
                <a:effectLst/>
                <a:latin typeface="Times" pitchFamily="2" charset="0"/>
              </a:rPr>
              <a:t>Lygia</a:t>
            </a:r>
            <a:r>
              <a:rPr lang="fr-FR" i="1" dirty="0">
                <a:effectLst/>
                <a:latin typeface="Times" pitchFamily="2" charset="0"/>
              </a:rPr>
              <a:t> Clark,</a:t>
            </a:r>
            <a:r>
              <a:rPr lang="fr-FR" sz="2400" i="1" dirty="0">
                <a:effectLst/>
                <a:latin typeface="Times New Roman" panose="02020603050405020304" pitchFamily="18" charset="0"/>
                <a:ea typeface="Times New Roman" panose="02020603050405020304" pitchFamily="18" charset="0"/>
              </a:rPr>
              <a:t> 1999, p. 164.</a:t>
            </a:r>
            <a:endParaRPr lang="fr-FR" dirty="0"/>
          </a:p>
        </p:txBody>
      </p:sp>
    </p:spTree>
    <p:extLst>
      <p:ext uri="{BB962C8B-B14F-4D97-AF65-F5344CB8AC3E}">
        <p14:creationId xmlns:p14="http://schemas.microsoft.com/office/powerpoint/2010/main" val="3657833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C4598-8F74-80FC-4958-6D0F8904292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FD21909-041A-4318-846C-8BBFEFEBF772}"/>
              </a:ext>
            </a:extLst>
          </p:cNvPr>
          <p:cNvSpPr>
            <a:spLocks noGrp="1"/>
          </p:cNvSpPr>
          <p:nvPr>
            <p:ph idx="1"/>
          </p:nvPr>
        </p:nvSpPr>
        <p:spPr/>
        <p:txBody>
          <a:bodyPr/>
          <a:lstStyle/>
          <a:p>
            <a:r>
              <a:rPr lang="fr-FR" dirty="0"/>
              <a:t>Rythme </a:t>
            </a:r>
          </a:p>
          <a:p>
            <a:r>
              <a:rPr lang="fr-FR" dirty="0"/>
              <a:t>« Je perçois la totalité du monde comme un rythme unique, global, qui s’étend depuis Mozart jusqu’au geste du footballeur sur la plage »</a:t>
            </a:r>
          </a:p>
          <a:p>
            <a:pPr marL="0" indent="0">
              <a:buNone/>
            </a:pPr>
            <a:r>
              <a:rPr lang="fr-FR" dirty="0" err="1">
                <a:effectLst/>
                <a:latin typeface="Times" pitchFamily="2" charset="0"/>
              </a:rPr>
              <a:t>Lygia</a:t>
            </a:r>
            <a:r>
              <a:rPr lang="fr-FR" dirty="0">
                <a:effectLst/>
                <a:latin typeface="Times" pitchFamily="2" charset="0"/>
              </a:rPr>
              <a:t> Clark</a:t>
            </a:r>
            <a:r>
              <a:rPr lang="fr-FR" dirty="0">
                <a:latin typeface="Times" pitchFamily="2" charset="0"/>
              </a:rPr>
              <a:t> (1983)  De l’acte</a:t>
            </a:r>
            <a:r>
              <a:rPr lang="fr-FR" i="1" dirty="0">
                <a:latin typeface="Times" pitchFamily="2" charset="0"/>
              </a:rPr>
              <a:t>, </a:t>
            </a:r>
            <a:r>
              <a:rPr lang="fr-FR" i="1" dirty="0">
                <a:effectLst/>
                <a:latin typeface="Times" pitchFamily="2" charset="0"/>
              </a:rPr>
              <a:t>Barcelona/Rio de Janeiro : </a:t>
            </a:r>
            <a:r>
              <a:rPr lang="fr-FR" i="1" dirty="0" err="1">
                <a:effectLst/>
                <a:latin typeface="Times" pitchFamily="2" charset="0"/>
              </a:rPr>
              <a:t>Fundació</a:t>
            </a:r>
            <a:r>
              <a:rPr lang="fr-FR" i="1" dirty="0">
                <a:effectLst/>
                <a:latin typeface="Times" pitchFamily="2" charset="0"/>
              </a:rPr>
              <a:t> Tapies e </a:t>
            </a:r>
            <a:r>
              <a:rPr lang="fr-FR" i="1" dirty="0" err="1">
                <a:effectLst/>
                <a:latin typeface="Times" pitchFamily="2" charset="0"/>
              </a:rPr>
              <a:t>Paço</a:t>
            </a:r>
            <a:r>
              <a:rPr lang="fr-FR" i="1" dirty="0">
                <a:effectLst/>
                <a:latin typeface="Times" pitchFamily="2" charset="0"/>
              </a:rPr>
              <a:t> Imperial, Catalogue de l’Exposition </a:t>
            </a:r>
            <a:r>
              <a:rPr lang="fr-FR" i="1" dirty="0" err="1">
                <a:effectLst/>
                <a:latin typeface="Times" pitchFamily="2" charset="0"/>
              </a:rPr>
              <a:t>Lygia</a:t>
            </a:r>
            <a:r>
              <a:rPr lang="fr-FR" i="1" dirty="0">
                <a:effectLst/>
                <a:latin typeface="Times" pitchFamily="2" charset="0"/>
              </a:rPr>
              <a:t> Clark,</a:t>
            </a:r>
            <a:r>
              <a:rPr lang="fr-FR" sz="2800" i="1" dirty="0">
                <a:effectLst/>
                <a:latin typeface="Times New Roman" panose="02020603050405020304" pitchFamily="18" charset="0"/>
                <a:ea typeface="Times New Roman" panose="02020603050405020304" pitchFamily="18" charset="0"/>
              </a:rPr>
              <a:t> 1999, p. </a:t>
            </a:r>
            <a:r>
              <a:rPr lang="fr-FR" sz="2800" dirty="0">
                <a:effectLst/>
                <a:latin typeface="Times New Roman" panose="02020603050405020304" pitchFamily="18" charset="0"/>
                <a:ea typeface="Times New Roman" panose="02020603050405020304" pitchFamily="18" charset="0"/>
              </a:rPr>
              <a:t>164</a:t>
            </a:r>
            <a:endParaRPr lang="fr-FR" dirty="0"/>
          </a:p>
          <a:p>
            <a:endParaRPr lang="fr-FR" dirty="0"/>
          </a:p>
          <a:p>
            <a:endParaRPr lang="fr-FR" dirty="0"/>
          </a:p>
        </p:txBody>
      </p:sp>
    </p:spTree>
    <p:extLst>
      <p:ext uri="{BB962C8B-B14F-4D97-AF65-F5344CB8AC3E}">
        <p14:creationId xmlns:p14="http://schemas.microsoft.com/office/powerpoint/2010/main" val="1600400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FE9EE-D061-9CDD-1613-A669E3F3C79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92415D8-742B-4C1F-CB0E-80A0B18A98C1}"/>
              </a:ext>
            </a:extLst>
          </p:cNvPr>
          <p:cNvSpPr>
            <a:spLocks noGrp="1"/>
          </p:cNvSpPr>
          <p:nvPr>
            <p:ph idx="1"/>
          </p:nvPr>
        </p:nvSpPr>
        <p:spPr/>
        <p:txBody>
          <a:bodyPr/>
          <a:lstStyle/>
          <a:p>
            <a:pPr marL="0" indent="0">
              <a:buNone/>
            </a:pPr>
            <a:r>
              <a:rPr lang="fr-FR" b="1" dirty="0"/>
              <a:t>Une éthique de la gravité </a:t>
            </a:r>
          </a:p>
          <a:p>
            <a:pPr marL="0" indent="0">
              <a:buNone/>
            </a:pPr>
            <a:endParaRPr lang="fr-FR" b="1" dirty="0"/>
          </a:p>
          <a:p>
            <a:pPr marL="0" indent="0">
              <a:buNone/>
            </a:pPr>
            <a:r>
              <a:rPr lang="fr-FR" b="1" dirty="0">
                <a:solidFill>
                  <a:srgbClr val="0070C0"/>
                </a:solidFill>
              </a:rPr>
              <a:t>Portance « le geste de porter dans la réciprocité</a:t>
            </a:r>
          </a:p>
          <a:p>
            <a:pPr marL="0" indent="0">
              <a:buNone/>
            </a:pPr>
            <a:r>
              <a:rPr lang="fr-FR" b="1" dirty="0">
                <a:solidFill>
                  <a:srgbClr val="0070C0"/>
                </a:solidFill>
              </a:rPr>
              <a:t> de celui qui porte et de celui qui est porté »</a:t>
            </a:r>
          </a:p>
          <a:p>
            <a:pPr marL="0" indent="0">
              <a:buNone/>
            </a:pPr>
            <a:endParaRPr lang="fr-FR" b="1" dirty="0">
              <a:solidFill>
                <a:srgbClr val="0070C0"/>
              </a:solidFill>
            </a:endParaRPr>
          </a:p>
          <a:p>
            <a:pPr marL="0" indent="0">
              <a:buNone/>
            </a:pPr>
            <a:endParaRPr lang="fr-FR" b="1" dirty="0">
              <a:solidFill>
                <a:srgbClr val="0070C0"/>
              </a:solidFill>
            </a:endParaRPr>
          </a:p>
          <a:p>
            <a:pPr marL="0" indent="0">
              <a:buNone/>
            </a:pPr>
            <a:endParaRPr lang="fr-FR" dirty="0"/>
          </a:p>
        </p:txBody>
      </p:sp>
    </p:spTree>
    <p:extLst>
      <p:ext uri="{BB962C8B-B14F-4D97-AF65-F5344CB8AC3E}">
        <p14:creationId xmlns:p14="http://schemas.microsoft.com/office/powerpoint/2010/main" val="499303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051AFB-5669-7B16-D45F-F41AC1D5528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7E721C6-CF25-2DE6-23B4-9DA5BBD1E5C4}"/>
              </a:ext>
            </a:extLst>
          </p:cNvPr>
          <p:cNvSpPr>
            <a:spLocks noGrp="1"/>
          </p:cNvSpPr>
          <p:nvPr>
            <p:ph idx="1"/>
          </p:nvPr>
        </p:nvSpPr>
        <p:spPr/>
        <p:txBody>
          <a:bodyPr/>
          <a:lstStyle/>
          <a:p>
            <a:r>
              <a:rPr lang="fr-FR" sz="2400" i="1" dirty="0">
                <a:effectLst/>
                <a:latin typeface="Times New Roman" panose="02020603050405020304" pitchFamily="18" charset="0"/>
                <a:ea typeface="Calibri" panose="020F0502020204030204" pitchFamily="34" charset="0"/>
              </a:rPr>
              <a:t>La chair-rythme </a:t>
            </a:r>
            <a:r>
              <a:rPr lang="fr-FR" sz="2400" i="1" dirty="0">
                <a:latin typeface="Times New Roman" panose="02020603050405020304" pitchFamily="18" charset="0"/>
                <a:ea typeface="Calibri" panose="020F0502020204030204" pitchFamily="34" charset="0"/>
              </a:rPr>
              <a:t>porte un corps commun :</a:t>
            </a:r>
          </a:p>
          <a:p>
            <a:pPr marL="0" indent="0">
              <a:buNone/>
            </a:pPr>
            <a:r>
              <a:rPr lang="fr-FR" sz="2400" b="1" dirty="0">
                <a:effectLst/>
                <a:latin typeface="Times New Roman" panose="02020603050405020304" pitchFamily="18" charset="0"/>
                <a:ea typeface="Calibri" panose="020F0502020204030204" pitchFamily="34" charset="0"/>
              </a:rPr>
              <a:t>la subjectivité</a:t>
            </a:r>
            <a:r>
              <a:rPr lang="fr-FR" sz="2400" b="1" dirty="0">
                <a:latin typeface="Times New Roman" panose="02020603050405020304" pitchFamily="18" charset="0"/>
                <a:ea typeface="Calibri" panose="020F0502020204030204" pitchFamily="34" charset="0"/>
              </a:rPr>
              <a:t> </a:t>
            </a:r>
            <a:r>
              <a:rPr lang="fr-FR" sz="2400" dirty="0">
                <a:effectLst/>
                <a:latin typeface="Times New Roman" panose="02020603050405020304" pitchFamily="18" charset="0"/>
                <a:ea typeface="Calibri" panose="020F0502020204030204" pitchFamily="34" charset="0"/>
              </a:rPr>
              <a:t>responsable de la </a:t>
            </a:r>
            <a:r>
              <a:rPr lang="fr-FR" sz="2400" b="1" dirty="0">
                <a:effectLst/>
                <a:latin typeface="Times New Roman" panose="02020603050405020304" pitchFamily="18" charset="0"/>
                <a:ea typeface="Calibri" panose="020F0502020204030204" pitchFamily="34" charset="0"/>
              </a:rPr>
              <a:t>normativité</a:t>
            </a:r>
            <a:r>
              <a:rPr lang="fr-FR" sz="2400" dirty="0">
                <a:effectLst/>
                <a:latin typeface="Times New Roman" panose="02020603050405020304" pitchFamily="18" charset="0"/>
                <a:ea typeface="Calibri" panose="020F0502020204030204" pitchFamily="34" charset="0"/>
              </a:rPr>
              <a:t> de nos valeurs est moins fondamentale</a:t>
            </a:r>
            <a:r>
              <a:rPr lang="fr-FR" sz="2400" dirty="0">
                <a:latin typeface="Times New Roman" panose="02020603050405020304" pitchFamily="18" charset="0"/>
                <a:ea typeface="Calibri" panose="020F0502020204030204" pitchFamily="34" charset="0"/>
              </a:rPr>
              <a:t> </a:t>
            </a:r>
            <a:r>
              <a:rPr lang="fr-FR" sz="2400" dirty="0">
                <a:effectLst/>
                <a:latin typeface="Times New Roman" panose="02020603050405020304" pitchFamily="18" charset="0"/>
                <a:ea typeface="Calibri" panose="020F0502020204030204" pitchFamily="34" charset="0"/>
              </a:rPr>
              <a:t>que le «</a:t>
            </a:r>
            <a:r>
              <a:rPr lang="fr-FR" sz="2400" b="1" dirty="0">
                <a:effectLst/>
                <a:latin typeface="Times New Roman" panose="02020603050405020304" pitchFamily="18" charset="0"/>
                <a:ea typeface="Calibri" panose="020F0502020204030204" pitchFamily="34" charset="0"/>
              </a:rPr>
              <a:t> nous </a:t>
            </a:r>
            <a:r>
              <a:rPr lang="fr-FR" sz="2400" dirty="0">
                <a:effectLst/>
                <a:latin typeface="Times New Roman" panose="02020603050405020304" pitchFamily="18" charset="0"/>
                <a:ea typeface="Calibri" panose="020F0502020204030204" pitchFamily="34" charset="0"/>
              </a:rPr>
              <a:t>» définissant notre sphère éthique, le nous d’une </a:t>
            </a:r>
            <a:r>
              <a:rPr lang="fr-FR" sz="2400" b="1" dirty="0">
                <a:effectLst/>
                <a:latin typeface="Times New Roman" panose="02020603050405020304" pitchFamily="18" charset="0"/>
                <a:ea typeface="Calibri" panose="020F0502020204030204" pitchFamily="34" charset="0"/>
              </a:rPr>
              <a:t>rythme commun</a:t>
            </a:r>
            <a:endParaRPr lang="fr-FR" sz="1800" b="1" dirty="0">
              <a:latin typeface="Times New Roman" panose="02020603050405020304" pitchFamily="18" charset="0"/>
            </a:endParaRPr>
          </a:p>
          <a:p>
            <a:pPr marL="0" indent="0">
              <a:buNone/>
            </a:pPr>
            <a:endParaRPr lang="fr-FR" sz="1800" dirty="0">
              <a:effectLst/>
              <a:latin typeface="Times New Roman" panose="02020603050405020304" pitchFamily="18" charset="0"/>
              <a:ea typeface="Calibri" panose="020F0502020204030204" pitchFamily="34" charset="0"/>
            </a:endParaRPr>
          </a:p>
          <a:p>
            <a:pPr marL="0" indent="0">
              <a:buNone/>
            </a:pPr>
            <a:r>
              <a:rPr lang="fr-FR" sz="2400" i="1" dirty="0">
                <a:effectLst/>
                <a:latin typeface="Times New Roman" panose="02020603050405020304" pitchFamily="18" charset="0"/>
                <a:ea typeface="Calibri" panose="020F0502020204030204" pitchFamily="34" charset="0"/>
              </a:rPr>
              <a:t>« toucher qui reçoit et pr</a:t>
            </a:r>
            <a:r>
              <a:rPr lang="fr-FR" sz="2400" i="1" dirty="0">
                <a:latin typeface="Times New Roman" panose="02020603050405020304" pitchFamily="18" charset="0"/>
                <a:ea typeface="Calibri" panose="020F0502020204030204" pitchFamily="34" charset="0"/>
              </a:rPr>
              <a:t>és</a:t>
            </a:r>
            <a:r>
              <a:rPr lang="fr-FR" sz="2400" i="1" dirty="0">
                <a:effectLst/>
                <a:latin typeface="Times New Roman" panose="02020603050405020304" pitchFamily="18" charset="0"/>
                <a:ea typeface="Calibri" panose="020F0502020204030204" pitchFamily="34" charset="0"/>
              </a:rPr>
              <a:t>ente,</a:t>
            </a:r>
            <a:r>
              <a:rPr lang="fr-FR" sz="2400" dirty="0">
                <a:latin typeface="Times New Roman" panose="02020603050405020304" pitchFamily="18" charset="0"/>
                <a:ea typeface="Calibri" panose="020F0502020204030204" pitchFamily="34" charset="0"/>
              </a:rPr>
              <a:t> </a:t>
            </a:r>
            <a:r>
              <a:rPr lang="fr-FR" sz="2400" i="1" dirty="0">
                <a:effectLst/>
                <a:latin typeface="Times New Roman" panose="02020603050405020304" pitchFamily="18" charset="0"/>
                <a:ea typeface="Calibri" panose="020F0502020204030204" pitchFamily="34" charset="0"/>
              </a:rPr>
              <a:t>porte dans l’être, contient sans posséder, tient sans retenir. Un toucher</a:t>
            </a:r>
            <a:r>
              <a:rPr lang="fr-FR" sz="2400" dirty="0">
                <a:latin typeface="Times New Roman" panose="02020603050405020304" pitchFamily="18" charset="0"/>
                <a:ea typeface="Calibri" panose="020F0502020204030204" pitchFamily="34" charset="0"/>
              </a:rPr>
              <a:t> </a:t>
            </a:r>
            <a:r>
              <a:rPr lang="fr-FR" sz="2400" i="1" dirty="0">
                <a:effectLst/>
                <a:latin typeface="Times New Roman" panose="02020603050405020304" pitchFamily="18" charset="0"/>
                <a:ea typeface="Calibri" panose="020F0502020204030204" pitchFamily="34" charset="0"/>
              </a:rPr>
              <a:t>non libidinal, […] qui introduit déjà à une situation commune, à un</a:t>
            </a:r>
            <a:r>
              <a:rPr lang="fr-FR" sz="2400" dirty="0">
                <a:latin typeface="Times New Roman" panose="02020603050405020304" pitchFamily="18" charset="0"/>
                <a:ea typeface="Calibri" panose="020F0502020204030204" pitchFamily="34" charset="0"/>
              </a:rPr>
              <a:t> </a:t>
            </a:r>
            <a:r>
              <a:rPr lang="fr-FR" sz="2400" i="1" dirty="0">
                <a:effectLst/>
                <a:latin typeface="Times New Roman" panose="02020603050405020304" pitchFamily="18" charset="0"/>
                <a:ea typeface="Calibri" panose="020F0502020204030204" pitchFamily="34" charset="0"/>
              </a:rPr>
              <a:t>vivre ensemble, amorce un processus d’intégration à un corps (social)commun »</a:t>
            </a:r>
          </a:p>
          <a:p>
            <a:pPr marL="0" indent="0">
              <a:buNone/>
            </a:pPr>
            <a:r>
              <a:rPr lang="fr-FR" sz="2400" dirty="0">
                <a:latin typeface="Times New Roman" panose="02020603050405020304" pitchFamily="18" charset="0"/>
              </a:rPr>
              <a:t>Emmanuel de Saint –Aubert  dans « Réflexions en vue d’une articulation entre portance et care », </a:t>
            </a:r>
            <a:r>
              <a:rPr lang="fr-FR" sz="2400" i="1" dirty="0">
                <a:latin typeface="Times New Roman" panose="02020603050405020304" pitchFamily="18" charset="0"/>
              </a:rPr>
              <a:t>Pesanteur et Portance, </a:t>
            </a:r>
            <a:r>
              <a:rPr lang="fr-FR" sz="2400" dirty="0">
                <a:latin typeface="Times New Roman" panose="02020603050405020304" pitchFamily="18" charset="0"/>
              </a:rPr>
              <a:t>Hermann, 2022</a:t>
            </a:r>
            <a:r>
              <a:rPr lang="fr-FR" sz="2400" i="1" dirty="0">
                <a:latin typeface="Times New Roman" panose="02020603050405020304" pitchFamily="18" charset="0"/>
              </a:rPr>
              <a:t>.</a:t>
            </a:r>
          </a:p>
          <a:p>
            <a:pPr marL="0" indent="0">
              <a:buNone/>
            </a:pPr>
            <a:endParaRPr lang="fr-FR" sz="1800" dirty="0">
              <a:latin typeface="Times New Roman" panose="02020603050405020304" pitchFamily="18" charset="0"/>
            </a:endParaRPr>
          </a:p>
          <a:p>
            <a:pPr marL="0" indent="0">
              <a:buNone/>
            </a:pPr>
            <a:endParaRPr lang="fr-FR" sz="1800" i="1" dirty="0">
              <a:latin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25957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366CC-CDBE-2699-3289-8A6F492082C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52B56B9-0085-2604-14AD-626013E86E06}"/>
              </a:ext>
            </a:extLst>
          </p:cNvPr>
          <p:cNvSpPr>
            <a:spLocks noGrp="1"/>
          </p:cNvSpPr>
          <p:nvPr>
            <p:ph idx="1"/>
          </p:nvPr>
        </p:nvSpPr>
        <p:spPr/>
        <p:txBody>
          <a:bodyPr>
            <a:normAutofit fontScale="62500" lnSpcReduction="20000"/>
          </a:bodyPr>
          <a:lstStyle/>
          <a:p>
            <a:r>
              <a:rPr lang="fr-FR" dirty="0"/>
              <a:t>1920 à Belo Horizonte - 1988 Rio de Janeiro</a:t>
            </a:r>
          </a:p>
          <a:p>
            <a:r>
              <a:rPr lang="fr-FR" dirty="0"/>
              <a:t>Artiste </a:t>
            </a:r>
            <a:r>
              <a:rPr lang="fr-FR" i="1" dirty="0"/>
              <a:t>majeure du néo-concrétisme brésilien</a:t>
            </a:r>
            <a:r>
              <a:rPr lang="fr-FR" dirty="0"/>
              <a:t> aux côtés d'Hélio </a:t>
            </a:r>
            <a:r>
              <a:rPr lang="fr-FR" dirty="0" err="1"/>
              <a:t>Oiticica</a:t>
            </a:r>
            <a:endParaRPr lang="fr-FR" dirty="0"/>
          </a:p>
          <a:p>
            <a:r>
              <a:rPr lang="fr-FR" dirty="0"/>
              <a:t>A partir de 1972, pendant son exil parisien un projet autour du « corps collectif » qui s’incarnera lors d’ateliers organisés au Centre Saint-Charles de l’Université Paris 1 Panthéon-Sorbonne. De retour au Brésil, en 1976, elle engage un projet nommé </a:t>
            </a:r>
            <a:r>
              <a:rPr lang="fr-FR" i="1" dirty="0"/>
              <a:t>La Structuration du Self</a:t>
            </a:r>
            <a:r>
              <a:rPr lang="fr-FR" dirty="0"/>
              <a:t>.</a:t>
            </a:r>
          </a:p>
          <a:p>
            <a:pPr marL="0" indent="0">
              <a:buNone/>
            </a:pPr>
            <a:endParaRPr lang="fr-FR" dirty="0"/>
          </a:p>
          <a:p>
            <a:pPr marL="0" indent="0">
              <a:buNone/>
            </a:pPr>
            <a:r>
              <a:rPr lang="fr-FR" dirty="0"/>
              <a:t>---&gt;&gt; Continuité entre l’expérience artistique collective et  les protocoles de soin individuels</a:t>
            </a:r>
          </a:p>
          <a:p>
            <a:pPr marL="0" indent="0">
              <a:buNone/>
            </a:pPr>
            <a:endParaRPr lang="fr-FR" dirty="0"/>
          </a:p>
          <a:p>
            <a:pPr marL="0" indent="0">
              <a:buNone/>
            </a:pPr>
            <a:r>
              <a:rPr lang="fr-FR" dirty="0"/>
              <a:t>Témoignage de Caetano </a:t>
            </a:r>
            <a:r>
              <a:rPr lang="fr-FR" dirty="0" err="1"/>
              <a:t>Veloso</a:t>
            </a:r>
            <a:endParaRPr lang="fr-FR" dirty="0"/>
          </a:p>
          <a:p>
            <a:pPr marL="0" indent="0">
              <a:buNone/>
            </a:pPr>
            <a:r>
              <a:rPr lang="fr-FR" dirty="0"/>
              <a:t>Archive pour une œuvre-événement, 2011</a:t>
            </a:r>
          </a:p>
          <a:p>
            <a:pPr marL="0" indent="0">
              <a:buNone/>
            </a:pPr>
            <a:r>
              <a:rPr lang="fr-FR" dirty="0"/>
              <a:t>Édité par Suely Rolnik.</a:t>
            </a:r>
          </a:p>
          <a:p>
            <a:pPr marL="0" indent="0">
              <a:buNone/>
            </a:pPr>
            <a:endParaRPr lang="fr-FR" dirty="0"/>
          </a:p>
          <a:p>
            <a:r>
              <a:rPr lang="fr-FR" dirty="0"/>
              <a:t>« j’ai eu l’impression d’un travail thérapeutique dans les séances collective des ateliers parisien »</a:t>
            </a:r>
          </a:p>
          <a:p>
            <a:r>
              <a:rPr lang="fr-FR" dirty="0"/>
              <a:t>« </a:t>
            </a:r>
            <a:r>
              <a:rPr lang="fr-FR" dirty="0" err="1"/>
              <a:t>Lygia</a:t>
            </a:r>
            <a:r>
              <a:rPr lang="fr-FR" dirty="0"/>
              <a:t> entreprend des études en Arts plastiques pour se soigner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2922303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3B65C-F316-6873-F5D0-9FF1128EBE6D}"/>
              </a:ext>
            </a:extLst>
          </p:cNvPr>
          <p:cNvSpPr>
            <a:spLocks noGrp="1"/>
          </p:cNvSpPr>
          <p:nvPr>
            <p:ph type="title"/>
          </p:nvPr>
        </p:nvSpPr>
        <p:spPr/>
        <p:txBody>
          <a:bodyPr/>
          <a:lstStyle/>
          <a:p>
            <a:r>
              <a:rPr lang="en-US" sz="1800" i="1" dirty="0" err="1">
                <a:effectLst/>
                <a:latin typeface="Calibri" panose="020F0502020204030204" pitchFamily="34" charset="0"/>
                <a:ea typeface="Calibri" panose="020F0502020204030204" pitchFamily="34" charset="0"/>
                <a:cs typeface="Times New Roman" panose="02020603050405020304" pitchFamily="18" charset="0"/>
              </a:rPr>
              <a:t>Lygia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Clark in her studio working on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Arquitetura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biológica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II (Biologic architecture II).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Cité internationale des arts, Paris, 1969. Photo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credit</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Alécio</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de Andrade.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Courtesy</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Associação</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Cultural “O Mundo de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Lygia</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Clark,” Rio de Janeiro</a:t>
            </a:r>
            <a:r>
              <a:rPr lang="fr-FR" dirty="0">
                <a:effectLst/>
              </a:rPr>
              <a:t> </a:t>
            </a:r>
            <a:endParaRPr lang="fr-FR" dirty="0"/>
          </a:p>
        </p:txBody>
      </p:sp>
      <p:pic>
        <p:nvPicPr>
          <p:cNvPr id="5" name="Espace réservé du contenu 4">
            <a:extLst>
              <a:ext uri="{FF2B5EF4-FFF2-40B4-BE49-F238E27FC236}">
                <a16:creationId xmlns:a16="http://schemas.microsoft.com/office/drawing/2014/main" id="{17A22B92-A001-99EC-B992-6468E4631548}"/>
              </a:ext>
            </a:extLst>
          </p:cNvPr>
          <p:cNvPicPr>
            <a:picLocks noGrp="1" noChangeAspect="1"/>
          </p:cNvPicPr>
          <p:nvPr>
            <p:ph idx="1"/>
          </p:nvPr>
        </p:nvPicPr>
        <p:blipFill>
          <a:blip r:embed="rId2"/>
          <a:stretch>
            <a:fillRect/>
          </a:stretch>
        </p:blipFill>
        <p:spPr>
          <a:xfrm>
            <a:off x="5099050" y="2515394"/>
            <a:ext cx="1993900" cy="2971800"/>
          </a:xfrm>
        </p:spPr>
      </p:pic>
    </p:spTree>
    <p:extLst>
      <p:ext uri="{BB962C8B-B14F-4D97-AF65-F5344CB8AC3E}">
        <p14:creationId xmlns:p14="http://schemas.microsoft.com/office/powerpoint/2010/main" val="170265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FA61F-40E6-62E3-5710-057F106DB1B9}"/>
              </a:ext>
            </a:extLst>
          </p:cNvPr>
          <p:cNvSpPr>
            <a:spLocks noGrp="1"/>
          </p:cNvSpPr>
          <p:nvPr>
            <p:ph type="title"/>
          </p:nvPr>
        </p:nvSpPr>
        <p:spPr/>
        <p:txBody>
          <a:bodyPr/>
          <a:lstStyle/>
          <a:p>
            <a:r>
              <a:rPr lang="fr-FR" sz="1800" i="1" dirty="0">
                <a:effectLst/>
                <a:latin typeface="Calibri" panose="020F0502020204030204" pitchFamily="34" charset="0"/>
                <a:ea typeface="Calibri" panose="020F0502020204030204" pitchFamily="34" charset="0"/>
                <a:cs typeface="Times New Roman" panose="02020603050405020304" pitchFamily="18" charset="0"/>
              </a:rPr>
              <a:t>2</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pic>
        <p:nvPicPr>
          <p:cNvPr id="5" name="Espace réservé du contenu 4">
            <a:extLst>
              <a:ext uri="{FF2B5EF4-FFF2-40B4-BE49-F238E27FC236}">
                <a16:creationId xmlns:a16="http://schemas.microsoft.com/office/drawing/2014/main" id="{6B2CABA9-9B11-E11A-F028-5E54B19AC53B}"/>
              </a:ext>
            </a:extLst>
          </p:cNvPr>
          <p:cNvPicPr>
            <a:picLocks noGrp="1" noChangeAspect="1"/>
          </p:cNvPicPr>
          <p:nvPr>
            <p:ph idx="1"/>
          </p:nvPr>
        </p:nvPicPr>
        <p:blipFill>
          <a:blip r:embed="rId2"/>
          <a:stretch>
            <a:fillRect/>
          </a:stretch>
        </p:blipFill>
        <p:spPr>
          <a:xfrm>
            <a:off x="3873500" y="2528094"/>
            <a:ext cx="4445000" cy="2946400"/>
          </a:xfrm>
        </p:spPr>
      </p:pic>
      <p:sp>
        <p:nvSpPr>
          <p:cNvPr id="6" name="ZoneTexte 5">
            <a:extLst>
              <a:ext uri="{FF2B5EF4-FFF2-40B4-BE49-F238E27FC236}">
                <a16:creationId xmlns:a16="http://schemas.microsoft.com/office/drawing/2014/main" id="{FF9C1CB5-0196-7B22-2FE9-979F90E33808}"/>
              </a:ext>
            </a:extLst>
          </p:cNvPr>
          <p:cNvSpPr txBox="1"/>
          <p:nvPr/>
        </p:nvSpPr>
        <p:spPr>
          <a:xfrm>
            <a:off x="1422400" y="934720"/>
            <a:ext cx="9931400" cy="646331"/>
          </a:xfrm>
          <a:prstGeom prst="rect">
            <a:avLst/>
          </a:prstGeom>
          <a:noFill/>
        </p:spPr>
        <p:txBody>
          <a:bodyPr wrap="square" rtlCol="0">
            <a:spAutoFit/>
          </a:bodyPr>
          <a:lstStyle/>
          <a:p>
            <a:r>
              <a:rPr lang="fr-FR" sz="1800" i="1" dirty="0" err="1">
                <a:effectLst/>
                <a:latin typeface="Calibri" panose="020F0502020204030204" pitchFamily="34" charset="0"/>
                <a:ea typeface="Calibri" panose="020F0502020204030204" pitchFamily="34" charset="0"/>
                <a:cs typeface="Times New Roman" panose="02020603050405020304" pitchFamily="18" charset="0"/>
              </a:rPr>
              <a:t>Lygia</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Clark’s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proposition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Rede</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de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elásticos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Elastic</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net), 1974.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Shown in use, in Paris, in 1974. Courtesy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Associação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Cultural “O Mundo de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Lygia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Clark,” Rio de Janeiro.</a:t>
            </a:r>
            <a:endParaRPr lang="fr-FR" dirty="0"/>
          </a:p>
        </p:txBody>
      </p:sp>
    </p:spTree>
    <p:extLst>
      <p:ext uri="{BB962C8B-B14F-4D97-AF65-F5344CB8AC3E}">
        <p14:creationId xmlns:p14="http://schemas.microsoft.com/office/powerpoint/2010/main" val="159798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68B854-B855-3045-F66D-ABC7FB2D780B}"/>
              </a:ext>
            </a:extLst>
          </p:cNvPr>
          <p:cNvSpPr>
            <a:spLocks noGrp="1"/>
          </p:cNvSpPr>
          <p:nvPr>
            <p:ph type="title"/>
          </p:nvPr>
        </p:nvSpPr>
        <p:spPr/>
        <p:txBody>
          <a:bodyPr>
            <a:normAutofit/>
          </a:bodyPr>
          <a:lstStyle/>
          <a:p>
            <a:r>
              <a:rPr lang="fr-FR" sz="1600" i="1" dirty="0">
                <a:effectLst/>
                <a:latin typeface="Calibri" panose="020F0502020204030204" pitchFamily="34" charset="0"/>
                <a:ea typeface="Calibri" panose="020F0502020204030204" pitchFamily="34" charset="0"/>
                <a:cs typeface="Times New Roman" panose="02020603050405020304" pitchFamily="18" charset="0"/>
              </a:rPr>
              <a:t>Photo: </a:t>
            </a:r>
            <a:r>
              <a:rPr lang="fr-FR" sz="1600" i="1" dirty="0" err="1">
                <a:effectLst/>
                <a:latin typeface="Calibri" panose="020F0502020204030204" pitchFamily="34" charset="0"/>
                <a:ea typeface="Calibri" panose="020F0502020204030204" pitchFamily="34" charset="0"/>
                <a:cs typeface="Times New Roman" panose="02020603050405020304" pitchFamily="18" charset="0"/>
              </a:rPr>
              <a:t>Lygia</a:t>
            </a:r>
            <a:r>
              <a:rPr lang="fr-FR" sz="1600" i="1" dirty="0">
                <a:effectLst/>
                <a:latin typeface="Calibri" panose="020F0502020204030204" pitchFamily="34" charset="0"/>
                <a:ea typeface="Calibri" panose="020F0502020204030204" pitchFamily="34" charset="0"/>
                <a:cs typeface="Times New Roman" panose="02020603050405020304" pitchFamily="18" charset="0"/>
              </a:rPr>
              <a:t> </a:t>
            </a:r>
            <a:r>
              <a:rPr lang="fr-FR" sz="1600" i="1" dirty="0" err="1">
                <a:effectLst/>
                <a:latin typeface="Calibri" panose="020F0502020204030204" pitchFamily="34" charset="0"/>
                <a:ea typeface="Calibri" panose="020F0502020204030204" pitchFamily="34" charset="0"/>
                <a:cs typeface="Times New Roman" panose="02020603050405020304" pitchFamily="18" charset="0"/>
              </a:rPr>
              <a:t>Clark’s</a:t>
            </a:r>
            <a:r>
              <a:rPr lang="fr-FR" sz="1600" i="1" dirty="0">
                <a:effectLst/>
                <a:latin typeface="Calibri" panose="020F0502020204030204" pitchFamily="34" charset="0"/>
                <a:ea typeface="Calibri" panose="020F0502020204030204" pitchFamily="34" charset="0"/>
                <a:cs typeface="Times New Roman" panose="02020603050405020304" pitchFamily="18" charset="0"/>
              </a:rPr>
              <a:t> proposition </a:t>
            </a:r>
            <a:r>
              <a:rPr lang="fr-FR" sz="1600" i="1" dirty="0" err="1">
                <a:effectLst/>
                <a:latin typeface="Calibri" panose="020F0502020204030204" pitchFamily="34" charset="0"/>
                <a:ea typeface="Calibri" panose="020F0502020204030204" pitchFamily="34" charset="0"/>
                <a:cs typeface="Times New Roman" panose="02020603050405020304" pitchFamily="18" charset="0"/>
              </a:rPr>
              <a:t>Camisa</a:t>
            </a:r>
            <a:r>
              <a:rPr lang="fr-FR" sz="1600" i="1" dirty="0">
                <a:effectLst/>
                <a:latin typeface="Calibri" panose="020F0502020204030204" pitchFamily="34" charset="0"/>
                <a:ea typeface="Calibri" panose="020F0502020204030204" pitchFamily="34" charset="0"/>
                <a:cs typeface="Times New Roman" panose="02020603050405020304" pitchFamily="18" charset="0"/>
              </a:rPr>
              <a:t> de força (</a:t>
            </a:r>
            <a:r>
              <a:rPr lang="fr-FR" sz="1600" i="1" dirty="0" err="1">
                <a:effectLst/>
                <a:latin typeface="Calibri" panose="020F0502020204030204" pitchFamily="34" charset="0"/>
                <a:ea typeface="Calibri" panose="020F0502020204030204" pitchFamily="34" charset="0"/>
                <a:cs typeface="Times New Roman" panose="02020603050405020304" pitchFamily="18" charset="0"/>
              </a:rPr>
              <a:t>Straitjacket</a:t>
            </a:r>
            <a:r>
              <a:rPr lang="fr-FR" sz="1600" i="1" dirty="0">
                <a:effectLst/>
                <a:latin typeface="Calibri" panose="020F0502020204030204" pitchFamily="34" charset="0"/>
                <a:ea typeface="Calibri" panose="020F0502020204030204" pitchFamily="34" charset="0"/>
                <a:cs typeface="Times New Roman" panose="02020603050405020304" pitchFamily="18" charset="0"/>
              </a:rPr>
              <a:t>), 1969.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Shown in use, probably in Paris, in 1969. Courtesy </a:t>
            </a:r>
            <a:r>
              <a:rPr lang="en-US" sz="1600" i="1" dirty="0" err="1">
                <a:effectLst/>
                <a:latin typeface="Calibri" panose="020F0502020204030204" pitchFamily="34" charset="0"/>
                <a:ea typeface="Calibri" panose="020F0502020204030204" pitchFamily="34" charset="0"/>
                <a:cs typeface="Times New Roman" panose="02020603050405020304" pitchFamily="18" charset="0"/>
              </a:rPr>
              <a:t>Associação</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Cultural “O </a:t>
            </a:r>
            <a:r>
              <a:rPr lang="en-US" sz="1600" i="1" dirty="0" err="1">
                <a:effectLst/>
                <a:latin typeface="Calibri" panose="020F0502020204030204" pitchFamily="34" charset="0"/>
                <a:ea typeface="Calibri" panose="020F0502020204030204" pitchFamily="34" charset="0"/>
                <a:cs typeface="Times New Roman" panose="02020603050405020304" pitchFamily="18" charset="0"/>
              </a:rPr>
              <a:t>Mundode</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effectLst/>
                <a:latin typeface="Calibri" panose="020F0502020204030204" pitchFamily="34" charset="0"/>
                <a:ea typeface="Calibri" panose="020F0502020204030204" pitchFamily="34" charset="0"/>
                <a:cs typeface="Times New Roman" panose="02020603050405020304" pitchFamily="18" charset="0"/>
              </a:rPr>
              <a:t>Lygia</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Clark,” Rio de Janeiro</a:t>
            </a:r>
            <a:endParaRPr lang="fr-FR" sz="1600" dirty="0"/>
          </a:p>
        </p:txBody>
      </p:sp>
      <p:pic>
        <p:nvPicPr>
          <p:cNvPr id="5" name="Espace réservé du contenu 4">
            <a:extLst>
              <a:ext uri="{FF2B5EF4-FFF2-40B4-BE49-F238E27FC236}">
                <a16:creationId xmlns:a16="http://schemas.microsoft.com/office/drawing/2014/main" id="{248709B2-7105-07D4-7471-A8BFAAD65D30}"/>
              </a:ext>
            </a:extLst>
          </p:cNvPr>
          <p:cNvPicPr>
            <a:picLocks noGrp="1" noChangeAspect="1"/>
          </p:cNvPicPr>
          <p:nvPr>
            <p:ph idx="1"/>
          </p:nvPr>
        </p:nvPicPr>
        <p:blipFill>
          <a:blip r:embed="rId2"/>
          <a:stretch>
            <a:fillRect/>
          </a:stretch>
        </p:blipFill>
        <p:spPr>
          <a:xfrm>
            <a:off x="4506263" y="1825625"/>
            <a:ext cx="3179474" cy="4351338"/>
          </a:xfrm>
        </p:spPr>
      </p:pic>
    </p:spTree>
    <p:extLst>
      <p:ext uri="{BB962C8B-B14F-4D97-AF65-F5344CB8AC3E}">
        <p14:creationId xmlns:p14="http://schemas.microsoft.com/office/powerpoint/2010/main" val="36460114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19808</TotalTime>
  <Words>3017</Words>
  <Application>Microsoft Macintosh PowerPoint</Application>
  <PresentationFormat>Grand écran</PresentationFormat>
  <Paragraphs>115</Paragraphs>
  <Slides>52</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52</vt:i4>
      </vt:variant>
    </vt:vector>
  </HeadingPairs>
  <TitlesOfParts>
    <vt:vector size="61" baseType="lpstr">
      <vt:lpstr>Arial</vt:lpstr>
      <vt:lpstr>Calibri</vt:lpstr>
      <vt:lpstr>Calibri Light</vt:lpstr>
      <vt:lpstr>Helvetica Neue</vt:lpstr>
      <vt:lpstr>Times</vt:lpstr>
      <vt:lpstr>Times New Roman</vt:lpstr>
      <vt:lpstr>Times-Italic</vt:lpstr>
      <vt:lpstr>Times-Roman</vt:lpstr>
      <vt:lpstr>Thème Office</vt:lpstr>
      <vt:lpstr> Pour écologie politique La réparation d’un corps collectif. L’artiste et le monde</vt:lpstr>
      <vt:lpstr>Présentation PowerPoint</vt:lpstr>
      <vt:lpstr>Présentation PowerPoint</vt:lpstr>
      <vt:lpstr>Présentation PowerPoint</vt:lpstr>
      <vt:lpstr> </vt:lpstr>
      <vt:lpstr>Présentation PowerPoint</vt:lpstr>
      <vt:lpstr>Lygia Clark in her studio working on Arquitetura biológica II (Biologic architecture II). Cité internationale des arts, Paris, 1969. Photo credit: Alécio de Andrade. Courtesy Associação Cultural “O Mundo de Lygia Clark,” Rio de Janeiro </vt:lpstr>
      <vt:lpstr>2 </vt:lpstr>
      <vt:lpstr>Photo: Lygia Clark’s proposition Camisa de força (Straitjacket), 1969. Shown in use, probably in Paris, in 1969. Courtesy Associação Cultural “O Mundode Lygia Clark,” Rio de Janeiro</vt:lpstr>
      <vt:lpstr>Tête collective, Paris, 1974</vt:lpstr>
      <vt:lpstr>Lygia Clark Rede de Elásticos (Elastic Net) 1973</vt:lpstr>
      <vt:lpstr>Lygia Clark, Baba abtropofágica (Proposition), 1973</vt:lpstr>
      <vt:lpstr>Présentation PowerPoint</vt:lpstr>
      <vt:lpstr>Structuration du self,  1976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Lygia Clark, Superficie modulée n°2, 1955, peinture industrielle sur bois, 70 x 70 cm</vt:lpstr>
      <vt:lpstr>Lygia Clark, Plans sur surface modulée série B n°1 et n°3, 1958, peinture industrielle sur bois, respectivement 100 x 100 cm et 84 x 84 cm</vt:lpstr>
      <vt:lpstr>Lygia Clark, Œuf linéaire, 1958, peinture industrielle sur bois, diamètre : 33 cm </vt:lpstr>
      <vt:lpstr>Lygia Clark, Métamorphose (Bicho), 1960, aluminium</vt:lpstr>
      <vt:lpstr>Présentation PowerPoint</vt:lpstr>
      <vt:lpstr>Experience à partir du texte-manifeste de 1963 intitulé Caminhando [littéralement Cheminant], une « proposition » sous forme d’un protocole d’expérience fondée sur le principe de la bande de Moebius </vt:lpstr>
      <vt:lpstr>Présentation PowerPoint</vt:lpstr>
      <vt:lpstr>Présentation PowerPoint</vt:lpstr>
      <vt:lpstr>Lygia Clark, O dentro é o fora, Le dedans est le dehors, 1963, métal </vt:lpstr>
      <vt:lpstr>Lygia Clark, Trepante, Grimpant (Œuvre molle), 1964, caoutchouc, dimensions variables</vt:lpstr>
      <vt:lpstr>Présentation PowerPoint</vt:lpstr>
      <vt:lpstr>Présentation PowerPoint</vt:lpstr>
      <vt:lpstr>À la suite d’un accident de la route survenu en 1966  Pierre et air (Pedra e ar) </vt:lpstr>
      <vt:lpstr>Présentation PowerPoint</vt:lpstr>
      <vt:lpstr>1967 Masques sensoriels</vt:lpstr>
      <vt:lpstr>Présentation PowerPoint</vt:lpstr>
      <vt:lpstr>Présentation PowerPoint</vt:lpstr>
      <vt:lpstr>Dialogue, lunette 1968</vt:lpstr>
      <vt:lpstr>Lygia Clark, Baba abtropofágica (Proposition), 1973</vt:lpstr>
      <vt:lpstr>Présentation PowerPoint</vt:lpstr>
      <vt:lpstr>Sur les traces de Lygia Clark. Souvenirs et évocations de ses années parisiennes.  2011 A film by Paola Anziché, Irene Dionisio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Microsoft Office User</cp:lastModifiedBy>
  <cp:revision>27</cp:revision>
  <dcterms:created xsi:type="dcterms:W3CDTF">2025-02-14T09:04:27Z</dcterms:created>
  <dcterms:modified xsi:type="dcterms:W3CDTF">2026-02-03T09:50:47Z</dcterms:modified>
</cp:coreProperties>
</file>