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94" r:id="rId4"/>
    <p:sldId id="295" r:id="rId5"/>
    <p:sldId id="258" r:id="rId6"/>
    <p:sldId id="335" r:id="rId7"/>
    <p:sldId id="337" r:id="rId8"/>
    <p:sldId id="338" r:id="rId9"/>
    <p:sldId id="269" r:id="rId10"/>
    <p:sldId id="339" r:id="rId11"/>
    <p:sldId id="341" r:id="rId12"/>
    <p:sldId id="342" r:id="rId13"/>
    <p:sldId id="333" r:id="rId14"/>
    <p:sldId id="276" r:id="rId15"/>
    <p:sldId id="280" r:id="rId16"/>
    <p:sldId id="275" r:id="rId17"/>
    <p:sldId id="315" r:id="rId18"/>
    <p:sldId id="282" r:id="rId19"/>
    <p:sldId id="343" r:id="rId20"/>
    <p:sldId id="301" r:id="rId21"/>
    <p:sldId id="318" r:id="rId22"/>
    <p:sldId id="345" r:id="rId23"/>
    <p:sldId id="284" r:id="rId24"/>
    <p:sldId id="288" r:id="rId25"/>
    <p:sldId id="290" r:id="rId26"/>
    <p:sldId id="289" r:id="rId27"/>
    <p:sldId id="344" r:id="rId28"/>
    <p:sldId id="300" r:id="rId29"/>
    <p:sldId id="346"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00"/>
    <p:restoredTop sz="94643"/>
  </p:normalViewPr>
  <p:slideViewPr>
    <p:cSldViewPr snapToGrid="0" snapToObjects="1">
      <p:cViewPr varScale="1">
        <p:scale>
          <a:sx n="108" d="100"/>
          <a:sy n="108" d="100"/>
        </p:scale>
        <p:origin x="224"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A2CEDC-0FA5-0F43-B892-E2F5F54D5D0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B55E694-B4DE-2041-8BAA-5072124022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AAE900C-A088-6B4C-BAE8-296D7DF102F1}"/>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E309770C-EE6C-EC4C-BC02-EF84B43E2B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EC27DB-4AFD-2D48-A9D1-014609E4E251}"/>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3239643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9E8B55-06A9-7440-9FCC-A2F19D1F7E4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05F86DA-F0C0-E545-B8C0-B90A295C64F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2218A97-277F-1948-A222-86D4201294D2}"/>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E071C501-EF94-F74C-BB0E-DE51F7F081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E18FAAD-BD40-A442-95AD-2C39C7B10521}"/>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921688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7627130-83D5-6945-B280-EE8B7626EDC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F47A5A6-52A4-FC46-82B6-88054CC6C75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64D9621-CED6-0744-BA0B-C84DC274A5CB}"/>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36DEC76F-B6C7-1A4F-9B4E-DA4C14D5711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28142DD-EFEE-BF4D-9711-B680B45A2D2A}"/>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597829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CAA6BB-119D-7E4E-B0A6-82C153214F4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6F54860-DB6E-7648-B6FE-363CD7B9A42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1041616-BA6D-4F4E-B3D0-6B77EA95DB7E}"/>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C0FC1AFF-E5F6-2347-9C13-5E53D6FABD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995A35D-DACE-D547-898D-F38EC53249D7}"/>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1313270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BE05DF-0AAA-DB41-AF15-28021C8C1DF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6CABBA53-782D-F749-8ECC-89CF488FD6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7110557-20A2-964A-AD98-B9FC9874FB16}"/>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ADB0DBD2-8AE9-DE4E-A17F-874C224EC48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D143457-AFD5-834D-9051-152A0AB7ED06}"/>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405509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BC11A9-3E4E-6349-AAD3-A841983E1D3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532736E-66C8-0F42-A074-7859F4293BF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5D572B-EF69-554E-8E30-CD2EB165950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4666723-DBAB-D143-B0E7-E752986D82E5}"/>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6" name="Espace réservé du pied de page 5">
            <a:extLst>
              <a:ext uri="{FF2B5EF4-FFF2-40B4-BE49-F238E27FC236}">
                <a16:creationId xmlns:a16="http://schemas.microsoft.com/office/drawing/2014/main" id="{46F9AAFE-276D-0540-A36E-63274929D09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394C910-6BA1-BB46-B7AF-9C15CC56AAB3}"/>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4112973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3A8D3-3E64-804A-B24E-8EC77737C62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E56461C-B048-9144-B42E-29365C261C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F8EAD81-E131-CD47-B1EE-91053AFBFD9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6BBB8BC-EB57-4740-854C-EF551192D9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3A0D8FC-4B23-5B47-8BD3-9800BF302D7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554CC32-7329-0E4D-AC04-1D57DF0E3993}"/>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8" name="Espace réservé du pied de page 7">
            <a:extLst>
              <a:ext uri="{FF2B5EF4-FFF2-40B4-BE49-F238E27FC236}">
                <a16:creationId xmlns:a16="http://schemas.microsoft.com/office/drawing/2014/main" id="{4C131125-8FB4-654F-BAFC-9C16F4259B7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EB2DFD5-5A6E-9B4B-BAFB-5488280BB786}"/>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1332994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82AA67-15DF-F340-9DA3-983679C4250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4D3E233-9E75-2F47-A95B-72D5438F47F9}"/>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4" name="Espace réservé du pied de page 3">
            <a:extLst>
              <a:ext uri="{FF2B5EF4-FFF2-40B4-BE49-F238E27FC236}">
                <a16:creationId xmlns:a16="http://schemas.microsoft.com/office/drawing/2014/main" id="{DE021152-93EF-8F49-A2D8-5270911ECD2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6CC7195-A391-5041-9676-E72D02BEC5DF}"/>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23580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56F843E-6C37-1A4A-88F8-B4E05B93BBA6}"/>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3" name="Espace réservé du pied de page 2">
            <a:extLst>
              <a:ext uri="{FF2B5EF4-FFF2-40B4-BE49-F238E27FC236}">
                <a16:creationId xmlns:a16="http://schemas.microsoft.com/office/drawing/2014/main" id="{84B85B3B-2AE0-D64C-93E7-95A2F3FF5A0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FB4DC81-357C-674D-8177-88B99E2EF7AB}"/>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3783125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442870-5382-C842-93F3-63A8D31A0BF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BFC904F-0082-F744-963B-62498ABA5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13C5ED1-E4F9-E847-AEB6-C18EB774FB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B207D32-E0F1-1747-8200-012686B84002}"/>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6" name="Espace réservé du pied de page 5">
            <a:extLst>
              <a:ext uri="{FF2B5EF4-FFF2-40B4-BE49-F238E27FC236}">
                <a16:creationId xmlns:a16="http://schemas.microsoft.com/office/drawing/2014/main" id="{B9E80C31-E3A9-CA48-BA51-B8DD8BF95DF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EDEE1C-96EC-6D40-8D5C-A0F63372E55F}"/>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17056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1C0DAB-1656-C149-9829-4FEC06BE2EB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C317FF8-18C1-1B42-A2FB-6C4852BD60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F493D8A-2C90-E942-90A8-E8C26418E6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81676A2-D282-E049-9B95-A6268AAED70F}"/>
              </a:ext>
            </a:extLst>
          </p:cNvPr>
          <p:cNvSpPr>
            <a:spLocks noGrp="1"/>
          </p:cNvSpPr>
          <p:nvPr>
            <p:ph type="dt" sz="half" idx="10"/>
          </p:nvPr>
        </p:nvSpPr>
        <p:spPr/>
        <p:txBody>
          <a:bodyPr/>
          <a:lstStyle/>
          <a:p>
            <a:fld id="{39D10AFF-DE3B-664A-B388-2C458B052916}" type="datetimeFigureOut">
              <a:rPr lang="fr-FR" smtClean="0"/>
              <a:t>16/02/2026</a:t>
            </a:fld>
            <a:endParaRPr lang="fr-FR"/>
          </a:p>
        </p:txBody>
      </p:sp>
      <p:sp>
        <p:nvSpPr>
          <p:cNvPr id="6" name="Espace réservé du pied de page 5">
            <a:extLst>
              <a:ext uri="{FF2B5EF4-FFF2-40B4-BE49-F238E27FC236}">
                <a16:creationId xmlns:a16="http://schemas.microsoft.com/office/drawing/2014/main" id="{5121213C-5264-7044-954B-6F4C4050DBC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ED5ACF1-38BD-5E40-9F9F-F1F38FF128DE}"/>
              </a:ext>
            </a:extLst>
          </p:cNvPr>
          <p:cNvSpPr>
            <a:spLocks noGrp="1"/>
          </p:cNvSpPr>
          <p:nvPr>
            <p:ph type="sldNum" sz="quarter" idx="12"/>
          </p:nvPr>
        </p:nvSpPr>
        <p:spPr/>
        <p:txBody>
          <a:bodyPr/>
          <a:lstStyle/>
          <a:p>
            <a:fld id="{59A7B8C5-D850-8044-B49D-54EC98D7EA89}" type="slidenum">
              <a:rPr lang="fr-FR" smtClean="0"/>
              <a:t>‹N°›</a:t>
            </a:fld>
            <a:endParaRPr lang="fr-FR"/>
          </a:p>
        </p:txBody>
      </p:sp>
    </p:spTree>
    <p:extLst>
      <p:ext uri="{BB962C8B-B14F-4D97-AF65-F5344CB8AC3E}">
        <p14:creationId xmlns:p14="http://schemas.microsoft.com/office/powerpoint/2010/main" val="2012524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685FC3F-283A-9D47-80B8-45F6A65F26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F28F9BB-27EA-1144-9742-0B8AC6B49A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617D19A-6E77-C341-93CF-D416323B0D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10AFF-DE3B-664A-B388-2C458B052916}" type="datetimeFigureOut">
              <a:rPr lang="fr-FR" smtClean="0"/>
              <a:t>16/02/2026</a:t>
            </a:fld>
            <a:endParaRPr lang="fr-FR"/>
          </a:p>
        </p:txBody>
      </p:sp>
      <p:sp>
        <p:nvSpPr>
          <p:cNvPr id="5" name="Espace réservé du pied de page 4">
            <a:extLst>
              <a:ext uri="{FF2B5EF4-FFF2-40B4-BE49-F238E27FC236}">
                <a16:creationId xmlns:a16="http://schemas.microsoft.com/office/drawing/2014/main" id="{1B5A34A2-93DC-C144-BA48-A955D70207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1560E89-345F-1649-AB31-944C4FB4A0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A7B8C5-D850-8044-B49D-54EC98D7EA89}" type="slidenum">
              <a:rPr lang="fr-FR" smtClean="0"/>
              <a:t>‹N°›</a:t>
            </a:fld>
            <a:endParaRPr lang="fr-FR"/>
          </a:p>
        </p:txBody>
      </p:sp>
    </p:spTree>
    <p:extLst>
      <p:ext uri="{BB962C8B-B14F-4D97-AF65-F5344CB8AC3E}">
        <p14:creationId xmlns:p14="http://schemas.microsoft.com/office/powerpoint/2010/main" val="3557478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fr.wikipedia.org/wiki/1909" TargetMode="External"/><Relationship Id="rId3" Type="http://schemas.openxmlformats.org/officeDocument/2006/relationships/hyperlink" Target="https://fr.wikipedia.org/wiki/1904" TargetMode="External"/><Relationship Id="rId7" Type="http://schemas.openxmlformats.org/officeDocument/2006/relationships/hyperlink" Target="https://fr.wikipedia.org/wiki/%C3%89conomie_et_soci%C3%A9t%C3%A9_dans_l%27Antiquit%C3%A9" TargetMode="External"/><Relationship Id="rId2" Type="http://schemas.openxmlformats.org/officeDocument/2006/relationships/hyperlink" Target="https://fr.wikipedia.org/wiki/Essais_sur_la_th%C3%A9orie_de_la_science" TargetMode="External"/><Relationship Id="rId1" Type="http://schemas.openxmlformats.org/officeDocument/2006/relationships/slideLayout" Target="../slideLayouts/slideLayout1.xml"/><Relationship Id="rId6" Type="http://schemas.openxmlformats.org/officeDocument/2006/relationships/hyperlink" Target="https://fr.wikipedia.org/wiki/1918" TargetMode="External"/><Relationship Id="rId11" Type="http://schemas.openxmlformats.org/officeDocument/2006/relationships/hyperlink" Target="https://fr.wikipedia.org/wiki/Hindouisme_et_bouddhisme" TargetMode="External"/><Relationship Id="rId5" Type="http://schemas.openxmlformats.org/officeDocument/2006/relationships/hyperlink" Target="https://fr.wikipedia.org/wiki/Le_Juda%C3%AFsme_antique" TargetMode="External"/><Relationship Id="rId10" Type="http://schemas.openxmlformats.org/officeDocument/2006/relationships/hyperlink" Target="https://fr.wikipedia.org/wiki/1916" TargetMode="External"/><Relationship Id="rId4" Type="http://schemas.openxmlformats.org/officeDocument/2006/relationships/hyperlink" Target="https://fr.wikipedia.org/wiki/1917" TargetMode="External"/><Relationship Id="rId9" Type="http://schemas.openxmlformats.org/officeDocument/2006/relationships/hyperlink" Target="https://fr.wikipedia.org/wiki/Confucianisme_et_tao%C3%AFsm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26029"/>
            <a:ext cx="9144000" cy="3831771"/>
          </a:xfrm>
        </p:spPr>
        <p:txBody>
          <a:bodyPr>
            <a:normAutofit/>
          </a:bodyPr>
          <a:lstStyle/>
          <a:p>
            <a:pPr algn="just"/>
            <a:endParaRPr lang="fr-FR" dirty="0"/>
          </a:p>
        </p:txBody>
      </p:sp>
      <p:pic>
        <p:nvPicPr>
          <p:cNvPr id="5" name="Image 4">
            <a:extLst>
              <a:ext uri="{FF2B5EF4-FFF2-40B4-BE49-F238E27FC236}">
                <a16:creationId xmlns:a16="http://schemas.microsoft.com/office/drawing/2014/main" id="{4BA88D41-0F0D-E54B-BF20-2DBF076D124A}"/>
              </a:ext>
            </a:extLst>
          </p:cNvPr>
          <p:cNvPicPr>
            <a:picLocks noChangeAspect="1"/>
          </p:cNvPicPr>
          <p:nvPr/>
        </p:nvPicPr>
        <p:blipFill>
          <a:blip r:embed="rId2"/>
          <a:stretch>
            <a:fillRect/>
          </a:stretch>
        </p:blipFill>
        <p:spPr>
          <a:xfrm>
            <a:off x="5334000" y="2336800"/>
            <a:ext cx="1524000" cy="2184400"/>
          </a:xfrm>
          <a:prstGeom prst="rect">
            <a:avLst/>
          </a:prstGeom>
        </p:spPr>
      </p:pic>
    </p:spTree>
    <p:extLst>
      <p:ext uri="{BB962C8B-B14F-4D97-AF65-F5344CB8AC3E}">
        <p14:creationId xmlns:p14="http://schemas.microsoft.com/office/powerpoint/2010/main" val="2455438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b) Sur quoi repose la scientificité de la sociologie compréhensive ? </a:t>
            </a:r>
          </a:p>
          <a:p>
            <a:pPr algn="just"/>
            <a:endParaRPr lang="fr-FR" dirty="0"/>
          </a:p>
          <a:p>
            <a:pPr algn="just"/>
            <a:r>
              <a:rPr lang="fr-FR" dirty="0"/>
              <a:t>Comment mener une démarche scientifique en sociologie si on ne peut pas détacher les faits sociaux des valeurs et de la subjectivité des acteurs sociaux ? </a:t>
            </a:r>
          </a:p>
          <a:p>
            <a:pPr algn="just"/>
            <a:r>
              <a:rPr lang="fr-FR" dirty="0"/>
              <a:t>Une approche scientifique exige la plus grande objectivité (même si on s’intéresse au sens que les individus donnent à leurs actions, donc à leur subjectivité). Car les valeurs que partagent les individus en société sont des faits sociaux. </a:t>
            </a:r>
          </a:p>
          <a:p>
            <a:pPr algn="just"/>
            <a:endParaRPr lang="fr-FR" dirty="0"/>
          </a:p>
        </p:txBody>
      </p:sp>
    </p:spTree>
    <p:extLst>
      <p:ext uri="{BB962C8B-B14F-4D97-AF65-F5344CB8AC3E}">
        <p14:creationId xmlns:p14="http://schemas.microsoft.com/office/powerpoint/2010/main" val="104490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b) Sur quoi repose la scientificité de la sociologie compréhensive ? </a:t>
            </a:r>
          </a:p>
          <a:p>
            <a:pPr algn="just"/>
            <a:endParaRPr lang="fr-FR" dirty="0"/>
          </a:p>
          <a:p>
            <a:pPr algn="just"/>
            <a:r>
              <a:rPr lang="fr-FR" dirty="0"/>
              <a:t>- Sur un « effort d’indifférence aux valeurs » / « neutralité axiologique »  ou neutralité à l’égard des valeurs </a:t>
            </a:r>
          </a:p>
          <a:p>
            <a:pPr algn="just"/>
            <a:r>
              <a:rPr lang="fr-FR" dirty="0"/>
              <a:t>=&gt; s'abstenir de porter des jugements de valeur sur les croyances des individus</a:t>
            </a:r>
          </a:p>
          <a:p>
            <a:pPr algn="just"/>
            <a:endParaRPr lang="fr-FR" dirty="0"/>
          </a:p>
          <a:p>
            <a:pPr algn="just"/>
            <a:r>
              <a:rPr lang="fr-FR" dirty="0"/>
              <a:t>Comprendre suppose ne pas porter de jugement. </a:t>
            </a:r>
          </a:p>
        </p:txBody>
      </p:sp>
    </p:spTree>
    <p:extLst>
      <p:ext uri="{BB962C8B-B14F-4D97-AF65-F5344CB8AC3E}">
        <p14:creationId xmlns:p14="http://schemas.microsoft.com/office/powerpoint/2010/main" val="689775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b) Sur quoi repose la scientificité de la sociologie compréhensive ? </a:t>
            </a:r>
          </a:p>
          <a:p>
            <a:pPr algn="just"/>
            <a:endParaRPr lang="fr-FR" dirty="0"/>
          </a:p>
          <a:p>
            <a:pPr algn="just"/>
            <a:r>
              <a:rPr lang="fr-FR" dirty="0"/>
              <a:t>- Sur la définition d’idéal-types</a:t>
            </a:r>
          </a:p>
          <a:p>
            <a:pPr algn="just"/>
            <a:r>
              <a:rPr lang="fr-FR" dirty="0"/>
              <a:t>Chercher à définir des comportements typiques attachés à chaque contexte.</a:t>
            </a:r>
          </a:p>
        </p:txBody>
      </p:sp>
    </p:spTree>
    <p:extLst>
      <p:ext uri="{BB962C8B-B14F-4D97-AF65-F5344CB8AC3E}">
        <p14:creationId xmlns:p14="http://schemas.microsoft.com/office/powerpoint/2010/main" val="3911085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i="1" dirty="0"/>
              <a:t>L’</a:t>
            </a:r>
            <a:r>
              <a:rPr lang="fr-FR" i="1" dirty="0" err="1"/>
              <a:t>idéal-type</a:t>
            </a:r>
            <a:endParaRPr lang="fr-FR"/>
          </a:p>
          <a:p>
            <a:pPr algn="just"/>
            <a:r>
              <a:rPr lang="fr-FR"/>
              <a:t>Construction théorique simplifiant la réalité sociale</a:t>
            </a:r>
          </a:p>
          <a:p>
            <a:pPr algn="just"/>
            <a:r>
              <a:rPr lang="fr-FR"/>
              <a:t>Il représente des constructions épurées à partir de l’observation de la réalité sociale</a:t>
            </a:r>
          </a:p>
          <a:p>
            <a:pPr algn="just"/>
            <a:r>
              <a:rPr lang="fr-FR"/>
              <a:t>Cadre permettant d’interpréter la réalité sociale </a:t>
            </a:r>
          </a:p>
          <a:p>
            <a:pPr algn="just"/>
            <a:r>
              <a:rPr lang="fr-FR"/>
              <a:t>Un instrument de la connaissance </a:t>
            </a:r>
          </a:p>
          <a:p>
            <a:pPr algn="just"/>
            <a:endParaRPr lang="fr-FR"/>
          </a:p>
        </p:txBody>
      </p:sp>
    </p:spTree>
    <p:extLst>
      <p:ext uri="{BB962C8B-B14F-4D97-AF65-F5344CB8AC3E}">
        <p14:creationId xmlns:p14="http://schemas.microsoft.com/office/powerpoint/2010/main" val="3188147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endParaRPr lang="fr-FR" dirty="0"/>
          </a:p>
          <a:p>
            <a:pPr algn="just"/>
            <a:r>
              <a:rPr lang="fr-FR" dirty="0"/>
              <a:t>Weber définit 4 « idéal-types » d’actions</a:t>
            </a:r>
          </a:p>
        </p:txBody>
      </p:sp>
    </p:spTree>
    <p:extLst>
      <p:ext uri="{BB962C8B-B14F-4D97-AF65-F5344CB8AC3E}">
        <p14:creationId xmlns:p14="http://schemas.microsoft.com/office/powerpoint/2010/main" val="1382457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endParaRPr lang="fr-FR" dirty="0"/>
          </a:p>
          <a:p>
            <a:pPr algn="just"/>
            <a:r>
              <a:rPr lang="fr-FR" dirty="0"/>
              <a:t>Weber définit 4 « idéal-types » d’actions</a:t>
            </a:r>
          </a:p>
          <a:p>
            <a:pPr algn="just"/>
            <a:r>
              <a:rPr lang="fr-FR" dirty="0"/>
              <a:t>1- L’action traditionnelle </a:t>
            </a:r>
          </a:p>
          <a:p>
            <a:pPr algn="just"/>
            <a:r>
              <a:rPr lang="fr-FR" dirty="0"/>
              <a:t>2- L’action affective</a:t>
            </a:r>
          </a:p>
          <a:p>
            <a:pPr algn="just"/>
            <a:r>
              <a:rPr lang="fr-FR" dirty="0"/>
              <a:t>3- L’action rationnelle en valeur </a:t>
            </a:r>
          </a:p>
          <a:p>
            <a:pPr algn="just"/>
            <a:r>
              <a:rPr lang="fr-FR" dirty="0"/>
              <a:t>4- L’action rationnelle en finalité</a:t>
            </a:r>
          </a:p>
        </p:txBody>
      </p:sp>
    </p:spTree>
    <p:extLst>
      <p:ext uri="{BB962C8B-B14F-4D97-AF65-F5344CB8AC3E}">
        <p14:creationId xmlns:p14="http://schemas.microsoft.com/office/powerpoint/2010/main" val="2352598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endParaRPr lang="fr-FR" dirty="0"/>
          </a:p>
          <a:p>
            <a:pPr algn="just"/>
            <a:endParaRPr lang="fr-FR" dirty="0"/>
          </a:p>
          <a:p>
            <a:pPr algn="just"/>
            <a:r>
              <a:rPr lang="fr-FR" dirty="0"/>
              <a:t>Le formalisme, la prévision, le calcul sont prédominants dans la société moderne</a:t>
            </a:r>
          </a:p>
        </p:txBody>
      </p:sp>
    </p:spTree>
    <p:extLst>
      <p:ext uri="{BB962C8B-B14F-4D97-AF65-F5344CB8AC3E}">
        <p14:creationId xmlns:p14="http://schemas.microsoft.com/office/powerpoint/2010/main" val="2663881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endParaRPr lang="fr-FR" dirty="0"/>
          </a:p>
          <a:p>
            <a:pPr algn="just"/>
            <a:endParaRPr lang="fr-FR" dirty="0"/>
          </a:p>
          <a:p>
            <a:pPr algn="just"/>
            <a:r>
              <a:rPr lang="fr-FR" dirty="0"/>
              <a:t>Le formalisme, la prévision, le calcul sont prédominants dans la société moderne</a:t>
            </a:r>
          </a:p>
          <a:p>
            <a:pPr algn="just"/>
            <a:endParaRPr lang="fr-FR" dirty="0"/>
          </a:p>
          <a:p>
            <a:pPr algn="just"/>
            <a:r>
              <a:rPr lang="fr-FR" dirty="0"/>
              <a:t>La rationalisation se fait par le biais de l’État et du droit (formalisation juridique) d’une part, et du développement de l’économie capitaliste d’autre part </a:t>
            </a:r>
          </a:p>
          <a:p>
            <a:pPr algn="just"/>
            <a:endParaRPr lang="fr-FR" dirty="0"/>
          </a:p>
        </p:txBody>
      </p:sp>
    </p:spTree>
    <p:extLst>
      <p:ext uri="{BB962C8B-B14F-4D97-AF65-F5344CB8AC3E}">
        <p14:creationId xmlns:p14="http://schemas.microsoft.com/office/powerpoint/2010/main" val="1979881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endParaRPr lang="fr-FR" dirty="0"/>
          </a:p>
          <a:p>
            <a:pPr algn="just"/>
            <a:endParaRPr lang="fr-FR" dirty="0"/>
          </a:p>
          <a:p>
            <a:pPr algn="just"/>
            <a:r>
              <a:rPr lang="fr-FR" dirty="0"/>
              <a:t>La rationalisation a gagné toutes les sphères de la société: entreprises, administrations, systèmes politiques, droit, science, art …</a:t>
            </a:r>
          </a:p>
          <a:p>
            <a:pPr algn="just"/>
            <a:endParaRPr lang="fr-FR" dirty="0"/>
          </a:p>
          <a:p>
            <a:pPr algn="just"/>
            <a:r>
              <a:rPr lang="fr-FR" i="1" dirty="0"/>
              <a:t>Sociologie de la musique. Les fondements rationnels et sociaux de la musique </a:t>
            </a:r>
            <a:r>
              <a:rPr lang="fr-FR" dirty="0"/>
              <a:t>(posthume, 1921)</a:t>
            </a:r>
          </a:p>
          <a:p>
            <a:pPr algn="just"/>
            <a:endParaRPr lang="fr-FR" dirty="0"/>
          </a:p>
          <a:p>
            <a:pPr algn="just"/>
            <a:endParaRPr lang="fr-FR" dirty="0"/>
          </a:p>
        </p:txBody>
      </p:sp>
    </p:spTree>
    <p:extLst>
      <p:ext uri="{BB962C8B-B14F-4D97-AF65-F5344CB8AC3E}">
        <p14:creationId xmlns:p14="http://schemas.microsoft.com/office/powerpoint/2010/main" val="646112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p>
          <a:p>
            <a:pPr algn="just"/>
            <a:r>
              <a:rPr lang="fr-FR" dirty="0"/>
              <a:t>Le  « désenchantement du monde » </a:t>
            </a:r>
          </a:p>
          <a:p>
            <a:pPr algn="just"/>
            <a:endParaRPr lang="fr-FR" dirty="0"/>
          </a:p>
          <a:p>
            <a:pPr algn="just"/>
            <a:r>
              <a:rPr lang="fr-FR" dirty="0"/>
              <a:t>La rationalisation, formalisation, de tous les domaines de la vie, qui caractérise la rupture moderne, s’est traduite par un rôle central de la science, qui a pris le pas sur les croyances magiques ou religieuses. </a:t>
            </a:r>
          </a:p>
        </p:txBody>
      </p:sp>
    </p:spTree>
    <p:extLst>
      <p:ext uri="{BB962C8B-B14F-4D97-AF65-F5344CB8AC3E}">
        <p14:creationId xmlns:p14="http://schemas.microsoft.com/office/powerpoint/2010/main" val="121164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26029"/>
            <a:ext cx="9144000" cy="3831771"/>
          </a:xfrm>
        </p:spPr>
        <p:txBody>
          <a:bodyPr>
            <a:normAutofit/>
          </a:bodyPr>
          <a:lstStyle/>
          <a:p>
            <a:pPr algn="just"/>
            <a:r>
              <a:rPr lang="fr-FR" dirty="0"/>
              <a:t>A une formation de juriste et d’économiste</a:t>
            </a:r>
          </a:p>
          <a:p>
            <a:pPr algn="just"/>
            <a:r>
              <a:rPr lang="fr-FR" dirty="0"/>
              <a:t>Il développe une approche de la société ouverte sur diverses disciplines </a:t>
            </a:r>
          </a:p>
        </p:txBody>
      </p:sp>
      <p:pic>
        <p:nvPicPr>
          <p:cNvPr id="5" name="Image 4">
            <a:extLst>
              <a:ext uri="{FF2B5EF4-FFF2-40B4-BE49-F238E27FC236}">
                <a16:creationId xmlns:a16="http://schemas.microsoft.com/office/drawing/2014/main" id="{4BA88D41-0F0D-E54B-BF20-2DBF076D124A}"/>
              </a:ext>
            </a:extLst>
          </p:cNvPr>
          <p:cNvPicPr>
            <a:picLocks noChangeAspect="1"/>
          </p:cNvPicPr>
          <p:nvPr/>
        </p:nvPicPr>
        <p:blipFill>
          <a:blip r:embed="rId2"/>
          <a:stretch>
            <a:fillRect/>
          </a:stretch>
        </p:blipFill>
        <p:spPr>
          <a:xfrm>
            <a:off x="5334000" y="2336800"/>
            <a:ext cx="1524000" cy="2184400"/>
          </a:xfrm>
          <a:prstGeom prst="rect">
            <a:avLst/>
          </a:prstGeom>
        </p:spPr>
      </p:pic>
    </p:spTree>
    <p:extLst>
      <p:ext uri="{BB962C8B-B14F-4D97-AF65-F5344CB8AC3E}">
        <p14:creationId xmlns:p14="http://schemas.microsoft.com/office/powerpoint/2010/main" val="2865507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a:t>II – La rationalisation moderne</a:t>
            </a:r>
          </a:p>
          <a:p>
            <a:pPr algn="just"/>
            <a:endParaRPr lang="fr-FR"/>
          </a:p>
          <a:p>
            <a:pPr algn="just"/>
            <a:r>
              <a:rPr lang="fr-FR"/>
              <a:t>Le  « désenchantement du monde » </a:t>
            </a:r>
          </a:p>
          <a:p>
            <a:pPr algn="just"/>
            <a:r>
              <a:rPr lang="fr-FR"/>
              <a:t>Nous croyons « qu'il n'y a donc en principe aucune puissance imprévisible et mystérieuse qui entre en jeu et que l'on peut en revanche maîtriser toute chose par le calcul » </a:t>
            </a:r>
          </a:p>
          <a:p>
            <a:pPr algn="just"/>
            <a:r>
              <a:rPr lang="fr-FR"/>
              <a:t>(</a:t>
            </a:r>
            <a:r>
              <a:rPr lang="fr-FR" i="1"/>
              <a:t>Le savant et le politique</a:t>
            </a:r>
            <a:r>
              <a:rPr lang="fr-FR"/>
              <a:t>, Plon, Éditions 10/18, 1963 p. 90). </a:t>
            </a:r>
          </a:p>
          <a:p>
            <a:pPr algn="just"/>
            <a:endParaRPr lang="fr-FR"/>
          </a:p>
        </p:txBody>
      </p:sp>
    </p:spTree>
    <p:extLst>
      <p:ext uri="{BB962C8B-B14F-4D97-AF65-F5344CB8AC3E}">
        <p14:creationId xmlns:p14="http://schemas.microsoft.com/office/powerpoint/2010/main" val="3075928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p>
          <a:p>
            <a:pPr algn="just"/>
            <a:r>
              <a:rPr lang="fr-FR" dirty="0"/>
              <a:t>Le  « désenchantement du monde » </a:t>
            </a:r>
          </a:p>
          <a:p>
            <a:pPr algn="just"/>
            <a:r>
              <a:rPr lang="fr-FR" i="1" dirty="0"/>
              <a:t>La science a désenchanté le monde</a:t>
            </a:r>
            <a:r>
              <a:rPr lang="fr-FR" dirty="0"/>
              <a:t>.</a:t>
            </a:r>
          </a:p>
          <a:p>
            <a:pPr algn="just"/>
            <a:r>
              <a:rPr lang="fr-FR" dirty="0"/>
              <a:t>Le désenchantement ce n’est pas le fait d’une connaissance générale plus grande des conditions de vie, qui lui enlèverait tout mystère. C’est le fait « de savoir ou de croire » que si vous le voulons nous pourrions expliquer tous les phénomènes de façon rationnelle et que nous pourrions les « maîtriser par le calcul » (« la profession et la vocation de savant, in Le savant et le politique, p. 83). </a:t>
            </a:r>
          </a:p>
          <a:p>
            <a:pPr algn="just"/>
            <a:endParaRPr lang="fr-FR" dirty="0"/>
          </a:p>
        </p:txBody>
      </p:sp>
    </p:spTree>
    <p:extLst>
      <p:ext uri="{BB962C8B-B14F-4D97-AF65-F5344CB8AC3E}">
        <p14:creationId xmlns:p14="http://schemas.microsoft.com/office/powerpoint/2010/main" val="3155998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21C7F-19B9-8049-5A15-043D72E2261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AAE6055-1442-7779-1EFD-D70090FDB40D}"/>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2FA042A6-3960-0694-0A95-2E01E86FBB21}"/>
              </a:ext>
            </a:extLst>
          </p:cNvPr>
          <p:cNvSpPr>
            <a:spLocks noGrp="1"/>
          </p:cNvSpPr>
          <p:nvPr>
            <p:ph type="subTitle" idx="1"/>
          </p:nvPr>
        </p:nvSpPr>
        <p:spPr>
          <a:xfrm>
            <a:off x="1524000" y="1443210"/>
            <a:ext cx="9144000" cy="3814590"/>
          </a:xfrm>
        </p:spPr>
        <p:txBody>
          <a:bodyPr>
            <a:normAutofit lnSpcReduction="10000"/>
          </a:bodyPr>
          <a:lstStyle/>
          <a:p>
            <a:pPr algn="just"/>
            <a:r>
              <a:rPr lang="fr-FR" b="1" dirty="0"/>
              <a:t>II – La rationalisation moderne</a:t>
            </a:r>
          </a:p>
          <a:p>
            <a:pPr algn="just"/>
            <a:r>
              <a:rPr lang="fr-FR" dirty="0"/>
              <a:t>Le  « désenchantement du monde » </a:t>
            </a:r>
          </a:p>
          <a:p>
            <a:pPr algn="just"/>
            <a:endParaRPr lang="fr-FR" dirty="0"/>
          </a:p>
          <a:p>
            <a:pPr algn="just"/>
            <a:r>
              <a:rPr lang="fr-FR" dirty="0"/>
              <a:t>La modernité, qui appréhende le monde par le prisme de la science, repose sur l’idée de progrès.</a:t>
            </a:r>
          </a:p>
          <a:p>
            <a:pPr algn="just"/>
            <a:r>
              <a:rPr lang="fr-FR" dirty="0"/>
              <a:t>Le savoir scientifique est donc confronté à une quête sans fin.</a:t>
            </a:r>
          </a:p>
          <a:p>
            <a:pPr algn="just"/>
            <a:endParaRPr lang="fr-FR" dirty="0"/>
          </a:p>
          <a:p>
            <a:pPr algn="just"/>
            <a:r>
              <a:rPr lang="fr-FR" dirty="0"/>
              <a:t>En contrepartie, la science ne donne accès qu’à une connaissance provisoire et imparfaite par définition. </a:t>
            </a:r>
          </a:p>
        </p:txBody>
      </p:sp>
    </p:spTree>
    <p:extLst>
      <p:ext uri="{BB962C8B-B14F-4D97-AF65-F5344CB8AC3E}">
        <p14:creationId xmlns:p14="http://schemas.microsoft.com/office/powerpoint/2010/main" val="293747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endParaRPr lang="fr-FR" dirty="0"/>
          </a:p>
          <a:p>
            <a:pPr algn="just"/>
            <a:endParaRPr lang="fr-FR" dirty="0"/>
          </a:p>
          <a:p>
            <a:pPr algn="just"/>
            <a:r>
              <a:rPr lang="fr-FR" i="1" dirty="0"/>
              <a:t>La bureaucratisation de la société</a:t>
            </a:r>
          </a:p>
          <a:p>
            <a:pPr algn="just"/>
            <a:r>
              <a:rPr lang="fr-FR" dirty="0"/>
              <a:t>Pour Weber la modernité se traduit par la présence de très grandes administrations et organisations privées qui fonctionnent selon des principes de gestion rationnelle.</a:t>
            </a:r>
          </a:p>
          <a:p>
            <a:pPr algn="just"/>
            <a:r>
              <a:rPr lang="fr-FR" dirty="0"/>
              <a:t>Sur le modèle bureaucratique et rationnel</a:t>
            </a:r>
          </a:p>
        </p:txBody>
      </p:sp>
    </p:spTree>
    <p:extLst>
      <p:ext uri="{BB962C8B-B14F-4D97-AF65-F5344CB8AC3E}">
        <p14:creationId xmlns:p14="http://schemas.microsoft.com/office/powerpoint/2010/main" val="2317080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p>
          <a:p>
            <a:pPr algn="just"/>
            <a:endParaRPr lang="fr-FR" dirty="0"/>
          </a:p>
          <a:p>
            <a:pPr algn="just"/>
            <a:r>
              <a:rPr lang="fr-FR" i="1" dirty="0"/>
              <a:t>Le modèle rationnel-légal ou bureaucratique</a:t>
            </a:r>
          </a:p>
          <a:p>
            <a:pPr algn="just"/>
            <a:r>
              <a:rPr lang="fr-FR" dirty="0"/>
              <a:t>Il suppose des procédures formelles.</a:t>
            </a:r>
          </a:p>
          <a:p>
            <a:pPr algn="just"/>
            <a:endParaRPr lang="fr-FR" dirty="0"/>
          </a:p>
          <a:p>
            <a:pPr algn="just"/>
            <a:r>
              <a:rPr lang="fr-FR" dirty="0"/>
              <a:t>L’administration bureaucratique est la forme la plus pure de « domination légale ». La hiérarchie administrative étant chargée du contrôle et de la surveillance du bon respect du droit. </a:t>
            </a:r>
          </a:p>
          <a:p>
            <a:pPr algn="just"/>
            <a:endParaRPr lang="fr-FR" dirty="0"/>
          </a:p>
          <a:p>
            <a:pPr algn="just"/>
            <a:endParaRPr lang="fr-FR" dirty="0"/>
          </a:p>
        </p:txBody>
      </p:sp>
    </p:spTree>
    <p:extLst>
      <p:ext uri="{BB962C8B-B14F-4D97-AF65-F5344CB8AC3E}">
        <p14:creationId xmlns:p14="http://schemas.microsoft.com/office/powerpoint/2010/main" val="2713666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lnSpcReduction="10000"/>
          </a:bodyPr>
          <a:lstStyle/>
          <a:p>
            <a:pPr algn="just"/>
            <a:r>
              <a:rPr lang="fr-FR" b="1" dirty="0"/>
              <a:t>II – La rationalisation moderne</a:t>
            </a:r>
          </a:p>
          <a:p>
            <a:pPr algn="just"/>
            <a:endParaRPr lang="fr-FR" dirty="0"/>
          </a:p>
          <a:p>
            <a:pPr algn="just"/>
            <a:r>
              <a:rPr lang="fr-FR" dirty="0"/>
              <a:t>Weber étudie ce qu’il nomme « les types de domination » dans </a:t>
            </a:r>
            <a:r>
              <a:rPr lang="fr-FR" i="1" dirty="0"/>
              <a:t>Économie et société</a:t>
            </a:r>
            <a:r>
              <a:rPr lang="fr-FR" dirty="0"/>
              <a:t>.</a:t>
            </a:r>
          </a:p>
          <a:p>
            <a:pPr algn="just"/>
            <a:endParaRPr lang="fr-FR" dirty="0"/>
          </a:p>
          <a:p>
            <a:pPr algn="just"/>
            <a:r>
              <a:rPr lang="fr-FR" dirty="0"/>
              <a:t>Impersonnalité de la « domination » dans le modèle « rationnel légal » ou bureaucratique.</a:t>
            </a:r>
          </a:p>
          <a:p>
            <a:pPr algn="just"/>
            <a:r>
              <a:rPr lang="fr-FR" dirty="0"/>
              <a:t>Les personnes qui exercent l’autorité, ne sont que des relais de ce système bureaucratique.</a:t>
            </a:r>
          </a:p>
          <a:p>
            <a:pPr algn="just"/>
            <a:r>
              <a:rPr lang="fr-FR" dirty="0"/>
              <a:t>Elles sont interchangeables</a:t>
            </a:r>
          </a:p>
        </p:txBody>
      </p:sp>
    </p:spTree>
    <p:extLst>
      <p:ext uri="{BB962C8B-B14F-4D97-AF65-F5344CB8AC3E}">
        <p14:creationId xmlns:p14="http://schemas.microsoft.com/office/powerpoint/2010/main" val="16357584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p>
          <a:p>
            <a:pPr algn="just"/>
            <a:endParaRPr lang="fr-FR" dirty="0"/>
          </a:p>
          <a:p>
            <a:pPr algn="just"/>
            <a:r>
              <a:rPr lang="fr-FR" dirty="0"/>
              <a:t>Les représentants de l’autorité exercent ainsi une domination rationnelle parce qu’ils obtiennent obéissance non pas en tant qu’individu mais en tant qu’exécutants de la légalité.</a:t>
            </a:r>
          </a:p>
          <a:p>
            <a:pPr algn="just"/>
            <a:endParaRPr lang="fr-FR" dirty="0"/>
          </a:p>
          <a:p>
            <a:pPr algn="just"/>
            <a:r>
              <a:rPr lang="fr-FR" dirty="0"/>
              <a:t>Ils ont un domaine d’action délimité objectivement et au-delà duquel ils ne seront pas légitimes. </a:t>
            </a:r>
          </a:p>
        </p:txBody>
      </p:sp>
    </p:spTree>
    <p:extLst>
      <p:ext uri="{BB962C8B-B14F-4D97-AF65-F5344CB8AC3E}">
        <p14:creationId xmlns:p14="http://schemas.microsoft.com/office/powerpoint/2010/main" val="2429493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p>
          <a:p>
            <a:pPr algn="just"/>
            <a:endParaRPr lang="fr-FR" b="1" dirty="0"/>
          </a:p>
          <a:p>
            <a:pPr algn="just"/>
            <a:r>
              <a:rPr lang="fr-FR" dirty="0"/>
              <a:t>« La domination de l’impersonnalité la plus formaliste :…sans haine et sans passion, de là sans « amour » et sans enthousiasme, sous la pression de simples concepts de devoir, le fonctionnaire remplit sa fonction sans considération de personne ; formellement, da manière égale pour tout le monde, c’est-à-dire pour tous les intéressés se trouvant dans la même situation de fait » </a:t>
            </a:r>
          </a:p>
          <a:p>
            <a:pPr algn="just"/>
            <a:r>
              <a:rPr lang="fr-FR" dirty="0"/>
              <a:t>(Économie et société, Tome I, chap. III, Les types de domination, 2.)</a:t>
            </a:r>
          </a:p>
        </p:txBody>
      </p:sp>
    </p:spTree>
    <p:extLst>
      <p:ext uri="{BB962C8B-B14F-4D97-AF65-F5344CB8AC3E}">
        <p14:creationId xmlns:p14="http://schemas.microsoft.com/office/powerpoint/2010/main" val="21611419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r>
              <a:rPr lang="fr-FR" b="1" dirty="0"/>
              <a:t>II – La rationalisation moderne</a:t>
            </a:r>
          </a:p>
          <a:p>
            <a:pPr algn="just"/>
            <a:endParaRPr lang="fr-FR" dirty="0"/>
          </a:p>
          <a:p>
            <a:pPr algn="just"/>
            <a:r>
              <a:rPr lang="fr-FR" dirty="0"/>
              <a:t>Le supérieur hiérarchique est légitime en vertu de ses compétences à connaitre les règles de son domaine d’action, à les respecter et à les faire respecter. </a:t>
            </a:r>
          </a:p>
          <a:p>
            <a:pPr algn="just"/>
            <a:r>
              <a:rPr lang="fr-FR" dirty="0"/>
              <a:t>C’est donc en vertu de son savoir particulier, de ses qualifications professionnelles qu’on lui obéit.</a:t>
            </a:r>
          </a:p>
          <a:p>
            <a:pPr algn="just"/>
            <a:r>
              <a:rPr lang="fr-FR" dirty="0"/>
              <a:t>Terrain favorable à une société donnant une grande place à l’expert</a:t>
            </a:r>
          </a:p>
        </p:txBody>
      </p:sp>
    </p:spTree>
    <p:extLst>
      <p:ext uri="{BB962C8B-B14F-4D97-AF65-F5344CB8AC3E}">
        <p14:creationId xmlns:p14="http://schemas.microsoft.com/office/powerpoint/2010/main" val="8978747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F3652-4B77-0525-3A0A-BDED64B6A24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24BCACD-F47E-5831-3268-BBFDC5AE7F6B}"/>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CE5C5A30-F2C2-4AC4-C246-FE790726F18F}"/>
              </a:ext>
            </a:extLst>
          </p:cNvPr>
          <p:cNvSpPr>
            <a:spLocks noGrp="1"/>
          </p:cNvSpPr>
          <p:nvPr>
            <p:ph type="subTitle" idx="1"/>
          </p:nvPr>
        </p:nvSpPr>
        <p:spPr>
          <a:xfrm>
            <a:off x="1524000" y="1443210"/>
            <a:ext cx="9144000" cy="3814590"/>
          </a:xfrm>
        </p:spPr>
        <p:txBody>
          <a:bodyPr>
            <a:normAutofit lnSpcReduction="10000"/>
          </a:bodyPr>
          <a:lstStyle/>
          <a:p>
            <a:pPr algn="just"/>
            <a:r>
              <a:rPr lang="fr-FR" b="1" dirty="0"/>
              <a:t>II – La rationalisation moderne</a:t>
            </a:r>
          </a:p>
          <a:p>
            <a:pPr algn="just"/>
            <a:r>
              <a:rPr lang="fr-FR" dirty="0"/>
              <a:t>La rationalisation du monde est un processus qui ne cesse de s’auto-amplifier.</a:t>
            </a:r>
          </a:p>
          <a:p>
            <a:pPr algn="just"/>
            <a:endParaRPr lang="fr-FR" dirty="0"/>
          </a:p>
          <a:p>
            <a:pPr algn="just"/>
            <a:r>
              <a:rPr lang="fr-FR" dirty="0"/>
              <a:t>Poussée à l’extrême, cette </a:t>
            </a:r>
            <a:r>
              <a:rPr lang="fr-FR"/>
              <a:t>efficacité bureaucratique</a:t>
            </a:r>
            <a:r>
              <a:rPr lang="fr-FR" dirty="0"/>
              <a:t>, qui dépend de l’application de procédures formelles, peut conduire à l’idéal de l’automatisation (par la machine ou par automatisation des actions humaines).</a:t>
            </a:r>
          </a:p>
          <a:p>
            <a:pPr algn="just"/>
            <a:r>
              <a:rPr lang="fr-FR" dirty="0"/>
              <a:t>La raison bureaucratique a « refroidi » le monde écrit Weber, qui devient une « cage de fer ». </a:t>
            </a:r>
          </a:p>
        </p:txBody>
      </p:sp>
    </p:spTree>
    <p:extLst>
      <p:ext uri="{BB962C8B-B14F-4D97-AF65-F5344CB8AC3E}">
        <p14:creationId xmlns:p14="http://schemas.microsoft.com/office/powerpoint/2010/main" val="1798554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26029"/>
            <a:ext cx="9144000" cy="3831771"/>
          </a:xfrm>
        </p:spPr>
        <p:txBody>
          <a:bodyPr>
            <a:normAutofit/>
          </a:bodyPr>
          <a:lstStyle/>
          <a:p>
            <a:pPr algn="just"/>
            <a:endParaRPr lang="fr-FR" dirty="0"/>
          </a:p>
          <a:p>
            <a:pPr algn="just"/>
            <a:r>
              <a:rPr lang="fr-FR" dirty="0"/>
              <a:t>Quelques éléments bibliographiques</a:t>
            </a:r>
          </a:p>
          <a:p>
            <a:pPr algn="just"/>
            <a:endParaRPr lang="fr-FR" dirty="0"/>
          </a:p>
          <a:p>
            <a:pPr algn="just"/>
            <a:r>
              <a:rPr lang="fr-FR" i="1" dirty="0"/>
              <a:t>L’éthique protestante et l’esprit du capitalisme </a:t>
            </a:r>
            <a:r>
              <a:rPr lang="fr-FR" dirty="0"/>
              <a:t>(1904 et 1905)</a:t>
            </a:r>
          </a:p>
          <a:p>
            <a:pPr algn="just"/>
            <a:r>
              <a:rPr lang="fr-FR" i="1" dirty="0"/>
              <a:t>Le savant et le politique </a:t>
            </a:r>
            <a:r>
              <a:rPr lang="fr-FR" dirty="0"/>
              <a:t>(1917 et 1919)</a:t>
            </a:r>
          </a:p>
          <a:p>
            <a:pPr algn="just"/>
            <a:r>
              <a:rPr lang="fr-FR" i="1" dirty="0"/>
              <a:t>Économie et société </a:t>
            </a:r>
            <a:r>
              <a:rPr lang="fr-FR" dirty="0"/>
              <a:t>(posthume, 1921)</a:t>
            </a:r>
          </a:p>
        </p:txBody>
      </p:sp>
    </p:spTree>
    <p:extLst>
      <p:ext uri="{BB962C8B-B14F-4D97-AF65-F5344CB8AC3E}">
        <p14:creationId xmlns:p14="http://schemas.microsoft.com/office/powerpoint/2010/main" val="1958459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26029"/>
            <a:ext cx="9144000" cy="3831771"/>
          </a:xfrm>
        </p:spPr>
        <p:txBody>
          <a:bodyPr>
            <a:normAutofit fontScale="85000" lnSpcReduction="20000"/>
          </a:bodyPr>
          <a:lstStyle/>
          <a:p>
            <a:pPr algn="just"/>
            <a:r>
              <a:rPr lang="fr-FR" dirty="0"/>
              <a:t>Quelques éléments bibliographiques</a:t>
            </a:r>
          </a:p>
          <a:p>
            <a:pPr algn="just"/>
            <a:endParaRPr lang="fr-FR" i="1" dirty="0">
              <a:hlinkClick r:id="rId2" tooltip="Essais sur la théorie de la science">
                <a:extLst>
                  <a:ext uri="{A12FA001-AC4F-418D-AE19-62706E023703}">
                    <ahyp:hlinkClr xmlns:ahyp="http://schemas.microsoft.com/office/drawing/2018/hyperlinkcolor" val="tx"/>
                  </a:ext>
                </a:extLst>
              </a:hlinkClick>
            </a:endParaRPr>
          </a:p>
          <a:p>
            <a:pPr algn="just"/>
            <a:r>
              <a:rPr lang="fr-FR" i="1" dirty="0">
                <a:hlinkClick r:id="rId2" tooltip="Essais sur la théorie de la science">
                  <a:extLst>
                    <a:ext uri="{A12FA001-AC4F-418D-AE19-62706E023703}">
                      <ahyp:hlinkClr xmlns:ahyp="http://schemas.microsoft.com/office/drawing/2018/hyperlinkcolor" val="tx"/>
                    </a:ext>
                  </a:extLst>
                </a:hlinkClick>
              </a:rPr>
              <a:t>Essais sur la théorie de la science</a:t>
            </a:r>
            <a:r>
              <a:rPr lang="fr-FR" dirty="0"/>
              <a:t> (</a:t>
            </a:r>
            <a:r>
              <a:rPr lang="fr-FR" dirty="0">
                <a:hlinkClick r:id="rId3" tooltip="1904">
                  <a:extLst>
                    <a:ext uri="{A12FA001-AC4F-418D-AE19-62706E023703}">
                      <ahyp:hlinkClr xmlns:ahyp="http://schemas.microsoft.com/office/drawing/2018/hyperlinkcolor" val="tx"/>
                    </a:ext>
                  </a:extLst>
                </a:hlinkClick>
              </a:rPr>
              <a:t>1904</a:t>
            </a:r>
            <a:r>
              <a:rPr lang="fr-FR" dirty="0"/>
              <a:t>-</a:t>
            </a:r>
            <a:r>
              <a:rPr lang="fr-FR" dirty="0">
                <a:hlinkClick r:id="rId4" tooltip="1917">
                  <a:extLst>
                    <a:ext uri="{A12FA001-AC4F-418D-AE19-62706E023703}">
                      <ahyp:hlinkClr xmlns:ahyp="http://schemas.microsoft.com/office/drawing/2018/hyperlinkcolor" val="tx"/>
                    </a:ext>
                  </a:extLst>
                </a:hlinkClick>
              </a:rPr>
              <a:t>1917</a:t>
            </a:r>
            <a:r>
              <a:rPr lang="fr-FR" dirty="0"/>
              <a:t>), </a:t>
            </a:r>
          </a:p>
          <a:p>
            <a:pPr algn="just"/>
            <a:r>
              <a:rPr lang="fr-FR" dirty="0"/>
              <a:t> </a:t>
            </a:r>
            <a:r>
              <a:rPr lang="fr-FR" i="1" dirty="0">
                <a:hlinkClick r:id="rId5" tooltip="Le Judaïsme antique">
                  <a:extLst>
                    <a:ext uri="{A12FA001-AC4F-418D-AE19-62706E023703}">
                      <ahyp:hlinkClr xmlns:ahyp="http://schemas.microsoft.com/office/drawing/2018/hyperlinkcolor" val="tx"/>
                    </a:ext>
                  </a:extLst>
                </a:hlinkClick>
              </a:rPr>
              <a:t>Le Judaïsme antique</a:t>
            </a:r>
            <a:r>
              <a:rPr lang="fr-FR" dirty="0"/>
              <a:t> (</a:t>
            </a:r>
            <a:r>
              <a:rPr lang="fr-FR" dirty="0">
                <a:hlinkClick r:id="rId4" tooltip="1917">
                  <a:extLst>
                    <a:ext uri="{A12FA001-AC4F-418D-AE19-62706E023703}">
                      <ahyp:hlinkClr xmlns:ahyp="http://schemas.microsoft.com/office/drawing/2018/hyperlinkcolor" val="tx"/>
                    </a:ext>
                  </a:extLst>
                </a:hlinkClick>
              </a:rPr>
              <a:t>1917</a:t>
            </a:r>
            <a:r>
              <a:rPr lang="fr-FR" dirty="0"/>
              <a:t>-</a:t>
            </a:r>
            <a:r>
              <a:rPr lang="fr-FR" dirty="0">
                <a:hlinkClick r:id="rId6" tooltip="1918">
                  <a:extLst>
                    <a:ext uri="{A12FA001-AC4F-418D-AE19-62706E023703}">
                      <ahyp:hlinkClr xmlns:ahyp="http://schemas.microsoft.com/office/drawing/2018/hyperlinkcolor" val="tx"/>
                    </a:ext>
                  </a:extLst>
                </a:hlinkClick>
              </a:rPr>
              <a:t>1918</a:t>
            </a:r>
            <a:r>
              <a:rPr lang="fr-FR" dirty="0"/>
              <a:t>), </a:t>
            </a:r>
          </a:p>
          <a:p>
            <a:pPr algn="just"/>
            <a:r>
              <a:rPr lang="fr-FR" i="1" u="sng" dirty="0"/>
              <a:t>Histoire économique générale</a:t>
            </a:r>
            <a:r>
              <a:rPr lang="fr-FR" u="sng" dirty="0"/>
              <a:t> </a:t>
            </a:r>
            <a:r>
              <a:rPr lang="fr-FR" dirty="0"/>
              <a:t>(posthume, 1923)</a:t>
            </a:r>
          </a:p>
          <a:p>
            <a:pPr algn="just"/>
            <a:r>
              <a:rPr lang="fr-FR" i="1" u="sng" dirty="0"/>
              <a:t>Sociologie de la musique. Les fondements rationnels et sociaux de la musique</a:t>
            </a:r>
            <a:r>
              <a:rPr lang="fr-FR" u="sng" dirty="0"/>
              <a:t> </a:t>
            </a:r>
            <a:r>
              <a:rPr lang="fr-FR" dirty="0"/>
              <a:t>(posthume, 1921)</a:t>
            </a:r>
          </a:p>
          <a:p>
            <a:pPr algn="just"/>
            <a:r>
              <a:rPr lang="fr-FR" i="1" dirty="0">
                <a:hlinkClick r:id="rId7" tooltip="Économie et société dans l'Antiquité">
                  <a:extLst>
                    <a:ext uri="{A12FA001-AC4F-418D-AE19-62706E023703}">
                      <ahyp:hlinkClr xmlns:ahyp="http://schemas.microsoft.com/office/drawing/2018/hyperlinkcolor" val="tx"/>
                    </a:ext>
                  </a:extLst>
                </a:hlinkClick>
              </a:rPr>
              <a:t>Économie et société dans l'Antiquité</a:t>
            </a:r>
            <a:r>
              <a:rPr lang="fr-FR" dirty="0"/>
              <a:t> (</a:t>
            </a:r>
            <a:r>
              <a:rPr lang="fr-FR" dirty="0">
                <a:hlinkClick r:id="rId8" tooltip="1909">
                  <a:extLst>
                    <a:ext uri="{A12FA001-AC4F-418D-AE19-62706E023703}">
                      <ahyp:hlinkClr xmlns:ahyp="http://schemas.microsoft.com/office/drawing/2018/hyperlinkcolor" val="tx"/>
                    </a:ext>
                  </a:extLst>
                </a:hlinkClick>
              </a:rPr>
              <a:t>1909</a:t>
            </a:r>
            <a:r>
              <a:rPr lang="fr-FR" dirty="0"/>
              <a:t>)</a:t>
            </a:r>
          </a:p>
          <a:p>
            <a:pPr algn="just"/>
            <a:r>
              <a:rPr lang="fr-FR" i="1" dirty="0">
                <a:hlinkClick r:id="rId9" tooltip="Confucianisme et taoïsme">
                  <a:extLst>
                    <a:ext uri="{A12FA001-AC4F-418D-AE19-62706E023703}">
                      <ahyp:hlinkClr xmlns:ahyp="http://schemas.microsoft.com/office/drawing/2018/hyperlinkcolor" val="tx"/>
                    </a:ext>
                  </a:extLst>
                </a:hlinkClick>
              </a:rPr>
              <a:t>Confucianisme et taoïsme</a:t>
            </a:r>
            <a:r>
              <a:rPr lang="fr-FR" dirty="0"/>
              <a:t> (</a:t>
            </a:r>
            <a:r>
              <a:rPr lang="fr-FR" dirty="0">
                <a:hlinkClick r:id="rId10" tooltip="1916">
                  <a:extLst>
                    <a:ext uri="{A12FA001-AC4F-418D-AE19-62706E023703}">
                      <ahyp:hlinkClr xmlns:ahyp="http://schemas.microsoft.com/office/drawing/2018/hyperlinkcolor" val="tx"/>
                    </a:ext>
                  </a:extLst>
                </a:hlinkClick>
              </a:rPr>
              <a:t>1916</a:t>
            </a:r>
            <a:r>
              <a:rPr lang="fr-FR" dirty="0"/>
              <a:t>)</a:t>
            </a:r>
          </a:p>
          <a:p>
            <a:pPr algn="just"/>
            <a:r>
              <a:rPr lang="fr-FR" i="1" dirty="0">
                <a:hlinkClick r:id="rId11" tooltip="Hindouisme et bouddhisme">
                  <a:extLst>
                    <a:ext uri="{A12FA001-AC4F-418D-AE19-62706E023703}">
                      <ahyp:hlinkClr xmlns:ahyp="http://schemas.microsoft.com/office/drawing/2018/hyperlinkcolor" val="tx"/>
                    </a:ext>
                  </a:extLst>
                </a:hlinkClick>
              </a:rPr>
              <a:t>Hindouisme et bouddhisme</a:t>
            </a:r>
            <a:r>
              <a:rPr lang="fr-FR" dirty="0"/>
              <a:t> (</a:t>
            </a:r>
            <a:r>
              <a:rPr lang="fr-FR" dirty="0">
                <a:hlinkClick r:id="rId10" tooltip="1916">
                  <a:extLst>
                    <a:ext uri="{A12FA001-AC4F-418D-AE19-62706E023703}">
                      <ahyp:hlinkClr xmlns:ahyp="http://schemas.microsoft.com/office/drawing/2018/hyperlinkcolor" val="tx"/>
                    </a:ext>
                  </a:extLst>
                </a:hlinkClick>
              </a:rPr>
              <a:t>1916</a:t>
            </a:r>
            <a:r>
              <a:rPr lang="fr-FR" dirty="0"/>
              <a:t>)</a:t>
            </a:r>
          </a:p>
          <a:p>
            <a:pPr algn="just"/>
            <a:r>
              <a:rPr lang="fr-FR" i="1" u="sng" dirty="0"/>
              <a:t>Sociologie du droit</a:t>
            </a:r>
            <a:endParaRPr lang="fr-FR" u="sng" dirty="0"/>
          </a:p>
        </p:txBody>
      </p:sp>
    </p:spTree>
    <p:extLst>
      <p:ext uri="{BB962C8B-B14F-4D97-AF65-F5344CB8AC3E}">
        <p14:creationId xmlns:p14="http://schemas.microsoft.com/office/powerpoint/2010/main" val="1127932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006207" y="1937657"/>
            <a:ext cx="9144000" cy="2982686"/>
          </a:xfrm>
        </p:spPr>
        <p:txBody>
          <a:bodyPr>
            <a:normAutofit/>
          </a:bodyPr>
          <a:lstStyle/>
          <a:p>
            <a:pPr algn="just"/>
            <a:r>
              <a:rPr lang="fr-FR" b="1" dirty="0"/>
              <a:t>I – Une sociologie compréhensive</a:t>
            </a:r>
          </a:p>
          <a:p>
            <a:pPr algn="just"/>
            <a:endParaRPr lang="fr-FR" dirty="0"/>
          </a:p>
          <a:p>
            <a:pPr algn="just"/>
            <a:r>
              <a:rPr lang="fr-FR" dirty="0"/>
              <a:t>a)	Une approche qui redonne du poids à l’individu dans la compréhension des phénomènes sociaux</a:t>
            </a:r>
          </a:p>
          <a:p>
            <a:pPr algn="just"/>
            <a:endParaRPr lang="fr-FR" dirty="0"/>
          </a:p>
          <a:p>
            <a:pPr algn="just"/>
            <a:endParaRPr lang="fr-FR" dirty="0"/>
          </a:p>
          <a:p>
            <a:pPr algn="just"/>
            <a:endParaRPr lang="fr-FR" dirty="0"/>
          </a:p>
        </p:txBody>
      </p:sp>
    </p:spTree>
    <p:extLst>
      <p:ext uri="{BB962C8B-B14F-4D97-AF65-F5344CB8AC3E}">
        <p14:creationId xmlns:p14="http://schemas.microsoft.com/office/powerpoint/2010/main" val="2012340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006207" y="1937657"/>
            <a:ext cx="9144000" cy="3797980"/>
          </a:xfrm>
        </p:spPr>
        <p:txBody>
          <a:bodyPr>
            <a:normAutofit/>
          </a:bodyPr>
          <a:lstStyle/>
          <a:p>
            <a:pPr algn="just"/>
            <a:r>
              <a:rPr lang="fr-FR" b="1" dirty="0"/>
              <a:t>I – Une sociologie compréhensive</a:t>
            </a:r>
          </a:p>
          <a:p>
            <a:pPr algn="just"/>
            <a:endParaRPr lang="fr-FR" dirty="0"/>
          </a:p>
          <a:p>
            <a:pPr marL="457200" indent="-457200" algn="just">
              <a:buAutoNum type="alphaLcParenR"/>
            </a:pPr>
            <a:r>
              <a:rPr lang="fr-FR" dirty="0"/>
              <a:t>Une approche qui redonne du poids à l’individu dans la compréhension des phénomènes sociaux</a:t>
            </a:r>
          </a:p>
          <a:p>
            <a:pPr algn="just"/>
            <a:r>
              <a:rPr lang="fr-FR" dirty="0"/>
              <a:t>Approche qu’on qualifie « d’individualisme méthodologique »</a:t>
            </a:r>
          </a:p>
          <a:p>
            <a:pPr algn="just"/>
            <a:r>
              <a:rPr lang="fr-FR" dirty="0"/>
              <a:t>Qui suppose qu’on ne peut pas détacher les faits sociaux du contexte social dans lequel les individus les mettent en œuvre.</a:t>
            </a:r>
          </a:p>
          <a:p>
            <a:pPr algn="just"/>
            <a:endParaRPr lang="fr-FR" dirty="0"/>
          </a:p>
          <a:p>
            <a:pPr algn="just"/>
            <a:endParaRPr lang="fr-FR" dirty="0"/>
          </a:p>
          <a:p>
            <a:pPr algn="just"/>
            <a:endParaRPr lang="fr-FR" dirty="0"/>
          </a:p>
        </p:txBody>
      </p:sp>
    </p:spTree>
    <p:extLst>
      <p:ext uri="{BB962C8B-B14F-4D97-AF65-F5344CB8AC3E}">
        <p14:creationId xmlns:p14="http://schemas.microsoft.com/office/powerpoint/2010/main" val="374314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006207" y="1937657"/>
            <a:ext cx="9144000" cy="3797980"/>
          </a:xfrm>
        </p:spPr>
        <p:txBody>
          <a:bodyPr>
            <a:normAutofit/>
          </a:bodyPr>
          <a:lstStyle/>
          <a:p>
            <a:pPr algn="just"/>
            <a:r>
              <a:rPr lang="fr-FR" b="1" dirty="0"/>
              <a:t>I – Une sociologie compréhensive</a:t>
            </a:r>
          </a:p>
          <a:p>
            <a:pPr algn="just"/>
            <a:endParaRPr lang="fr-FR" dirty="0"/>
          </a:p>
          <a:p>
            <a:pPr marL="457200" indent="-457200" algn="just">
              <a:buAutoNum type="alphaLcParenR"/>
            </a:pPr>
            <a:r>
              <a:rPr lang="fr-FR" dirty="0"/>
              <a:t>Une approche qui redonne du poids à l’individu dans la compréhension des phénomènes sociaux</a:t>
            </a:r>
          </a:p>
          <a:p>
            <a:pPr algn="just"/>
            <a:r>
              <a:rPr lang="fr-FR" dirty="0"/>
              <a:t>Approche qu’on qualifie « d’individualisme méthodologique »</a:t>
            </a:r>
          </a:p>
          <a:p>
            <a:pPr algn="just"/>
            <a:r>
              <a:rPr lang="fr-FR" dirty="0"/>
              <a:t>Qui suppose qu’on ne peut pas détacher les faits sociaux du contexte dans lequel les individus les mettent en œuvre</a:t>
            </a:r>
          </a:p>
          <a:p>
            <a:pPr algn="just"/>
            <a:r>
              <a:rPr lang="fr-FR" dirty="0"/>
              <a:t>Si les acteurs sociaux agissent comme ils le font c’est parce qu’ils sont rationnels</a:t>
            </a:r>
          </a:p>
          <a:p>
            <a:pPr algn="just"/>
            <a:endParaRPr lang="fr-FR" dirty="0"/>
          </a:p>
          <a:p>
            <a:pPr algn="just"/>
            <a:endParaRPr lang="fr-FR" dirty="0"/>
          </a:p>
          <a:p>
            <a:pPr algn="just"/>
            <a:endParaRPr lang="fr-FR" dirty="0"/>
          </a:p>
        </p:txBody>
      </p:sp>
    </p:spTree>
    <p:extLst>
      <p:ext uri="{BB962C8B-B14F-4D97-AF65-F5344CB8AC3E}">
        <p14:creationId xmlns:p14="http://schemas.microsoft.com/office/powerpoint/2010/main" val="309751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989466"/>
          </a:xfrm>
        </p:spPr>
        <p:txBody>
          <a:bodyPr>
            <a:normAutofit fontScale="90000"/>
          </a:bodyPr>
          <a:lstStyle/>
          <a:p>
            <a:r>
              <a:rPr lang="fr-FR" dirty="0"/>
              <a:t>Chapitre II – Max Weber</a:t>
            </a:r>
            <a:br>
              <a:rPr lang="fr-FR" dirty="0"/>
            </a:br>
            <a:r>
              <a:rPr lang="fr-FR" sz="2700" dirty="0"/>
              <a:t>1864-1920</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006207" y="1937657"/>
            <a:ext cx="9144000" cy="3797980"/>
          </a:xfrm>
        </p:spPr>
        <p:txBody>
          <a:bodyPr>
            <a:normAutofit fontScale="92500"/>
          </a:bodyPr>
          <a:lstStyle/>
          <a:p>
            <a:pPr algn="just"/>
            <a:r>
              <a:rPr lang="fr-FR" b="1" dirty="0"/>
              <a:t>I – Une sociologie compréhensive</a:t>
            </a:r>
          </a:p>
          <a:p>
            <a:pPr algn="just"/>
            <a:endParaRPr lang="fr-FR" dirty="0"/>
          </a:p>
          <a:p>
            <a:pPr marL="457200" indent="-457200" algn="just">
              <a:buAutoNum type="alphaLcParenR"/>
            </a:pPr>
            <a:r>
              <a:rPr lang="fr-FR" dirty="0"/>
              <a:t>Une approche qui redonne du poids à l’individu dans la compréhension des phénomènes sociaux</a:t>
            </a:r>
          </a:p>
          <a:p>
            <a:pPr algn="just"/>
            <a:r>
              <a:rPr lang="fr-FR" dirty="0"/>
              <a:t>Si Weber veut comprendre les intentions des acteurs sociaux (ce qui les amènent à agir de telle ou telle sorte) c’est parce qu’elles révèlent des valeurs partagées par le groupe social, ou la société à laquelle ils appartiennent. </a:t>
            </a:r>
          </a:p>
          <a:p>
            <a:pPr algn="just"/>
            <a:r>
              <a:rPr lang="fr-FR" dirty="0"/>
              <a:t>L’individu au cœur de l’approche de Weber est un individu socialisé.</a:t>
            </a:r>
          </a:p>
          <a:p>
            <a:pPr algn="just"/>
            <a:r>
              <a:rPr lang="fr-FR" dirty="0"/>
              <a:t>Le sens qu’il donne à ses actions se rapporte à des valeurs partagées par son groupe, ou la société dans laquelle il vit. </a:t>
            </a:r>
          </a:p>
          <a:p>
            <a:pPr algn="just"/>
            <a:endParaRPr lang="fr-FR" dirty="0"/>
          </a:p>
          <a:p>
            <a:pPr algn="just"/>
            <a:endParaRPr lang="fr-FR" dirty="0"/>
          </a:p>
          <a:p>
            <a:pPr algn="just"/>
            <a:endParaRPr lang="fr-FR" dirty="0"/>
          </a:p>
          <a:p>
            <a:pPr algn="just"/>
            <a:endParaRPr lang="fr-FR" dirty="0"/>
          </a:p>
        </p:txBody>
      </p:sp>
    </p:spTree>
    <p:extLst>
      <p:ext uri="{BB962C8B-B14F-4D97-AF65-F5344CB8AC3E}">
        <p14:creationId xmlns:p14="http://schemas.microsoft.com/office/powerpoint/2010/main" val="2126235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8B88F-DBA7-AA46-BFE0-44BAA31482B8}"/>
              </a:ext>
            </a:extLst>
          </p:cNvPr>
          <p:cNvSpPr>
            <a:spLocks noGrp="1"/>
          </p:cNvSpPr>
          <p:nvPr>
            <p:ph type="ctrTitle"/>
          </p:nvPr>
        </p:nvSpPr>
        <p:spPr>
          <a:xfrm>
            <a:off x="1524000" y="1122363"/>
            <a:ext cx="9144000" cy="882707"/>
          </a:xfrm>
        </p:spPr>
        <p:txBody>
          <a:bodyPr>
            <a:normAutofit fontScale="90000"/>
          </a:bodyPr>
          <a:lstStyle/>
          <a:p>
            <a:r>
              <a:rPr lang="fr-FR" dirty="0"/>
              <a:t>Chapitre II – Max Weber</a:t>
            </a:r>
            <a:br>
              <a:rPr lang="fr-FR" dirty="0"/>
            </a:br>
            <a:endParaRPr lang="fr-FR" dirty="0"/>
          </a:p>
        </p:txBody>
      </p:sp>
      <p:sp>
        <p:nvSpPr>
          <p:cNvPr id="3" name="Sous-titre 2">
            <a:extLst>
              <a:ext uri="{FF2B5EF4-FFF2-40B4-BE49-F238E27FC236}">
                <a16:creationId xmlns:a16="http://schemas.microsoft.com/office/drawing/2014/main" id="{351F70AB-D1B2-5242-A056-61148C497C8B}"/>
              </a:ext>
            </a:extLst>
          </p:cNvPr>
          <p:cNvSpPr>
            <a:spLocks noGrp="1"/>
          </p:cNvSpPr>
          <p:nvPr>
            <p:ph type="subTitle" idx="1"/>
          </p:nvPr>
        </p:nvSpPr>
        <p:spPr>
          <a:xfrm>
            <a:off x="1524000" y="1443210"/>
            <a:ext cx="9144000" cy="3814590"/>
          </a:xfrm>
        </p:spPr>
        <p:txBody>
          <a:bodyPr>
            <a:normAutofit/>
          </a:bodyPr>
          <a:lstStyle/>
          <a:p>
            <a:pPr algn="just"/>
            <a:endParaRPr lang="fr-FR" dirty="0"/>
          </a:p>
          <a:p>
            <a:pPr algn="just"/>
            <a:r>
              <a:rPr lang="fr-FR" dirty="0"/>
              <a:t>Qu’est-ce que la sociologie compréhensive ?</a:t>
            </a:r>
          </a:p>
          <a:p>
            <a:pPr algn="just"/>
            <a:endParaRPr lang="fr-FR" dirty="0"/>
          </a:p>
          <a:p>
            <a:pPr algn="just"/>
            <a:r>
              <a:rPr lang="fr-FR" dirty="0"/>
              <a:t>Comprendre pour expliquer: le but de la sociologie est d’expliquer l’activité sociale (étudier les rapports de cause à effet)</a:t>
            </a:r>
          </a:p>
          <a:p>
            <a:pPr algn="just"/>
            <a:r>
              <a:rPr lang="fr-FR" dirty="0"/>
              <a:t>Mais les phénomènes sociaux ont la particularité d’avoir parmi leurs causes, les valeurs, les croyances des individus. Donc pour expliquer, il faut comprendre ces valeurs, croyances qui motivent leurs choix et actions. </a:t>
            </a:r>
          </a:p>
          <a:p>
            <a:pPr algn="just"/>
            <a:endParaRPr lang="fr-FR" dirty="0"/>
          </a:p>
          <a:p>
            <a:pPr algn="just"/>
            <a:endParaRPr lang="fr-FR" dirty="0"/>
          </a:p>
          <a:p>
            <a:pPr algn="just"/>
            <a:endParaRPr lang="fr-FR" dirty="0"/>
          </a:p>
        </p:txBody>
      </p:sp>
    </p:spTree>
    <p:extLst>
      <p:ext uri="{BB962C8B-B14F-4D97-AF65-F5344CB8AC3E}">
        <p14:creationId xmlns:p14="http://schemas.microsoft.com/office/powerpoint/2010/main" val="322668403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1726</TotalTime>
  <Words>1618</Words>
  <Application>Microsoft Macintosh PowerPoint</Application>
  <PresentationFormat>Grand écran</PresentationFormat>
  <Paragraphs>175</Paragraphs>
  <Slides>29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29</vt:i4>
      </vt:variant>
    </vt:vector>
  </HeadingPairs>
  <TitlesOfParts>
    <vt:vector size="33" baseType="lpstr">
      <vt:lpstr>Arial</vt:lpstr>
      <vt:lpstr>Calibri</vt:lpstr>
      <vt:lpstr>Calibri Light</vt:lpstr>
      <vt:lpstr>Thème Office</vt:lpstr>
      <vt:lpstr>Chapitre II – Max Weber 1864-1920 </vt:lpstr>
      <vt:lpstr>Chapitre II – Max Weber 1864-1920 </vt:lpstr>
      <vt:lpstr>Chapitre II – Max Weber 1864-1920 </vt:lpstr>
      <vt:lpstr>Chapitre II – Max Weber 1864-1920 </vt:lpstr>
      <vt:lpstr>Chapitre II – Max Weber 1864-1920 </vt:lpstr>
      <vt:lpstr>Chapitre II – Max Weber 1864-1920 </vt:lpstr>
      <vt:lpstr>Chapitre II – Max Weber 1864-1920 </vt:lpstr>
      <vt:lpstr>Chapitre II – Max Weber 1864-1920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lpstr>Chapitre II – Max Weber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II – Max Weber</dc:title>
  <dc:creator>laurence raineau</dc:creator>
  <cp:lastModifiedBy>Lecteur</cp:lastModifiedBy>
  <cp:revision>59</cp:revision>
  <dcterms:created xsi:type="dcterms:W3CDTF">2019-10-16T12:35:24Z</dcterms:created>
  <dcterms:modified xsi:type="dcterms:W3CDTF">2026-02-16T15:33:44Z</dcterms:modified>
</cp:coreProperties>
</file>