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22" r:id="rId3"/>
    <p:sldId id="304" r:id="rId4"/>
    <p:sldId id="324" r:id="rId5"/>
    <p:sldId id="325" r:id="rId6"/>
    <p:sldId id="335" r:id="rId7"/>
    <p:sldId id="328" r:id="rId8"/>
    <p:sldId id="336" r:id="rId9"/>
    <p:sldId id="339" r:id="rId10"/>
    <p:sldId id="338" r:id="rId11"/>
    <p:sldId id="340" r:id="rId12"/>
    <p:sldId id="341" r:id="rId13"/>
    <p:sldId id="326" r:id="rId14"/>
    <p:sldId id="327" r:id="rId15"/>
    <p:sldId id="329" r:id="rId16"/>
    <p:sldId id="337" r:id="rId17"/>
    <p:sldId id="330" r:id="rId18"/>
    <p:sldId id="334" r:id="rId19"/>
    <p:sldId id="331"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00"/>
    <p:restoredTop sz="94643"/>
  </p:normalViewPr>
  <p:slideViewPr>
    <p:cSldViewPr snapToGrid="0" snapToObjects="1">
      <p:cViewPr varScale="1">
        <p:scale>
          <a:sx n="108" d="100"/>
          <a:sy n="108" d="100"/>
        </p:scale>
        <p:origin x="224" y="2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A2CEDC-0FA5-0F43-B892-E2F5F54D5D0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B55E694-B4DE-2041-8BAA-5072124022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AAE900C-A088-6B4C-BAE8-296D7DF102F1}"/>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E309770C-EE6C-EC4C-BC02-EF84B43E2B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EC27DB-4AFD-2D48-A9D1-014609E4E251}"/>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3239643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9E8B55-06A9-7440-9FCC-A2F19D1F7E4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05F86DA-F0C0-E545-B8C0-B90A295C64F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2218A97-277F-1948-A222-86D4201294D2}"/>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E071C501-EF94-F74C-BB0E-DE51F7F081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E18FAAD-BD40-A442-95AD-2C39C7B10521}"/>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92168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7627130-83D5-6945-B280-EE8B7626EDC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F47A5A6-52A4-FC46-82B6-88054CC6C75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64D9621-CED6-0744-BA0B-C84DC274A5CB}"/>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36DEC76F-B6C7-1A4F-9B4E-DA4C14D5711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8142DD-EFEE-BF4D-9711-B680B45A2D2A}"/>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59782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AA6BB-119D-7E4E-B0A6-82C153214F4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6F54860-DB6E-7648-B6FE-363CD7B9A42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1041616-BA6D-4F4E-B3D0-6B77EA95DB7E}"/>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C0FC1AFF-E5F6-2347-9C13-5E53D6FABD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995A35D-DACE-D547-898D-F38EC53249D7}"/>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313270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E05DF-0AAA-DB41-AF15-28021C8C1DF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CABBA53-782D-F749-8ECC-89CF488FD6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7110557-20A2-964A-AD98-B9FC9874FB16}"/>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ADB0DBD2-8AE9-DE4E-A17F-874C224EC4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D143457-AFD5-834D-9051-152A0AB7ED06}"/>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405509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BC11A9-3E4E-6349-AAD3-A841983E1D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532736E-66C8-0F42-A074-7859F4293BF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5D572B-EF69-554E-8E30-CD2EB165950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4666723-DBAB-D143-B0E7-E752986D82E5}"/>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46F9AAFE-276D-0540-A36E-63274929D0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394C910-6BA1-BB46-B7AF-9C15CC56AAB3}"/>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4112973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3A8D3-3E64-804A-B24E-8EC77737C62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E56461C-B048-9144-B42E-29365C261C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F8EAD81-E131-CD47-B1EE-91053AFBFD9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6BBB8BC-EB57-4740-854C-EF551192D9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3A0D8FC-4B23-5B47-8BD3-9800BF302D7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554CC32-7329-0E4D-AC04-1D57DF0E3993}"/>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8" name="Espace réservé du pied de page 7">
            <a:extLst>
              <a:ext uri="{FF2B5EF4-FFF2-40B4-BE49-F238E27FC236}">
                <a16:creationId xmlns:a16="http://schemas.microsoft.com/office/drawing/2014/main" id="{4C131125-8FB4-654F-BAFC-9C16F4259B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EB2DFD5-5A6E-9B4B-BAFB-5488280BB786}"/>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33299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82AA67-15DF-F340-9DA3-983679C4250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4D3E233-9E75-2F47-A95B-72D5438F47F9}"/>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4" name="Espace réservé du pied de page 3">
            <a:extLst>
              <a:ext uri="{FF2B5EF4-FFF2-40B4-BE49-F238E27FC236}">
                <a16:creationId xmlns:a16="http://schemas.microsoft.com/office/drawing/2014/main" id="{DE021152-93EF-8F49-A2D8-5270911ECD2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CC7195-A391-5041-9676-E72D02BEC5DF}"/>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23580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56F843E-6C37-1A4A-88F8-B4E05B93BBA6}"/>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3" name="Espace réservé du pied de page 2">
            <a:extLst>
              <a:ext uri="{FF2B5EF4-FFF2-40B4-BE49-F238E27FC236}">
                <a16:creationId xmlns:a16="http://schemas.microsoft.com/office/drawing/2014/main" id="{84B85B3B-2AE0-D64C-93E7-95A2F3FF5A0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FB4DC81-357C-674D-8177-88B99E2EF7AB}"/>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3783125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442870-5382-C842-93F3-63A8D31A0BF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BFC904F-0082-F744-963B-62498ABA5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13C5ED1-E4F9-E847-AEB6-C18EB774FB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B207D32-E0F1-1747-8200-012686B84002}"/>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B9E80C31-E3A9-CA48-BA51-B8DD8BF95D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EDEE1C-96EC-6D40-8D5C-A0F63372E55F}"/>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7056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C0DAB-1656-C149-9829-4FEC06BE2EB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C317FF8-18C1-1B42-A2FB-6C4852BD60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F493D8A-2C90-E942-90A8-E8C26418E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1676A2-D282-E049-9B95-A6268AAED70F}"/>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5121213C-5264-7044-954B-6F4C4050DBC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ED5ACF1-38BD-5E40-9F9F-F1F38FF128DE}"/>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2012524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685FC3F-283A-9D47-80B8-45F6A65F26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F28F9BB-27EA-1144-9742-0B8AC6B49A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617D19A-6E77-C341-93CF-D416323B0D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1B5A34A2-93DC-C144-BA48-A955D70207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1560E89-345F-1649-AB31-944C4FB4A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7B8C5-D850-8044-B49D-54EC98D7EA89}" type="slidenum">
              <a:rPr lang="fr-FR" smtClean="0"/>
              <a:t>‹N°›</a:t>
            </a:fld>
            <a:endParaRPr lang="fr-FR"/>
          </a:p>
        </p:txBody>
      </p:sp>
    </p:spTree>
    <p:extLst>
      <p:ext uri="{BB962C8B-B14F-4D97-AF65-F5344CB8AC3E}">
        <p14:creationId xmlns:p14="http://schemas.microsoft.com/office/powerpoint/2010/main" val="3557478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26029"/>
            <a:ext cx="9144000" cy="3831771"/>
          </a:xfrm>
        </p:spPr>
        <p:txBody>
          <a:bodyPr>
            <a:normAutofit/>
          </a:bodyPr>
          <a:lstStyle/>
          <a:p>
            <a:pPr algn="just"/>
            <a:endParaRPr lang="fr-FR" dirty="0"/>
          </a:p>
        </p:txBody>
      </p:sp>
      <p:pic>
        <p:nvPicPr>
          <p:cNvPr id="5" name="Image 4">
            <a:extLst>
              <a:ext uri="{FF2B5EF4-FFF2-40B4-BE49-F238E27FC236}">
                <a16:creationId xmlns:a16="http://schemas.microsoft.com/office/drawing/2014/main" id="{4BA88D41-0F0D-E54B-BF20-2DBF076D124A}"/>
              </a:ext>
            </a:extLst>
          </p:cNvPr>
          <p:cNvPicPr>
            <a:picLocks noChangeAspect="1"/>
          </p:cNvPicPr>
          <p:nvPr/>
        </p:nvPicPr>
        <p:blipFill>
          <a:blip r:embed="rId2"/>
          <a:stretch>
            <a:fillRect/>
          </a:stretch>
        </p:blipFill>
        <p:spPr>
          <a:xfrm>
            <a:off x="5334000" y="2336800"/>
            <a:ext cx="1524000" cy="2184400"/>
          </a:xfrm>
          <a:prstGeom prst="rect">
            <a:avLst/>
          </a:prstGeom>
        </p:spPr>
      </p:pic>
    </p:spTree>
    <p:extLst>
      <p:ext uri="{BB962C8B-B14F-4D97-AF65-F5344CB8AC3E}">
        <p14:creationId xmlns:p14="http://schemas.microsoft.com/office/powerpoint/2010/main" val="2455438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CB3F8-0314-9787-4D07-B6E981BF610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C144A0E-9AB5-7B33-CF0B-ECA62DE18C27}"/>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020F02D6-25C2-2221-3E2C-12F426DDEAA1}"/>
              </a:ext>
            </a:extLst>
          </p:cNvPr>
          <p:cNvSpPr>
            <a:spLocks noGrp="1"/>
          </p:cNvSpPr>
          <p:nvPr>
            <p:ph type="subTitle" idx="1"/>
          </p:nvPr>
        </p:nvSpPr>
        <p:spPr>
          <a:xfrm>
            <a:off x="1524000" y="1773716"/>
            <a:ext cx="9144000" cy="3484084"/>
          </a:xfrm>
        </p:spPr>
        <p:txBody>
          <a:bodyPr>
            <a:normAutofit lnSpcReduction="10000"/>
          </a:bodyPr>
          <a:lstStyle/>
          <a:p>
            <a:pPr algn="just"/>
            <a:r>
              <a:rPr lang="fr-FR" b="1" dirty="0"/>
              <a:t>III - </a:t>
            </a:r>
            <a:r>
              <a:rPr lang="fr-FR" b="1" i="1" dirty="0"/>
              <a:t>L’éthique protestante et l’esprit du capitalisme</a:t>
            </a:r>
            <a:endParaRPr lang="fr-FR" dirty="0"/>
          </a:p>
          <a:p>
            <a:pPr algn="just"/>
            <a:r>
              <a:rPr lang="fr-FR" dirty="0"/>
              <a:t>3) L’éthique ascétique</a:t>
            </a:r>
          </a:p>
          <a:p>
            <a:pPr algn="just"/>
            <a:r>
              <a:rPr lang="fr-FR" dirty="0"/>
              <a:t>Le travail et la réussite matérielle n’est acceptable que parce qu’elle prend place dans une éthique ascétique.</a:t>
            </a:r>
          </a:p>
          <a:p>
            <a:pPr algn="just"/>
            <a:r>
              <a:rPr lang="fr-FR" dirty="0">
                <a:sym typeface="Wingdings" pitchFamily="2" charset="2"/>
              </a:rPr>
              <a:t> Le fidèle</a:t>
            </a:r>
            <a:r>
              <a:rPr lang="fr-FR" dirty="0"/>
              <a:t> s’investit dans le travail de plus en plus intensément, ne s’arrête jamais pour jouir du fruit de son travail, poussé par le commandement de toujours travailler et de rester dans une sobriété de vie.</a:t>
            </a:r>
          </a:p>
          <a:p>
            <a:pPr algn="just"/>
            <a:r>
              <a:rPr lang="fr-FR" dirty="0">
                <a:sym typeface="Wingdings" pitchFamily="2" charset="2"/>
              </a:rPr>
              <a:t></a:t>
            </a:r>
            <a:r>
              <a:rPr lang="fr-FR" dirty="0"/>
              <a:t>épargne </a:t>
            </a:r>
            <a:r>
              <a:rPr lang="fr-FR" dirty="0">
                <a:sym typeface="Wingdings" pitchFamily="2" charset="2"/>
              </a:rPr>
              <a:t> accumulation  investissement</a:t>
            </a:r>
            <a:endParaRPr lang="fr-FR" dirty="0"/>
          </a:p>
        </p:txBody>
      </p:sp>
    </p:spTree>
    <p:extLst>
      <p:ext uri="{BB962C8B-B14F-4D97-AF65-F5344CB8AC3E}">
        <p14:creationId xmlns:p14="http://schemas.microsoft.com/office/powerpoint/2010/main" val="1960612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D2FBD-1A2C-7582-79EC-6D0A2DAD713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3E256F3-B259-B033-C0E3-7DB8930F4006}"/>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D8DB8D0B-591E-40B0-BBAE-2CC2F81BEEB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3) L’éthique ascétique</a:t>
            </a:r>
          </a:p>
          <a:p>
            <a:pPr algn="just"/>
            <a:endParaRPr lang="fr-FR" dirty="0"/>
          </a:p>
          <a:p>
            <a:pPr algn="just"/>
            <a:r>
              <a:rPr lang="fr-FR" dirty="0"/>
              <a:t>« Le capital se forme par l’éthique ascétique » (p. 212)</a:t>
            </a:r>
          </a:p>
          <a:p>
            <a:pPr algn="just"/>
            <a:r>
              <a:rPr lang="fr-FR" dirty="0"/>
              <a:t>Le capitalisme a cette particularité de rechercher le profit par une démarche rationnelle et pacifique </a:t>
            </a:r>
          </a:p>
          <a:p>
            <a:pPr algn="just"/>
            <a:endParaRPr lang="fr-FR" dirty="0"/>
          </a:p>
        </p:txBody>
      </p:sp>
    </p:spTree>
    <p:extLst>
      <p:ext uri="{BB962C8B-B14F-4D97-AF65-F5344CB8AC3E}">
        <p14:creationId xmlns:p14="http://schemas.microsoft.com/office/powerpoint/2010/main" val="1816749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AC8A6-DEB5-B08A-BFF4-7A099A8028E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41BADA4-5459-D890-94BA-5DCD09D04AE4}"/>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5CBC35A2-7038-A167-825A-DCFEB2A30F58}"/>
              </a:ext>
            </a:extLst>
          </p:cNvPr>
          <p:cNvSpPr>
            <a:spLocks noGrp="1"/>
          </p:cNvSpPr>
          <p:nvPr>
            <p:ph type="subTitle" idx="1"/>
          </p:nvPr>
        </p:nvSpPr>
        <p:spPr>
          <a:xfrm>
            <a:off x="1524000" y="1773716"/>
            <a:ext cx="9144000" cy="3484084"/>
          </a:xfrm>
        </p:spPr>
        <p:txBody>
          <a:bodyPr>
            <a:normAutofit fontScale="92500" lnSpcReduction="20000"/>
          </a:bodyPr>
          <a:lstStyle/>
          <a:p>
            <a:pPr algn="just"/>
            <a:r>
              <a:rPr lang="fr-FR" b="1" dirty="0"/>
              <a:t>III - </a:t>
            </a:r>
            <a:r>
              <a:rPr lang="fr-FR" b="1" i="1" dirty="0"/>
              <a:t>L’éthique protestante et l’esprit du capitalisme</a:t>
            </a:r>
            <a:endParaRPr lang="fr-FR" dirty="0"/>
          </a:p>
          <a:p>
            <a:pPr algn="just"/>
            <a:r>
              <a:rPr lang="fr-FR" dirty="0"/>
              <a:t>3) L’éthique ascétique</a:t>
            </a:r>
          </a:p>
          <a:p>
            <a:pPr algn="just"/>
            <a:endParaRPr lang="fr-FR" dirty="0"/>
          </a:p>
          <a:p>
            <a:pPr algn="just"/>
            <a:r>
              <a:rPr lang="fr-FR" dirty="0"/>
              <a:t>« Le capital se forme par l’éthique ascétique » (p. 212)</a:t>
            </a:r>
          </a:p>
          <a:p>
            <a:pPr algn="just"/>
            <a:r>
              <a:rPr lang="fr-FR" dirty="0"/>
              <a:t>Le capitalisme a cette particularité de rechercher le profit par une démarche rationnelle et pacifique </a:t>
            </a:r>
          </a:p>
          <a:p>
            <a:pPr algn="just"/>
            <a:endParaRPr lang="fr-FR" dirty="0"/>
          </a:p>
          <a:p>
            <a:pPr algn="just"/>
            <a:r>
              <a:rPr lang="fr-FR" dirty="0"/>
              <a:t>L’ascèse, assurée par le travail rationnel, permet de concilier profit et morale religieuse, enrichissement sans plaisir superflu et sans opposition au spirituel. C’est « l’esprit du capitalisme ».</a:t>
            </a:r>
          </a:p>
        </p:txBody>
      </p:sp>
    </p:spTree>
    <p:extLst>
      <p:ext uri="{BB962C8B-B14F-4D97-AF65-F5344CB8AC3E}">
        <p14:creationId xmlns:p14="http://schemas.microsoft.com/office/powerpoint/2010/main" val="1158649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4) Particularité du protestantisme calviniste: la prédestination</a:t>
            </a:r>
          </a:p>
          <a:p>
            <a:pPr algn="just"/>
            <a:r>
              <a:rPr lang="fr-FR" dirty="0"/>
              <a:t>C’est pour Weber la théologie de Calvin qui pousse au plus loin l’éthique ascétique. </a:t>
            </a:r>
          </a:p>
          <a:p>
            <a:pPr algn="just"/>
            <a:r>
              <a:rPr lang="fr-FR" dirty="0"/>
              <a:t>Car dans le calvinisme les fidèles sont prédestinés, et leur salut ne dépend pas de la conduite de leur vie = Dogme de la prédestination.</a:t>
            </a:r>
          </a:p>
          <a:p>
            <a:pPr marL="342900" indent="-342900" algn="just">
              <a:buFont typeface="Wingdings" pitchFamily="2" charset="2"/>
              <a:buChar char="è"/>
            </a:pPr>
            <a:r>
              <a:rPr lang="fr-FR" dirty="0">
                <a:sym typeface="Wingdings" pitchFamily="2" charset="2"/>
              </a:rPr>
              <a:t>La réussite matérielle devient pour les fidèles un signe de l’élection divine qui les rassurent.</a:t>
            </a:r>
          </a:p>
          <a:p>
            <a:pPr marL="342900" indent="-342900" algn="just">
              <a:buFont typeface="Wingdings" pitchFamily="2" charset="2"/>
              <a:buChar char="è"/>
            </a:pPr>
            <a:endParaRPr lang="fr-FR" dirty="0"/>
          </a:p>
        </p:txBody>
      </p:sp>
    </p:spTree>
    <p:extLst>
      <p:ext uri="{BB962C8B-B14F-4D97-AF65-F5344CB8AC3E}">
        <p14:creationId xmlns:p14="http://schemas.microsoft.com/office/powerpoint/2010/main" val="2681534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4) Particularité du protestantisme calviniste: la prédestination</a:t>
            </a:r>
          </a:p>
          <a:p>
            <a:pPr marL="342900" indent="-342900" algn="just">
              <a:buFont typeface="Wingdings" pitchFamily="2" charset="2"/>
              <a:buChar char="è"/>
            </a:pPr>
            <a:r>
              <a:rPr lang="fr-FR" dirty="0">
                <a:sym typeface="Wingdings" pitchFamily="2" charset="2"/>
              </a:rPr>
              <a:t>La réussite matérielle devient pour les fidèles un signe de l’élection divine qui les rassurent.</a:t>
            </a:r>
          </a:p>
          <a:p>
            <a:pPr algn="just"/>
            <a:r>
              <a:rPr lang="fr-FR" dirty="0">
                <a:sym typeface="Wingdings" pitchFamily="2" charset="2"/>
              </a:rPr>
              <a:t> L’enrichissement / le profit (à condition qu’il soit le fruit d’un dur travail) n’est plus condamnable par la morale religieuse. </a:t>
            </a:r>
          </a:p>
          <a:p>
            <a:pPr marL="342900" indent="-342900" algn="just">
              <a:buFont typeface="Wingdings" pitchFamily="2" charset="2"/>
              <a:buChar char="è"/>
            </a:pPr>
            <a:endParaRPr lang="fr-FR" dirty="0"/>
          </a:p>
        </p:txBody>
      </p:sp>
    </p:spTree>
    <p:extLst>
      <p:ext uri="{BB962C8B-B14F-4D97-AF65-F5344CB8AC3E}">
        <p14:creationId xmlns:p14="http://schemas.microsoft.com/office/powerpoint/2010/main" val="3986678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p>
          <a:p>
            <a:pPr algn="just"/>
            <a:endParaRPr lang="fr-FR" b="1" i="1" dirty="0"/>
          </a:p>
          <a:p>
            <a:pPr algn="just"/>
            <a:r>
              <a:rPr lang="fr-FR" dirty="0"/>
              <a:t>En établissant la réussite matérielle comme signe d’élection, et le travail comme but même de la vie, l’éthique protestante (calviniste) a contribué à l’esprit du capitalisme. </a:t>
            </a:r>
          </a:p>
          <a:p>
            <a:pPr algn="just"/>
            <a:endParaRPr lang="fr-FR" dirty="0"/>
          </a:p>
        </p:txBody>
      </p:sp>
    </p:spTree>
    <p:extLst>
      <p:ext uri="{BB962C8B-B14F-4D97-AF65-F5344CB8AC3E}">
        <p14:creationId xmlns:p14="http://schemas.microsoft.com/office/powerpoint/2010/main" val="2996745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D92E4-76D3-4660-3BA8-A9A4AF70C3C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D02FD0F-57E1-33B1-7A4F-F0E7EC70C65A}"/>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CFC06F1C-E3B1-F55E-8AFF-23E49DA303F1}"/>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5) « L’ascétisme oublié »</a:t>
            </a:r>
          </a:p>
        </p:txBody>
      </p:sp>
    </p:spTree>
    <p:extLst>
      <p:ext uri="{BB962C8B-B14F-4D97-AF65-F5344CB8AC3E}">
        <p14:creationId xmlns:p14="http://schemas.microsoft.com/office/powerpoint/2010/main" val="3918177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Conclusion</a:t>
            </a:r>
          </a:p>
          <a:p>
            <a:pPr algn="just"/>
            <a:r>
              <a:rPr lang="fr-FR" dirty="0"/>
              <a:t>Pas de déterminisme chez Weber / pluralité des causes</a:t>
            </a:r>
          </a:p>
          <a:p>
            <a:pPr algn="just"/>
            <a:endParaRPr lang="fr-FR" dirty="0"/>
          </a:p>
          <a:p>
            <a:pPr algn="just"/>
            <a:endParaRPr lang="fr-FR" dirty="0"/>
          </a:p>
        </p:txBody>
      </p:sp>
    </p:spTree>
    <p:extLst>
      <p:ext uri="{BB962C8B-B14F-4D97-AF65-F5344CB8AC3E}">
        <p14:creationId xmlns:p14="http://schemas.microsoft.com/office/powerpoint/2010/main" val="3681482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Conclusion</a:t>
            </a:r>
          </a:p>
          <a:p>
            <a:pPr algn="just"/>
            <a:r>
              <a:rPr lang="fr-FR" dirty="0"/>
              <a:t>Pas de déterminisme chez Weber / pluralité des causes</a:t>
            </a:r>
          </a:p>
          <a:p>
            <a:pPr algn="just"/>
            <a:endParaRPr lang="fr-FR" dirty="0"/>
          </a:p>
          <a:p>
            <a:pPr algn="just"/>
            <a:r>
              <a:rPr lang="fr-FR" dirty="0"/>
              <a:t>L’éthique puritaine (calviniste) n’a été qu’un facteur permissif du développement du capitalisme pour Weber. De multiples autres facteurs ont joué estime-t-il (il croit que des conditions liées au hasard jouent toujours, des contingences historiques).</a:t>
            </a:r>
          </a:p>
          <a:p>
            <a:pPr algn="just"/>
            <a:endParaRPr lang="fr-FR" dirty="0"/>
          </a:p>
        </p:txBody>
      </p:sp>
    </p:spTree>
    <p:extLst>
      <p:ext uri="{BB962C8B-B14F-4D97-AF65-F5344CB8AC3E}">
        <p14:creationId xmlns:p14="http://schemas.microsoft.com/office/powerpoint/2010/main" val="2439707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fontScale="92500" lnSpcReduction="10000"/>
          </a:bodyPr>
          <a:lstStyle/>
          <a:p>
            <a:pPr algn="just"/>
            <a:r>
              <a:rPr lang="fr-FR" b="1" dirty="0"/>
              <a:t>Conclusion</a:t>
            </a:r>
          </a:p>
          <a:p>
            <a:pPr algn="just"/>
            <a:r>
              <a:rPr lang="fr-FR" dirty="0"/>
              <a:t>Pas de déterminisme chez Weber / pluralité des causes</a:t>
            </a:r>
          </a:p>
          <a:p>
            <a:pPr algn="just"/>
            <a:endParaRPr lang="fr-FR" dirty="0"/>
          </a:p>
          <a:p>
            <a:pPr algn="just"/>
            <a:r>
              <a:rPr lang="fr-FR" dirty="0"/>
              <a:t>Il existe des causalités historiques:</a:t>
            </a:r>
          </a:p>
          <a:p>
            <a:pPr algn="just"/>
            <a:r>
              <a:rPr lang="fr-FR" dirty="0"/>
              <a:t>un événement, ou un homme peut faire basculer ce qu’on croit être une tendance historique. </a:t>
            </a:r>
          </a:p>
          <a:p>
            <a:pPr algn="just"/>
            <a:endParaRPr lang="fr-FR" dirty="0"/>
          </a:p>
          <a:p>
            <a:pPr algn="just"/>
            <a:r>
              <a:rPr lang="fr-FR" dirty="0"/>
              <a:t>et des causalités sociologiques:</a:t>
            </a:r>
          </a:p>
          <a:p>
            <a:pPr algn="just"/>
            <a:r>
              <a:rPr lang="fr-FR" dirty="0"/>
              <a:t>relations régulières entre les phénomènes qui </a:t>
            </a:r>
            <a:r>
              <a:rPr lang="fr-FR"/>
              <a:t>les expliquent</a:t>
            </a:r>
            <a:r>
              <a:rPr lang="fr-FR" dirty="0"/>
              <a:t>.</a:t>
            </a:r>
          </a:p>
          <a:p>
            <a:pPr algn="just"/>
            <a:endParaRPr lang="fr-FR" dirty="0"/>
          </a:p>
        </p:txBody>
      </p:sp>
    </p:spTree>
    <p:extLst>
      <p:ext uri="{BB962C8B-B14F-4D97-AF65-F5344CB8AC3E}">
        <p14:creationId xmlns:p14="http://schemas.microsoft.com/office/powerpoint/2010/main" val="711345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a:t>Chapitre II – Max Weber</a:t>
            </a:r>
            <a:br>
              <a:rPr lang="fr-FR"/>
            </a:br>
            <a:endParaRPr lang="fr-FR"/>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III - </a:t>
            </a:r>
            <a:r>
              <a:rPr lang="fr-FR" b="1" i="1" dirty="0"/>
              <a:t>L’éthique protestante et l’esprit du capitalisme</a:t>
            </a:r>
            <a:endParaRPr lang="fr-FR" dirty="0"/>
          </a:p>
          <a:p>
            <a:pPr algn="just"/>
            <a:endParaRPr lang="fr-FR" dirty="0"/>
          </a:p>
        </p:txBody>
      </p:sp>
    </p:spTree>
    <p:extLst>
      <p:ext uri="{BB962C8B-B14F-4D97-AF65-F5344CB8AC3E}">
        <p14:creationId xmlns:p14="http://schemas.microsoft.com/office/powerpoint/2010/main" val="639587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a:t>Chapitre II – Max Weber</a:t>
            </a:r>
            <a:br>
              <a:rPr lang="fr-FR"/>
            </a:br>
            <a:endParaRPr lang="fr-FR"/>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1) Qu’est-ce qui met Weber sur la voie d’un lien entre protestantisme et capitalisme?</a:t>
            </a:r>
          </a:p>
          <a:p>
            <a:pPr algn="just"/>
            <a:r>
              <a:rPr lang="fr-FR" dirty="0"/>
              <a:t>Weber cherche à comprendre pourquoi le capitalisme s’est développé à partir du 18</a:t>
            </a:r>
            <a:r>
              <a:rPr lang="fr-FR" baseline="30000" dirty="0"/>
              <a:t>ème</a:t>
            </a:r>
            <a:r>
              <a:rPr lang="fr-FR" dirty="0"/>
              <a:t> siècle et en occident ?  Il ouvre une voie de réponse avec</a:t>
            </a:r>
            <a:r>
              <a:rPr lang="fr-FR" i="1" dirty="0"/>
              <a:t> L’éthique protestante et l’esprit du capitalisme</a:t>
            </a:r>
            <a:r>
              <a:rPr lang="fr-FR" dirty="0"/>
              <a:t>, où il voit dans les valeurs de la bourgeoisie protestante, notamment dans son rapport au travail et à la richesse, </a:t>
            </a:r>
            <a:r>
              <a:rPr lang="fr-FR" b="1" dirty="0"/>
              <a:t>un</a:t>
            </a:r>
            <a:r>
              <a:rPr lang="fr-FR" dirty="0"/>
              <a:t> des facteurs explicatifs. </a:t>
            </a:r>
          </a:p>
          <a:p>
            <a:pPr algn="just"/>
            <a:endParaRPr lang="fr-FR" dirty="0"/>
          </a:p>
        </p:txBody>
      </p:sp>
    </p:spTree>
    <p:extLst>
      <p:ext uri="{BB962C8B-B14F-4D97-AF65-F5344CB8AC3E}">
        <p14:creationId xmlns:p14="http://schemas.microsoft.com/office/powerpoint/2010/main" val="1615735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a:t>Chapitre II – Max Weber</a:t>
            </a:r>
            <a:br>
              <a:rPr lang="fr-FR"/>
            </a:br>
            <a:endParaRPr lang="fr-FR"/>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endParaRPr lang="fr-FR" dirty="0"/>
          </a:p>
          <a:p>
            <a:pPr algn="just"/>
            <a:r>
              <a:rPr lang="fr-FR" dirty="0"/>
              <a:t>Il note un lien entre protestantisme et capitalisme, mais ce n’est pas un lien de causalité direct et déterminant. </a:t>
            </a:r>
          </a:p>
          <a:p>
            <a:pPr algn="just"/>
            <a:endParaRPr lang="fr-FR" dirty="0"/>
          </a:p>
        </p:txBody>
      </p:sp>
    </p:spTree>
    <p:extLst>
      <p:ext uri="{BB962C8B-B14F-4D97-AF65-F5344CB8AC3E}">
        <p14:creationId xmlns:p14="http://schemas.microsoft.com/office/powerpoint/2010/main" val="3930484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a:t>Chapitre II – Max Weber</a:t>
            </a:r>
            <a:br>
              <a:rPr lang="fr-FR"/>
            </a:br>
            <a:endParaRPr lang="fr-FR"/>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2) Rapport au travail dans le protestantisme</a:t>
            </a:r>
          </a:p>
          <a:p>
            <a:pPr algn="just"/>
            <a:endParaRPr lang="fr-FR" dirty="0"/>
          </a:p>
          <a:p>
            <a:pPr algn="just"/>
            <a:endParaRPr lang="fr-FR" dirty="0"/>
          </a:p>
        </p:txBody>
      </p:sp>
    </p:spTree>
    <p:extLst>
      <p:ext uri="{BB962C8B-B14F-4D97-AF65-F5344CB8AC3E}">
        <p14:creationId xmlns:p14="http://schemas.microsoft.com/office/powerpoint/2010/main" val="3437458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EFFC2-E3CA-5BDE-1190-8DE47FDC275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97A3C83-4446-F3CF-E090-355C7DE0BD73}"/>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FD2BB7DF-A0B1-26C8-AE0D-B006E47CD2A2}"/>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2) Rapport au travail dans le protestantisme</a:t>
            </a:r>
          </a:p>
          <a:p>
            <a:pPr algn="just"/>
            <a:endParaRPr lang="fr-FR" dirty="0"/>
          </a:p>
          <a:p>
            <a:pPr algn="just"/>
            <a:r>
              <a:rPr lang="fr-FR" dirty="0"/>
              <a:t>Rapport radicalement différent du catholicisme</a:t>
            </a:r>
          </a:p>
          <a:p>
            <a:pPr algn="just"/>
            <a:r>
              <a:rPr lang="fr-FR" dirty="0"/>
              <a:t>Le travail (« besogne »; </a:t>
            </a:r>
            <a:r>
              <a:rPr lang="fr-FR" i="1" dirty="0" err="1"/>
              <a:t>Beruf</a:t>
            </a:r>
            <a:r>
              <a:rPr lang="fr-FR" i="1" dirty="0"/>
              <a:t> </a:t>
            </a:r>
            <a:r>
              <a:rPr lang="fr-FR" dirty="0"/>
              <a:t>chez Luther) comme devoir religieux / commandement de Dieu.</a:t>
            </a:r>
          </a:p>
          <a:p>
            <a:pPr algn="just"/>
            <a:r>
              <a:rPr lang="fr-FR" i="1" dirty="0" err="1"/>
              <a:t>Beruf</a:t>
            </a:r>
            <a:r>
              <a:rPr lang="fr-FR" dirty="0"/>
              <a:t> : à la fois métier et vocation</a:t>
            </a:r>
          </a:p>
          <a:p>
            <a:pPr algn="just"/>
            <a:endParaRPr lang="fr-FR" dirty="0"/>
          </a:p>
        </p:txBody>
      </p:sp>
    </p:spTree>
    <p:extLst>
      <p:ext uri="{BB962C8B-B14F-4D97-AF65-F5344CB8AC3E}">
        <p14:creationId xmlns:p14="http://schemas.microsoft.com/office/powerpoint/2010/main" val="3592070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3) L’éthique ascétique</a:t>
            </a:r>
          </a:p>
        </p:txBody>
      </p:sp>
    </p:spTree>
    <p:extLst>
      <p:ext uri="{BB962C8B-B14F-4D97-AF65-F5344CB8AC3E}">
        <p14:creationId xmlns:p14="http://schemas.microsoft.com/office/powerpoint/2010/main" val="2254729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70220-923B-4F3B-6562-76BB2D43E59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88FEC5D-8F7F-EAB2-3848-F5FFF4C8DF19}"/>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8F07B972-9CA8-BF35-3526-A92417F77CAE}"/>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3) L’éthique ascétique</a:t>
            </a:r>
          </a:p>
          <a:p>
            <a:pPr algn="just"/>
            <a:r>
              <a:rPr lang="fr-FR" dirty="0"/>
              <a:t>Le travail est devenu une fin en soi et s’est dissocié de la richesse dans la morale : tous s’investissent dans le travail de plus en plus intensément, quel que soient leur degré de richesse. </a:t>
            </a:r>
          </a:p>
        </p:txBody>
      </p:sp>
    </p:spTree>
    <p:extLst>
      <p:ext uri="{BB962C8B-B14F-4D97-AF65-F5344CB8AC3E}">
        <p14:creationId xmlns:p14="http://schemas.microsoft.com/office/powerpoint/2010/main" val="2356922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58F94-A764-14D5-15B5-CCF5BED39D9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2FC7DD9-2BB3-4B08-9B8A-A201B8874A92}"/>
              </a:ext>
            </a:extLst>
          </p:cNvPr>
          <p:cNvSpPr>
            <a:spLocks noGrp="1"/>
          </p:cNvSpPr>
          <p:nvPr>
            <p:ph type="ctrTitle"/>
          </p:nvPr>
        </p:nvSpPr>
        <p:spPr>
          <a:xfrm>
            <a:off x="1524000" y="1122363"/>
            <a:ext cx="9144000" cy="882707"/>
          </a:xfrm>
        </p:spPr>
        <p:txBody>
          <a:bodyPr>
            <a:normAutofit fontScale="90000"/>
          </a:bodyPr>
          <a:lstStyle/>
          <a:p>
            <a:r>
              <a:rPr lang="fr-FR" dirty="0"/>
              <a:t>Chapitre III – Max Weber</a:t>
            </a:r>
            <a:br>
              <a:rPr lang="fr-FR" dirty="0"/>
            </a:br>
            <a:endParaRPr lang="fr-FR" dirty="0"/>
          </a:p>
        </p:txBody>
      </p:sp>
      <p:sp>
        <p:nvSpPr>
          <p:cNvPr id="3" name="Sous-titre 2">
            <a:extLst>
              <a:ext uri="{FF2B5EF4-FFF2-40B4-BE49-F238E27FC236}">
                <a16:creationId xmlns:a16="http://schemas.microsoft.com/office/drawing/2014/main" id="{2C79CF0A-6C24-5BD7-E34F-C0D4D538947D}"/>
              </a:ext>
            </a:extLst>
          </p:cNvPr>
          <p:cNvSpPr>
            <a:spLocks noGrp="1"/>
          </p:cNvSpPr>
          <p:nvPr>
            <p:ph type="subTitle" idx="1"/>
          </p:nvPr>
        </p:nvSpPr>
        <p:spPr>
          <a:xfrm>
            <a:off x="1524000" y="1773716"/>
            <a:ext cx="9144000" cy="3484084"/>
          </a:xfrm>
        </p:spPr>
        <p:txBody>
          <a:bodyPr>
            <a:normAutofit/>
          </a:bodyPr>
          <a:lstStyle/>
          <a:p>
            <a:pPr algn="just"/>
            <a:r>
              <a:rPr lang="fr-FR" b="1" dirty="0"/>
              <a:t>III - </a:t>
            </a:r>
            <a:r>
              <a:rPr lang="fr-FR" b="1" i="1" dirty="0"/>
              <a:t>L’éthique protestante et l’esprit du capitalisme</a:t>
            </a:r>
            <a:endParaRPr lang="fr-FR" dirty="0"/>
          </a:p>
          <a:p>
            <a:pPr algn="just"/>
            <a:r>
              <a:rPr lang="fr-FR" dirty="0"/>
              <a:t>3) L’éthique ascétique</a:t>
            </a:r>
          </a:p>
          <a:p>
            <a:pPr algn="just"/>
            <a:r>
              <a:rPr lang="fr-FR" dirty="0"/>
              <a:t>Le travail et la réussite matérielle n’est acceptable que parce qu’elle prend place dans une éthique ascétique.</a:t>
            </a:r>
          </a:p>
          <a:p>
            <a:pPr algn="just"/>
            <a:r>
              <a:rPr lang="fr-FR" dirty="0"/>
              <a:t>« Ascétisme séculier » ou « ascétisme dans le monde »</a:t>
            </a:r>
          </a:p>
          <a:p>
            <a:pPr algn="just"/>
            <a:r>
              <a:rPr lang="fr-FR" dirty="0"/>
              <a:t> « L’ascétisme monastique, hors du monde, se trouvait bannie depuis Luther » (Max Weber, </a:t>
            </a:r>
            <a:r>
              <a:rPr lang="fr-FR" i="1" dirty="0"/>
              <a:t>L’éthique protestante et l’esprit du capitalisme</a:t>
            </a:r>
            <a:r>
              <a:rPr lang="fr-FR" dirty="0"/>
              <a:t>, p. 180). </a:t>
            </a:r>
          </a:p>
        </p:txBody>
      </p:sp>
    </p:spTree>
    <p:extLst>
      <p:ext uri="{BB962C8B-B14F-4D97-AF65-F5344CB8AC3E}">
        <p14:creationId xmlns:p14="http://schemas.microsoft.com/office/powerpoint/2010/main" val="76146579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1476</TotalTime>
  <Words>912</Words>
  <Application>Microsoft Macintosh PowerPoint</Application>
  <PresentationFormat>Grand écran</PresentationFormat>
  <Paragraphs>89</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Arial</vt:lpstr>
      <vt:lpstr>Calibri</vt:lpstr>
      <vt:lpstr>Calibri Light</vt:lpstr>
      <vt:lpstr>Wingdings</vt:lpstr>
      <vt:lpstr>Thème Office</vt:lpstr>
      <vt:lpstr>Chapitre II – Max Weber 1864-1920 </vt:lpstr>
      <vt:lpstr>Chapitre II – Max Weber </vt:lpstr>
      <vt:lpstr>Chapitre II – Max Weber </vt:lpstr>
      <vt:lpstr>Chapitre II – Max Weber </vt:lpstr>
      <vt:lpstr>Chapitre 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lpstr>Chapitre III – Max Weber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 – Max Weber</dc:title>
  <dc:creator>laurence raineau</dc:creator>
  <cp:lastModifiedBy>Lecteur</cp:lastModifiedBy>
  <cp:revision>54</cp:revision>
  <dcterms:created xsi:type="dcterms:W3CDTF">2019-10-16T12:35:24Z</dcterms:created>
  <dcterms:modified xsi:type="dcterms:W3CDTF">2026-02-16T16:41:58Z</dcterms:modified>
</cp:coreProperties>
</file>