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65" r:id="rId3"/>
    <p:sldId id="266" r:id="rId4"/>
    <p:sldId id="267" r:id="rId5"/>
    <p:sldId id="268" r:id="rId6"/>
    <p:sldId id="269" r:id="rId7"/>
    <p:sldId id="274" r:id="rId8"/>
    <p:sldId id="272" r:id="rId9"/>
    <p:sldId id="270"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929"/>
  </p:normalViewPr>
  <p:slideViewPr>
    <p:cSldViewPr snapToGrid="0">
      <p:cViewPr varScale="1">
        <p:scale>
          <a:sx n="96" d="100"/>
          <a:sy n="96" d="100"/>
        </p:scale>
        <p:origin x="176" y="5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Bodoni 72 Book" pitchFamily="2" charset="0"/>
              </a:defRPr>
            </a:lvl1pPr>
          </a:lstStyle>
          <a:p>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Bodoni 72 Book" pitchFamily="2" charset="0"/>
              </a:defRPr>
            </a:lvl1pPr>
          </a:lstStyle>
          <a:p>
            <a:fld id="{03A32CA5-1AB5-1A45-ABAF-D86557E81D3E}" type="datetimeFigureOut">
              <a:rPr lang="fr-FR" smtClean="0"/>
              <a:pPr/>
              <a:t>20/02/2026</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Bodoni 72 Book" pitchFamily="2" charset="0"/>
              </a:defRPr>
            </a:lvl1pPr>
          </a:lstStyle>
          <a:p>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Bodoni 72 Book" pitchFamily="2" charset="0"/>
              </a:defRPr>
            </a:lvl1pPr>
          </a:lstStyle>
          <a:p>
            <a:fld id="{3114E88B-6B23-1947-9B12-EFD2DC713050}" type="slidenum">
              <a:rPr lang="fr-FR" smtClean="0"/>
              <a:pPr/>
              <a:t>‹N°›</a:t>
            </a:fld>
            <a:endParaRPr lang="fr-FR" dirty="0"/>
          </a:p>
        </p:txBody>
      </p:sp>
    </p:spTree>
    <p:extLst>
      <p:ext uri="{BB962C8B-B14F-4D97-AF65-F5344CB8AC3E}">
        <p14:creationId xmlns:p14="http://schemas.microsoft.com/office/powerpoint/2010/main" val="1820540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Bodoni 72 Book" pitchFamily="2" charset="0"/>
        <a:ea typeface="+mn-ea"/>
        <a:cs typeface="+mn-cs"/>
      </a:defRPr>
    </a:lvl1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417274-22B9-0E36-BCBB-9564FE322AE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6FF813E-7E36-B1E1-891D-82592790DD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B9ABFB6-2990-1894-4E94-3D2132FA1D2E}"/>
              </a:ext>
            </a:extLst>
          </p:cNvPr>
          <p:cNvSpPr>
            <a:spLocks noGrp="1"/>
          </p:cNvSpPr>
          <p:nvPr>
            <p:ph type="dt" sz="half" idx="10"/>
          </p:nvPr>
        </p:nvSpPr>
        <p:spPr/>
        <p:txBody>
          <a:bodyPr/>
          <a:lstStyle/>
          <a:p>
            <a:fld id="{B2C16CC5-DDD8-9246-9437-049A1EA44C67}" type="datetimeFigureOut">
              <a:rPr lang="fr-FR" smtClean="0"/>
              <a:t>20/02/2026</a:t>
            </a:fld>
            <a:endParaRPr lang="fr-FR"/>
          </a:p>
        </p:txBody>
      </p:sp>
      <p:sp>
        <p:nvSpPr>
          <p:cNvPr id="5" name="Espace réservé du pied de page 4">
            <a:extLst>
              <a:ext uri="{FF2B5EF4-FFF2-40B4-BE49-F238E27FC236}">
                <a16:creationId xmlns:a16="http://schemas.microsoft.com/office/drawing/2014/main" id="{7A589E80-C85D-44BF-96B1-1F60B9BC679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EA86238-E477-D28C-5C8C-9543F84BDFAF}"/>
              </a:ext>
            </a:extLst>
          </p:cNvPr>
          <p:cNvSpPr>
            <a:spLocks noGrp="1"/>
          </p:cNvSpPr>
          <p:nvPr>
            <p:ph type="sldNum" sz="quarter" idx="12"/>
          </p:nvPr>
        </p:nvSpPr>
        <p:spPr/>
        <p:txBody>
          <a:bodyPr/>
          <a:lstStyle/>
          <a:p>
            <a:fld id="{1B5055B9-2580-9D4E-9183-25F7435EE9CC}" type="slidenum">
              <a:rPr lang="fr-FR" smtClean="0"/>
              <a:t>‹N°›</a:t>
            </a:fld>
            <a:endParaRPr lang="fr-FR"/>
          </a:p>
        </p:txBody>
      </p:sp>
    </p:spTree>
    <p:extLst>
      <p:ext uri="{BB962C8B-B14F-4D97-AF65-F5344CB8AC3E}">
        <p14:creationId xmlns:p14="http://schemas.microsoft.com/office/powerpoint/2010/main" val="1104795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EDD64B-DBAC-35E2-D4E1-72E099C5E81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EA2F0FE-864B-AC12-1AE5-B912ADF786A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80EE841-ECD7-F8F2-9ED0-126559F46B02}"/>
              </a:ext>
            </a:extLst>
          </p:cNvPr>
          <p:cNvSpPr>
            <a:spLocks noGrp="1"/>
          </p:cNvSpPr>
          <p:nvPr>
            <p:ph type="dt" sz="half" idx="10"/>
          </p:nvPr>
        </p:nvSpPr>
        <p:spPr/>
        <p:txBody>
          <a:bodyPr/>
          <a:lstStyle/>
          <a:p>
            <a:fld id="{B2C16CC5-DDD8-9246-9437-049A1EA44C67}" type="datetimeFigureOut">
              <a:rPr lang="fr-FR" smtClean="0"/>
              <a:t>20/02/2026</a:t>
            </a:fld>
            <a:endParaRPr lang="fr-FR"/>
          </a:p>
        </p:txBody>
      </p:sp>
      <p:sp>
        <p:nvSpPr>
          <p:cNvPr id="5" name="Espace réservé du pied de page 4">
            <a:extLst>
              <a:ext uri="{FF2B5EF4-FFF2-40B4-BE49-F238E27FC236}">
                <a16:creationId xmlns:a16="http://schemas.microsoft.com/office/drawing/2014/main" id="{F68FDBD6-92F7-F369-3F7F-174A8A097B4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F1DCCC8-6C6F-5EAF-4ADF-144E949724AE}"/>
              </a:ext>
            </a:extLst>
          </p:cNvPr>
          <p:cNvSpPr>
            <a:spLocks noGrp="1"/>
          </p:cNvSpPr>
          <p:nvPr>
            <p:ph type="sldNum" sz="quarter" idx="12"/>
          </p:nvPr>
        </p:nvSpPr>
        <p:spPr/>
        <p:txBody>
          <a:bodyPr/>
          <a:lstStyle/>
          <a:p>
            <a:fld id="{1B5055B9-2580-9D4E-9183-25F7435EE9CC}" type="slidenum">
              <a:rPr lang="fr-FR" smtClean="0"/>
              <a:t>‹N°›</a:t>
            </a:fld>
            <a:endParaRPr lang="fr-FR"/>
          </a:p>
        </p:txBody>
      </p:sp>
    </p:spTree>
    <p:extLst>
      <p:ext uri="{BB962C8B-B14F-4D97-AF65-F5344CB8AC3E}">
        <p14:creationId xmlns:p14="http://schemas.microsoft.com/office/powerpoint/2010/main" val="1026469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2B879CD-F385-46DB-57C3-04AF4EFEAE8A}"/>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9964E75-8D65-B9A0-33C0-3D03D5BA1A1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05359D6-E450-425B-F858-C7A990224DC8}"/>
              </a:ext>
            </a:extLst>
          </p:cNvPr>
          <p:cNvSpPr>
            <a:spLocks noGrp="1"/>
          </p:cNvSpPr>
          <p:nvPr>
            <p:ph type="dt" sz="half" idx="10"/>
          </p:nvPr>
        </p:nvSpPr>
        <p:spPr/>
        <p:txBody>
          <a:bodyPr/>
          <a:lstStyle/>
          <a:p>
            <a:fld id="{B2C16CC5-DDD8-9246-9437-049A1EA44C67}" type="datetimeFigureOut">
              <a:rPr lang="fr-FR" smtClean="0"/>
              <a:t>20/02/2026</a:t>
            </a:fld>
            <a:endParaRPr lang="fr-FR"/>
          </a:p>
        </p:txBody>
      </p:sp>
      <p:sp>
        <p:nvSpPr>
          <p:cNvPr id="5" name="Espace réservé du pied de page 4">
            <a:extLst>
              <a:ext uri="{FF2B5EF4-FFF2-40B4-BE49-F238E27FC236}">
                <a16:creationId xmlns:a16="http://schemas.microsoft.com/office/drawing/2014/main" id="{D65CF824-053C-8553-F4F9-62490F8C1D7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25AA0D5-F532-0571-2A63-4F4B8D69DF1E}"/>
              </a:ext>
            </a:extLst>
          </p:cNvPr>
          <p:cNvSpPr>
            <a:spLocks noGrp="1"/>
          </p:cNvSpPr>
          <p:nvPr>
            <p:ph type="sldNum" sz="quarter" idx="12"/>
          </p:nvPr>
        </p:nvSpPr>
        <p:spPr/>
        <p:txBody>
          <a:bodyPr/>
          <a:lstStyle/>
          <a:p>
            <a:fld id="{1B5055B9-2580-9D4E-9183-25F7435EE9CC}" type="slidenum">
              <a:rPr lang="fr-FR" smtClean="0"/>
              <a:t>‹N°›</a:t>
            </a:fld>
            <a:endParaRPr lang="fr-FR"/>
          </a:p>
        </p:txBody>
      </p:sp>
    </p:spTree>
    <p:extLst>
      <p:ext uri="{BB962C8B-B14F-4D97-AF65-F5344CB8AC3E}">
        <p14:creationId xmlns:p14="http://schemas.microsoft.com/office/powerpoint/2010/main" val="1504056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2AB129-A3BD-8222-025F-61E84BB0A15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8F9233C-F3CA-2A55-1B36-5FFC5EB4E41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1230237-9B4A-AF8C-C6AA-9D229FC1BCBA}"/>
              </a:ext>
            </a:extLst>
          </p:cNvPr>
          <p:cNvSpPr>
            <a:spLocks noGrp="1"/>
          </p:cNvSpPr>
          <p:nvPr>
            <p:ph type="dt" sz="half" idx="10"/>
          </p:nvPr>
        </p:nvSpPr>
        <p:spPr/>
        <p:txBody>
          <a:bodyPr/>
          <a:lstStyle/>
          <a:p>
            <a:fld id="{B2C16CC5-DDD8-9246-9437-049A1EA44C67}" type="datetimeFigureOut">
              <a:rPr lang="fr-FR" smtClean="0"/>
              <a:t>20/02/2026</a:t>
            </a:fld>
            <a:endParaRPr lang="fr-FR"/>
          </a:p>
        </p:txBody>
      </p:sp>
      <p:sp>
        <p:nvSpPr>
          <p:cNvPr id="5" name="Espace réservé du pied de page 4">
            <a:extLst>
              <a:ext uri="{FF2B5EF4-FFF2-40B4-BE49-F238E27FC236}">
                <a16:creationId xmlns:a16="http://schemas.microsoft.com/office/drawing/2014/main" id="{B36318B4-9DA4-45CF-5D40-23C2DB39312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2943427-2FC7-903B-093E-A7B7B2CC2EAE}"/>
              </a:ext>
            </a:extLst>
          </p:cNvPr>
          <p:cNvSpPr>
            <a:spLocks noGrp="1"/>
          </p:cNvSpPr>
          <p:nvPr>
            <p:ph type="sldNum" sz="quarter" idx="12"/>
          </p:nvPr>
        </p:nvSpPr>
        <p:spPr/>
        <p:txBody>
          <a:bodyPr/>
          <a:lstStyle/>
          <a:p>
            <a:fld id="{1B5055B9-2580-9D4E-9183-25F7435EE9CC}" type="slidenum">
              <a:rPr lang="fr-FR" smtClean="0"/>
              <a:t>‹N°›</a:t>
            </a:fld>
            <a:endParaRPr lang="fr-FR"/>
          </a:p>
        </p:txBody>
      </p:sp>
    </p:spTree>
    <p:extLst>
      <p:ext uri="{BB962C8B-B14F-4D97-AF65-F5344CB8AC3E}">
        <p14:creationId xmlns:p14="http://schemas.microsoft.com/office/powerpoint/2010/main" val="532279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97762C-8731-B123-533F-4CD03FB1964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1CD4A8D7-0163-F255-D457-56D354BB81D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D5124B3-6ABE-D510-C529-A2D07C3AC339}"/>
              </a:ext>
            </a:extLst>
          </p:cNvPr>
          <p:cNvSpPr>
            <a:spLocks noGrp="1"/>
          </p:cNvSpPr>
          <p:nvPr>
            <p:ph type="dt" sz="half" idx="10"/>
          </p:nvPr>
        </p:nvSpPr>
        <p:spPr/>
        <p:txBody>
          <a:bodyPr/>
          <a:lstStyle/>
          <a:p>
            <a:fld id="{B2C16CC5-DDD8-9246-9437-049A1EA44C67}" type="datetimeFigureOut">
              <a:rPr lang="fr-FR" smtClean="0"/>
              <a:t>20/02/2026</a:t>
            </a:fld>
            <a:endParaRPr lang="fr-FR"/>
          </a:p>
        </p:txBody>
      </p:sp>
      <p:sp>
        <p:nvSpPr>
          <p:cNvPr id="5" name="Espace réservé du pied de page 4">
            <a:extLst>
              <a:ext uri="{FF2B5EF4-FFF2-40B4-BE49-F238E27FC236}">
                <a16:creationId xmlns:a16="http://schemas.microsoft.com/office/drawing/2014/main" id="{35E65B4F-ECBE-6358-B300-2B9CFD657CA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0C3C214-01D2-A133-50A9-18151D0A7049}"/>
              </a:ext>
            </a:extLst>
          </p:cNvPr>
          <p:cNvSpPr>
            <a:spLocks noGrp="1"/>
          </p:cNvSpPr>
          <p:nvPr>
            <p:ph type="sldNum" sz="quarter" idx="12"/>
          </p:nvPr>
        </p:nvSpPr>
        <p:spPr/>
        <p:txBody>
          <a:bodyPr/>
          <a:lstStyle/>
          <a:p>
            <a:fld id="{1B5055B9-2580-9D4E-9183-25F7435EE9CC}" type="slidenum">
              <a:rPr lang="fr-FR" smtClean="0"/>
              <a:t>‹N°›</a:t>
            </a:fld>
            <a:endParaRPr lang="fr-FR"/>
          </a:p>
        </p:txBody>
      </p:sp>
    </p:spTree>
    <p:extLst>
      <p:ext uri="{BB962C8B-B14F-4D97-AF65-F5344CB8AC3E}">
        <p14:creationId xmlns:p14="http://schemas.microsoft.com/office/powerpoint/2010/main" val="2884163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2FE022-F4A1-B76D-5D14-4D6B40F8C99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0261BE1-E1DD-89C7-E90E-E26BDA74DFD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838522B-587C-0F05-A063-1A4EBD9F1D21}"/>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20E1AAF-AB0D-27C5-6056-687B7A011608}"/>
              </a:ext>
            </a:extLst>
          </p:cNvPr>
          <p:cNvSpPr>
            <a:spLocks noGrp="1"/>
          </p:cNvSpPr>
          <p:nvPr>
            <p:ph type="dt" sz="half" idx="10"/>
          </p:nvPr>
        </p:nvSpPr>
        <p:spPr/>
        <p:txBody>
          <a:bodyPr/>
          <a:lstStyle/>
          <a:p>
            <a:fld id="{B2C16CC5-DDD8-9246-9437-049A1EA44C67}" type="datetimeFigureOut">
              <a:rPr lang="fr-FR" smtClean="0"/>
              <a:t>20/02/2026</a:t>
            </a:fld>
            <a:endParaRPr lang="fr-FR"/>
          </a:p>
        </p:txBody>
      </p:sp>
      <p:sp>
        <p:nvSpPr>
          <p:cNvPr id="6" name="Espace réservé du pied de page 5">
            <a:extLst>
              <a:ext uri="{FF2B5EF4-FFF2-40B4-BE49-F238E27FC236}">
                <a16:creationId xmlns:a16="http://schemas.microsoft.com/office/drawing/2014/main" id="{9311F0B4-BB68-11DB-1CF9-AC3C7310737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7C4A109-3088-E9B9-4927-739B40985AE7}"/>
              </a:ext>
            </a:extLst>
          </p:cNvPr>
          <p:cNvSpPr>
            <a:spLocks noGrp="1"/>
          </p:cNvSpPr>
          <p:nvPr>
            <p:ph type="sldNum" sz="quarter" idx="12"/>
          </p:nvPr>
        </p:nvSpPr>
        <p:spPr/>
        <p:txBody>
          <a:bodyPr/>
          <a:lstStyle/>
          <a:p>
            <a:fld id="{1B5055B9-2580-9D4E-9183-25F7435EE9CC}" type="slidenum">
              <a:rPr lang="fr-FR" smtClean="0"/>
              <a:t>‹N°›</a:t>
            </a:fld>
            <a:endParaRPr lang="fr-FR"/>
          </a:p>
        </p:txBody>
      </p:sp>
    </p:spTree>
    <p:extLst>
      <p:ext uri="{BB962C8B-B14F-4D97-AF65-F5344CB8AC3E}">
        <p14:creationId xmlns:p14="http://schemas.microsoft.com/office/powerpoint/2010/main" val="1355543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E9BC01-49D7-C87C-B0FB-AB2A87E3E67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3482E5C4-5CDB-12F5-A744-BF37045988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792521F-2FDC-5C5D-EAA3-04BDCE769C35}"/>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40CF98F6-FDF6-C346-4FB0-33B82C1DB9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5BD4A71-6EDC-DFFF-4F81-E88490A31D45}"/>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C392F5CD-5E1B-2448-CF1C-E927FABA6D55}"/>
              </a:ext>
            </a:extLst>
          </p:cNvPr>
          <p:cNvSpPr>
            <a:spLocks noGrp="1"/>
          </p:cNvSpPr>
          <p:nvPr>
            <p:ph type="dt" sz="half" idx="10"/>
          </p:nvPr>
        </p:nvSpPr>
        <p:spPr/>
        <p:txBody>
          <a:bodyPr/>
          <a:lstStyle/>
          <a:p>
            <a:fld id="{B2C16CC5-DDD8-9246-9437-049A1EA44C67}" type="datetimeFigureOut">
              <a:rPr lang="fr-FR" smtClean="0"/>
              <a:t>20/02/2026</a:t>
            </a:fld>
            <a:endParaRPr lang="fr-FR"/>
          </a:p>
        </p:txBody>
      </p:sp>
      <p:sp>
        <p:nvSpPr>
          <p:cNvPr id="8" name="Espace réservé du pied de page 7">
            <a:extLst>
              <a:ext uri="{FF2B5EF4-FFF2-40B4-BE49-F238E27FC236}">
                <a16:creationId xmlns:a16="http://schemas.microsoft.com/office/drawing/2014/main" id="{54F7FADA-DDC8-F117-7BA3-A211BCC62A3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3DB207EA-7200-39CD-E6F1-FCC1EA3CBF56}"/>
              </a:ext>
            </a:extLst>
          </p:cNvPr>
          <p:cNvSpPr>
            <a:spLocks noGrp="1"/>
          </p:cNvSpPr>
          <p:nvPr>
            <p:ph type="sldNum" sz="quarter" idx="12"/>
          </p:nvPr>
        </p:nvSpPr>
        <p:spPr/>
        <p:txBody>
          <a:bodyPr/>
          <a:lstStyle/>
          <a:p>
            <a:fld id="{1B5055B9-2580-9D4E-9183-25F7435EE9CC}" type="slidenum">
              <a:rPr lang="fr-FR" smtClean="0"/>
              <a:t>‹N°›</a:t>
            </a:fld>
            <a:endParaRPr lang="fr-FR"/>
          </a:p>
        </p:txBody>
      </p:sp>
    </p:spTree>
    <p:extLst>
      <p:ext uri="{BB962C8B-B14F-4D97-AF65-F5344CB8AC3E}">
        <p14:creationId xmlns:p14="http://schemas.microsoft.com/office/powerpoint/2010/main" val="3427079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F24850-4B20-DC7E-B872-340ECBBC2414}"/>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B260991F-150D-F93C-0F96-912575293EF1}"/>
              </a:ext>
            </a:extLst>
          </p:cNvPr>
          <p:cNvSpPr>
            <a:spLocks noGrp="1"/>
          </p:cNvSpPr>
          <p:nvPr>
            <p:ph type="dt" sz="half" idx="10"/>
          </p:nvPr>
        </p:nvSpPr>
        <p:spPr/>
        <p:txBody>
          <a:bodyPr/>
          <a:lstStyle/>
          <a:p>
            <a:fld id="{B2C16CC5-DDD8-9246-9437-049A1EA44C67}" type="datetimeFigureOut">
              <a:rPr lang="fr-FR" smtClean="0"/>
              <a:t>20/02/2026</a:t>
            </a:fld>
            <a:endParaRPr lang="fr-FR"/>
          </a:p>
        </p:txBody>
      </p:sp>
      <p:sp>
        <p:nvSpPr>
          <p:cNvPr id="4" name="Espace réservé du pied de page 3">
            <a:extLst>
              <a:ext uri="{FF2B5EF4-FFF2-40B4-BE49-F238E27FC236}">
                <a16:creationId xmlns:a16="http://schemas.microsoft.com/office/drawing/2014/main" id="{1BB10ACB-04F2-7497-74CF-9CC6C5B9ED9C}"/>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8F7E6ED9-3FB5-779E-5820-DCCA57A78356}"/>
              </a:ext>
            </a:extLst>
          </p:cNvPr>
          <p:cNvSpPr>
            <a:spLocks noGrp="1"/>
          </p:cNvSpPr>
          <p:nvPr>
            <p:ph type="sldNum" sz="quarter" idx="12"/>
          </p:nvPr>
        </p:nvSpPr>
        <p:spPr/>
        <p:txBody>
          <a:bodyPr/>
          <a:lstStyle/>
          <a:p>
            <a:fld id="{1B5055B9-2580-9D4E-9183-25F7435EE9CC}" type="slidenum">
              <a:rPr lang="fr-FR" smtClean="0"/>
              <a:t>‹N°›</a:t>
            </a:fld>
            <a:endParaRPr lang="fr-FR"/>
          </a:p>
        </p:txBody>
      </p:sp>
    </p:spTree>
    <p:extLst>
      <p:ext uri="{BB962C8B-B14F-4D97-AF65-F5344CB8AC3E}">
        <p14:creationId xmlns:p14="http://schemas.microsoft.com/office/powerpoint/2010/main" val="2502581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40D5F85-122B-6626-4BE7-E7BF2DED63C8}"/>
              </a:ext>
            </a:extLst>
          </p:cNvPr>
          <p:cNvSpPr>
            <a:spLocks noGrp="1"/>
          </p:cNvSpPr>
          <p:nvPr>
            <p:ph type="dt" sz="half" idx="10"/>
          </p:nvPr>
        </p:nvSpPr>
        <p:spPr/>
        <p:txBody>
          <a:bodyPr/>
          <a:lstStyle/>
          <a:p>
            <a:fld id="{B2C16CC5-DDD8-9246-9437-049A1EA44C67}" type="datetimeFigureOut">
              <a:rPr lang="fr-FR" smtClean="0"/>
              <a:t>20/02/2026</a:t>
            </a:fld>
            <a:endParaRPr lang="fr-FR"/>
          </a:p>
        </p:txBody>
      </p:sp>
      <p:sp>
        <p:nvSpPr>
          <p:cNvPr id="3" name="Espace réservé du pied de page 2">
            <a:extLst>
              <a:ext uri="{FF2B5EF4-FFF2-40B4-BE49-F238E27FC236}">
                <a16:creationId xmlns:a16="http://schemas.microsoft.com/office/drawing/2014/main" id="{1794E08A-2F69-36D8-5B52-76A9843625A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C057BB4A-8165-79FE-26FE-46D39853EEB2}"/>
              </a:ext>
            </a:extLst>
          </p:cNvPr>
          <p:cNvSpPr>
            <a:spLocks noGrp="1"/>
          </p:cNvSpPr>
          <p:nvPr>
            <p:ph type="sldNum" sz="quarter" idx="12"/>
          </p:nvPr>
        </p:nvSpPr>
        <p:spPr/>
        <p:txBody>
          <a:bodyPr/>
          <a:lstStyle/>
          <a:p>
            <a:fld id="{1B5055B9-2580-9D4E-9183-25F7435EE9CC}" type="slidenum">
              <a:rPr lang="fr-FR" smtClean="0"/>
              <a:t>‹N°›</a:t>
            </a:fld>
            <a:endParaRPr lang="fr-FR"/>
          </a:p>
        </p:txBody>
      </p:sp>
    </p:spTree>
    <p:extLst>
      <p:ext uri="{BB962C8B-B14F-4D97-AF65-F5344CB8AC3E}">
        <p14:creationId xmlns:p14="http://schemas.microsoft.com/office/powerpoint/2010/main" val="2067595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160F00-E8C8-5383-A25A-55D7D676973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CA45E2D2-9EE1-93F5-AC07-F25A2F5167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B54F04F-ED60-E562-8619-F4C38F9580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8AEDF3B-6F61-45A3-60D6-48DE7D875449}"/>
              </a:ext>
            </a:extLst>
          </p:cNvPr>
          <p:cNvSpPr>
            <a:spLocks noGrp="1"/>
          </p:cNvSpPr>
          <p:nvPr>
            <p:ph type="dt" sz="half" idx="10"/>
          </p:nvPr>
        </p:nvSpPr>
        <p:spPr/>
        <p:txBody>
          <a:bodyPr/>
          <a:lstStyle/>
          <a:p>
            <a:fld id="{B2C16CC5-DDD8-9246-9437-049A1EA44C67}" type="datetimeFigureOut">
              <a:rPr lang="fr-FR" smtClean="0"/>
              <a:t>20/02/2026</a:t>
            </a:fld>
            <a:endParaRPr lang="fr-FR"/>
          </a:p>
        </p:txBody>
      </p:sp>
      <p:sp>
        <p:nvSpPr>
          <p:cNvPr id="6" name="Espace réservé du pied de page 5">
            <a:extLst>
              <a:ext uri="{FF2B5EF4-FFF2-40B4-BE49-F238E27FC236}">
                <a16:creationId xmlns:a16="http://schemas.microsoft.com/office/drawing/2014/main" id="{E38562E5-067B-FC3F-D902-1A38538697E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6A2F2CE-2EB8-B982-DCAE-818A643D0EBA}"/>
              </a:ext>
            </a:extLst>
          </p:cNvPr>
          <p:cNvSpPr>
            <a:spLocks noGrp="1"/>
          </p:cNvSpPr>
          <p:nvPr>
            <p:ph type="sldNum" sz="quarter" idx="12"/>
          </p:nvPr>
        </p:nvSpPr>
        <p:spPr/>
        <p:txBody>
          <a:bodyPr/>
          <a:lstStyle/>
          <a:p>
            <a:fld id="{1B5055B9-2580-9D4E-9183-25F7435EE9CC}" type="slidenum">
              <a:rPr lang="fr-FR" smtClean="0"/>
              <a:t>‹N°›</a:t>
            </a:fld>
            <a:endParaRPr lang="fr-FR"/>
          </a:p>
        </p:txBody>
      </p:sp>
    </p:spTree>
    <p:extLst>
      <p:ext uri="{BB962C8B-B14F-4D97-AF65-F5344CB8AC3E}">
        <p14:creationId xmlns:p14="http://schemas.microsoft.com/office/powerpoint/2010/main" val="2345521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9E4A0B-AE5F-5052-35B6-A293A63B70B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0A7BE0E-FBE7-5DA5-7146-7B9731DFAB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728ADCF7-75A0-44AD-5B61-4E40A8E69A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3EEB667-46C8-735B-7EBD-2F41B32F0C62}"/>
              </a:ext>
            </a:extLst>
          </p:cNvPr>
          <p:cNvSpPr>
            <a:spLocks noGrp="1"/>
          </p:cNvSpPr>
          <p:nvPr>
            <p:ph type="dt" sz="half" idx="10"/>
          </p:nvPr>
        </p:nvSpPr>
        <p:spPr/>
        <p:txBody>
          <a:bodyPr/>
          <a:lstStyle/>
          <a:p>
            <a:fld id="{B2C16CC5-DDD8-9246-9437-049A1EA44C67}" type="datetimeFigureOut">
              <a:rPr lang="fr-FR" smtClean="0"/>
              <a:t>20/02/2026</a:t>
            </a:fld>
            <a:endParaRPr lang="fr-FR"/>
          </a:p>
        </p:txBody>
      </p:sp>
      <p:sp>
        <p:nvSpPr>
          <p:cNvPr id="6" name="Espace réservé du pied de page 5">
            <a:extLst>
              <a:ext uri="{FF2B5EF4-FFF2-40B4-BE49-F238E27FC236}">
                <a16:creationId xmlns:a16="http://schemas.microsoft.com/office/drawing/2014/main" id="{4B9D3D57-ECCB-AF4B-7572-82A10945D44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12037E5-2FD2-3E27-6788-A58270EC7E8F}"/>
              </a:ext>
            </a:extLst>
          </p:cNvPr>
          <p:cNvSpPr>
            <a:spLocks noGrp="1"/>
          </p:cNvSpPr>
          <p:nvPr>
            <p:ph type="sldNum" sz="quarter" idx="12"/>
          </p:nvPr>
        </p:nvSpPr>
        <p:spPr/>
        <p:txBody>
          <a:bodyPr/>
          <a:lstStyle/>
          <a:p>
            <a:fld id="{1B5055B9-2580-9D4E-9183-25F7435EE9CC}" type="slidenum">
              <a:rPr lang="fr-FR" smtClean="0"/>
              <a:t>‹N°›</a:t>
            </a:fld>
            <a:endParaRPr lang="fr-FR"/>
          </a:p>
        </p:txBody>
      </p:sp>
    </p:spTree>
    <p:extLst>
      <p:ext uri="{BB962C8B-B14F-4D97-AF65-F5344CB8AC3E}">
        <p14:creationId xmlns:p14="http://schemas.microsoft.com/office/powerpoint/2010/main" val="1095871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EA15B49-79E8-8030-9C86-6176A41696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a:extLst>
              <a:ext uri="{FF2B5EF4-FFF2-40B4-BE49-F238E27FC236}">
                <a16:creationId xmlns:a16="http://schemas.microsoft.com/office/drawing/2014/main" id="{3FEAB826-4F93-FD3C-D133-9779BA6CFF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86854A36-3F1F-8570-C40C-A244F619CB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82000"/>
                  </a:schemeClr>
                </a:solidFill>
                <a:latin typeface="Bodoni 72 Book" pitchFamily="2" charset="0"/>
              </a:defRPr>
            </a:lvl1pPr>
          </a:lstStyle>
          <a:p>
            <a:fld id="{B2C16CC5-DDD8-9246-9437-049A1EA44C67}" type="datetimeFigureOut">
              <a:rPr lang="fr-FR" smtClean="0"/>
              <a:pPr/>
              <a:t>20/02/2026</a:t>
            </a:fld>
            <a:endParaRPr lang="fr-FR" dirty="0"/>
          </a:p>
        </p:txBody>
      </p:sp>
      <p:sp>
        <p:nvSpPr>
          <p:cNvPr id="5" name="Espace réservé du pied de page 4">
            <a:extLst>
              <a:ext uri="{FF2B5EF4-FFF2-40B4-BE49-F238E27FC236}">
                <a16:creationId xmlns:a16="http://schemas.microsoft.com/office/drawing/2014/main" id="{E1C5C729-3057-6F2D-03E6-16218F1B12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82000"/>
                  </a:schemeClr>
                </a:solidFill>
                <a:latin typeface="Bodoni 72 Book" pitchFamily="2" charset="0"/>
              </a:defRPr>
            </a:lvl1pPr>
          </a:lstStyle>
          <a:p>
            <a:endParaRPr lang="fr-FR" dirty="0"/>
          </a:p>
        </p:txBody>
      </p:sp>
      <p:sp>
        <p:nvSpPr>
          <p:cNvPr id="6" name="Espace réservé du numéro de diapositive 5">
            <a:extLst>
              <a:ext uri="{FF2B5EF4-FFF2-40B4-BE49-F238E27FC236}">
                <a16:creationId xmlns:a16="http://schemas.microsoft.com/office/drawing/2014/main" id="{2DE8EFF6-85BD-6D65-1A81-A0EAA05866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82000"/>
                  </a:schemeClr>
                </a:solidFill>
                <a:latin typeface="Bodoni 72 Book" pitchFamily="2" charset="0"/>
              </a:defRPr>
            </a:lvl1pPr>
          </a:lstStyle>
          <a:p>
            <a:fld id="{1B5055B9-2580-9D4E-9183-25F7435EE9CC}" type="slidenum">
              <a:rPr lang="fr-FR" smtClean="0"/>
              <a:pPr/>
              <a:t>‹N°›</a:t>
            </a:fld>
            <a:endParaRPr lang="fr-FR" dirty="0"/>
          </a:p>
        </p:txBody>
      </p:sp>
    </p:spTree>
    <p:extLst>
      <p:ext uri="{BB962C8B-B14F-4D97-AF65-F5344CB8AC3E}">
        <p14:creationId xmlns:p14="http://schemas.microsoft.com/office/powerpoint/2010/main" val="3060487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0" i="0" kern="1200">
          <a:solidFill>
            <a:schemeClr val="tx1"/>
          </a:solidFill>
          <a:latin typeface="Bodoni 72 Book"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Bodoni 72 Book"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Bodoni 72 Book"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Bodoni 72 Book"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doni 72 Book"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doni 72 Book"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24B1B9-E771-CC36-790E-D97EC13A9E27}"/>
              </a:ext>
            </a:extLst>
          </p:cNvPr>
          <p:cNvSpPr>
            <a:spLocks noGrp="1"/>
          </p:cNvSpPr>
          <p:nvPr>
            <p:ph type="ctrTitle"/>
          </p:nvPr>
        </p:nvSpPr>
        <p:spPr/>
        <p:txBody>
          <a:bodyPr/>
          <a:lstStyle/>
          <a:p>
            <a:r>
              <a:rPr lang="fr-FR" noProof="1"/>
              <a:t>Contrôle des gens de passage et question sanitaire</a:t>
            </a:r>
          </a:p>
        </p:txBody>
      </p:sp>
      <p:sp>
        <p:nvSpPr>
          <p:cNvPr id="3" name="Sous-titre 2">
            <a:extLst>
              <a:ext uri="{FF2B5EF4-FFF2-40B4-BE49-F238E27FC236}">
                <a16:creationId xmlns:a16="http://schemas.microsoft.com/office/drawing/2014/main" id="{C0A72805-A164-3361-88A4-5EF5CA292E64}"/>
              </a:ext>
            </a:extLst>
          </p:cNvPr>
          <p:cNvSpPr>
            <a:spLocks noGrp="1"/>
          </p:cNvSpPr>
          <p:nvPr>
            <p:ph type="subTitle" idx="1"/>
          </p:nvPr>
        </p:nvSpPr>
        <p:spPr/>
        <p:txBody>
          <a:bodyPr/>
          <a:lstStyle/>
          <a:p>
            <a:r>
              <a:rPr lang="fr-FR" noProof="1"/>
              <a:t>Séance 4 (19/02)</a:t>
            </a:r>
          </a:p>
        </p:txBody>
      </p:sp>
    </p:spTree>
    <p:extLst>
      <p:ext uri="{BB962C8B-B14F-4D97-AF65-F5344CB8AC3E}">
        <p14:creationId xmlns:p14="http://schemas.microsoft.com/office/powerpoint/2010/main" val="2805930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69A9CD-3E11-80F7-F8BE-1F6688720AE4}"/>
              </a:ext>
            </a:extLst>
          </p:cNvPr>
          <p:cNvSpPr>
            <a:spLocks noGrp="1"/>
          </p:cNvSpPr>
          <p:nvPr>
            <p:ph type="title"/>
          </p:nvPr>
        </p:nvSpPr>
        <p:spPr/>
        <p:txBody>
          <a:bodyPr/>
          <a:lstStyle/>
          <a:p>
            <a:pPr algn="ctr"/>
            <a:r>
              <a:rPr lang="fr-FR" b="1" dirty="0"/>
              <a:t>Introduction</a:t>
            </a:r>
          </a:p>
        </p:txBody>
      </p:sp>
      <p:sp>
        <p:nvSpPr>
          <p:cNvPr id="3" name="Espace réservé du contenu 2">
            <a:extLst>
              <a:ext uri="{FF2B5EF4-FFF2-40B4-BE49-F238E27FC236}">
                <a16:creationId xmlns:a16="http://schemas.microsoft.com/office/drawing/2014/main" id="{C5EFEE2D-41C5-0616-5916-91D20716B01A}"/>
              </a:ext>
            </a:extLst>
          </p:cNvPr>
          <p:cNvSpPr>
            <a:spLocks noGrp="1"/>
          </p:cNvSpPr>
          <p:nvPr>
            <p:ph idx="1"/>
          </p:nvPr>
        </p:nvSpPr>
        <p:spPr/>
        <p:txBody>
          <a:bodyPr>
            <a:normAutofit fontScale="92500" lnSpcReduction="10000"/>
          </a:bodyPr>
          <a:lstStyle/>
          <a:p>
            <a:pPr algn="just">
              <a:buFont typeface="Courier New" panose="02070309020205020404" pitchFamily="49" charset="0"/>
              <a:buChar char="o"/>
            </a:pPr>
            <a:r>
              <a:rPr lang="fr-FR" sz="2400" dirty="0"/>
              <a:t>Sortir d’une histoire européo-centrée du voyage : il y a un « occidentalisme » ottoman de même qu’un « orientalisme » européen, dont témoignent des récits de voyage comme celui-ci</a:t>
            </a:r>
          </a:p>
          <a:p>
            <a:pPr algn="just">
              <a:buFont typeface="Courier New" panose="02070309020205020404" pitchFamily="49" charset="0"/>
              <a:buChar char="o"/>
            </a:pPr>
            <a:r>
              <a:rPr lang="fr-FR" sz="2400" dirty="0"/>
              <a:t>Chrétien syrien d’Alep qui accompagne un voyageur français, Paul Lucas. Nombreuses étapes : </a:t>
            </a:r>
            <a:r>
              <a:rPr lang="fr-FR" sz="2400" i="1" dirty="0" err="1"/>
              <a:t>Bilad</a:t>
            </a:r>
            <a:r>
              <a:rPr lang="fr-FR" sz="2400" i="1" dirty="0"/>
              <a:t> el-Cham </a:t>
            </a:r>
            <a:r>
              <a:rPr lang="fr-FR" sz="2400" dirty="0"/>
              <a:t>(province ottomane correspondant à peu près à Syrie, Liban et Palestine), Chypre, Égypte et Maghreb avant d’arriver en Italie. Cas original du témoignage des informateurs locaux sur lesquels reposent les réseaux orientalistes européens</a:t>
            </a:r>
          </a:p>
          <a:p>
            <a:pPr algn="just">
              <a:buFont typeface="Courier New" panose="02070309020205020404" pitchFamily="49" charset="0"/>
              <a:buChar char="o"/>
            </a:pPr>
            <a:r>
              <a:rPr lang="fr-FR" sz="2400" dirty="0"/>
              <a:t>Expérience du voyage d’un « Oriental » (qualifié et construit comme tel au cours de son voyage) en Italie dans un contexte de présence régulière de chrétiens orientaux, mais aussi de guerre de Succession d’Espagne qui rend la traversée de la Méditerranée dangereuse</a:t>
            </a:r>
          </a:p>
          <a:p>
            <a:pPr algn="just">
              <a:buFont typeface="Courier New" panose="02070309020205020404" pitchFamily="49" charset="0"/>
              <a:buChar char="o"/>
            </a:pPr>
            <a:r>
              <a:rPr lang="fr-FR" sz="2400" dirty="0"/>
              <a:t>Récit rédigé un demi-siècle plus tard : dimension de reconstruction et d’entretien de la mémoire (familiale avant tout : c’est le public ciblé)</a:t>
            </a:r>
          </a:p>
          <a:p>
            <a:pPr algn="just">
              <a:buFont typeface="Courier New" panose="02070309020205020404" pitchFamily="49" charset="0"/>
              <a:buChar char="o"/>
            </a:pPr>
            <a:r>
              <a:rPr lang="fr-FR" sz="2400" b="1" dirty="0"/>
              <a:t>Comment le témoignage d’Hanna </a:t>
            </a:r>
            <a:r>
              <a:rPr lang="fr-FR" sz="2400" b="1" dirty="0" err="1"/>
              <a:t>Dyâb</a:t>
            </a:r>
            <a:r>
              <a:rPr lang="fr-FR" sz="2400" b="1" dirty="0"/>
              <a:t> révèle-t-il la pratique et les attendus du voyage en Europe et en Italie du point de vue d’un chrétien ottoman ? </a:t>
            </a:r>
          </a:p>
          <a:p>
            <a:pPr algn="just">
              <a:buFont typeface="Courier New" panose="02070309020205020404" pitchFamily="49" charset="0"/>
              <a:buChar char="o"/>
            </a:pPr>
            <a:endParaRPr lang="fr-FR" sz="2400" dirty="0"/>
          </a:p>
        </p:txBody>
      </p:sp>
    </p:spTree>
    <p:extLst>
      <p:ext uri="{BB962C8B-B14F-4D97-AF65-F5344CB8AC3E}">
        <p14:creationId xmlns:p14="http://schemas.microsoft.com/office/powerpoint/2010/main" val="1633235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EEDD9F-93FA-2F84-BD4C-04C9F049E548}"/>
              </a:ext>
            </a:extLst>
          </p:cNvPr>
          <p:cNvSpPr>
            <a:spLocks noGrp="1"/>
          </p:cNvSpPr>
          <p:nvPr>
            <p:ph type="title"/>
          </p:nvPr>
        </p:nvSpPr>
        <p:spPr/>
        <p:txBody>
          <a:bodyPr/>
          <a:lstStyle/>
          <a:p>
            <a:pPr algn="ctr"/>
            <a:r>
              <a:rPr lang="fr-FR" b="1" dirty="0"/>
              <a:t>I – Les aléas du voyage</a:t>
            </a:r>
          </a:p>
        </p:txBody>
      </p:sp>
      <p:sp>
        <p:nvSpPr>
          <p:cNvPr id="3" name="Espace réservé du contenu 2">
            <a:extLst>
              <a:ext uri="{FF2B5EF4-FFF2-40B4-BE49-F238E27FC236}">
                <a16:creationId xmlns:a16="http://schemas.microsoft.com/office/drawing/2014/main" id="{280C9725-6DFC-7B46-3C88-F6F12435C785}"/>
              </a:ext>
            </a:extLst>
          </p:cNvPr>
          <p:cNvSpPr>
            <a:spLocks noGrp="1"/>
          </p:cNvSpPr>
          <p:nvPr>
            <p:ph idx="1"/>
          </p:nvPr>
        </p:nvSpPr>
        <p:spPr/>
        <p:txBody>
          <a:bodyPr>
            <a:normAutofit fontScale="85000" lnSpcReduction="20000"/>
          </a:bodyPr>
          <a:lstStyle/>
          <a:p>
            <a:pPr marL="0" indent="0">
              <a:buNone/>
            </a:pPr>
            <a:r>
              <a:rPr lang="fr-FR" u="sng" dirty="0"/>
              <a:t>1. Une condition d’incertitude</a:t>
            </a:r>
          </a:p>
          <a:p>
            <a:pPr lvl="1" algn="just">
              <a:buFont typeface="Courier New" panose="02070309020205020404" pitchFamily="49" charset="0"/>
              <a:buChar char="o"/>
            </a:pPr>
            <a:r>
              <a:rPr lang="fr-FR" dirty="0"/>
              <a:t>La condition du voyageur est marquée par un degré d’extranéité et donc de précarité. Plusieurs niveaux </a:t>
            </a:r>
            <a:r>
              <a:rPr lang="fr-FR"/>
              <a:t>ici : </a:t>
            </a:r>
            <a:r>
              <a:rPr lang="fr-FR" dirty="0"/>
              <a:t>ne dispose pas d’un moyen de transport autonome et est dans la dépendance du « maître », Paul Lucas</a:t>
            </a:r>
          </a:p>
          <a:p>
            <a:pPr lvl="1" algn="just">
              <a:buFont typeface="Courier New" panose="02070309020205020404" pitchFamily="49" charset="0"/>
              <a:buChar char="o"/>
            </a:pPr>
            <a:r>
              <a:rPr lang="fr-FR" dirty="0"/>
              <a:t> Le voyage est donc source d’incertitude : Hanna </a:t>
            </a:r>
            <a:r>
              <a:rPr lang="fr-FR" dirty="0" err="1"/>
              <a:t>Dyâb</a:t>
            </a:r>
            <a:r>
              <a:rPr lang="fr-FR" dirty="0"/>
              <a:t> craint la mort et révèle une véritable piété du voyageur. Pas d’opposition science/religion : la guérison grâce à un nouveau remède est attribuée à la grâce mariale. Épisode marquant à plusieurs décennies de distance</a:t>
            </a:r>
          </a:p>
          <a:p>
            <a:pPr marL="0" indent="0">
              <a:buNone/>
            </a:pPr>
            <a:r>
              <a:rPr lang="fr-FR" u="sng" dirty="0"/>
              <a:t>2. Le risque de la maladie</a:t>
            </a:r>
          </a:p>
          <a:p>
            <a:pPr lvl="1" algn="just">
              <a:buFont typeface="Courier New" panose="02070309020205020404" pitchFamily="49" charset="0"/>
              <a:buChar char="o"/>
            </a:pPr>
            <a:r>
              <a:rPr lang="fr-FR" dirty="0"/>
              <a:t>La préservation de la santé est une obsession des voyageurs, dans une médecine où toute modification des habitudes (de l’air, du régime, etc.) est vue comme un facteur de déséquilibre nocif</a:t>
            </a:r>
          </a:p>
          <a:p>
            <a:pPr lvl="1" algn="just">
              <a:buFont typeface="Courier New" panose="02070309020205020404" pitchFamily="49" charset="0"/>
              <a:buChar char="o"/>
            </a:pPr>
            <a:r>
              <a:rPr lang="fr-FR" dirty="0"/>
              <a:t>Risque d’être laissé pour compte par son maître : l’épisode de la maladie révèle les limites du lien asymétrique entre Lucas et </a:t>
            </a:r>
            <a:r>
              <a:rPr lang="fr-FR" dirty="0" err="1"/>
              <a:t>Dyâb</a:t>
            </a:r>
            <a:r>
              <a:rPr lang="fr-FR" dirty="0"/>
              <a:t>. </a:t>
            </a:r>
          </a:p>
          <a:p>
            <a:pPr lvl="1" algn="just">
              <a:buFont typeface="Courier New" panose="02070309020205020404" pitchFamily="49" charset="0"/>
              <a:buChar char="o"/>
            </a:pPr>
            <a:r>
              <a:rPr lang="fr-FR" dirty="0"/>
              <a:t>Pris de « fièvres » : sans doute du paludisme (forme aiguë, dite fièvre putride à l’époque). Épisode intéressant de transfert des savoirs : un « philosophe » (= savant) vient au secours de </a:t>
            </a:r>
            <a:r>
              <a:rPr lang="fr-FR" dirty="0" err="1"/>
              <a:t>Dyâb</a:t>
            </a:r>
            <a:r>
              <a:rPr lang="fr-FR" dirty="0"/>
              <a:t> au moyen d’un remède qui correspond sans doute au quinquina, écorce fébrifuge originaire d’Amérique du Sud, introduite en Europe par les jésuites et en plein essor depuis son utilisation par l’Anglais </a:t>
            </a:r>
            <a:r>
              <a:rPr lang="fr-FR" dirty="0" err="1"/>
              <a:t>Talbor</a:t>
            </a:r>
            <a:r>
              <a:rPr lang="fr-FR" dirty="0"/>
              <a:t> auprès de Louis XIV et du Grand Dauphin vers 1680</a:t>
            </a:r>
          </a:p>
          <a:p>
            <a:pPr lvl="1" algn="just">
              <a:buFont typeface="Courier New" panose="02070309020205020404" pitchFamily="49" charset="0"/>
              <a:buChar char="o"/>
            </a:pPr>
            <a:endParaRPr lang="fr-FR" dirty="0"/>
          </a:p>
        </p:txBody>
      </p:sp>
    </p:spTree>
    <p:extLst>
      <p:ext uri="{BB962C8B-B14F-4D97-AF65-F5344CB8AC3E}">
        <p14:creationId xmlns:p14="http://schemas.microsoft.com/office/powerpoint/2010/main" val="1483748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E8DE38-DD73-D49E-917B-D356E52EF11F}"/>
              </a:ext>
            </a:extLst>
          </p:cNvPr>
          <p:cNvSpPr>
            <a:spLocks noGrp="1"/>
          </p:cNvSpPr>
          <p:nvPr>
            <p:ph type="title"/>
          </p:nvPr>
        </p:nvSpPr>
        <p:spPr/>
        <p:txBody>
          <a:bodyPr/>
          <a:lstStyle/>
          <a:p>
            <a:pPr algn="ctr"/>
            <a:r>
              <a:rPr lang="fr-FR" b="1" dirty="0"/>
              <a:t>II – Logistique et contrôle</a:t>
            </a:r>
          </a:p>
        </p:txBody>
      </p:sp>
      <p:sp>
        <p:nvSpPr>
          <p:cNvPr id="3" name="Espace réservé du contenu 2">
            <a:extLst>
              <a:ext uri="{FF2B5EF4-FFF2-40B4-BE49-F238E27FC236}">
                <a16:creationId xmlns:a16="http://schemas.microsoft.com/office/drawing/2014/main" id="{61E2F488-4CD4-B021-BE85-4F4562A98F5D}"/>
              </a:ext>
            </a:extLst>
          </p:cNvPr>
          <p:cNvSpPr>
            <a:spLocks noGrp="1"/>
          </p:cNvSpPr>
          <p:nvPr>
            <p:ph idx="1"/>
          </p:nvPr>
        </p:nvSpPr>
        <p:spPr/>
        <p:txBody>
          <a:bodyPr>
            <a:normAutofit fontScale="92500" lnSpcReduction="20000"/>
          </a:bodyPr>
          <a:lstStyle/>
          <a:p>
            <a:pPr marL="0" indent="0" algn="just">
              <a:buNone/>
            </a:pPr>
            <a:r>
              <a:rPr lang="fr-FR" u="sng" dirty="0"/>
              <a:t>1. S’orienter dans la navigation</a:t>
            </a:r>
          </a:p>
          <a:p>
            <a:pPr lvl="1" algn="just">
              <a:buFont typeface="Courier New" panose="02070309020205020404" pitchFamily="49" charset="0"/>
              <a:buChar char="o"/>
            </a:pPr>
            <a:r>
              <a:rPr lang="fr-FR" dirty="0"/>
              <a:t>Les trajets ne sont pas ordonnés selon des lignes régulières : les voyageurs dépendent ici du passage de navires et de la place qu’ils y trouvent. Ici, profitent du retour de galères françaises de Messine : guerre de Succession d’Espagne, la Sicile est sous le contrôle de Philippe V, le petit-fils de Louis XIV</a:t>
            </a:r>
          </a:p>
          <a:p>
            <a:pPr lvl="1" algn="just">
              <a:buFont typeface="Courier New" panose="02070309020205020404" pitchFamily="49" charset="0"/>
              <a:buChar char="o"/>
            </a:pPr>
            <a:r>
              <a:rPr lang="fr-FR" dirty="0"/>
              <a:t>Nécessité de changer de port qui expose les voyageurs à la menace corsaire : bien que neutres, la Toscane et Gênes sont fréquemment victimes d’attaques</a:t>
            </a:r>
          </a:p>
          <a:p>
            <a:pPr marL="0" indent="0" algn="just">
              <a:buNone/>
            </a:pPr>
            <a:r>
              <a:rPr lang="fr-FR" u="sng" dirty="0"/>
              <a:t>2. Infrastructures de l’accueil et technologies de contrôle</a:t>
            </a:r>
          </a:p>
          <a:p>
            <a:pPr lvl="1" algn="just">
              <a:buFont typeface="Courier New" panose="02070309020205020404" pitchFamily="49" charset="0"/>
              <a:buChar char="o"/>
            </a:pPr>
            <a:r>
              <a:rPr lang="fr-FR" dirty="0"/>
              <a:t>La Méditerranée comme « mer de papiers » : refus initial à l’auberge, nécessité d’enregistrement auprès  des autorités. Système de recensement semblable à celui mis en place à Venise au XVIe siècle, mais que </a:t>
            </a:r>
            <a:r>
              <a:rPr lang="fr-FR" dirty="0" err="1"/>
              <a:t>Dyâb</a:t>
            </a:r>
            <a:r>
              <a:rPr lang="fr-FR" dirty="0"/>
              <a:t> connaît également dans l’Empire ottoman</a:t>
            </a:r>
          </a:p>
          <a:p>
            <a:pPr lvl="1" algn="just">
              <a:buFont typeface="Courier New" panose="02070309020205020404" pitchFamily="49" charset="0"/>
              <a:buChar char="o"/>
            </a:pPr>
            <a:r>
              <a:rPr lang="fr-FR" dirty="0"/>
              <a:t>Enregistrement administratif : identification des personnes qui passe par l’intermédiaire du maître Lucas. Rôle de la langue et de l’apparence : </a:t>
            </a:r>
            <a:r>
              <a:rPr lang="fr-FR" dirty="0" err="1"/>
              <a:t>Dyâb</a:t>
            </a:r>
            <a:r>
              <a:rPr lang="fr-FR" dirty="0"/>
              <a:t> est décrit comme « Oriental » (pas de mention de la religion). Nécessité de renouvellement fréquente : contrôles accrus en temps de guerre (Gênes a été bombardée par la France en 1684)</a:t>
            </a:r>
          </a:p>
        </p:txBody>
      </p:sp>
    </p:spTree>
    <p:extLst>
      <p:ext uri="{BB962C8B-B14F-4D97-AF65-F5344CB8AC3E}">
        <p14:creationId xmlns:p14="http://schemas.microsoft.com/office/powerpoint/2010/main" val="1571493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C1B44F-ED53-4480-BF21-16AEA483320C}"/>
              </a:ext>
            </a:extLst>
          </p:cNvPr>
          <p:cNvSpPr>
            <a:spLocks noGrp="1"/>
          </p:cNvSpPr>
          <p:nvPr>
            <p:ph type="title"/>
          </p:nvPr>
        </p:nvSpPr>
        <p:spPr/>
        <p:txBody>
          <a:bodyPr/>
          <a:lstStyle/>
          <a:p>
            <a:pPr algn="ctr"/>
            <a:r>
              <a:rPr lang="fr-FR" b="1" dirty="0"/>
              <a:t>III – Curiosité et traduction</a:t>
            </a:r>
          </a:p>
        </p:txBody>
      </p:sp>
      <p:sp>
        <p:nvSpPr>
          <p:cNvPr id="3" name="Espace réservé du contenu 2">
            <a:extLst>
              <a:ext uri="{FF2B5EF4-FFF2-40B4-BE49-F238E27FC236}">
                <a16:creationId xmlns:a16="http://schemas.microsoft.com/office/drawing/2014/main" id="{E5036DDA-FB01-1254-39E9-AC3BF6C0B3B0}"/>
              </a:ext>
            </a:extLst>
          </p:cNvPr>
          <p:cNvSpPr>
            <a:spLocks noGrp="1"/>
          </p:cNvSpPr>
          <p:nvPr>
            <p:ph idx="1"/>
          </p:nvPr>
        </p:nvSpPr>
        <p:spPr/>
        <p:txBody>
          <a:bodyPr>
            <a:normAutofit fontScale="85000" lnSpcReduction="20000"/>
          </a:bodyPr>
          <a:lstStyle/>
          <a:p>
            <a:pPr marL="0" indent="0" algn="just">
              <a:buNone/>
            </a:pPr>
            <a:r>
              <a:rPr lang="fr-FR" u="sng" dirty="0"/>
              <a:t>1. Le Grand Tour d’un Syrien ?</a:t>
            </a:r>
          </a:p>
          <a:p>
            <a:pPr lvl="1" algn="just">
              <a:buFont typeface="Courier New" panose="02070309020205020404" pitchFamily="49" charset="0"/>
              <a:buChar char="o"/>
            </a:pPr>
            <a:r>
              <a:rPr lang="fr-FR" dirty="0"/>
              <a:t>L’historiographie du voyage insiste surtout sur la dimension intra-européenne du phénomène, avec la centralité de l’Italie dans le « Grand Tour » de l’aristocratie</a:t>
            </a:r>
          </a:p>
          <a:p>
            <a:pPr lvl="1" algn="just">
              <a:buFont typeface="Courier New" panose="02070309020205020404" pitchFamily="49" charset="0"/>
              <a:buChar char="o"/>
            </a:pPr>
            <a:r>
              <a:rPr lang="fr-FR" dirty="0"/>
              <a:t>Il y a bien une curiosité « orientale » pour l’« Occident » : en tant que chrétien, même s’il ne passe pas par Rome, </a:t>
            </a:r>
            <a:r>
              <a:rPr lang="fr-FR" dirty="0" err="1"/>
              <a:t>Dyâb</a:t>
            </a:r>
            <a:r>
              <a:rPr lang="fr-FR" dirty="0"/>
              <a:t> ne manque pas de visiter les églises, mais aussi les palais aristocratiques (évoquant le système des </a:t>
            </a:r>
            <a:r>
              <a:rPr lang="fr-FR" i="1" dirty="0" err="1"/>
              <a:t>alberghi</a:t>
            </a:r>
            <a:r>
              <a:rPr lang="fr-FR" dirty="0"/>
              <a:t> mis en place dès le XVIe siècle pour l’accueil des dignitaires étrangers de passage)</a:t>
            </a:r>
          </a:p>
          <a:p>
            <a:pPr marL="0" indent="0" algn="just">
              <a:buNone/>
            </a:pPr>
            <a:r>
              <a:rPr lang="fr-FR" u="sng" dirty="0"/>
              <a:t>2. Traduire les réalités étrangères</a:t>
            </a:r>
          </a:p>
          <a:p>
            <a:pPr lvl="1" algn="just">
              <a:buFont typeface="Courier New" panose="02070309020205020404" pitchFamily="49" charset="0"/>
              <a:buChar char="o"/>
            </a:pPr>
            <a:r>
              <a:rPr lang="fr-FR" dirty="0"/>
              <a:t>Question classique des récits de voyage et de l’histoire connectée : comment rendre compte de réalités inconnues par des catégories familières ?</a:t>
            </a:r>
          </a:p>
          <a:p>
            <a:pPr lvl="1" algn="just">
              <a:buFont typeface="Courier New" panose="02070309020205020404" pitchFamily="49" charset="0"/>
              <a:buChar char="o"/>
            </a:pPr>
            <a:r>
              <a:rPr lang="fr-FR" dirty="0"/>
              <a:t>Lucas, un voyageur et marchand, devient un </a:t>
            </a:r>
            <a:r>
              <a:rPr lang="fr-FR" i="1" dirty="0" err="1"/>
              <a:t>khawâja</a:t>
            </a:r>
            <a:r>
              <a:rPr lang="fr-FR" dirty="0"/>
              <a:t> ou </a:t>
            </a:r>
            <a:r>
              <a:rPr lang="fr-FR" i="1" dirty="0" err="1"/>
              <a:t>khodja</a:t>
            </a:r>
            <a:r>
              <a:rPr lang="fr-FR" dirty="0"/>
              <a:t>, c’est-à-dire un « maître » mais aussi un sage : usage </a:t>
            </a:r>
            <a:r>
              <a:rPr lang="fr-FR" dirty="0" err="1"/>
              <a:t>transconfessionnel</a:t>
            </a:r>
            <a:endParaRPr lang="fr-FR" dirty="0"/>
          </a:p>
          <a:p>
            <a:pPr lvl="1" algn="just">
              <a:buFont typeface="Courier New" panose="02070309020205020404" pitchFamily="49" charset="0"/>
              <a:buChar char="o"/>
            </a:pPr>
            <a:r>
              <a:rPr lang="fr-FR" dirty="0"/>
              <a:t>Louis XIV est un « sultan », dont les nobles sont des « rois » : transposition du modèle ottoman sultan / deys ou beys (</a:t>
            </a:r>
            <a:r>
              <a:rPr lang="fr-FR" dirty="0" err="1"/>
              <a:t>Dyâb</a:t>
            </a:r>
            <a:r>
              <a:rPr lang="fr-FR" dirty="0"/>
              <a:t> arrive du Maghreb).</a:t>
            </a:r>
          </a:p>
          <a:p>
            <a:pPr lvl="1" algn="just">
              <a:buFont typeface="Courier New" panose="02070309020205020404" pitchFamily="49" charset="0"/>
              <a:buChar char="o"/>
            </a:pPr>
            <a:r>
              <a:rPr lang="fr-FR" dirty="0"/>
              <a:t>Gênes est une « échelle » (terme levantin), le gouvernement génois un « gouvernorat ». Note pas forcément exacte : </a:t>
            </a:r>
            <a:r>
              <a:rPr lang="fr-FR" dirty="0" err="1"/>
              <a:t>Dyab</a:t>
            </a:r>
            <a:r>
              <a:rPr lang="fr-FR" dirty="0"/>
              <a:t> assimile en fait probablement le doge à un pacha, méconnaissant l’indépendance de la République </a:t>
            </a:r>
          </a:p>
        </p:txBody>
      </p:sp>
    </p:spTree>
    <p:extLst>
      <p:ext uri="{BB962C8B-B14F-4D97-AF65-F5344CB8AC3E}">
        <p14:creationId xmlns:p14="http://schemas.microsoft.com/office/powerpoint/2010/main" val="3942281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F9F4B9-8F2B-0A4A-164E-5B195A727DE5}"/>
              </a:ext>
            </a:extLst>
          </p:cNvPr>
          <p:cNvSpPr>
            <a:spLocks noGrp="1"/>
          </p:cNvSpPr>
          <p:nvPr>
            <p:ph type="title"/>
          </p:nvPr>
        </p:nvSpPr>
        <p:spPr/>
        <p:txBody>
          <a:bodyPr>
            <a:normAutofit/>
          </a:bodyPr>
          <a:lstStyle/>
          <a:p>
            <a:pPr algn="ctr"/>
            <a:r>
              <a:rPr lang="fr-FR" sz="4000" b="1" dirty="0"/>
              <a:t>Conclusion</a:t>
            </a:r>
          </a:p>
        </p:txBody>
      </p:sp>
      <p:sp>
        <p:nvSpPr>
          <p:cNvPr id="3" name="Espace réservé du contenu 2">
            <a:extLst>
              <a:ext uri="{FF2B5EF4-FFF2-40B4-BE49-F238E27FC236}">
                <a16:creationId xmlns:a16="http://schemas.microsoft.com/office/drawing/2014/main" id="{E9F240A2-A3EC-C0B8-6F5C-072463759B19}"/>
              </a:ext>
            </a:extLst>
          </p:cNvPr>
          <p:cNvSpPr>
            <a:spLocks noGrp="1"/>
          </p:cNvSpPr>
          <p:nvPr>
            <p:ph idx="1"/>
          </p:nvPr>
        </p:nvSpPr>
        <p:spPr/>
        <p:txBody>
          <a:bodyPr>
            <a:normAutofit/>
          </a:bodyPr>
          <a:lstStyle/>
          <a:p>
            <a:pPr algn="just">
              <a:buFont typeface="Courier New" panose="02070309020205020404" pitchFamily="49" charset="0"/>
              <a:buChar char="o"/>
            </a:pPr>
            <a:r>
              <a:rPr lang="fr-FR" sz="2400" dirty="0"/>
              <a:t>Une expérience davantage originale d’un point de vue documentaire (peu de récits de ce type connus quoiqu’on en découvre de plus en plus nombreux) que d’un point de vue humain : la mobilité ottomane est une réalité ordinaire de la Méditerranée moderne</a:t>
            </a:r>
          </a:p>
          <a:p>
            <a:pPr algn="just">
              <a:buFont typeface="Courier New" panose="02070309020205020404" pitchFamily="49" charset="0"/>
              <a:buChar char="o"/>
            </a:pPr>
            <a:r>
              <a:rPr lang="fr-FR" sz="2400" dirty="0"/>
              <a:t>Importance de la condition matérielle du voyage : incertitude des passages, risque corsaire, maladies, papiers d’identification et de circulation…</a:t>
            </a:r>
          </a:p>
          <a:p>
            <a:pPr algn="just">
              <a:buFont typeface="Courier New" panose="02070309020205020404" pitchFamily="49" charset="0"/>
              <a:buChar char="o"/>
            </a:pPr>
            <a:r>
              <a:rPr lang="fr-FR" sz="2400" dirty="0"/>
              <a:t>Ouverture : un personnage majeur mais méconnu de l’histoire de l’orientalisme. Présenté à Louis XIV à Versailles. Rencontre Antoine Galland auquel il communique plusieurs des contes les plus célèbres des </a:t>
            </a:r>
            <a:r>
              <a:rPr lang="fr-FR" sz="2400" i="1" dirty="0"/>
              <a:t>Mille et une Nuits</a:t>
            </a:r>
            <a:r>
              <a:rPr lang="fr-FR" sz="2400" dirty="0"/>
              <a:t>, dont Aladin et Ali Baba</a:t>
            </a:r>
          </a:p>
        </p:txBody>
      </p:sp>
    </p:spTree>
    <p:extLst>
      <p:ext uri="{BB962C8B-B14F-4D97-AF65-F5344CB8AC3E}">
        <p14:creationId xmlns:p14="http://schemas.microsoft.com/office/powerpoint/2010/main" val="2425829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8E28E-22D8-B363-7333-2EA17D374F2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FF23225-8038-1C94-89D8-DB2CC6853B2C}"/>
              </a:ext>
            </a:extLst>
          </p:cNvPr>
          <p:cNvSpPr>
            <a:spLocks noGrp="1"/>
          </p:cNvSpPr>
          <p:nvPr>
            <p:ph type="title"/>
          </p:nvPr>
        </p:nvSpPr>
        <p:spPr/>
        <p:txBody>
          <a:bodyPr/>
          <a:lstStyle/>
          <a:p>
            <a:pPr algn="ctr"/>
            <a:r>
              <a:rPr lang="fr-FR" b="1" dirty="0"/>
              <a:t>Les champs historiographiques</a:t>
            </a:r>
          </a:p>
        </p:txBody>
      </p:sp>
      <p:sp>
        <p:nvSpPr>
          <p:cNvPr id="3" name="Espace réservé du contenu 2">
            <a:extLst>
              <a:ext uri="{FF2B5EF4-FFF2-40B4-BE49-F238E27FC236}">
                <a16:creationId xmlns:a16="http://schemas.microsoft.com/office/drawing/2014/main" id="{AD404BCE-E868-7DA1-006A-01B18F2FF063}"/>
              </a:ext>
            </a:extLst>
          </p:cNvPr>
          <p:cNvSpPr>
            <a:spLocks noGrp="1"/>
          </p:cNvSpPr>
          <p:nvPr>
            <p:ph idx="1"/>
          </p:nvPr>
        </p:nvSpPr>
        <p:spPr/>
        <p:txBody>
          <a:bodyPr/>
          <a:lstStyle/>
          <a:p>
            <a:pPr algn="just">
              <a:buFont typeface="Courier New" panose="02070309020205020404" pitchFamily="49" charset="0"/>
              <a:buChar char="o"/>
            </a:pPr>
            <a:r>
              <a:rPr lang="fr-FR" dirty="0"/>
              <a:t>Histoire de la santé et de la peste (Carlo </a:t>
            </a:r>
            <a:r>
              <a:rPr lang="fr-FR" dirty="0" err="1"/>
              <a:t>Cipolla</a:t>
            </a:r>
            <a:r>
              <a:rPr lang="fr-FR" dirty="0"/>
              <a:t>, un pionnier aujourd’hui dépassé ; Patrick Boucheron avec son </a:t>
            </a:r>
            <a:r>
              <a:rPr lang="fr-FR"/>
              <a:t>récent </a:t>
            </a:r>
            <a:r>
              <a:rPr lang="fr-FR" i="1"/>
              <a:t>Peste noire</a:t>
            </a:r>
            <a:r>
              <a:rPr lang="fr-FR"/>
              <a:t>)</a:t>
            </a:r>
            <a:endParaRPr lang="fr-FR" dirty="0"/>
          </a:p>
          <a:p>
            <a:pPr algn="just">
              <a:buFont typeface="Courier New" panose="02070309020205020404" pitchFamily="49" charset="0"/>
              <a:buChar char="o"/>
            </a:pPr>
            <a:r>
              <a:rPr lang="fr-FR" dirty="0"/>
              <a:t>Histoire du commerce en Méditerranée à l’époque du mercantilisme</a:t>
            </a:r>
          </a:p>
          <a:p>
            <a:pPr algn="just">
              <a:buFont typeface="Courier New" panose="02070309020205020404" pitchFamily="49" charset="0"/>
              <a:buChar char="o"/>
            </a:pPr>
            <a:r>
              <a:rPr lang="fr-FR" dirty="0"/>
              <a:t>Histoire de l’information et des agents consulaires</a:t>
            </a:r>
          </a:p>
        </p:txBody>
      </p:sp>
    </p:spTree>
    <p:extLst>
      <p:ext uri="{BB962C8B-B14F-4D97-AF65-F5344CB8AC3E}">
        <p14:creationId xmlns:p14="http://schemas.microsoft.com/office/powerpoint/2010/main" val="3845019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DEC3E9-424B-2A2A-F35F-9296B1047769}"/>
              </a:ext>
            </a:extLst>
          </p:cNvPr>
          <p:cNvSpPr>
            <a:spLocks noGrp="1"/>
          </p:cNvSpPr>
          <p:nvPr>
            <p:ph type="title"/>
          </p:nvPr>
        </p:nvSpPr>
        <p:spPr/>
        <p:txBody>
          <a:bodyPr/>
          <a:lstStyle/>
          <a:p>
            <a:pPr algn="ctr"/>
            <a:r>
              <a:rPr lang="fr-FR" b="1" dirty="0"/>
              <a:t>Les sources</a:t>
            </a:r>
          </a:p>
        </p:txBody>
      </p:sp>
      <p:sp>
        <p:nvSpPr>
          <p:cNvPr id="3" name="Espace réservé du contenu 2">
            <a:extLst>
              <a:ext uri="{FF2B5EF4-FFF2-40B4-BE49-F238E27FC236}">
                <a16:creationId xmlns:a16="http://schemas.microsoft.com/office/drawing/2014/main" id="{CC6F553E-96F5-8B43-57A4-219F3932846F}"/>
              </a:ext>
            </a:extLst>
          </p:cNvPr>
          <p:cNvSpPr>
            <a:spLocks noGrp="1"/>
          </p:cNvSpPr>
          <p:nvPr>
            <p:ph idx="1"/>
          </p:nvPr>
        </p:nvSpPr>
        <p:spPr/>
        <p:txBody>
          <a:bodyPr>
            <a:normAutofit/>
          </a:bodyPr>
          <a:lstStyle/>
          <a:p>
            <a:pPr algn="just">
              <a:buFont typeface="Courier New" panose="02070309020205020404" pitchFamily="49" charset="0"/>
              <a:buChar char="o"/>
            </a:pPr>
            <a:r>
              <a:rPr lang="fr-FR" dirty="0"/>
              <a:t>Correspondance de François </a:t>
            </a:r>
            <a:r>
              <a:rPr lang="fr-FR" dirty="0" err="1"/>
              <a:t>Cotolendy</a:t>
            </a:r>
            <a:r>
              <a:rPr lang="fr-FR" dirty="0"/>
              <a:t>, consul de France à Livourne de 1672 à 1691 : entre les consuls (agents à la fois diplomatiques et commerciaux relevant du secrétariat d’État à la Marine) et Versailles, les intendants des Bureaux de Santé, les officiers navals, mais aussi les échevins de la ville de Marseille qui sont prioritaires sur ce sujet</a:t>
            </a:r>
          </a:p>
          <a:p>
            <a:pPr algn="just">
              <a:buFont typeface="Courier New" panose="02070309020205020404" pitchFamily="49" charset="0"/>
              <a:buChar char="o"/>
            </a:pPr>
            <a:endParaRPr lang="fr-FR" dirty="0"/>
          </a:p>
        </p:txBody>
      </p:sp>
    </p:spTree>
    <p:extLst>
      <p:ext uri="{BB962C8B-B14F-4D97-AF65-F5344CB8AC3E}">
        <p14:creationId xmlns:p14="http://schemas.microsoft.com/office/powerpoint/2010/main" val="637811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DF4D6E-50D5-176F-4FD5-2BD43433CD63}"/>
              </a:ext>
            </a:extLst>
          </p:cNvPr>
          <p:cNvSpPr>
            <a:spLocks noGrp="1"/>
          </p:cNvSpPr>
          <p:nvPr>
            <p:ph type="title"/>
          </p:nvPr>
        </p:nvSpPr>
        <p:spPr/>
        <p:txBody>
          <a:bodyPr/>
          <a:lstStyle/>
          <a:p>
            <a:pPr algn="ctr"/>
            <a:r>
              <a:rPr lang="fr-FR" b="1" dirty="0"/>
              <a:t>Les thèmes</a:t>
            </a:r>
          </a:p>
        </p:txBody>
      </p:sp>
      <p:sp>
        <p:nvSpPr>
          <p:cNvPr id="3" name="Espace réservé du contenu 2">
            <a:extLst>
              <a:ext uri="{FF2B5EF4-FFF2-40B4-BE49-F238E27FC236}">
                <a16:creationId xmlns:a16="http://schemas.microsoft.com/office/drawing/2014/main" id="{0F3C25FB-3DDD-E131-9038-7AA2DB3441F0}"/>
              </a:ext>
            </a:extLst>
          </p:cNvPr>
          <p:cNvSpPr>
            <a:spLocks noGrp="1"/>
          </p:cNvSpPr>
          <p:nvPr>
            <p:ph idx="1"/>
          </p:nvPr>
        </p:nvSpPr>
        <p:spPr/>
        <p:txBody>
          <a:bodyPr>
            <a:normAutofit fontScale="85000" lnSpcReduction="20000"/>
          </a:bodyPr>
          <a:lstStyle/>
          <a:p>
            <a:pPr algn="just">
              <a:buFont typeface="Courier New" panose="02070309020205020404" pitchFamily="49" charset="0"/>
              <a:buChar char="o"/>
            </a:pPr>
            <a:r>
              <a:rPr lang="fr-FR" sz="2400" dirty="0"/>
              <a:t>L’orientalisme épidémiologique (</a:t>
            </a:r>
            <a:r>
              <a:rPr lang="fr-FR" sz="2400" dirty="0" err="1"/>
              <a:t>Nükhet</a:t>
            </a:r>
            <a:r>
              <a:rPr lang="fr-FR" sz="2400" dirty="0"/>
              <a:t> </a:t>
            </a:r>
            <a:r>
              <a:rPr lang="fr-FR" sz="2400" dirty="0" err="1"/>
              <a:t>Varlık</a:t>
            </a:r>
            <a:r>
              <a:rPr lang="fr-FR" sz="2400" dirty="0"/>
              <a:t>) : « La peste nous vient de l’Asie</a:t>
            </a:r>
            <a:r>
              <a:rPr lang="fr-FR" sz="2400" baseline="30000" dirty="0"/>
              <a:t>​</a:t>
            </a:r>
            <a:r>
              <a:rPr lang="fr-FR" sz="2400" dirty="0"/>
              <a:t>, &amp; depuis deux mille ans toutes les pestes qui ont paru en Europe y ont été transmises par la communication des ​Sarrasins, des Arabes, des Maures</a:t>
            </a:r>
            <a:r>
              <a:rPr lang="fr-FR" sz="2400" baseline="30000" dirty="0"/>
              <a:t>​</a:t>
            </a:r>
            <a:r>
              <a:rPr lang="fr-FR" sz="2400" dirty="0"/>
              <a:t>​, ou des Turcs avec nous, &amp; toutes les pestes n’ont pas eu chez nous d’autre source. » (</a:t>
            </a:r>
            <a:r>
              <a:rPr lang="fr-FR" sz="2400" i="1" dirty="0"/>
              <a:t>L’Encyclopédie</a:t>
            </a:r>
            <a:r>
              <a:rPr lang="fr-FR" sz="2400" dirty="0"/>
              <a:t>)</a:t>
            </a:r>
          </a:p>
          <a:p>
            <a:pPr algn="just">
              <a:buFont typeface="Courier New" panose="02070309020205020404" pitchFamily="49" charset="0"/>
              <a:buChar char="o"/>
            </a:pPr>
            <a:r>
              <a:rPr lang="fr-FR" sz="2400" dirty="0"/>
              <a:t>Infirmé par des découvertes récentes : la peste n’est pas seulement importée en Europe, il existe aussi des foyers endémiques de rongeurs, notamment dans les Alpes. Mais les routes principales de la peste demeurent celles du commerce et les ports sont des infrastructures stratégiques pour cette raison : il existe aussi des pestes propagées de l’Europe à l’Asie et l’Afrique</a:t>
            </a:r>
          </a:p>
          <a:p>
            <a:pPr algn="just">
              <a:buFont typeface="Courier New" panose="02070309020205020404" pitchFamily="49" charset="0"/>
              <a:buChar char="o"/>
            </a:pPr>
            <a:r>
              <a:rPr lang="fr-FR" sz="2400" dirty="0"/>
              <a:t>Mise en place de procédures de contrôle sanitaire dans le commerce international : patentes de santé, quarantaines dans les lazarets, correspondance sanitaire</a:t>
            </a:r>
          </a:p>
          <a:p>
            <a:pPr algn="just">
              <a:buFont typeface="Courier New" panose="02070309020205020404" pitchFamily="49" charset="0"/>
              <a:buChar char="o"/>
            </a:pPr>
            <a:r>
              <a:rPr lang="fr-FR" sz="2400" dirty="0"/>
              <a:t>Les procédures de contrôle peuvent aussi servir à lutter contre la contrebande</a:t>
            </a:r>
          </a:p>
          <a:p>
            <a:pPr algn="just">
              <a:buFont typeface="Courier New" panose="02070309020205020404" pitchFamily="49" charset="0"/>
              <a:buChar char="o"/>
            </a:pPr>
            <a:r>
              <a:rPr lang="fr-FR" sz="2400" dirty="0"/>
              <a:t>Un équilibre ambivalent : suffisamment strict pour inspirer la confiance, mais éviter au maximum la diffusion de nouvelles de la contagion dans le cadre d’une guerre commerciale mercantiliste entre Livourne, Gênes et Marseille, trois ports francs voisins</a:t>
            </a:r>
          </a:p>
          <a:p>
            <a:pPr algn="just">
              <a:buFont typeface="Courier New" panose="02070309020205020404" pitchFamily="49" charset="0"/>
              <a:buChar char="o"/>
            </a:pPr>
            <a:r>
              <a:rPr lang="fr-FR" sz="2400" dirty="0"/>
              <a:t>(Une époque de bouleversements de la prophylaxie : peste de Marseille en 1720 - qui n’est pas la dernière en Europe, mais l’avant-dernière, avant Messine en 1743 -, « peste bovine » (épizootie) des années 1710)</a:t>
            </a:r>
          </a:p>
        </p:txBody>
      </p:sp>
    </p:spTree>
    <p:extLst>
      <p:ext uri="{BB962C8B-B14F-4D97-AF65-F5344CB8AC3E}">
        <p14:creationId xmlns:p14="http://schemas.microsoft.com/office/powerpoint/2010/main" val="301108628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1524</TotalTime>
  <Words>1341</Words>
  <Application>Microsoft Macintosh PowerPoint</Application>
  <PresentationFormat>Grand écran</PresentationFormat>
  <Paragraphs>49</Paragraphs>
  <Slides>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Arial</vt:lpstr>
      <vt:lpstr>Bodoni 72 Book</vt:lpstr>
      <vt:lpstr>Courier New</vt:lpstr>
      <vt:lpstr>Thème Office</vt:lpstr>
      <vt:lpstr>Contrôle des gens de passage et question sanitaire</vt:lpstr>
      <vt:lpstr>Introduction</vt:lpstr>
      <vt:lpstr>I – Les aléas du voyage</vt:lpstr>
      <vt:lpstr>II – Logistique et contrôle</vt:lpstr>
      <vt:lpstr>III – Curiosité et traduction</vt:lpstr>
      <vt:lpstr>Conclusion</vt:lpstr>
      <vt:lpstr>Les champs historiographiques</vt:lpstr>
      <vt:lpstr>Les sources</vt:lpstr>
      <vt:lpstr>Les thèmes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Gilles NARCY</dc:creator>
  <cp:lastModifiedBy>Gilles NARCY</cp:lastModifiedBy>
  <cp:revision>81</cp:revision>
  <dcterms:created xsi:type="dcterms:W3CDTF">2026-01-28T12:53:36Z</dcterms:created>
  <dcterms:modified xsi:type="dcterms:W3CDTF">2026-02-20T09:56:37Z</dcterms:modified>
</cp:coreProperties>
</file>