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58" r:id="rId4"/>
    <p:sldId id="259" r:id="rId5"/>
    <p:sldId id="260" r:id="rId6"/>
    <p:sldId id="262" r:id="rId7"/>
    <p:sldId id="263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B05BF0-544C-07E8-404B-2E8E1EF0E6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EE6D256-0621-16A6-4755-62F109F4C1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4D582A9-8401-C6CD-B6BF-78C44456A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FC78F-105C-4B2B-AC5A-8C45123DBC65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7D560A9-4D07-58F8-BE13-7C6371980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D98ED9F-2587-EE34-93C4-28B73B877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4849A-827E-4A2D-83F9-6D11EEF1FC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3995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415FE7-4180-22F1-5D35-660935D78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E974F60-57E5-211B-A519-BF4934C0B4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40D2158-ECFD-37D7-68DA-9FA9F256E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FC78F-105C-4B2B-AC5A-8C45123DBC65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BB76C76-A4DD-E82B-445E-98914FC55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D913C90-DDC9-3862-091B-BE907D73B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4849A-827E-4A2D-83F9-6D11EEF1FC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5391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755D736-C9FD-9AA5-E2E8-2C3E24D7C7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6D22A9E-9F63-F5BF-9872-AEEA5C479E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CC3EA5C-EFE9-17EE-6F1C-83AEAAD16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FC78F-105C-4B2B-AC5A-8C45123DBC65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48FE01E-F5CD-8B82-183C-49C951D83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3A96B65-FB68-D421-075D-F49F31FE8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4849A-827E-4A2D-83F9-6D11EEF1FC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6310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9FCD7A-012B-142F-838C-3A6634595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B7CAD40-1E3F-67C8-1574-9EDDD571B8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69610E-4FD4-03EE-7E43-4FC43CD70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FC78F-105C-4B2B-AC5A-8C45123DBC65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EFFEED0-7E9A-987F-3EC9-2FEE20F8A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A1AB1F-3B00-B715-06D8-F2588098E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4849A-827E-4A2D-83F9-6D11EEF1FC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781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D622CA-C450-4D7A-E554-8C1098BE2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85A22CA-905F-EA98-39CF-5F608DD997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B208400-E85C-983F-DD30-789D5CA22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FC78F-105C-4B2B-AC5A-8C45123DBC65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E7BAD7F-452F-C98A-30F4-3A7DB703F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1E70CDB-C0DB-449E-3A3F-82CCAC23F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4849A-827E-4A2D-83F9-6D11EEF1FC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1165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A84839-5C97-35BA-E00D-99F683E70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106DCA4-18C3-3FDB-E46E-3B800C09AA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5AFABAD-0116-32F0-CA7F-8166B079B6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D668EAC-4FC4-AB32-3B9D-44A481E86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FC78F-105C-4B2B-AC5A-8C45123DBC65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38781AC-1C1E-CD49-D9B0-8E88D0CDF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72C6203-06BF-0D4A-DE79-B73E720D1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4849A-827E-4A2D-83F9-6D11EEF1FC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7986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9C8823-8679-B67F-9908-D11CFF4FE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6D41421-89E5-3CA5-389B-95F60A7518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F8FB739-0F68-E15C-5144-37AD78E1D7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5C7CF63-1528-6254-B09A-368DCB98AD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737945C-A179-8E30-EC9F-192BAC025F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83AAB3A-88D9-2C7B-0564-356CA10B8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FC78F-105C-4B2B-AC5A-8C45123DBC65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1DE2EAB-AEA5-5A9D-216B-A3636DE29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B0196A2-B05D-C206-C9C0-690E26B81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4849A-827E-4A2D-83F9-6D11EEF1FC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7173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5BCAFD-112C-9802-9487-39AAC772E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5C0C9A5-7191-BE81-8A84-FA200480C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FC78F-105C-4B2B-AC5A-8C45123DBC65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DF2DB8A-0802-F2CD-740D-AE1BCE443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107E8B8-A575-1379-AB0F-2A3A69D48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4849A-827E-4A2D-83F9-6D11EEF1FC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8083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72AF58F-B9A8-51DC-4285-B3827E1D6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FC78F-105C-4B2B-AC5A-8C45123DBC65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F87950C-E7AC-F7AA-71A2-76FB867AA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4A8549B-476F-8A49-DFF7-D4BBEA16B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4849A-827E-4A2D-83F9-6D11EEF1FC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5771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4BD9E4-D05F-D9A8-5FD7-9E8E4F83F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E482281-A15D-8959-74A6-D48F9F47C8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0F5BD0D-34AF-C517-7AE9-A421D04397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80A9259-A427-87E3-1CE7-3CBEB4951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FC78F-105C-4B2B-AC5A-8C45123DBC65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6D70B21-0174-D1F1-A031-55E607D13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FAAD3B5-47A8-B926-1295-30EDA15D6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4849A-827E-4A2D-83F9-6D11EEF1FC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5835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58985B-81E8-C5FE-6C39-ED9FD2D6A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F3FCB4D-8EAF-9967-D3C4-28EC66F479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BB64173-46A8-BBA1-2D76-65732A127B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5CB8E96-9967-B06B-B8B0-D4CFE9E08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FC78F-105C-4B2B-AC5A-8C45123DBC65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86E2625-3B35-E2D0-85F9-F916BA759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D75AF5A-3FC4-6ECC-A4B7-D95A05B1E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4849A-827E-4A2D-83F9-6D11EEF1FC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4961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831335A-10CD-823C-6D67-3C8EC71CD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65D3232-187D-FA3B-CBCC-F95386C5B7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FA19CA5-0F59-C013-67B7-FF04C2404B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0FC78F-105C-4B2B-AC5A-8C45123DBC65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28BFDE-F9FC-03B0-550E-D7060363B3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21ABBC-F3B2-03AC-0AE0-679DF7C825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54849A-827E-4A2D-83F9-6D11EEF1FC2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7579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Emma.Gendre@univ-paris1.fr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commons.wikimedia.org/wiki/File:Portrait_of_Charles_Seignobos.jpg?uselang=fr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3E91BC-1B54-EE06-13D4-C5FCBC21BA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>
                <a:latin typeface="Century Gothic" panose="020B0502020202020204" pitchFamily="34" charset="0"/>
              </a:rPr>
              <a:t>TD Historiographie 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9C548FB-BCFF-D5D3-FD07-E19BE7D7B7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3257" y="3651024"/>
            <a:ext cx="10145486" cy="2749776"/>
          </a:xfrm>
        </p:spPr>
        <p:txBody>
          <a:bodyPr>
            <a:normAutofit/>
          </a:bodyPr>
          <a:lstStyle/>
          <a:p>
            <a:endParaRPr lang="fr-FR" dirty="0"/>
          </a:p>
          <a:p>
            <a:r>
              <a:rPr lang="fr-FR" sz="3000" i="1" dirty="0"/>
              <a:t>Séance 4 – les méthodistes </a:t>
            </a:r>
            <a:endParaRPr lang="fr-FR" i="1" dirty="0"/>
          </a:p>
          <a:p>
            <a:r>
              <a:rPr lang="fr-FR" dirty="0"/>
              <a:t>Emma GENDRE </a:t>
            </a:r>
          </a:p>
          <a:p>
            <a:r>
              <a:rPr lang="fr-FR" dirty="0">
                <a:hlinkClick r:id="rId2"/>
              </a:rPr>
              <a:t>Emma.Gendre@univ-paris1.fr</a:t>
            </a:r>
            <a:r>
              <a:rPr lang="fr-FR" dirty="0"/>
              <a:t>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46666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433A16-5915-B5A8-16BB-A07566EF3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b="1" dirty="0"/>
              <a:t>La professionnalisation du métier d’historien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AE2EE04-FBA8-765B-2CEB-E5B058C260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157" y="1690688"/>
            <a:ext cx="7331529" cy="44862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dirty="0"/>
              <a:t>Influence des sciences exactes sur les sciences sociales 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fr-FR" dirty="0"/>
              <a:t>Se distinguer de la </a:t>
            </a:r>
            <a:r>
              <a:rPr lang="fr-FR" dirty="0">
                <a:highlight>
                  <a:srgbClr val="FFFF00"/>
                </a:highlight>
              </a:rPr>
              <a:t>littérature</a:t>
            </a:r>
            <a:r>
              <a:rPr lang="fr-FR" dirty="0"/>
              <a:t> et de la </a:t>
            </a:r>
            <a:r>
              <a:rPr lang="fr-FR" dirty="0">
                <a:highlight>
                  <a:srgbClr val="FFFF00"/>
                </a:highlight>
              </a:rPr>
              <a:t>philosophie</a:t>
            </a:r>
            <a:r>
              <a:rPr lang="fr-FR" dirty="0"/>
              <a:t>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L’Allemagne comme modèle : modèle du séminaire </a:t>
            </a:r>
          </a:p>
          <a:p>
            <a:pPr marL="0" indent="0">
              <a:buNone/>
            </a:pPr>
            <a:r>
              <a:rPr lang="fr-FR" dirty="0"/>
              <a:t>=&gt; </a:t>
            </a:r>
            <a:r>
              <a:rPr lang="fr-FR" b="1" u="sng" dirty="0"/>
              <a:t>Crise allemande de la pensée française</a:t>
            </a:r>
            <a:r>
              <a:rPr lang="fr-FR" dirty="0"/>
              <a:t> </a:t>
            </a:r>
          </a:p>
          <a:p>
            <a:pPr>
              <a:buFont typeface="Symbol" panose="05050102010706020507" pitchFamily="18" charset="2"/>
              <a:buChar char="Þ"/>
            </a:pPr>
            <a:endParaRPr lang="fr-FR" dirty="0"/>
          </a:p>
          <a:p>
            <a:pPr marL="0" indent="0">
              <a:buNone/>
            </a:pPr>
            <a:r>
              <a:rPr lang="fr-FR" dirty="0"/>
              <a:t>Développement de </a:t>
            </a:r>
            <a:r>
              <a:rPr lang="fr-FR" b="1" dirty="0"/>
              <a:t>méthodes historiques </a:t>
            </a:r>
          </a:p>
          <a:p>
            <a:pPr marL="0" indent="0">
              <a:buNone/>
            </a:pPr>
            <a:r>
              <a:rPr lang="fr-FR" dirty="0"/>
              <a:t>-éloigner le subjectif par une méthode objective</a:t>
            </a:r>
          </a:p>
          <a:p>
            <a:pPr marL="0" indent="0">
              <a:buNone/>
            </a:pPr>
            <a:r>
              <a:rPr lang="fr-FR" dirty="0"/>
              <a:t>= obtenir les faits exacts.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>
                <a:highlight>
                  <a:srgbClr val="FFFF00"/>
                </a:highlight>
              </a:rPr>
              <a:t>Leopold von Ranke </a:t>
            </a:r>
            <a:r>
              <a:rPr lang="fr-FR" dirty="0"/>
              <a:t>: histoire évènementielle et exacte</a:t>
            </a:r>
          </a:p>
        </p:txBody>
      </p:sp>
      <p:pic>
        <p:nvPicPr>
          <p:cNvPr id="3074" name="Picture 2" descr="La crise allemande de la pensée française, 1870-1914 eBook : Digeon,  Claude: Amazon.fr: Boutique Kindle">
            <a:extLst>
              <a:ext uri="{FF2B5EF4-FFF2-40B4-BE49-F238E27FC236}">
                <a16:creationId xmlns:a16="http://schemas.microsoft.com/office/drawing/2014/main" id="{3AFE18AC-B232-0B77-85B9-EC85402B7A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0743" y="1274309"/>
            <a:ext cx="3048000" cy="4784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4625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A58636-8F19-39BA-F60E-44D8C5EC9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L’école méthodiste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AFC13B2-A28B-00C5-11BA-EAA99EF531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0752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1876: Le manifeste, co-écrit par </a:t>
            </a:r>
            <a:r>
              <a:rPr lang="fr-FR" b="1" dirty="0"/>
              <a:t>Gabriel Monod </a:t>
            </a:r>
            <a:r>
              <a:rPr lang="fr-FR" dirty="0"/>
              <a:t>et </a:t>
            </a:r>
            <a:r>
              <a:rPr lang="fr-FR" b="1" dirty="0"/>
              <a:t>Gustave </a:t>
            </a:r>
            <a:r>
              <a:rPr lang="fr-FR" b="1" dirty="0" err="1"/>
              <a:t>Fagniez</a:t>
            </a:r>
            <a:r>
              <a:rPr lang="fr-FR" b="1" dirty="0"/>
              <a:t> </a:t>
            </a:r>
            <a:r>
              <a:rPr lang="fr-FR" dirty="0"/>
              <a:t>pour lancer la </a:t>
            </a:r>
            <a:r>
              <a:rPr lang="fr-FR" i="1" dirty="0"/>
              <a:t>Revue historique.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1898: </a:t>
            </a:r>
            <a:r>
              <a:rPr lang="fr-FR" b="1" dirty="0"/>
              <a:t>Charles-Victor Langlois </a:t>
            </a:r>
            <a:r>
              <a:rPr lang="fr-FR" dirty="0"/>
              <a:t>et</a:t>
            </a:r>
            <a:r>
              <a:rPr lang="fr-FR" b="1" dirty="0"/>
              <a:t> Charles Seignobos</a:t>
            </a:r>
            <a:r>
              <a:rPr lang="fr-FR" dirty="0"/>
              <a:t>, </a:t>
            </a:r>
            <a:r>
              <a:rPr lang="fr-FR" i="1" dirty="0"/>
              <a:t>L'Introduction aux études historiques</a:t>
            </a:r>
            <a:r>
              <a:rPr lang="fr-FR" dirty="0"/>
              <a:t> 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AutoShape 2" descr="Gabriel Monod — Wikipédia">
            <a:extLst>
              <a:ext uri="{FF2B5EF4-FFF2-40B4-BE49-F238E27FC236}">
                <a16:creationId xmlns:a16="http://schemas.microsoft.com/office/drawing/2014/main" id="{5CD4A2A9-8B22-CB7E-8A42-A5E9611BE1D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28" name="Picture 4" descr="Gabriel Monod (1844-1912) - Musée protestant">
            <a:extLst>
              <a:ext uri="{FF2B5EF4-FFF2-40B4-BE49-F238E27FC236}">
                <a16:creationId xmlns:a16="http://schemas.microsoft.com/office/drawing/2014/main" id="{5685F7EE-2EAB-523D-42DA-90A6B95995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6495" y="925365"/>
            <a:ext cx="3477305" cy="4702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78C05BCC-2F92-95C6-4BAD-42687FB714D7}"/>
              </a:ext>
            </a:extLst>
          </p:cNvPr>
          <p:cNvSpPr txBox="1"/>
          <p:nvPr/>
        </p:nvSpPr>
        <p:spPr>
          <a:xfrm>
            <a:off x="8360229" y="6176963"/>
            <a:ext cx="2993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Gabriel </a:t>
            </a:r>
            <a:r>
              <a:rPr lang="fr-FR" dirty="0" err="1"/>
              <a:t>Monods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48229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0974C0-5662-1A68-A800-A4B43C2B7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099"/>
            <a:ext cx="10515600" cy="1325563"/>
          </a:xfrm>
        </p:spPr>
        <p:txBody>
          <a:bodyPr/>
          <a:lstStyle/>
          <a:p>
            <a:r>
              <a:rPr lang="fr-FR" b="1" i="1" dirty="0"/>
              <a:t>Introduction aux études historiques </a:t>
            </a:r>
            <a:r>
              <a:rPr lang="fr-FR" b="1" dirty="0"/>
              <a:t>(1898)</a:t>
            </a:r>
            <a:endParaRPr lang="fr-FR" dirty="0"/>
          </a:p>
        </p:txBody>
      </p:sp>
      <p:pic>
        <p:nvPicPr>
          <p:cNvPr id="4" name="Espace réservé du contenu 3" descr="Une image contenant Visage humain, portrait, homme, personne&#10;&#10;Le contenu généré par l’IA peut être incorrect.">
            <a:hlinkClick r:id="rId2"/>
            <a:extLst>
              <a:ext uri="{FF2B5EF4-FFF2-40B4-BE49-F238E27FC236}">
                <a16:creationId xmlns:a16="http://schemas.microsoft.com/office/drawing/2014/main" id="{DE3CA0A9-F575-E95B-5FEE-7B0D457B02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815"/>
          <a:stretch>
            <a:fillRect/>
          </a:stretch>
        </p:blipFill>
        <p:spPr bwMode="auto">
          <a:xfrm>
            <a:off x="1306284" y="1285507"/>
            <a:ext cx="3086101" cy="433004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B9CB32F4-1E46-D4BB-37A2-20EA90775854}"/>
              </a:ext>
            </a:extLst>
          </p:cNvPr>
          <p:cNvSpPr txBox="1"/>
          <p:nvPr/>
        </p:nvSpPr>
        <p:spPr>
          <a:xfrm>
            <a:off x="1115787" y="5846544"/>
            <a:ext cx="49802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Charles Seignobos vers 1909.</a:t>
            </a:r>
          </a:p>
          <a:p>
            <a:r>
              <a:rPr lang="fr-FR" b="1" dirty="0"/>
              <a:t>1907: Chaire méthode historique</a:t>
            </a:r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F1A9FAF-F242-8160-61D6-C2878D5247D6}"/>
              </a:ext>
            </a:extLst>
          </p:cNvPr>
          <p:cNvSpPr txBox="1"/>
          <p:nvPr/>
        </p:nvSpPr>
        <p:spPr>
          <a:xfrm>
            <a:off x="6096000" y="5973463"/>
            <a:ext cx="425631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kern="0" dirty="0">
                <a:latin typeface="Times New Roman" panose="02020603050405020304" pitchFamily="18" charset="0"/>
                <a:ea typeface="Aptos" panose="020B0004020202020204" pitchFamily="34" charset="0"/>
              </a:rPr>
              <a:t>Charles Victor Langlois </a:t>
            </a:r>
          </a:p>
          <a:p>
            <a:pPr algn="ctr"/>
            <a:r>
              <a:rPr lang="fr-FR" kern="0" dirty="0">
                <a:latin typeface="Times New Roman" panose="02020603050405020304" pitchFamily="18" charset="0"/>
                <a:ea typeface="Aptos" panose="020B0004020202020204" pitchFamily="34" charset="0"/>
              </a:rPr>
              <a:t>1913 :  </a:t>
            </a:r>
            <a:r>
              <a:rPr lang="fr-FR" sz="1800" b="1" kern="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directeur des Archives de France</a:t>
            </a:r>
            <a:r>
              <a:rPr lang="fr-FR" sz="1800" kern="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endParaRPr lang="fr-FR" dirty="0"/>
          </a:p>
        </p:txBody>
      </p:sp>
      <p:pic>
        <p:nvPicPr>
          <p:cNvPr id="2050" name="Picture 2" descr="Charles-Victor Langlois - Babelio">
            <a:extLst>
              <a:ext uri="{FF2B5EF4-FFF2-40B4-BE49-F238E27FC236}">
                <a16:creationId xmlns:a16="http://schemas.microsoft.com/office/drawing/2014/main" id="{F678546D-BA49-CE3A-7AD4-62D4688795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9618" y="1490662"/>
            <a:ext cx="3387877" cy="387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5384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DCB181B-A9F9-3022-06C9-9C41C58D2A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dirty="0"/>
              <a:t>Donner de la légitimité à l’histoire  grâce à la méthode </a:t>
            </a:r>
          </a:p>
          <a:p>
            <a:pPr marL="0" indent="0">
              <a:buNone/>
            </a:pPr>
            <a:r>
              <a:rPr lang="fr-FR" dirty="0"/>
              <a:t>=&gt; recherche de la scientificité de l’histoire, contre les « </a:t>
            </a:r>
            <a:r>
              <a:rPr lang="fr-FR" dirty="0">
                <a:highlight>
                  <a:srgbClr val="FFFF00"/>
                </a:highlight>
              </a:rPr>
              <a:t>littérateurs</a:t>
            </a:r>
            <a:r>
              <a:rPr lang="fr-FR" dirty="0"/>
              <a:t> » et les « </a:t>
            </a:r>
            <a:r>
              <a:rPr lang="fr-FR" dirty="0">
                <a:highlight>
                  <a:srgbClr val="FFFF00"/>
                </a:highlight>
              </a:rPr>
              <a:t>vulgarisateurs</a:t>
            </a:r>
            <a:r>
              <a:rPr lang="fr-FR" dirty="0"/>
              <a:t> ».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« </a:t>
            </a:r>
            <a:r>
              <a:rPr lang="fr-FR" b="1" u="sng" dirty="0"/>
              <a:t>l’histoire se fait avec les documents » </a:t>
            </a:r>
            <a:r>
              <a:rPr lang="fr-FR" dirty="0"/>
              <a:t>= Connaissance indirecte par chaines de raisonnements rationnels à partir des documents.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/>
              <a:t>Objectivation par les critiques des documents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Critique externe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Critique interne 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26968436-B907-0192-D5DD-BE8B6BBAA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r-FR" b="1" i="1" dirty="0"/>
              <a:t>Introduction aux études historiques </a:t>
            </a:r>
            <a:r>
              <a:rPr lang="fr-FR" b="1" dirty="0"/>
              <a:t>(1898)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11247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D45187-F8ED-770C-FE98-DB53805BF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La méthode historique selon les méthodistes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0C4898F-6B71-5DB2-0609-3129C68ACD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l’histoire n’est que la </a:t>
            </a:r>
            <a:r>
              <a:rPr lang="fr-FR" b="1" dirty="0"/>
              <a:t>mise en œuvre et l’objectivisation critique de documents. 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Rôle de l’historien : décortiquer le </a:t>
            </a:r>
            <a:r>
              <a:rPr lang="fr-FR" dirty="0">
                <a:highlight>
                  <a:srgbClr val="FFFF00"/>
                </a:highlight>
              </a:rPr>
              <a:t>caractère subjectif </a:t>
            </a:r>
            <a:r>
              <a:rPr lang="fr-FR" dirty="0"/>
              <a:t>du document = comprendre ce qui sépare le fait de l’interprétation de l’acteur =&gt; </a:t>
            </a:r>
            <a:r>
              <a:rPr lang="fr-FR" b="1" dirty="0"/>
              <a:t>par le travail critique.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Idée d'un </a:t>
            </a:r>
            <a:r>
              <a:rPr lang="fr-FR" b="1" u="sng" dirty="0"/>
              <a:t>historien enquêteur </a:t>
            </a:r>
            <a:r>
              <a:rPr lang="fr-FR" dirty="0"/>
              <a:t>: après avoir situé la source et son auteur, on </a:t>
            </a:r>
            <a:r>
              <a:rPr lang="fr-FR" dirty="0">
                <a:highlight>
                  <a:srgbClr val="FFFF00"/>
                </a:highlight>
              </a:rPr>
              <a:t>critique la source </a:t>
            </a:r>
            <a:r>
              <a:rPr lang="fr-FR" dirty="0"/>
              <a:t>pour voir son degré de fiabilité et d’exactitude 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07119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C3EBE7-D5B4-AEEA-AB18-A5C2E91E8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R</a:t>
            </a:r>
            <a:r>
              <a:rPr lang="fr-FR" b="1"/>
              <a:t>éception</a:t>
            </a:r>
            <a:endParaRPr lang="fr-FR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D108420-53D7-45ED-C3B7-C525529B9F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Critique des Annales : les qualifie de scientistes, de positivistes = idée d’une légende noire. 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Apport principal : division entre l’établissement des faits et leur explication. 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Longue postérité dans la méthode de critique des documents.</a:t>
            </a:r>
          </a:p>
        </p:txBody>
      </p:sp>
    </p:spTree>
    <p:extLst>
      <p:ext uri="{BB962C8B-B14F-4D97-AF65-F5344CB8AC3E}">
        <p14:creationId xmlns:p14="http://schemas.microsoft.com/office/powerpoint/2010/main" val="341136972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</TotalTime>
  <Words>317</Words>
  <Application>Microsoft Office PowerPoint</Application>
  <PresentationFormat>Grand écran</PresentationFormat>
  <Paragraphs>48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5" baseType="lpstr">
      <vt:lpstr>Aptos</vt:lpstr>
      <vt:lpstr>Aptos Display</vt:lpstr>
      <vt:lpstr>Arial</vt:lpstr>
      <vt:lpstr>Century Gothic</vt:lpstr>
      <vt:lpstr>Symbol</vt:lpstr>
      <vt:lpstr>Times New Roman</vt:lpstr>
      <vt:lpstr>Wingdings</vt:lpstr>
      <vt:lpstr>Thème Office</vt:lpstr>
      <vt:lpstr>TD Historiographie </vt:lpstr>
      <vt:lpstr>La professionnalisation du métier d’historien </vt:lpstr>
      <vt:lpstr>L’école méthodiste </vt:lpstr>
      <vt:lpstr>Introduction aux études historiques (1898)</vt:lpstr>
      <vt:lpstr>Introduction aux études historiques (1898)</vt:lpstr>
      <vt:lpstr>La méthode historique selon les méthodistes </vt:lpstr>
      <vt:lpstr>Réception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Emma Gendre</dc:creator>
  <cp:lastModifiedBy>Emma Gendre</cp:lastModifiedBy>
  <cp:revision>11</cp:revision>
  <dcterms:created xsi:type="dcterms:W3CDTF">2026-01-23T19:16:17Z</dcterms:created>
  <dcterms:modified xsi:type="dcterms:W3CDTF">2026-02-18T14:48:53Z</dcterms:modified>
</cp:coreProperties>
</file>