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9" r:id="rId2"/>
    <p:sldId id="257" r:id="rId3"/>
    <p:sldId id="260" r:id="rId4"/>
    <p:sldId id="286" r:id="rId5"/>
    <p:sldId id="261" r:id="rId6"/>
    <p:sldId id="287" r:id="rId7"/>
    <p:sldId id="262" r:id="rId8"/>
    <p:sldId id="314" r:id="rId9"/>
    <p:sldId id="263" r:id="rId10"/>
    <p:sldId id="264" r:id="rId11"/>
    <p:sldId id="266" r:id="rId12"/>
    <p:sldId id="267" r:id="rId13"/>
    <p:sldId id="268" r:id="rId14"/>
    <p:sldId id="269" r:id="rId15"/>
    <p:sldId id="270" r:id="rId16"/>
    <p:sldId id="292" r:id="rId17"/>
    <p:sldId id="296" r:id="rId18"/>
    <p:sldId id="297" r:id="rId19"/>
    <p:sldId id="298" r:id="rId20"/>
    <p:sldId id="293" r:id="rId21"/>
    <p:sldId id="299" r:id="rId22"/>
    <p:sldId id="300" r:id="rId23"/>
    <p:sldId id="301" r:id="rId24"/>
    <p:sldId id="302" r:id="rId25"/>
    <p:sldId id="303" r:id="rId26"/>
    <p:sldId id="305" r:id="rId27"/>
    <p:sldId id="304" r:id="rId28"/>
    <p:sldId id="306" r:id="rId29"/>
    <p:sldId id="307" r:id="rId30"/>
    <p:sldId id="308" r:id="rId31"/>
    <p:sldId id="311" r:id="rId32"/>
    <p:sldId id="312" r:id="rId33"/>
    <p:sldId id="272" r:id="rId34"/>
    <p:sldId id="313" r:id="rId35"/>
    <p:sldId id="282" r:id="rId36"/>
    <p:sldId id="289" r:id="rId37"/>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4564"/>
  </p:normalViewPr>
  <p:slideViewPr>
    <p:cSldViewPr snapToGrid="0" snapToObjects="1">
      <p:cViewPr varScale="1">
        <p:scale>
          <a:sx n="106" d="100"/>
          <a:sy n="106" d="100"/>
        </p:scale>
        <p:origin x="696" y="1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21CF5C4B-5565-6844-BDEA-8BB5E3F7E59A}" type="datetimeFigureOut">
              <a:rPr lang="fr-FR" smtClean="0"/>
              <a:t>23/02/2026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A1D99BC-EEE3-404F-8AFC-9CF7BDAF36D8}" type="slidenum">
              <a:rPr lang="fr-FR" smtClean="0"/>
              <a:t>‹N°›</a:t>
            </a:fld>
            <a:endParaRPr lang="fr-FR"/>
          </a:p>
        </p:txBody>
      </p:sp>
    </p:spTree>
    <p:extLst>
      <p:ext uri="{BB962C8B-B14F-4D97-AF65-F5344CB8AC3E}">
        <p14:creationId xmlns:p14="http://schemas.microsoft.com/office/powerpoint/2010/main" val="3300368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1CF5C4B-5565-6844-BDEA-8BB5E3F7E59A}" type="datetimeFigureOut">
              <a:rPr lang="fr-FR" smtClean="0"/>
              <a:t>23/02/2026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A1D99BC-EEE3-404F-8AFC-9CF7BDAF36D8}" type="slidenum">
              <a:rPr lang="fr-FR" smtClean="0"/>
              <a:t>‹N°›</a:t>
            </a:fld>
            <a:endParaRPr lang="fr-FR"/>
          </a:p>
        </p:txBody>
      </p:sp>
    </p:spTree>
    <p:extLst>
      <p:ext uri="{BB962C8B-B14F-4D97-AF65-F5344CB8AC3E}">
        <p14:creationId xmlns:p14="http://schemas.microsoft.com/office/powerpoint/2010/main" val="2508603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1CF5C4B-5565-6844-BDEA-8BB5E3F7E59A}" type="datetimeFigureOut">
              <a:rPr lang="fr-FR" smtClean="0"/>
              <a:t>23/02/2026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A1D99BC-EEE3-404F-8AFC-9CF7BDAF36D8}" type="slidenum">
              <a:rPr lang="fr-FR" smtClean="0"/>
              <a:t>‹N°›</a:t>
            </a:fld>
            <a:endParaRPr lang="fr-FR"/>
          </a:p>
        </p:txBody>
      </p:sp>
    </p:spTree>
    <p:extLst>
      <p:ext uri="{BB962C8B-B14F-4D97-AF65-F5344CB8AC3E}">
        <p14:creationId xmlns:p14="http://schemas.microsoft.com/office/powerpoint/2010/main" val="2695532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1CF5C4B-5565-6844-BDEA-8BB5E3F7E59A}" type="datetimeFigureOut">
              <a:rPr lang="fr-FR" smtClean="0"/>
              <a:t>23/02/2026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A1D99BC-EEE3-404F-8AFC-9CF7BDAF36D8}" type="slidenum">
              <a:rPr lang="fr-FR" smtClean="0"/>
              <a:t>‹N°›</a:t>
            </a:fld>
            <a:endParaRPr lang="fr-FR"/>
          </a:p>
        </p:txBody>
      </p:sp>
    </p:spTree>
    <p:extLst>
      <p:ext uri="{BB962C8B-B14F-4D97-AF65-F5344CB8AC3E}">
        <p14:creationId xmlns:p14="http://schemas.microsoft.com/office/powerpoint/2010/main" val="3386937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21CF5C4B-5565-6844-BDEA-8BB5E3F7E59A}" type="datetimeFigureOut">
              <a:rPr lang="fr-FR" smtClean="0"/>
              <a:t>23/02/2026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A1D99BC-EEE3-404F-8AFC-9CF7BDAF36D8}" type="slidenum">
              <a:rPr lang="fr-FR" smtClean="0"/>
              <a:t>‹N°›</a:t>
            </a:fld>
            <a:endParaRPr lang="fr-FR"/>
          </a:p>
        </p:txBody>
      </p:sp>
    </p:spTree>
    <p:extLst>
      <p:ext uri="{BB962C8B-B14F-4D97-AF65-F5344CB8AC3E}">
        <p14:creationId xmlns:p14="http://schemas.microsoft.com/office/powerpoint/2010/main" val="903464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21CF5C4B-5565-6844-BDEA-8BB5E3F7E59A}" type="datetimeFigureOut">
              <a:rPr lang="fr-FR" smtClean="0"/>
              <a:t>23/02/2026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A1D99BC-EEE3-404F-8AFC-9CF7BDAF36D8}" type="slidenum">
              <a:rPr lang="fr-FR" smtClean="0"/>
              <a:t>‹N°›</a:t>
            </a:fld>
            <a:endParaRPr lang="fr-FR"/>
          </a:p>
        </p:txBody>
      </p:sp>
    </p:spTree>
    <p:extLst>
      <p:ext uri="{BB962C8B-B14F-4D97-AF65-F5344CB8AC3E}">
        <p14:creationId xmlns:p14="http://schemas.microsoft.com/office/powerpoint/2010/main" val="1552445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21CF5C4B-5565-6844-BDEA-8BB5E3F7E59A}" type="datetimeFigureOut">
              <a:rPr lang="fr-FR" smtClean="0"/>
              <a:t>23/02/2026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A1D99BC-EEE3-404F-8AFC-9CF7BDAF36D8}" type="slidenum">
              <a:rPr lang="fr-FR" smtClean="0"/>
              <a:t>‹N°›</a:t>
            </a:fld>
            <a:endParaRPr lang="fr-FR"/>
          </a:p>
        </p:txBody>
      </p:sp>
    </p:spTree>
    <p:extLst>
      <p:ext uri="{BB962C8B-B14F-4D97-AF65-F5344CB8AC3E}">
        <p14:creationId xmlns:p14="http://schemas.microsoft.com/office/powerpoint/2010/main" val="3722828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2"/>
          <p:cNvSpPr>
            <a:spLocks noGrp="1"/>
          </p:cNvSpPr>
          <p:nvPr>
            <p:ph type="dt" sz="half" idx="10"/>
          </p:nvPr>
        </p:nvSpPr>
        <p:spPr/>
        <p:txBody>
          <a:bodyPr/>
          <a:lstStyle/>
          <a:p>
            <a:fld id="{21CF5C4B-5565-6844-BDEA-8BB5E3F7E59A}" type="datetimeFigureOut">
              <a:rPr lang="fr-FR" smtClean="0"/>
              <a:t>23/02/2026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A1D99BC-EEE3-404F-8AFC-9CF7BDAF36D8}" type="slidenum">
              <a:rPr lang="fr-FR" smtClean="0"/>
              <a:t>‹N°›</a:t>
            </a:fld>
            <a:endParaRPr lang="fr-FR"/>
          </a:p>
        </p:txBody>
      </p:sp>
    </p:spTree>
    <p:extLst>
      <p:ext uri="{BB962C8B-B14F-4D97-AF65-F5344CB8AC3E}">
        <p14:creationId xmlns:p14="http://schemas.microsoft.com/office/powerpoint/2010/main" val="2177178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1CF5C4B-5565-6844-BDEA-8BB5E3F7E59A}" type="datetimeFigureOut">
              <a:rPr lang="fr-FR" smtClean="0"/>
              <a:t>23/02/2026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A1D99BC-EEE3-404F-8AFC-9CF7BDAF36D8}" type="slidenum">
              <a:rPr lang="fr-FR" smtClean="0"/>
              <a:t>‹N°›</a:t>
            </a:fld>
            <a:endParaRPr lang="fr-FR"/>
          </a:p>
        </p:txBody>
      </p:sp>
    </p:spTree>
    <p:extLst>
      <p:ext uri="{BB962C8B-B14F-4D97-AF65-F5344CB8AC3E}">
        <p14:creationId xmlns:p14="http://schemas.microsoft.com/office/powerpoint/2010/main" val="2504049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21CF5C4B-5565-6844-BDEA-8BB5E3F7E59A}" type="datetimeFigureOut">
              <a:rPr lang="fr-FR" smtClean="0"/>
              <a:t>23/02/2026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A1D99BC-EEE3-404F-8AFC-9CF7BDAF36D8}" type="slidenum">
              <a:rPr lang="fr-FR" smtClean="0"/>
              <a:t>‹N°›</a:t>
            </a:fld>
            <a:endParaRPr lang="fr-FR"/>
          </a:p>
        </p:txBody>
      </p:sp>
    </p:spTree>
    <p:extLst>
      <p:ext uri="{BB962C8B-B14F-4D97-AF65-F5344CB8AC3E}">
        <p14:creationId xmlns:p14="http://schemas.microsoft.com/office/powerpoint/2010/main" val="17110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21CF5C4B-5565-6844-BDEA-8BB5E3F7E59A}" type="datetimeFigureOut">
              <a:rPr lang="fr-FR" smtClean="0"/>
              <a:t>23/02/2026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A1D99BC-EEE3-404F-8AFC-9CF7BDAF36D8}" type="slidenum">
              <a:rPr lang="fr-FR" smtClean="0"/>
              <a:t>‹N°›</a:t>
            </a:fld>
            <a:endParaRPr lang="fr-FR"/>
          </a:p>
        </p:txBody>
      </p:sp>
    </p:spTree>
    <p:extLst>
      <p:ext uri="{BB962C8B-B14F-4D97-AF65-F5344CB8AC3E}">
        <p14:creationId xmlns:p14="http://schemas.microsoft.com/office/powerpoint/2010/main" val="3427199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et modifiez le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CF5C4B-5565-6844-BDEA-8BB5E3F7E59A}" type="datetimeFigureOut">
              <a:rPr lang="fr-FR" smtClean="0"/>
              <a:t>23/02/2026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D99BC-EEE3-404F-8AFC-9CF7BDAF36D8}" type="slidenum">
              <a:rPr lang="fr-FR" smtClean="0"/>
              <a:t>‹N°›</a:t>
            </a:fld>
            <a:endParaRPr lang="fr-FR"/>
          </a:p>
        </p:txBody>
      </p:sp>
    </p:spTree>
    <p:extLst>
      <p:ext uri="{BB962C8B-B14F-4D97-AF65-F5344CB8AC3E}">
        <p14:creationId xmlns:p14="http://schemas.microsoft.com/office/powerpoint/2010/main" val="3806675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0333A1-CED5-9145-9B83-F60751FEDE86}"/>
              </a:ext>
            </a:extLst>
          </p:cNvPr>
          <p:cNvSpPr>
            <a:spLocks noGrp="1"/>
          </p:cNvSpPr>
          <p:nvPr>
            <p:ph type="ctrTitle"/>
          </p:nvPr>
        </p:nvSpPr>
        <p:spPr>
          <a:xfrm>
            <a:off x="1143000" y="1699022"/>
            <a:ext cx="6858000" cy="970700"/>
          </a:xfrm>
        </p:spPr>
        <p:txBody>
          <a:bodyPr>
            <a:normAutofit fontScale="90000"/>
          </a:bodyPr>
          <a:lstStyle/>
          <a:p>
            <a:r>
              <a:rPr lang="fr-FR" dirty="0"/>
              <a:t>Georg Simmel</a:t>
            </a:r>
            <a:br>
              <a:rPr lang="fr-FR" dirty="0"/>
            </a:br>
            <a:r>
              <a:rPr lang="fr-FR" sz="2700" dirty="0"/>
              <a:t>1858-1918</a:t>
            </a:r>
          </a:p>
        </p:txBody>
      </p:sp>
      <p:sp>
        <p:nvSpPr>
          <p:cNvPr id="3" name="Sous-titre 2">
            <a:extLst>
              <a:ext uri="{FF2B5EF4-FFF2-40B4-BE49-F238E27FC236}">
                <a16:creationId xmlns:a16="http://schemas.microsoft.com/office/drawing/2014/main" id="{82A5BC1F-FCCF-1548-AD85-2CB4BBA9CFC6}"/>
              </a:ext>
            </a:extLst>
          </p:cNvPr>
          <p:cNvSpPr>
            <a:spLocks noGrp="1"/>
          </p:cNvSpPr>
          <p:nvPr>
            <p:ph type="subTitle" idx="1"/>
          </p:nvPr>
        </p:nvSpPr>
        <p:spPr>
          <a:xfrm>
            <a:off x="1143000" y="2669722"/>
            <a:ext cx="6858000" cy="2130878"/>
          </a:xfrm>
        </p:spPr>
        <p:txBody>
          <a:bodyPr/>
          <a:lstStyle/>
          <a:p>
            <a:endParaRPr lang="fr-FR" dirty="0"/>
          </a:p>
        </p:txBody>
      </p:sp>
      <p:pic>
        <p:nvPicPr>
          <p:cNvPr id="5" name="Image 4">
            <a:extLst>
              <a:ext uri="{FF2B5EF4-FFF2-40B4-BE49-F238E27FC236}">
                <a16:creationId xmlns:a16="http://schemas.microsoft.com/office/drawing/2014/main" id="{D2DBF4FF-91D5-4F44-9BA7-94532996244D}"/>
              </a:ext>
            </a:extLst>
          </p:cNvPr>
          <p:cNvPicPr>
            <a:picLocks noChangeAspect="1"/>
          </p:cNvPicPr>
          <p:nvPr/>
        </p:nvPicPr>
        <p:blipFill>
          <a:blip r:embed="rId2"/>
          <a:stretch>
            <a:fillRect/>
          </a:stretch>
        </p:blipFill>
        <p:spPr>
          <a:xfrm>
            <a:off x="3362899" y="2802537"/>
            <a:ext cx="2286000" cy="1675769"/>
          </a:xfrm>
          <a:prstGeom prst="rect">
            <a:avLst/>
          </a:prstGeom>
        </p:spPr>
      </p:pic>
    </p:spTree>
    <p:extLst>
      <p:ext uri="{BB962C8B-B14F-4D97-AF65-F5344CB8AC3E}">
        <p14:creationId xmlns:p14="http://schemas.microsoft.com/office/powerpoint/2010/main" val="2616249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230223"/>
            <a:ext cx="8229600" cy="187413"/>
          </a:xfrm>
        </p:spPr>
        <p:txBody>
          <a:bodyPr>
            <a:normAutofit fontScale="90000"/>
          </a:bodyPr>
          <a:lstStyle/>
          <a:p>
            <a:r>
              <a:rPr lang="fr-FR" sz="3100" dirty="0"/>
              <a:t>Georg Simmel</a:t>
            </a:r>
            <a:br>
              <a:rPr lang="fr-FR" sz="3100" dirty="0"/>
            </a:br>
            <a:r>
              <a:rPr lang="fr-FR" sz="3100" b="1" dirty="0"/>
              <a:t>L’individualisme comme nouvelle forme d’existence sociale</a:t>
            </a:r>
            <a:br>
              <a:rPr lang="fr-FR" sz="3600" dirty="0"/>
            </a:br>
            <a:br>
              <a:rPr lang="fr-FR" sz="3600" dirty="0"/>
            </a:br>
            <a:r>
              <a:rPr lang="fr-FR" dirty="0"/>
              <a:t> </a:t>
            </a:r>
          </a:p>
        </p:txBody>
      </p:sp>
      <p:sp>
        <p:nvSpPr>
          <p:cNvPr id="3" name="Espace réservé du contenu 2"/>
          <p:cNvSpPr>
            <a:spLocks noGrp="1"/>
          </p:cNvSpPr>
          <p:nvPr>
            <p:ph idx="1"/>
          </p:nvPr>
        </p:nvSpPr>
        <p:spPr/>
        <p:txBody>
          <a:bodyPr>
            <a:normAutofit fontScale="92500" lnSpcReduction="10000"/>
          </a:bodyPr>
          <a:lstStyle/>
          <a:p>
            <a:pPr marL="0" indent="0">
              <a:buNone/>
            </a:pPr>
            <a:endParaRPr lang="fr-FR" dirty="0"/>
          </a:p>
          <a:p>
            <a:pPr marL="0" indent="0">
              <a:buNone/>
            </a:pPr>
            <a:r>
              <a:rPr lang="fr-FR" dirty="0"/>
              <a:t>La liberté individuelle ce n’est pas l’absence d’obligation sociale mais leur dépersonnalisation</a:t>
            </a:r>
          </a:p>
          <a:p>
            <a:pPr marL="0" indent="0">
              <a:buNone/>
            </a:pPr>
            <a:endParaRPr lang="fr-FR" dirty="0"/>
          </a:p>
          <a:p>
            <a:pPr marL="0" indent="0">
              <a:buNone/>
            </a:pPr>
            <a:r>
              <a:rPr lang="fr-FR" dirty="0"/>
              <a:t>La liberté individuelle ne se confond pas avec l’isolement ou la non dépendance. Ce n’est pas ce qui s’oppose à une existence collective (individu d’un côté/ être social de l’autre), c’est une nouvelle forme d’existence sociale. Un rapport impersonnel est toujours une relation sociale.</a:t>
            </a:r>
          </a:p>
          <a:p>
            <a:pPr marL="0" indent="0">
              <a:buNone/>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2263977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800" dirty="0"/>
              <a:t>Georg Simmel</a:t>
            </a:r>
            <a:br>
              <a:rPr lang="fr-FR" sz="2800" dirty="0"/>
            </a:br>
            <a:r>
              <a:rPr lang="fr-FR" sz="2800" b="1" dirty="0"/>
              <a:t>L’individualisme comme nouvelle forme d’existence sociale</a:t>
            </a:r>
            <a:endParaRPr lang="fr-FR" sz="2800" dirty="0"/>
          </a:p>
        </p:txBody>
      </p:sp>
      <p:sp>
        <p:nvSpPr>
          <p:cNvPr id="3" name="Espace réservé du contenu 2"/>
          <p:cNvSpPr>
            <a:spLocks noGrp="1"/>
          </p:cNvSpPr>
          <p:nvPr>
            <p:ph idx="1"/>
          </p:nvPr>
        </p:nvSpPr>
        <p:spPr/>
        <p:txBody>
          <a:bodyPr/>
          <a:lstStyle/>
          <a:p>
            <a:pPr marL="0" indent="0">
              <a:buNone/>
            </a:pPr>
            <a:r>
              <a:rPr lang="fr-FR" i="1" dirty="0"/>
              <a:t>Philosophie de la modernité</a:t>
            </a:r>
            <a:r>
              <a:rPr lang="fr-FR" dirty="0"/>
              <a:t> (1905), 1989, éditions Payot, chapitre « l’individualisme moderne»</a:t>
            </a:r>
          </a:p>
          <a:p>
            <a:pPr marL="0" indent="0">
              <a:buNone/>
            </a:pPr>
            <a:endParaRPr lang="fr-FR" dirty="0"/>
          </a:p>
          <a:p>
            <a:pPr marL="0" indent="0">
              <a:buNone/>
            </a:pPr>
            <a:r>
              <a:rPr lang="fr-FR" dirty="0"/>
              <a:t>si l’individu a pu se libérer « des chaines rouillées de la corporation, de la position du à la naissance, de l’Église », c’est en raison d’un sentiment d’égalité </a:t>
            </a:r>
          </a:p>
          <a:p>
            <a:pPr marL="0" indent="0">
              <a:buNone/>
            </a:pPr>
            <a:endParaRPr lang="fr-FR" dirty="0"/>
          </a:p>
        </p:txBody>
      </p:sp>
    </p:spTree>
    <p:extLst>
      <p:ext uri="{BB962C8B-B14F-4D97-AF65-F5344CB8AC3E}">
        <p14:creationId xmlns:p14="http://schemas.microsoft.com/office/powerpoint/2010/main" val="2652630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800" dirty="0"/>
              <a:t>Georg Simmel</a:t>
            </a:r>
            <a:br>
              <a:rPr lang="fr-FR" sz="2800" dirty="0"/>
            </a:br>
            <a:r>
              <a:rPr lang="fr-FR" sz="2800" b="1" dirty="0"/>
              <a:t>L’individualisme comme nouvelle forme d’existence sociale</a:t>
            </a:r>
            <a:endParaRPr lang="fr-FR" sz="2800" dirty="0"/>
          </a:p>
        </p:txBody>
      </p:sp>
      <p:sp>
        <p:nvSpPr>
          <p:cNvPr id="3" name="Espace réservé du contenu 2"/>
          <p:cNvSpPr>
            <a:spLocks noGrp="1"/>
          </p:cNvSpPr>
          <p:nvPr>
            <p:ph idx="1"/>
          </p:nvPr>
        </p:nvSpPr>
        <p:spPr/>
        <p:txBody>
          <a:bodyPr/>
          <a:lstStyle/>
          <a:p>
            <a:pPr marL="0" indent="0">
              <a:buNone/>
            </a:pPr>
            <a:endParaRPr lang="fr-FR" dirty="0"/>
          </a:p>
          <a:p>
            <a:pPr marL="0" indent="0">
              <a:buNone/>
            </a:pPr>
            <a:r>
              <a:rPr lang="fr-FR" dirty="0"/>
              <a:t>l’individualisme qui se réalisait au 18</a:t>
            </a:r>
            <a:r>
              <a:rPr lang="fr-FR" baseline="30000" dirty="0"/>
              <a:t>ème</a:t>
            </a:r>
            <a:r>
              <a:rPr lang="fr-FR" dirty="0"/>
              <a:t> siècle</a:t>
            </a:r>
          </a:p>
          <a:p>
            <a:pPr marL="0" indent="0">
              <a:buNone/>
            </a:pPr>
            <a:r>
              <a:rPr lang="fr-FR" dirty="0"/>
              <a:t> « avait à la base l’égalité naturelle des individus » </a:t>
            </a:r>
          </a:p>
          <a:p>
            <a:pPr marL="0" indent="0">
              <a:buNone/>
            </a:pPr>
            <a:endParaRPr lang="fr-FR" dirty="0"/>
          </a:p>
        </p:txBody>
      </p:sp>
    </p:spTree>
    <p:extLst>
      <p:ext uri="{BB962C8B-B14F-4D97-AF65-F5344CB8AC3E}">
        <p14:creationId xmlns:p14="http://schemas.microsoft.com/office/powerpoint/2010/main" val="1377759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800" dirty="0"/>
              <a:t>Georg Simmel</a:t>
            </a:r>
            <a:br>
              <a:rPr lang="fr-FR" sz="2800" dirty="0"/>
            </a:br>
            <a:r>
              <a:rPr lang="fr-FR" sz="2800" b="1" dirty="0"/>
              <a:t>L’individualisme comme nouvelle forme d’existence sociale</a:t>
            </a:r>
            <a:endParaRPr lang="fr-FR" sz="2800" dirty="0"/>
          </a:p>
        </p:txBody>
      </p:sp>
      <p:sp>
        <p:nvSpPr>
          <p:cNvPr id="3" name="Espace réservé du contenu 2"/>
          <p:cNvSpPr>
            <a:spLocks noGrp="1"/>
          </p:cNvSpPr>
          <p:nvPr>
            <p:ph idx="1"/>
          </p:nvPr>
        </p:nvSpPr>
        <p:spPr/>
        <p:txBody>
          <a:bodyPr>
            <a:normAutofit fontScale="92500" lnSpcReduction="10000"/>
          </a:bodyPr>
          <a:lstStyle/>
          <a:p>
            <a:pPr marL="0" indent="0">
              <a:buNone/>
            </a:pPr>
            <a:r>
              <a:rPr lang="fr-FR" dirty="0"/>
              <a:t>« C’est pourquoi l’être humain universel, l’être humain en général, se trouve au centre de l’intérêt de cette époque, au lieu de l’être humain particulier et différencié, historiquement donné</a:t>
            </a:r>
            <a:r>
              <a:rPr lang="is-IS" dirty="0"/>
              <a:t>….</a:t>
            </a:r>
          </a:p>
          <a:p>
            <a:pPr marL="0" indent="0">
              <a:buNone/>
            </a:pPr>
            <a:r>
              <a:rPr lang="is-IS" dirty="0"/>
              <a:t>...</a:t>
            </a:r>
            <a:r>
              <a:rPr lang="fr-FR" dirty="0"/>
              <a:t>en toute personne individuelle vit cet être humain universel, comme son élément essentiel, comme chaque morceau de matière, structuré d’une façon encore trop particulière, présente néanmoins en son essence les lois générales de la matière » (p. 296) </a:t>
            </a:r>
          </a:p>
        </p:txBody>
      </p:sp>
    </p:spTree>
    <p:extLst>
      <p:ext uri="{BB962C8B-B14F-4D97-AF65-F5344CB8AC3E}">
        <p14:creationId xmlns:p14="http://schemas.microsoft.com/office/powerpoint/2010/main" val="4099268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800" dirty="0"/>
              <a:t>Georg Simmel</a:t>
            </a:r>
            <a:br>
              <a:rPr lang="fr-FR" sz="2800" dirty="0"/>
            </a:br>
            <a:r>
              <a:rPr lang="fr-FR" sz="2800" b="1" dirty="0"/>
              <a:t>L’individualisme comme nouvelle forme d’existence sociale</a:t>
            </a:r>
            <a:endParaRPr lang="fr-FR" sz="2800" dirty="0"/>
          </a:p>
        </p:txBody>
      </p:sp>
      <p:sp>
        <p:nvSpPr>
          <p:cNvPr id="3" name="Espace réservé du contenu 2"/>
          <p:cNvSpPr>
            <a:spLocks noGrp="1"/>
          </p:cNvSpPr>
          <p:nvPr>
            <p:ph idx="1"/>
          </p:nvPr>
        </p:nvSpPr>
        <p:spPr/>
        <p:txBody>
          <a:bodyPr/>
          <a:lstStyle/>
          <a:p>
            <a:pPr marL="0" indent="0">
              <a:buNone/>
            </a:pPr>
            <a:endParaRPr lang="fr-FR" dirty="0"/>
          </a:p>
          <a:p>
            <a:pPr marL="0" indent="0">
              <a:buNone/>
            </a:pPr>
            <a:r>
              <a:rPr lang="fr-FR" dirty="0"/>
              <a:t>« un être universel vit dans cet intérieur » </a:t>
            </a:r>
          </a:p>
          <a:p>
            <a:pPr marL="0" indent="0">
              <a:buNone/>
            </a:pPr>
            <a:endParaRPr lang="fr-FR" dirty="0"/>
          </a:p>
          <a:p>
            <a:pPr marL="0" indent="0">
              <a:buNone/>
            </a:pPr>
            <a:r>
              <a:rPr lang="fr-FR" dirty="0"/>
              <a:t>« La culture européenne a apporté le concept de l’individu en tant qu’équation entre le moi et le monde » (p. 290) </a:t>
            </a:r>
          </a:p>
        </p:txBody>
      </p:sp>
    </p:spTree>
    <p:extLst>
      <p:ext uri="{BB962C8B-B14F-4D97-AF65-F5344CB8AC3E}">
        <p14:creationId xmlns:p14="http://schemas.microsoft.com/office/powerpoint/2010/main" val="22441383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p:cNvSpPr>
            <a:spLocks noGrp="1"/>
          </p:cNvSpPr>
          <p:nvPr>
            <p:ph idx="1"/>
          </p:nvPr>
        </p:nvSpPr>
        <p:spPr/>
        <p:txBody>
          <a:bodyPr/>
          <a:lstStyle/>
          <a:p>
            <a:pPr marL="0" indent="0">
              <a:buNone/>
            </a:pPr>
            <a:r>
              <a:rPr lang="fr-FR" b="1" dirty="0"/>
              <a:t>II- L’objectivation du monde</a:t>
            </a:r>
            <a:endParaRPr lang="fr-FR" dirty="0"/>
          </a:p>
          <a:p>
            <a:pPr marL="0" indent="0">
              <a:buNone/>
            </a:pPr>
            <a:endParaRPr lang="fr-FR" dirty="0"/>
          </a:p>
        </p:txBody>
      </p:sp>
    </p:spTree>
    <p:extLst>
      <p:ext uri="{BB962C8B-B14F-4D97-AF65-F5344CB8AC3E}">
        <p14:creationId xmlns:p14="http://schemas.microsoft.com/office/powerpoint/2010/main" val="1115461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6FD572-0F9A-AFA9-7E15-034BFA52DB6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14A1271-BEC6-9D70-823E-FD82F8568D0F}"/>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07228CC8-9482-167A-667A-D8A8D2113DE4}"/>
              </a:ext>
            </a:extLst>
          </p:cNvPr>
          <p:cNvSpPr>
            <a:spLocks noGrp="1"/>
          </p:cNvSpPr>
          <p:nvPr>
            <p:ph idx="1"/>
          </p:nvPr>
        </p:nvSpPr>
        <p:spPr/>
        <p:txBody>
          <a:bodyPr/>
          <a:lstStyle/>
          <a:p>
            <a:pPr marL="0" indent="0">
              <a:buNone/>
            </a:pPr>
            <a:r>
              <a:rPr lang="fr-FR" b="1" dirty="0"/>
              <a:t>II- L’objectivation du monde</a:t>
            </a:r>
            <a:endParaRPr lang="fr-FR" dirty="0"/>
          </a:p>
          <a:p>
            <a:pPr marL="0" indent="0">
              <a:buNone/>
            </a:pPr>
            <a:r>
              <a:rPr lang="fr-FR" i="1" dirty="0"/>
              <a:t>Les grandes villes et la vie de l’esprit</a:t>
            </a:r>
            <a:r>
              <a:rPr lang="fr-FR" dirty="0"/>
              <a:t> (conférence donnée en 1902)</a:t>
            </a:r>
          </a:p>
          <a:p>
            <a:pPr marL="0" indent="0">
              <a:buNone/>
            </a:pPr>
            <a:endParaRPr lang="fr-FR" dirty="0"/>
          </a:p>
          <a:p>
            <a:pPr marL="0" indent="0">
              <a:buNone/>
            </a:pPr>
            <a:r>
              <a:rPr lang="fr-FR" dirty="0"/>
              <a:t>Des liens distanciés et généralisés, qui ne reposent plus sur l’interconnaissance mais sur des liens impersonnels. </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29069059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16A96-9393-5463-673B-DC278BAD491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93EF2AF-57B8-B5F6-78A1-585780782D6E}"/>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49940052-F6DA-6A73-6428-CB470B7BC7B0}"/>
              </a:ext>
            </a:extLst>
          </p:cNvPr>
          <p:cNvSpPr>
            <a:spLocks noGrp="1"/>
          </p:cNvSpPr>
          <p:nvPr>
            <p:ph idx="1"/>
          </p:nvPr>
        </p:nvSpPr>
        <p:spPr/>
        <p:txBody>
          <a:bodyPr/>
          <a:lstStyle/>
          <a:p>
            <a:pPr marL="0" indent="0">
              <a:buNone/>
            </a:pPr>
            <a:r>
              <a:rPr lang="fr-FR" b="1" dirty="0"/>
              <a:t>II- L’objectivation du monde</a:t>
            </a:r>
            <a:endParaRPr lang="fr-FR" dirty="0"/>
          </a:p>
          <a:p>
            <a:pPr marL="0" indent="0">
              <a:buNone/>
            </a:pPr>
            <a:r>
              <a:rPr lang="fr-FR" i="1" dirty="0"/>
              <a:t>Les grandes villes et la vie de l’esprit</a:t>
            </a:r>
            <a:r>
              <a:rPr lang="fr-FR" dirty="0"/>
              <a:t> (conférence donnée en 1902)</a:t>
            </a:r>
          </a:p>
          <a:p>
            <a:pPr marL="0" indent="0" algn="just">
              <a:lnSpc>
                <a:spcPct val="100000"/>
              </a:lnSpc>
              <a:buNone/>
            </a:pPr>
            <a:endParaRPr lang="fr-FR" dirty="0"/>
          </a:p>
          <a:p>
            <a:pPr marL="0" indent="0" algn="just">
              <a:lnSpc>
                <a:spcPct val="100000"/>
              </a:lnSpc>
              <a:buNone/>
            </a:pPr>
            <a:r>
              <a:rPr lang="fr-FR" dirty="0"/>
              <a:t>Multiplication des échanges, des rencontres éphémères. Interactions multiples </a:t>
            </a:r>
            <a:r>
              <a:rPr lang="fr-FR" dirty="0">
                <a:sym typeface="Wingdings" pitchFamily="2" charset="2"/>
              </a:rPr>
              <a:t>trop de stimuli</a:t>
            </a:r>
          </a:p>
          <a:p>
            <a:pPr marL="0" indent="0" algn="just">
              <a:lnSpc>
                <a:spcPct val="100000"/>
              </a:lnSpc>
              <a:buNone/>
            </a:pPr>
            <a:r>
              <a:rPr lang="fr-FR" dirty="0"/>
              <a:t>« intensification de la vie nerveuse »</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200595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7352E-11D1-5E33-D1A4-FD86F07E435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4DE7B5E-C81D-991B-EF50-D136D513112E}"/>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8262FEE6-ED73-51EC-089B-831EC5211D16}"/>
              </a:ext>
            </a:extLst>
          </p:cNvPr>
          <p:cNvSpPr>
            <a:spLocks noGrp="1"/>
          </p:cNvSpPr>
          <p:nvPr>
            <p:ph idx="1"/>
          </p:nvPr>
        </p:nvSpPr>
        <p:spPr/>
        <p:txBody>
          <a:bodyPr>
            <a:normAutofit fontScale="85000" lnSpcReduction="10000"/>
          </a:bodyPr>
          <a:lstStyle/>
          <a:p>
            <a:pPr marL="0" indent="0">
              <a:buNone/>
            </a:pPr>
            <a:r>
              <a:rPr lang="fr-FR" b="1" dirty="0"/>
              <a:t>II- L’objectivation du monde</a:t>
            </a:r>
            <a:endParaRPr lang="fr-FR" dirty="0"/>
          </a:p>
          <a:p>
            <a:pPr marL="0" indent="0">
              <a:buNone/>
            </a:pPr>
            <a:r>
              <a:rPr lang="fr-FR" i="1" dirty="0"/>
              <a:t>Les grandes villes et la vie de l’esprit</a:t>
            </a:r>
            <a:r>
              <a:rPr lang="fr-FR" dirty="0"/>
              <a:t> (conférence donnée en 1902)</a:t>
            </a:r>
          </a:p>
          <a:p>
            <a:pPr marL="0" indent="0">
              <a:buNone/>
            </a:pPr>
            <a:endParaRPr lang="fr-FR" dirty="0"/>
          </a:p>
          <a:p>
            <a:pPr algn="just">
              <a:lnSpc>
                <a:spcPct val="100000"/>
              </a:lnSpc>
            </a:pPr>
            <a:r>
              <a:rPr lang="fr-FR" dirty="0"/>
              <a:t>Multiplication des échanges, des rencontres éphémères. Interactions multiples </a:t>
            </a:r>
            <a:r>
              <a:rPr lang="fr-FR" dirty="0">
                <a:sym typeface="Wingdings" pitchFamily="2" charset="2"/>
              </a:rPr>
              <a:t>trop de stimuli</a:t>
            </a:r>
          </a:p>
          <a:p>
            <a:pPr algn="just">
              <a:lnSpc>
                <a:spcPct val="100000"/>
              </a:lnSpc>
            </a:pPr>
            <a:r>
              <a:rPr lang="fr-FR" dirty="0"/>
              <a:t>« intensification de la vie nerveuse »</a:t>
            </a:r>
          </a:p>
          <a:p>
            <a:pPr algn="just">
              <a:lnSpc>
                <a:spcPct val="100000"/>
              </a:lnSpc>
            </a:pPr>
            <a:r>
              <a:rPr lang="fr-FR" dirty="0"/>
              <a:t>Le citadin: un homme « blasé et réservé »</a:t>
            </a:r>
          </a:p>
          <a:p>
            <a:pPr algn="just">
              <a:lnSpc>
                <a:spcPct val="100000"/>
              </a:lnSpc>
            </a:pPr>
            <a:r>
              <a:rPr lang="fr-FR" dirty="0"/>
              <a:t>« Protection de la vie subjective »</a:t>
            </a:r>
          </a:p>
          <a:p>
            <a:pPr marL="0" indent="0">
              <a:buNone/>
            </a:pPr>
            <a:r>
              <a:rPr lang="fr-FR" dirty="0"/>
              <a:t> </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1672538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09A8B-9D48-996D-E64A-140B0740057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C4E34C1-C2F9-0C4C-70C1-A9AD2945C15A}"/>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1F027392-8C01-48FC-9970-5CD3FD97EB1C}"/>
              </a:ext>
            </a:extLst>
          </p:cNvPr>
          <p:cNvSpPr>
            <a:spLocks noGrp="1"/>
          </p:cNvSpPr>
          <p:nvPr>
            <p:ph idx="1"/>
          </p:nvPr>
        </p:nvSpPr>
        <p:spPr/>
        <p:txBody>
          <a:bodyPr>
            <a:normAutofit fontScale="92500" lnSpcReduction="20000"/>
          </a:bodyPr>
          <a:lstStyle/>
          <a:p>
            <a:pPr marL="0" indent="0">
              <a:buNone/>
            </a:pPr>
            <a:r>
              <a:rPr lang="fr-FR" b="1" dirty="0"/>
              <a:t>II- L’objectivation du monde</a:t>
            </a:r>
            <a:endParaRPr lang="fr-FR" dirty="0"/>
          </a:p>
          <a:p>
            <a:pPr marL="0" indent="0">
              <a:buNone/>
            </a:pPr>
            <a:r>
              <a:rPr lang="fr-FR" i="1" dirty="0"/>
              <a:t>Les grandes villes et la vie de l’esprit</a:t>
            </a:r>
            <a:r>
              <a:rPr lang="fr-FR" dirty="0"/>
              <a:t> (conférence donnée en 1902)</a:t>
            </a:r>
          </a:p>
          <a:p>
            <a:pPr marL="0" indent="0">
              <a:buNone/>
            </a:pPr>
            <a:endParaRPr lang="fr-FR" dirty="0"/>
          </a:p>
          <a:p>
            <a:pPr algn="just">
              <a:lnSpc>
                <a:spcPct val="100000"/>
              </a:lnSpc>
            </a:pPr>
            <a:r>
              <a:rPr lang="fr-FR" dirty="0"/>
              <a:t>Mais le développement de la grande ville (et des relations monétaires) est ce qui a libéré l’homme d’un contrôle social trop pressant et personnel. </a:t>
            </a:r>
          </a:p>
          <a:p>
            <a:pPr algn="just">
              <a:lnSpc>
                <a:spcPct val="100000"/>
              </a:lnSpc>
            </a:pPr>
            <a:r>
              <a:rPr lang="fr-FR" dirty="0"/>
              <a:t>La grande ville est libératrice « par opposition aux mesquineries et aux préjugés qui mettent à l’étroit l’habitant de la petite ville ». </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2378784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10000"/>
          </a:bodyPr>
          <a:lstStyle/>
          <a:p>
            <a:r>
              <a:rPr lang="fr-FR" dirty="0"/>
              <a:t>Sociologie. Étude sur les formes de la socialisation </a:t>
            </a:r>
          </a:p>
          <a:p>
            <a:r>
              <a:rPr lang="fr-FR" dirty="0"/>
              <a:t>Les pauvres</a:t>
            </a:r>
          </a:p>
          <a:p>
            <a:r>
              <a:rPr lang="fr-FR" dirty="0"/>
              <a:t>Les grandes villes et la vie de l’esprit</a:t>
            </a:r>
          </a:p>
          <a:p>
            <a:r>
              <a:rPr lang="fr-FR" dirty="0"/>
              <a:t>Le conflit</a:t>
            </a:r>
          </a:p>
          <a:p>
            <a:r>
              <a:rPr lang="fr-FR" dirty="0"/>
              <a:t>Philosophie de l’argent</a:t>
            </a:r>
          </a:p>
          <a:p>
            <a:r>
              <a:rPr lang="fr-FR" dirty="0"/>
              <a:t>Philosophie de la modernité 1 : la femme, la ville, l'individualisme</a:t>
            </a:r>
          </a:p>
          <a:p>
            <a:r>
              <a:rPr lang="fr-FR" dirty="0"/>
              <a:t>Philosophie de la modernité 2 : esthétique et modernité, conflit et modernité, testament philosophique</a:t>
            </a:r>
          </a:p>
        </p:txBody>
      </p:sp>
      <p:sp>
        <p:nvSpPr>
          <p:cNvPr id="4" name="Titre 1"/>
          <p:cNvSpPr>
            <a:spLocks noGrp="1"/>
          </p:cNvSpPr>
          <p:nvPr>
            <p:ph type="title"/>
          </p:nvPr>
        </p:nvSpPr>
        <p:spPr>
          <a:xfrm>
            <a:off x="457200" y="456372"/>
            <a:ext cx="8229600" cy="961265"/>
          </a:xfrm>
        </p:spPr>
        <p:txBody>
          <a:bodyPr>
            <a:normAutofit fontScale="90000"/>
          </a:bodyPr>
          <a:lstStyle/>
          <a:p>
            <a:r>
              <a:rPr lang="fr-FR" dirty="0"/>
              <a:t>Georg Simmel </a:t>
            </a:r>
            <a:br>
              <a:rPr lang="fr-FR" dirty="0"/>
            </a:br>
            <a:br>
              <a:rPr lang="fr-FR" sz="3600" dirty="0"/>
            </a:br>
            <a:endParaRPr lang="fr-FR" sz="3600" dirty="0"/>
          </a:p>
        </p:txBody>
      </p:sp>
    </p:spTree>
    <p:extLst>
      <p:ext uri="{BB962C8B-B14F-4D97-AF65-F5344CB8AC3E}">
        <p14:creationId xmlns:p14="http://schemas.microsoft.com/office/powerpoint/2010/main" val="17328045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E9243-B73A-342B-6B48-B3513FB528B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7B3E2E8-CC82-4D17-868B-CCA73199F237}"/>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1349438A-53ED-A5A2-0D8E-7544BE5BC35B}"/>
              </a:ext>
            </a:extLst>
          </p:cNvPr>
          <p:cNvSpPr>
            <a:spLocks noGrp="1"/>
          </p:cNvSpPr>
          <p:nvPr>
            <p:ph idx="1"/>
          </p:nvPr>
        </p:nvSpPr>
        <p:spPr/>
        <p:txBody>
          <a:bodyPr/>
          <a:lstStyle/>
          <a:p>
            <a:pPr marL="0" indent="0">
              <a:buNone/>
            </a:pPr>
            <a:r>
              <a:rPr lang="fr-FR" b="1" dirty="0"/>
              <a:t>II- L’objectivation du monde</a:t>
            </a:r>
          </a:p>
          <a:p>
            <a:pPr marL="0" indent="0">
              <a:buNone/>
            </a:pPr>
            <a:r>
              <a:rPr lang="fr-FR" dirty="0"/>
              <a:t>L’argent</a:t>
            </a:r>
          </a:p>
          <a:p>
            <a:pPr marL="0" indent="0" algn="just">
              <a:lnSpc>
                <a:spcPct val="100000"/>
              </a:lnSpc>
              <a:buNone/>
            </a:pPr>
            <a:r>
              <a:rPr lang="fr-FR" i="1" dirty="0"/>
              <a:t>Philosophie de l’argent</a:t>
            </a:r>
            <a:r>
              <a:rPr lang="fr-FR" dirty="0"/>
              <a:t> (1900) </a:t>
            </a:r>
          </a:p>
          <a:p>
            <a:pPr marL="0" indent="0">
              <a:buNone/>
            </a:pPr>
            <a:endParaRPr lang="fr-FR" dirty="0"/>
          </a:p>
        </p:txBody>
      </p:sp>
    </p:spTree>
    <p:extLst>
      <p:ext uri="{BB962C8B-B14F-4D97-AF65-F5344CB8AC3E}">
        <p14:creationId xmlns:p14="http://schemas.microsoft.com/office/powerpoint/2010/main" val="3949674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A3126-0190-9457-71EF-4D6E0941F8B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BD8076F-282F-E18A-A335-9F6721D0ABF9}"/>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1C1D1220-2736-79A3-98B4-B78F49BDE278}"/>
              </a:ext>
            </a:extLst>
          </p:cNvPr>
          <p:cNvSpPr>
            <a:spLocks noGrp="1"/>
          </p:cNvSpPr>
          <p:nvPr>
            <p:ph idx="1"/>
          </p:nvPr>
        </p:nvSpPr>
        <p:spPr/>
        <p:txBody>
          <a:bodyPr>
            <a:normAutofit lnSpcReduction="10000"/>
          </a:bodyPr>
          <a:lstStyle/>
          <a:p>
            <a:pPr marL="0" indent="0">
              <a:buNone/>
            </a:pPr>
            <a:r>
              <a:rPr lang="fr-FR" b="1" dirty="0"/>
              <a:t>II- L’objectivation du monde</a:t>
            </a:r>
          </a:p>
          <a:p>
            <a:pPr marL="0" indent="0" algn="just">
              <a:lnSpc>
                <a:spcPct val="100000"/>
              </a:lnSpc>
              <a:buNone/>
            </a:pPr>
            <a:r>
              <a:rPr lang="fr-FR" i="1" dirty="0"/>
              <a:t>Philosophie de l’argent</a:t>
            </a:r>
            <a:r>
              <a:rPr lang="fr-FR" dirty="0"/>
              <a:t> (1900) </a:t>
            </a:r>
          </a:p>
          <a:p>
            <a:pPr algn="just">
              <a:lnSpc>
                <a:spcPct val="100000"/>
              </a:lnSpc>
            </a:pPr>
            <a:r>
              <a:rPr lang="fr-FR" dirty="0"/>
              <a:t>L’argent est avant tout un moyen de relation, un lien social. </a:t>
            </a:r>
          </a:p>
          <a:p>
            <a:pPr algn="just">
              <a:lnSpc>
                <a:spcPct val="100000"/>
              </a:lnSpc>
            </a:pPr>
            <a:r>
              <a:rPr lang="fr-FR" dirty="0"/>
              <a:t>L’échange est la socialisation car il est l’interaction. Une interaction impersonnelle, objective, qui répond au calcul et à la raison. </a:t>
            </a:r>
          </a:p>
          <a:p>
            <a:pPr algn="just">
              <a:lnSpc>
                <a:spcPct val="100000"/>
              </a:lnSpc>
            </a:pPr>
            <a:r>
              <a:rPr lang="fr-FR" dirty="0"/>
              <a:t>Il contribue à libérer l’individu de sa dépendance à l’autre.</a:t>
            </a:r>
          </a:p>
          <a:p>
            <a:pPr marL="0" indent="0">
              <a:buNone/>
            </a:pPr>
            <a:endParaRPr lang="fr-FR" dirty="0"/>
          </a:p>
        </p:txBody>
      </p:sp>
    </p:spTree>
    <p:extLst>
      <p:ext uri="{BB962C8B-B14F-4D97-AF65-F5344CB8AC3E}">
        <p14:creationId xmlns:p14="http://schemas.microsoft.com/office/powerpoint/2010/main" val="26966151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C7BF2-A909-4172-F5AB-BD3CBC8EEC7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6080C50-D813-0B25-877B-31744515845C}"/>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CE69A3CE-51F2-D752-DD3A-8FD2588E9E94}"/>
              </a:ext>
            </a:extLst>
          </p:cNvPr>
          <p:cNvSpPr>
            <a:spLocks noGrp="1"/>
          </p:cNvSpPr>
          <p:nvPr>
            <p:ph idx="1"/>
          </p:nvPr>
        </p:nvSpPr>
        <p:spPr/>
        <p:txBody>
          <a:bodyPr>
            <a:normAutofit lnSpcReduction="10000"/>
          </a:bodyPr>
          <a:lstStyle/>
          <a:p>
            <a:pPr marL="0" indent="0">
              <a:buNone/>
            </a:pPr>
            <a:r>
              <a:rPr lang="fr-FR" b="1" dirty="0"/>
              <a:t>II- L’objectivation du monde</a:t>
            </a:r>
          </a:p>
          <a:p>
            <a:pPr marL="0" indent="0" algn="just">
              <a:lnSpc>
                <a:spcPct val="100000"/>
              </a:lnSpc>
              <a:buNone/>
            </a:pPr>
            <a:r>
              <a:rPr lang="fr-FR" i="1" dirty="0"/>
              <a:t>Philosophie de l’argent</a:t>
            </a:r>
            <a:r>
              <a:rPr lang="fr-FR" dirty="0"/>
              <a:t> (1900) </a:t>
            </a:r>
          </a:p>
          <a:p>
            <a:pPr marL="0" indent="0">
              <a:buNone/>
            </a:pPr>
            <a:r>
              <a:rPr lang="fr-FR" dirty="0"/>
              <a:t>« Plus la vie sociale est régie par l’économie monétaire, et plus s’imprime efficacement et distinctement, au sein de la vie consciente, le caractère relativiste de l’être, étant donné que l’argent n’est rien d’autre que la relativité des objets économiques, incarnés dans une figure spéciale et signifiant leur valeur » (p. 662) </a:t>
            </a:r>
          </a:p>
          <a:p>
            <a:pPr marL="0" indent="0">
              <a:buNone/>
            </a:pPr>
            <a:endParaRPr lang="fr-FR" dirty="0"/>
          </a:p>
        </p:txBody>
      </p:sp>
    </p:spTree>
    <p:extLst>
      <p:ext uri="{BB962C8B-B14F-4D97-AF65-F5344CB8AC3E}">
        <p14:creationId xmlns:p14="http://schemas.microsoft.com/office/powerpoint/2010/main" val="2767702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8EB86-D439-D502-7E16-E2CF26C0571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FBB7116-6B6F-83E3-8569-31739AC16158}"/>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51E315E6-F376-D890-1C0F-E7C8D9207B0F}"/>
              </a:ext>
            </a:extLst>
          </p:cNvPr>
          <p:cNvSpPr>
            <a:spLocks noGrp="1"/>
          </p:cNvSpPr>
          <p:nvPr>
            <p:ph idx="1"/>
          </p:nvPr>
        </p:nvSpPr>
        <p:spPr/>
        <p:txBody>
          <a:bodyPr/>
          <a:lstStyle/>
          <a:p>
            <a:pPr marL="0" indent="0">
              <a:buNone/>
            </a:pPr>
            <a:r>
              <a:rPr lang="fr-FR" b="1" dirty="0"/>
              <a:t>II- L’objectivation du monde</a:t>
            </a:r>
          </a:p>
          <a:p>
            <a:pPr marL="0" indent="0" algn="just">
              <a:lnSpc>
                <a:spcPct val="100000"/>
              </a:lnSpc>
              <a:buNone/>
            </a:pPr>
            <a:r>
              <a:rPr lang="fr-FR" i="1" dirty="0"/>
              <a:t>Philosophie de l’argent</a:t>
            </a:r>
            <a:r>
              <a:rPr lang="fr-FR" dirty="0"/>
              <a:t> (1900) </a:t>
            </a:r>
          </a:p>
          <a:p>
            <a:pPr marL="0" indent="0">
              <a:buNone/>
            </a:pPr>
            <a:r>
              <a:rPr lang="fr-FR" dirty="0"/>
              <a:t>L’argent fait rentrer en relation les choses les plus dissemblables ; les personnes les plus éloignées étrangères l’une de l’autre. Il fait un monde commun de toutes ces choses, de tous ces individus sans lien a priori entre eux.</a:t>
            </a:r>
          </a:p>
          <a:p>
            <a:pPr marL="0" indent="0">
              <a:buNone/>
            </a:pPr>
            <a:endParaRPr lang="fr-FR" dirty="0"/>
          </a:p>
        </p:txBody>
      </p:sp>
    </p:spTree>
    <p:extLst>
      <p:ext uri="{BB962C8B-B14F-4D97-AF65-F5344CB8AC3E}">
        <p14:creationId xmlns:p14="http://schemas.microsoft.com/office/powerpoint/2010/main" val="37345384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6CA80-6395-A7F0-1FA2-2F043A0104E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13F47A1-E180-54DC-226C-463B0E25C279}"/>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B4455C24-CF2D-4A35-2BD2-EBE978DB0C6F}"/>
              </a:ext>
            </a:extLst>
          </p:cNvPr>
          <p:cNvSpPr>
            <a:spLocks noGrp="1"/>
          </p:cNvSpPr>
          <p:nvPr>
            <p:ph idx="1"/>
          </p:nvPr>
        </p:nvSpPr>
        <p:spPr/>
        <p:txBody>
          <a:bodyPr/>
          <a:lstStyle/>
          <a:p>
            <a:pPr marL="0" indent="0">
              <a:buNone/>
            </a:pPr>
            <a:r>
              <a:rPr lang="fr-FR" b="1" dirty="0"/>
              <a:t>II- L’objectivation du monde</a:t>
            </a:r>
          </a:p>
          <a:p>
            <a:pPr marL="0" indent="0" algn="just">
              <a:lnSpc>
                <a:spcPct val="100000"/>
              </a:lnSpc>
              <a:buNone/>
            </a:pPr>
            <a:r>
              <a:rPr lang="fr-FR" i="1" dirty="0"/>
              <a:t>Philosophie de l’argent</a:t>
            </a:r>
            <a:r>
              <a:rPr lang="fr-FR" dirty="0"/>
              <a:t> (1900) </a:t>
            </a:r>
          </a:p>
          <a:p>
            <a:pPr marL="0" indent="0">
              <a:buNone/>
            </a:pPr>
            <a:r>
              <a:rPr lang="fr-FR" dirty="0"/>
              <a:t>Comme la grande ville, l’économie monétaire dépersonnalise les relations, et permet aussi de libérer l’individu. La généralisation de l’argent dans nos échanges permet la réalisation de la liberté individuelle en supprimant l’élément personnel de nos relations.</a:t>
            </a:r>
          </a:p>
          <a:p>
            <a:pPr marL="0" indent="0">
              <a:buNone/>
            </a:pPr>
            <a:endParaRPr lang="fr-FR" dirty="0"/>
          </a:p>
        </p:txBody>
      </p:sp>
    </p:spTree>
    <p:extLst>
      <p:ext uri="{BB962C8B-B14F-4D97-AF65-F5344CB8AC3E}">
        <p14:creationId xmlns:p14="http://schemas.microsoft.com/office/powerpoint/2010/main" val="919503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857E5-803C-8E9E-8869-916D8A36D58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79F2485-0CDC-0026-5102-795B073CDA3B}"/>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3928DB7F-6A9F-0B60-30A2-A7C8F39CA9A2}"/>
              </a:ext>
            </a:extLst>
          </p:cNvPr>
          <p:cNvSpPr>
            <a:spLocks noGrp="1"/>
          </p:cNvSpPr>
          <p:nvPr>
            <p:ph idx="1"/>
          </p:nvPr>
        </p:nvSpPr>
        <p:spPr/>
        <p:txBody>
          <a:bodyPr/>
          <a:lstStyle/>
          <a:p>
            <a:pPr marL="0" indent="0">
              <a:buNone/>
            </a:pPr>
            <a:r>
              <a:rPr lang="fr-FR" b="1" dirty="0"/>
              <a:t>II- L’objectivation du monde</a:t>
            </a:r>
          </a:p>
          <a:p>
            <a:pPr marL="0" indent="0" algn="just">
              <a:lnSpc>
                <a:spcPct val="100000"/>
              </a:lnSpc>
              <a:buNone/>
            </a:pPr>
            <a:r>
              <a:rPr lang="fr-FR" i="1" dirty="0"/>
              <a:t>Philosophie de l’argent</a:t>
            </a:r>
            <a:r>
              <a:rPr lang="fr-FR" dirty="0"/>
              <a:t> (1900) </a:t>
            </a:r>
          </a:p>
          <a:p>
            <a:pPr marL="0" indent="0">
              <a:buNone/>
            </a:pPr>
            <a:endParaRPr lang="fr-FR" dirty="0"/>
          </a:p>
          <a:p>
            <a:pPr marL="0" indent="0">
              <a:buNone/>
            </a:pPr>
            <a:r>
              <a:rPr lang="fr-FR" dirty="0"/>
              <a:t>L’argent a la faculté de séparer et de relier </a:t>
            </a:r>
          </a:p>
          <a:p>
            <a:pPr marL="0" indent="0">
              <a:buNone/>
            </a:pPr>
            <a:endParaRPr lang="fr-FR" dirty="0"/>
          </a:p>
        </p:txBody>
      </p:sp>
    </p:spTree>
    <p:extLst>
      <p:ext uri="{BB962C8B-B14F-4D97-AF65-F5344CB8AC3E}">
        <p14:creationId xmlns:p14="http://schemas.microsoft.com/office/powerpoint/2010/main" val="36937769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4FD8E-8258-91A6-98BC-73D05652151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7C42B67-A89D-6413-1259-E7428EF524CB}"/>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4DE90B20-4E89-86E8-5E3F-91441AA84CEE}"/>
              </a:ext>
            </a:extLst>
          </p:cNvPr>
          <p:cNvSpPr>
            <a:spLocks noGrp="1"/>
          </p:cNvSpPr>
          <p:nvPr>
            <p:ph idx="1"/>
          </p:nvPr>
        </p:nvSpPr>
        <p:spPr/>
        <p:txBody>
          <a:bodyPr/>
          <a:lstStyle/>
          <a:p>
            <a:pPr marL="0" indent="0">
              <a:buNone/>
            </a:pPr>
            <a:r>
              <a:rPr lang="fr-FR" b="1" dirty="0"/>
              <a:t>II- L’objectivation du monde</a:t>
            </a:r>
          </a:p>
          <a:p>
            <a:pPr marL="0" indent="0" algn="just">
              <a:lnSpc>
                <a:spcPct val="100000"/>
              </a:lnSpc>
              <a:buNone/>
            </a:pPr>
            <a:r>
              <a:rPr lang="fr-FR" i="1" dirty="0"/>
              <a:t>Philosophie de l’argent</a:t>
            </a:r>
            <a:r>
              <a:rPr lang="fr-FR" dirty="0"/>
              <a:t> (1900) </a:t>
            </a:r>
          </a:p>
          <a:p>
            <a:pPr marL="0" indent="0">
              <a:buNone/>
            </a:pPr>
            <a:endParaRPr lang="fr-FR" dirty="0"/>
          </a:p>
          <a:p>
            <a:pPr marL="0" indent="0">
              <a:buNone/>
            </a:pPr>
            <a:r>
              <a:rPr lang="fr-FR" dirty="0"/>
              <a:t>L’argent a la faculté de séparer et de relier </a:t>
            </a:r>
          </a:p>
          <a:p>
            <a:pPr marL="0" indent="0">
              <a:buNone/>
            </a:pPr>
            <a:endParaRPr lang="fr-FR" dirty="0"/>
          </a:p>
          <a:p>
            <a:pPr marL="0" indent="0">
              <a:buNone/>
            </a:pPr>
            <a:r>
              <a:rPr lang="fr-FR" dirty="0"/>
              <a:t>La liberté individuelle s’identifie à la dépersonnalisation des obligations pour Simmel.</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3489891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D492A-3F37-10EE-C0FA-248DD384614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E93E99F-2303-C632-5742-5DE1813484C3}"/>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05195B92-8425-4FA9-E56B-E68A4314A2BE}"/>
              </a:ext>
            </a:extLst>
          </p:cNvPr>
          <p:cNvSpPr>
            <a:spLocks noGrp="1"/>
          </p:cNvSpPr>
          <p:nvPr>
            <p:ph idx="1"/>
          </p:nvPr>
        </p:nvSpPr>
        <p:spPr/>
        <p:txBody>
          <a:bodyPr/>
          <a:lstStyle/>
          <a:p>
            <a:pPr marL="0" indent="0">
              <a:buNone/>
            </a:pPr>
            <a:r>
              <a:rPr lang="fr-FR" b="1" dirty="0"/>
              <a:t>II- L’objectivation du monde</a:t>
            </a:r>
          </a:p>
          <a:p>
            <a:pPr marL="0" indent="0" algn="just">
              <a:lnSpc>
                <a:spcPct val="100000"/>
              </a:lnSpc>
              <a:buNone/>
            </a:pPr>
            <a:r>
              <a:rPr lang="fr-FR" i="1" dirty="0"/>
              <a:t>Philosophie de l’argent</a:t>
            </a:r>
            <a:r>
              <a:rPr lang="fr-FR" dirty="0"/>
              <a:t> (1900) </a:t>
            </a:r>
          </a:p>
          <a:p>
            <a:pPr algn="just">
              <a:lnSpc>
                <a:spcPct val="100000"/>
              </a:lnSpc>
            </a:pPr>
            <a:r>
              <a:rPr lang="fr-FR" dirty="0"/>
              <a:t>Nous devenons dépendants de la société dans son ensemble mais plus dépendant de personne en particulier. </a:t>
            </a:r>
          </a:p>
          <a:p>
            <a:pPr algn="just">
              <a:lnSpc>
                <a:spcPct val="100000"/>
              </a:lnSpc>
            </a:pPr>
            <a:r>
              <a:rPr lang="fr-FR" dirty="0"/>
              <a:t>Les dépendances sont alors objectives et non plus subjectives.</a:t>
            </a:r>
          </a:p>
          <a:p>
            <a:pPr marL="0" indent="0">
              <a:buNone/>
            </a:pPr>
            <a:endParaRPr lang="fr-FR" dirty="0"/>
          </a:p>
        </p:txBody>
      </p:sp>
    </p:spTree>
    <p:extLst>
      <p:ext uri="{BB962C8B-B14F-4D97-AF65-F5344CB8AC3E}">
        <p14:creationId xmlns:p14="http://schemas.microsoft.com/office/powerpoint/2010/main" val="10514293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FC051-F007-2680-520F-A5834602151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698A0F8-A7EF-20D2-B1F9-CE8CDC809C57}"/>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6FAD3314-0B88-00ED-4B5D-8B08637F8DFF}"/>
              </a:ext>
            </a:extLst>
          </p:cNvPr>
          <p:cNvSpPr>
            <a:spLocks noGrp="1"/>
          </p:cNvSpPr>
          <p:nvPr>
            <p:ph idx="1"/>
          </p:nvPr>
        </p:nvSpPr>
        <p:spPr/>
        <p:txBody>
          <a:bodyPr/>
          <a:lstStyle/>
          <a:p>
            <a:pPr marL="0" indent="0">
              <a:buNone/>
            </a:pPr>
            <a:r>
              <a:rPr lang="fr-FR" b="1" dirty="0"/>
              <a:t>II- L’objectivation du monde</a:t>
            </a:r>
          </a:p>
          <a:p>
            <a:pPr marL="0" indent="0" algn="just">
              <a:lnSpc>
                <a:spcPct val="100000"/>
              </a:lnSpc>
              <a:buNone/>
            </a:pPr>
            <a:r>
              <a:rPr lang="fr-FR" i="1" dirty="0"/>
              <a:t>Philosophie de l’argent</a:t>
            </a:r>
            <a:r>
              <a:rPr lang="fr-FR" dirty="0"/>
              <a:t> (1900) </a:t>
            </a:r>
          </a:p>
          <a:p>
            <a:pPr algn="just">
              <a:lnSpc>
                <a:spcPct val="100000"/>
              </a:lnSpc>
            </a:pPr>
            <a:r>
              <a:rPr lang="fr-FR" dirty="0"/>
              <a:t>L’argent transforme une somme d’individus en un groupe social en interaction les uns avec les autres.</a:t>
            </a:r>
          </a:p>
          <a:p>
            <a:pPr algn="just">
              <a:lnSpc>
                <a:spcPct val="100000"/>
              </a:lnSpc>
            </a:pPr>
            <a:r>
              <a:rPr lang="fr-FR" dirty="0"/>
              <a:t>Il est créateur d’un très fort lien, car il soude toute une communauté. Il unit les êtres en les séparant les uns des autres. </a:t>
            </a:r>
          </a:p>
          <a:p>
            <a:pPr marL="0" indent="0">
              <a:buNone/>
            </a:pPr>
            <a:endParaRPr lang="fr-FR" dirty="0"/>
          </a:p>
        </p:txBody>
      </p:sp>
    </p:spTree>
    <p:extLst>
      <p:ext uri="{BB962C8B-B14F-4D97-AF65-F5344CB8AC3E}">
        <p14:creationId xmlns:p14="http://schemas.microsoft.com/office/powerpoint/2010/main" val="26335940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4A8D6-AB9A-843B-06DB-57B7FA5D31A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AF4CF3B-7215-D9DE-6507-F92BB4C37AAF}"/>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F7DD3513-90FB-5721-B92B-D1E131A4BF8A}"/>
              </a:ext>
            </a:extLst>
          </p:cNvPr>
          <p:cNvSpPr>
            <a:spLocks noGrp="1"/>
          </p:cNvSpPr>
          <p:nvPr>
            <p:ph idx="1"/>
          </p:nvPr>
        </p:nvSpPr>
        <p:spPr/>
        <p:txBody>
          <a:bodyPr>
            <a:normAutofit fontScale="85000" lnSpcReduction="20000"/>
          </a:bodyPr>
          <a:lstStyle/>
          <a:p>
            <a:pPr marL="0" indent="0">
              <a:buNone/>
            </a:pPr>
            <a:r>
              <a:rPr lang="fr-FR" b="1" dirty="0"/>
              <a:t>II- L’objectivation du monde</a:t>
            </a:r>
          </a:p>
          <a:p>
            <a:pPr marL="0" indent="0" algn="just">
              <a:lnSpc>
                <a:spcPct val="100000"/>
              </a:lnSpc>
              <a:buNone/>
            </a:pPr>
            <a:r>
              <a:rPr lang="fr-FR" i="1" dirty="0"/>
              <a:t>Philosophie de l’argent</a:t>
            </a:r>
            <a:r>
              <a:rPr lang="fr-FR" dirty="0"/>
              <a:t> (1900) </a:t>
            </a:r>
          </a:p>
          <a:p>
            <a:pPr marL="0" indent="0">
              <a:buNone/>
            </a:pPr>
            <a:r>
              <a:rPr lang="fr-FR" dirty="0"/>
              <a:t>« On ne devrait surtout pas oublier ce qui suit lorsqu’on déplore l’effet séparateur et aliénant du trafic monétaire. Par la nécessité d’investir de l’argent et d’obtenir en contrepartie des valeurs concrètes et définies, l’argent crée un lien extrêmement fort entre les membres d’une même sphère économique ; précisément parce qu’il ne peut pas être consommé immédiatement, il renvoie aux autres individus, dont on peut obtenir contre lui des biens de consommation proprement dits » (Simmel, </a:t>
            </a:r>
            <a:r>
              <a:rPr lang="fr-FR" i="1" dirty="0"/>
              <a:t>L’argent dans la culture moderne, </a:t>
            </a:r>
            <a:r>
              <a:rPr lang="fr-FR" dirty="0"/>
              <a:t>1896 p. 25)</a:t>
            </a:r>
          </a:p>
          <a:p>
            <a:pPr marL="0" indent="0">
              <a:buNone/>
            </a:pPr>
            <a:endParaRPr lang="fr-FR" dirty="0"/>
          </a:p>
        </p:txBody>
      </p:sp>
    </p:spTree>
    <p:extLst>
      <p:ext uri="{BB962C8B-B14F-4D97-AF65-F5344CB8AC3E}">
        <p14:creationId xmlns:p14="http://schemas.microsoft.com/office/powerpoint/2010/main" val="512073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75426"/>
            <a:ext cx="8229600" cy="842211"/>
          </a:xfrm>
        </p:spPr>
        <p:txBody>
          <a:bodyPr>
            <a:normAutofit fontScale="90000"/>
          </a:bodyPr>
          <a:lstStyle/>
          <a:p>
            <a:r>
              <a:rPr lang="fr-FR" dirty="0"/>
              <a:t>Georg Simmel </a:t>
            </a:r>
            <a:br>
              <a:rPr lang="fr-FR" dirty="0"/>
            </a:br>
            <a:endParaRPr lang="fr-FR" dirty="0"/>
          </a:p>
        </p:txBody>
      </p:sp>
      <p:sp>
        <p:nvSpPr>
          <p:cNvPr id="3" name="Espace réservé du contenu 2"/>
          <p:cNvSpPr>
            <a:spLocks noGrp="1"/>
          </p:cNvSpPr>
          <p:nvPr>
            <p:ph idx="1"/>
          </p:nvPr>
        </p:nvSpPr>
        <p:spPr/>
        <p:txBody>
          <a:bodyPr/>
          <a:lstStyle/>
          <a:p>
            <a:pPr marL="0" indent="0" algn="ctr">
              <a:buNone/>
            </a:pPr>
            <a:r>
              <a:rPr lang="fr-FR" dirty="0"/>
              <a:t>INTRODUCTION  </a:t>
            </a:r>
          </a:p>
          <a:p>
            <a:pPr marL="0" indent="0" algn="ctr">
              <a:buNone/>
            </a:pPr>
            <a:r>
              <a:rPr lang="fr-FR" dirty="0"/>
              <a:t>L’interaction sociale</a:t>
            </a:r>
          </a:p>
          <a:p>
            <a:pPr marL="0" indent="0">
              <a:buNone/>
            </a:pPr>
            <a:endParaRPr lang="fr-FR" dirty="0"/>
          </a:p>
          <a:p>
            <a:pPr marL="0" indent="0">
              <a:buNone/>
            </a:pPr>
            <a:r>
              <a:rPr lang="fr-FR" dirty="0"/>
              <a:t>La dynamique du social repose sur l’interaction / les actions réciproques.</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2985460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0AA3F-5B66-BFE9-F320-CAD1BBC811C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5D5DC03-5D89-7819-3979-EB680436908A}"/>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AB243EBD-CA07-1CCD-4D3A-79BB671F961B}"/>
              </a:ext>
            </a:extLst>
          </p:cNvPr>
          <p:cNvSpPr>
            <a:spLocks noGrp="1"/>
          </p:cNvSpPr>
          <p:nvPr>
            <p:ph idx="1"/>
          </p:nvPr>
        </p:nvSpPr>
        <p:spPr/>
        <p:txBody>
          <a:bodyPr>
            <a:normAutofit lnSpcReduction="10000"/>
          </a:bodyPr>
          <a:lstStyle/>
          <a:p>
            <a:pPr marL="0" indent="0">
              <a:buNone/>
            </a:pPr>
            <a:r>
              <a:rPr lang="fr-FR" b="1" dirty="0"/>
              <a:t>II- L’objectivation du monde</a:t>
            </a:r>
          </a:p>
          <a:p>
            <a:pPr marL="0" indent="0" algn="just">
              <a:lnSpc>
                <a:spcPct val="100000"/>
              </a:lnSpc>
              <a:buNone/>
            </a:pPr>
            <a:r>
              <a:rPr lang="fr-FR" i="1" dirty="0"/>
              <a:t>Philosophie de l’argent</a:t>
            </a:r>
            <a:r>
              <a:rPr lang="fr-FR" dirty="0"/>
              <a:t> (1900) </a:t>
            </a:r>
          </a:p>
          <a:p>
            <a:pPr algn="just">
              <a:lnSpc>
                <a:spcPct val="100000"/>
              </a:lnSpc>
            </a:pPr>
            <a:r>
              <a:rPr lang="fr-FR" dirty="0"/>
              <a:t>Mais au prix d’un anonymat et d’une indifférence à l’autre, dans ce qu’il a de singulier, autrement dit à son individualité. </a:t>
            </a:r>
          </a:p>
          <a:p>
            <a:pPr algn="just">
              <a:lnSpc>
                <a:spcPct val="100000"/>
              </a:lnSpc>
            </a:pPr>
            <a:r>
              <a:rPr lang="fr-FR" dirty="0"/>
              <a:t>Le « moi propre » de l’homme se trouve complètement évacué des relations monétaires, ou des relations dans les grandes villes. Il se retranche dans la vie privée. </a:t>
            </a:r>
          </a:p>
          <a:p>
            <a:pPr marL="0" indent="0">
              <a:buNone/>
            </a:pPr>
            <a:endParaRPr lang="fr-FR" dirty="0"/>
          </a:p>
        </p:txBody>
      </p:sp>
    </p:spTree>
    <p:extLst>
      <p:ext uri="{BB962C8B-B14F-4D97-AF65-F5344CB8AC3E}">
        <p14:creationId xmlns:p14="http://schemas.microsoft.com/office/powerpoint/2010/main" val="6437590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50EE4-5B66-71BA-8F08-818AE2AB01D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73DFD01-F7BA-3A18-D571-24A9663217A2}"/>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FE3731E3-C10C-D6A9-9758-0A762230D187}"/>
              </a:ext>
            </a:extLst>
          </p:cNvPr>
          <p:cNvSpPr>
            <a:spLocks noGrp="1"/>
          </p:cNvSpPr>
          <p:nvPr>
            <p:ph idx="1"/>
          </p:nvPr>
        </p:nvSpPr>
        <p:spPr/>
        <p:txBody>
          <a:bodyPr>
            <a:normAutofit/>
          </a:bodyPr>
          <a:lstStyle/>
          <a:p>
            <a:pPr marL="0" indent="0">
              <a:buNone/>
            </a:pPr>
            <a:r>
              <a:rPr lang="fr-FR" b="1" dirty="0"/>
              <a:t>III- Un individu morcelé</a:t>
            </a:r>
          </a:p>
          <a:p>
            <a:pPr marL="0" indent="0">
              <a:buNone/>
            </a:pPr>
            <a:endParaRPr lang="fr-FR" sz="2400" dirty="0"/>
          </a:p>
          <a:p>
            <a:pPr marL="0" indent="0">
              <a:buNone/>
            </a:pPr>
            <a:r>
              <a:rPr lang="fr-FR" sz="2800" dirty="0"/>
              <a:t>Nous avons vu la grande ville et l’argent font exister notre être « objectif » dans les relations (qui deviennent dépersonnalisées et éphémères).</a:t>
            </a:r>
          </a:p>
          <a:p>
            <a:pPr marL="0" indent="0">
              <a:buNone/>
            </a:pPr>
            <a:endParaRPr lang="fr-FR" sz="2800" dirty="0"/>
          </a:p>
          <a:p>
            <a:pPr marL="0" indent="0">
              <a:buNone/>
            </a:pPr>
            <a:r>
              <a:rPr lang="fr-FR" sz="2800" dirty="0"/>
              <a:t>L’argent est “le gardien de l’intimité profonde” et de la liberté écrit Simmel (Philosophie de l’argent)</a:t>
            </a:r>
          </a:p>
          <a:p>
            <a:pPr marL="0" indent="0">
              <a:buNone/>
            </a:pPr>
            <a:endParaRPr lang="fr-FR" sz="2800" dirty="0"/>
          </a:p>
          <a:p>
            <a:pPr marL="0" indent="0">
              <a:buNone/>
            </a:pPr>
            <a:endParaRPr lang="fr-FR" sz="2800" dirty="0"/>
          </a:p>
        </p:txBody>
      </p:sp>
    </p:spTree>
    <p:extLst>
      <p:ext uri="{BB962C8B-B14F-4D97-AF65-F5344CB8AC3E}">
        <p14:creationId xmlns:p14="http://schemas.microsoft.com/office/powerpoint/2010/main" val="29230541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1E789-569F-AC64-0C89-83EFDC0B688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8534FFA-7486-7BFF-2042-A2A52E75D71D}"/>
              </a:ext>
            </a:extLst>
          </p:cNvPr>
          <p:cNvSpPr>
            <a:spLocks noGrp="1"/>
          </p:cNvSpPr>
          <p:nvPr>
            <p:ph type="title"/>
          </p:nvPr>
        </p:nvSpPr>
        <p:spPr/>
        <p:txBody>
          <a:bodyPr>
            <a:normAutofit fontScale="90000"/>
          </a:bodyPr>
          <a:lstStyle/>
          <a:p>
            <a:r>
              <a:rPr lang="fr-FR" dirty="0"/>
              <a:t>Georg Simmel</a:t>
            </a:r>
            <a:br>
              <a:rPr lang="fr-FR" dirty="0"/>
            </a:br>
            <a:endParaRPr lang="fr-FR" dirty="0"/>
          </a:p>
        </p:txBody>
      </p:sp>
      <p:sp>
        <p:nvSpPr>
          <p:cNvPr id="3" name="Espace réservé du contenu 2">
            <a:extLst>
              <a:ext uri="{FF2B5EF4-FFF2-40B4-BE49-F238E27FC236}">
                <a16:creationId xmlns:a16="http://schemas.microsoft.com/office/drawing/2014/main" id="{388AA7C5-A3B2-5B73-DEE2-B063EFDF8B90}"/>
              </a:ext>
            </a:extLst>
          </p:cNvPr>
          <p:cNvSpPr>
            <a:spLocks noGrp="1"/>
          </p:cNvSpPr>
          <p:nvPr>
            <p:ph idx="1"/>
          </p:nvPr>
        </p:nvSpPr>
        <p:spPr/>
        <p:txBody>
          <a:bodyPr>
            <a:normAutofit/>
          </a:bodyPr>
          <a:lstStyle/>
          <a:p>
            <a:pPr marL="0" indent="0">
              <a:buNone/>
            </a:pPr>
            <a:r>
              <a:rPr lang="fr-FR" b="1" dirty="0"/>
              <a:t>III- Un individu morcelé</a:t>
            </a:r>
          </a:p>
          <a:p>
            <a:pPr marL="0" indent="0">
              <a:buNone/>
            </a:pPr>
            <a:endParaRPr lang="fr-FR" sz="2400" dirty="0"/>
          </a:p>
          <a:p>
            <a:pPr marL="0" indent="0">
              <a:buNone/>
            </a:pPr>
            <a:r>
              <a:rPr lang="fr-FR" sz="2800" dirty="0"/>
              <a:t>L’argent est “le gardien de l’intimité profonde” et de la liberté écrit Simmel (Philosophie de l’argent)</a:t>
            </a:r>
          </a:p>
          <a:p>
            <a:pPr marL="0" indent="0">
              <a:buNone/>
            </a:pPr>
            <a:endParaRPr lang="fr-FR" sz="2800" dirty="0"/>
          </a:p>
          <a:p>
            <a:pPr marL="0" indent="0">
              <a:buNone/>
            </a:pPr>
            <a:r>
              <a:rPr lang="fr-FR" sz="2800" dirty="0"/>
              <a:t>Mais l’individu n’existe pas comme être subjectif dans le social « objectivé » </a:t>
            </a:r>
          </a:p>
          <a:p>
            <a:pPr marL="0" indent="0">
              <a:buNone/>
            </a:pPr>
            <a:endParaRPr lang="fr-FR" sz="2800" dirty="0"/>
          </a:p>
          <a:p>
            <a:pPr marL="0" indent="0">
              <a:buNone/>
            </a:pPr>
            <a:endParaRPr lang="fr-FR" sz="2800" dirty="0"/>
          </a:p>
        </p:txBody>
      </p:sp>
    </p:spTree>
    <p:extLst>
      <p:ext uri="{BB962C8B-B14F-4D97-AF65-F5344CB8AC3E}">
        <p14:creationId xmlns:p14="http://schemas.microsoft.com/office/powerpoint/2010/main" val="6263042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4000" dirty="0"/>
              <a:t>Georg Simmel</a:t>
            </a:r>
            <a:br>
              <a:rPr lang="fr-FR" sz="4000" dirty="0"/>
            </a:br>
            <a:endParaRPr lang="fr-FR" sz="4000" dirty="0"/>
          </a:p>
        </p:txBody>
      </p:sp>
      <p:sp>
        <p:nvSpPr>
          <p:cNvPr id="3" name="Espace réservé du contenu 2"/>
          <p:cNvSpPr>
            <a:spLocks noGrp="1"/>
          </p:cNvSpPr>
          <p:nvPr>
            <p:ph idx="1"/>
          </p:nvPr>
        </p:nvSpPr>
        <p:spPr/>
        <p:txBody>
          <a:bodyPr>
            <a:normAutofit fontScale="92500" lnSpcReduction="10000"/>
          </a:bodyPr>
          <a:lstStyle/>
          <a:p>
            <a:pPr marL="0" indent="0">
              <a:buNone/>
            </a:pPr>
            <a:r>
              <a:rPr lang="fr-FR" dirty="0"/>
              <a:t>« Les éléments a priori de la relation ne sont plus les individus, avec leurs caractéristiques propres, d’où naît la relation sociale, mais plutôt ces relations elles-mêmes en tant que forme objectives, « positions », espaces vides et contours, que les individus doivent simplement « remplir » en quelque sorte »</a:t>
            </a:r>
          </a:p>
          <a:p>
            <a:pPr marL="0" indent="0">
              <a:buNone/>
            </a:pPr>
            <a:endParaRPr lang="fr-FR" dirty="0"/>
          </a:p>
          <a:p>
            <a:pPr marL="0" indent="0">
              <a:buNone/>
            </a:pPr>
            <a:r>
              <a:rPr lang="fr-FR" dirty="0"/>
              <a:t> </a:t>
            </a:r>
            <a:r>
              <a:rPr lang="fr-FR" i="1" dirty="0"/>
              <a:t>Sociologie</a:t>
            </a:r>
            <a:r>
              <a:rPr lang="fr-FR" dirty="0"/>
              <a:t>. </a:t>
            </a:r>
            <a:r>
              <a:rPr lang="fr-FR" i="1" dirty="0"/>
              <a:t>Étude sur les formes de socialisation</a:t>
            </a:r>
            <a:r>
              <a:rPr lang="fr-FR" dirty="0"/>
              <a:t> (1908)  </a:t>
            </a:r>
          </a:p>
          <a:p>
            <a:pPr marL="0" indent="0">
              <a:buNone/>
            </a:pPr>
            <a:endParaRPr lang="fr-FR" dirty="0"/>
          </a:p>
        </p:txBody>
      </p:sp>
    </p:spTree>
    <p:extLst>
      <p:ext uri="{BB962C8B-B14F-4D97-AF65-F5344CB8AC3E}">
        <p14:creationId xmlns:p14="http://schemas.microsoft.com/office/powerpoint/2010/main" val="30891621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D60F6-0BAE-01C2-3D41-414DB8378B8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37E5786-B848-7976-75F8-46661DFCEA51}"/>
              </a:ext>
            </a:extLst>
          </p:cNvPr>
          <p:cNvSpPr>
            <a:spLocks noGrp="1"/>
          </p:cNvSpPr>
          <p:nvPr>
            <p:ph type="ctrTitle"/>
          </p:nvPr>
        </p:nvSpPr>
        <p:spPr>
          <a:xfrm flipV="1">
            <a:off x="1143000" y="1332352"/>
            <a:ext cx="6858000" cy="366670"/>
          </a:xfrm>
        </p:spPr>
        <p:txBody>
          <a:bodyPr>
            <a:normAutofit fontScale="90000"/>
          </a:bodyPr>
          <a:lstStyle/>
          <a:p>
            <a:endParaRPr lang="fr-FR" sz="2700" dirty="0"/>
          </a:p>
        </p:txBody>
      </p:sp>
      <p:sp>
        <p:nvSpPr>
          <p:cNvPr id="3" name="Sous-titre 2">
            <a:extLst>
              <a:ext uri="{FF2B5EF4-FFF2-40B4-BE49-F238E27FC236}">
                <a16:creationId xmlns:a16="http://schemas.microsoft.com/office/drawing/2014/main" id="{4A8F3544-6C8D-C883-8D1C-B48C8C930EF8}"/>
              </a:ext>
            </a:extLst>
          </p:cNvPr>
          <p:cNvSpPr>
            <a:spLocks noGrp="1"/>
          </p:cNvSpPr>
          <p:nvPr>
            <p:ph type="subTitle" idx="1"/>
          </p:nvPr>
        </p:nvSpPr>
        <p:spPr>
          <a:xfrm>
            <a:off x="1143000" y="1046747"/>
            <a:ext cx="6858000" cy="4478901"/>
          </a:xfrm>
        </p:spPr>
        <p:txBody>
          <a:bodyPr>
            <a:noAutofit/>
          </a:bodyPr>
          <a:lstStyle/>
          <a:p>
            <a:pPr algn="just">
              <a:lnSpc>
                <a:spcPct val="100000"/>
              </a:lnSpc>
            </a:pPr>
            <a:r>
              <a:rPr lang="fr-FR" sz="2800" dirty="0">
                <a:solidFill>
                  <a:schemeClr val="tx1"/>
                </a:solidFill>
              </a:rPr>
              <a:t>Un individu morcelé</a:t>
            </a:r>
          </a:p>
          <a:p>
            <a:pPr algn="just">
              <a:lnSpc>
                <a:spcPct val="100000"/>
              </a:lnSpc>
            </a:pPr>
            <a:endParaRPr lang="fr-FR" sz="2800" dirty="0">
              <a:solidFill>
                <a:schemeClr val="tx1"/>
              </a:solidFill>
            </a:endParaRPr>
          </a:p>
          <a:p>
            <a:pPr algn="just"/>
            <a:r>
              <a:rPr lang="fr-FR" sz="2800" dirty="0">
                <a:solidFill>
                  <a:schemeClr val="tx1"/>
                </a:solidFill>
              </a:rPr>
              <a:t>L’individu s’est affranchi des relations communautaires par les relations anonymes, éphémères, et abstraites, que permettent l’échange monétaire, et la vie dans les grandes villes. </a:t>
            </a:r>
          </a:p>
          <a:p>
            <a:pPr algn="just">
              <a:lnSpc>
                <a:spcPct val="100000"/>
              </a:lnSpc>
            </a:pPr>
            <a:r>
              <a:rPr lang="fr-FR" sz="2800" dirty="0">
                <a:solidFill>
                  <a:schemeClr val="tx1"/>
                </a:solidFill>
              </a:rPr>
              <a:t>Paradoxe: Il ne peut plus exprimer sa singularité dans l’impersonnalité ces relations objectives.</a:t>
            </a:r>
          </a:p>
        </p:txBody>
      </p:sp>
      <p:sp>
        <p:nvSpPr>
          <p:cNvPr id="4" name="ZoneTexte 3">
            <a:extLst>
              <a:ext uri="{FF2B5EF4-FFF2-40B4-BE49-F238E27FC236}">
                <a16:creationId xmlns:a16="http://schemas.microsoft.com/office/drawing/2014/main" id="{409E1CCF-4099-ED8B-46D9-A6CDDD49493D}"/>
              </a:ext>
            </a:extLst>
          </p:cNvPr>
          <p:cNvSpPr txBox="1"/>
          <p:nvPr/>
        </p:nvSpPr>
        <p:spPr>
          <a:xfrm>
            <a:off x="2553160" y="2898124"/>
            <a:ext cx="184731" cy="300082"/>
          </a:xfrm>
          <a:prstGeom prst="rect">
            <a:avLst/>
          </a:prstGeom>
          <a:noFill/>
        </p:spPr>
        <p:txBody>
          <a:bodyPr wrap="none" rtlCol="0">
            <a:spAutoFit/>
          </a:bodyPr>
          <a:lstStyle/>
          <a:p>
            <a:endParaRPr lang="fr-FR" sz="1350" dirty="0"/>
          </a:p>
        </p:txBody>
      </p:sp>
    </p:spTree>
    <p:extLst>
      <p:ext uri="{BB962C8B-B14F-4D97-AF65-F5344CB8AC3E}">
        <p14:creationId xmlns:p14="http://schemas.microsoft.com/office/powerpoint/2010/main" val="1694852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0333A1-CED5-9145-9B83-F60751FEDE86}"/>
              </a:ext>
            </a:extLst>
          </p:cNvPr>
          <p:cNvSpPr>
            <a:spLocks noGrp="1"/>
          </p:cNvSpPr>
          <p:nvPr>
            <p:ph type="ctrTitle"/>
          </p:nvPr>
        </p:nvSpPr>
        <p:spPr>
          <a:xfrm>
            <a:off x="1143000" y="1699022"/>
            <a:ext cx="6858000" cy="970700"/>
          </a:xfrm>
        </p:spPr>
        <p:txBody>
          <a:bodyPr>
            <a:normAutofit/>
          </a:bodyPr>
          <a:lstStyle/>
          <a:p>
            <a:endParaRPr lang="fr-FR" sz="2700" dirty="0"/>
          </a:p>
        </p:txBody>
      </p:sp>
      <p:sp>
        <p:nvSpPr>
          <p:cNvPr id="3" name="Sous-titre 2">
            <a:extLst>
              <a:ext uri="{FF2B5EF4-FFF2-40B4-BE49-F238E27FC236}">
                <a16:creationId xmlns:a16="http://schemas.microsoft.com/office/drawing/2014/main" id="{82A5BC1F-FCCF-1548-AD85-2CB4BBA9CFC6}"/>
              </a:ext>
            </a:extLst>
          </p:cNvPr>
          <p:cNvSpPr>
            <a:spLocks noGrp="1"/>
          </p:cNvSpPr>
          <p:nvPr>
            <p:ph type="subTitle" idx="1"/>
          </p:nvPr>
        </p:nvSpPr>
        <p:spPr>
          <a:xfrm>
            <a:off x="1143000" y="1143000"/>
            <a:ext cx="6858000" cy="4382649"/>
          </a:xfrm>
        </p:spPr>
        <p:txBody>
          <a:bodyPr>
            <a:normAutofit/>
          </a:bodyPr>
          <a:lstStyle/>
          <a:p>
            <a:pPr algn="just">
              <a:lnSpc>
                <a:spcPct val="100000"/>
              </a:lnSpc>
            </a:pPr>
            <a:endParaRPr lang="fr-FR" dirty="0"/>
          </a:p>
          <a:p>
            <a:pPr algn="just">
              <a:lnSpc>
                <a:spcPct val="100000"/>
              </a:lnSpc>
            </a:pPr>
            <a:r>
              <a:rPr lang="fr-FR" sz="3000" dirty="0">
                <a:solidFill>
                  <a:schemeClr val="tx1"/>
                </a:solidFill>
              </a:rPr>
              <a:t>Il est comme coupé en deux : </a:t>
            </a:r>
          </a:p>
          <a:p>
            <a:pPr algn="just">
              <a:lnSpc>
                <a:spcPct val="100000"/>
              </a:lnSpc>
            </a:pPr>
            <a:r>
              <a:rPr lang="fr-FR" sz="3000" dirty="0">
                <a:solidFill>
                  <a:schemeClr val="tx1"/>
                </a:solidFill>
              </a:rPr>
              <a:t>D’un côté l’être social (lors des relations impersonnelles et froides, purement quantitatives et mécaniques), de l’autre l’être particulier (relations personnalisées, chaudes, qui engage l’affect).</a:t>
            </a:r>
          </a:p>
          <a:p>
            <a:pPr algn="just">
              <a:lnSpc>
                <a:spcPct val="100000"/>
              </a:lnSpc>
            </a:pPr>
            <a:endParaRPr lang="fr-FR" dirty="0"/>
          </a:p>
        </p:txBody>
      </p:sp>
      <p:sp>
        <p:nvSpPr>
          <p:cNvPr id="4" name="ZoneTexte 3">
            <a:extLst>
              <a:ext uri="{FF2B5EF4-FFF2-40B4-BE49-F238E27FC236}">
                <a16:creationId xmlns:a16="http://schemas.microsoft.com/office/drawing/2014/main" id="{6974D93B-707A-AA4E-A2D6-FC4ADFDE4531}"/>
              </a:ext>
            </a:extLst>
          </p:cNvPr>
          <p:cNvSpPr txBox="1"/>
          <p:nvPr/>
        </p:nvSpPr>
        <p:spPr>
          <a:xfrm>
            <a:off x="2553160" y="2898124"/>
            <a:ext cx="184731" cy="300082"/>
          </a:xfrm>
          <a:prstGeom prst="rect">
            <a:avLst/>
          </a:prstGeom>
          <a:noFill/>
        </p:spPr>
        <p:txBody>
          <a:bodyPr wrap="none" rtlCol="0">
            <a:spAutoFit/>
          </a:bodyPr>
          <a:lstStyle/>
          <a:p>
            <a:endParaRPr lang="fr-FR" sz="1350" dirty="0"/>
          </a:p>
        </p:txBody>
      </p:sp>
    </p:spTree>
    <p:extLst>
      <p:ext uri="{BB962C8B-B14F-4D97-AF65-F5344CB8AC3E}">
        <p14:creationId xmlns:p14="http://schemas.microsoft.com/office/powerpoint/2010/main" val="32934186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0333A1-CED5-9145-9B83-F60751FEDE86}"/>
              </a:ext>
            </a:extLst>
          </p:cNvPr>
          <p:cNvSpPr>
            <a:spLocks noGrp="1"/>
          </p:cNvSpPr>
          <p:nvPr>
            <p:ph type="ctrTitle"/>
          </p:nvPr>
        </p:nvSpPr>
        <p:spPr>
          <a:xfrm flipV="1">
            <a:off x="1143000" y="1515979"/>
            <a:ext cx="6858000" cy="183043"/>
          </a:xfrm>
        </p:spPr>
        <p:txBody>
          <a:bodyPr>
            <a:normAutofit fontScale="90000"/>
          </a:bodyPr>
          <a:lstStyle/>
          <a:p>
            <a:endParaRPr lang="fr-FR" sz="2700" dirty="0"/>
          </a:p>
        </p:txBody>
      </p:sp>
      <p:sp>
        <p:nvSpPr>
          <p:cNvPr id="3" name="Sous-titre 2">
            <a:extLst>
              <a:ext uri="{FF2B5EF4-FFF2-40B4-BE49-F238E27FC236}">
                <a16:creationId xmlns:a16="http://schemas.microsoft.com/office/drawing/2014/main" id="{82A5BC1F-FCCF-1548-AD85-2CB4BBA9CFC6}"/>
              </a:ext>
            </a:extLst>
          </p:cNvPr>
          <p:cNvSpPr>
            <a:spLocks noGrp="1"/>
          </p:cNvSpPr>
          <p:nvPr>
            <p:ph type="subTitle" idx="1"/>
          </p:nvPr>
        </p:nvSpPr>
        <p:spPr>
          <a:xfrm>
            <a:off x="1143000" y="1699022"/>
            <a:ext cx="6858000" cy="4244578"/>
          </a:xfrm>
        </p:spPr>
        <p:txBody>
          <a:bodyPr>
            <a:normAutofit fontScale="40000" lnSpcReduction="20000"/>
          </a:bodyPr>
          <a:lstStyle/>
          <a:p>
            <a:pPr algn="just">
              <a:lnSpc>
                <a:spcPct val="100000"/>
              </a:lnSpc>
            </a:pPr>
            <a:r>
              <a:rPr lang="fr-FR" sz="5100" dirty="0">
                <a:solidFill>
                  <a:schemeClr val="tx1"/>
                </a:solidFill>
              </a:rPr>
              <a:t>«Si l'homme moderne appartient d'abord à la famille de ses parents, puis à celle qu'il a fondée lui-même et donc aussi à celle de sa femme, ensuite à son métier, qui de son côté l'intègre déjà à plusieurs cercles d'intérêts (...) ; s'il est conscient d'appartenir à une nationalité et à une certaine classe sociale, si de plus il est officier de réserve, fait partie de quelques associations et a des fréquentations sociales dans des cercles les plus divers : alors on a déjà une grande variété de groupes, dont certains sont certes sur un pied d'égalité, mais d'autres peuvent être classées de telle sorte que l'un apparaît comme la relation originelle à partir de laquelle l'individu se tourne vers un cercle plus éloigné, en raison de ses qualités particulières qui le distinguent des autres membres du premier cercle» </a:t>
            </a:r>
          </a:p>
          <a:p>
            <a:pPr algn="just">
              <a:lnSpc>
                <a:spcPct val="100000"/>
              </a:lnSpc>
            </a:pPr>
            <a:r>
              <a:rPr lang="fr-FR" sz="5100" dirty="0">
                <a:solidFill>
                  <a:schemeClr val="tx1"/>
                </a:solidFill>
              </a:rPr>
              <a:t>G. Simmel, </a:t>
            </a:r>
            <a:r>
              <a:rPr lang="fr-FR" sz="5100" i="1" dirty="0">
                <a:solidFill>
                  <a:schemeClr val="tx1"/>
                </a:solidFill>
              </a:rPr>
              <a:t>Sociologie</a:t>
            </a:r>
            <a:r>
              <a:rPr lang="fr-FR" sz="5100" dirty="0">
                <a:solidFill>
                  <a:schemeClr val="tx1"/>
                </a:solidFill>
              </a:rPr>
              <a:t> (1ère édition en allemand 1908), Paris, PUF, 1999, pp. 414-415.</a:t>
            </a:r>
          </a:p>
          <a:p>
            <a:pPr algn="just">
              <a:lnSpc>
                <a:spcPct val="100000"/>
              </a:lnSpc>
            </a:pPr>
            <a:endParaRPr lang="fr-FR" dirty="0"/>
          </a:p>
        </p:txBody>
      </p:sp>
      <p:sp>
        <p:nvSpPr>
          <p:cNvPr id="4" name="ZoneTexte 3">
            <a:extLst>
              <a:ext uri="{FF2B5EF4-FFF2-40B4-BE49-F238E27FC236}">
                <a16:creationId xmlns:a16="http://schemas.microsoft.com/office/drawing/2014/main" id="{6974D93B-707A-AA4E-A2D6-FC4ADFDE4531}"/>
              </a:ext>
            </a:extLst>
          </p:cNvPr>
          <p:cNvSpPr txBox="1"/>
          <p:nvPr/>
        </p:nvSpPr>
        <p:spPr>
          <a:xfrm>
            <a:off x="2553160" y="2898124"/>
            <a:ext cx="184731" cy="300082"/>
          </a:xfrm>
          <a:prstGeom prst="rect">
            <a:avLst/>
          </a:prstGeom>
          <a:noFill/>
        </p:spPr>
        <p:txBody>
          <a:bodyPr wrap="none" rtlCol="0">
            <a:spAutoFit/>
          </a:bodyPr>
          <a:lstStyle/>
          <a:p>
            <a:endParaRPr lang="fr-FR" sz="1350" dirty="0"/>
          </a:p>
        </p:txBody>
      </p:sp>
    </p:spTree>
    <p:extLst>
      <p:ext uri="{BB962C8B-B14F-4D97-AF65-F5344CB8AC3E}">
        <p14:creationId xmlns:p14="http://schemas.microsoft.com/office/powerpoint/2010/main" val="3588875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0333A1-CED5-9145-9B83-F60751FEDE86}"/>
              </a:ext>
            </a:extLst>
          </p:cNvPr>
          <p:cNvSpPr>
            <a:spLocks noGrp="1"/>
          </p:cNvSpPr>
          <p:nvPr>
            <p:ph type="ctrTitle"/>
          </p:nvPr>
        </p:nvSpPr>
        <p:spPr>
          <a:xfrm>
            <a:off x="1143000" y="1215189"/>
            <a:ext cx="6858000" cy="1454533"/>
          </a:xfrm>
        </p:spPr>
        <p:txBody>
          <a:bodyPr>
            <a:normAutofit/>
          </a:bodyPr>
          <a:lstStyle/>
          <a:p>
            <a:r>
              <a:rPr lang="fr-FR" dirty="0"/>
              <a:t>Georg Simmel</a:t>
            </a:r>
            <a:br>
              <a:rPr lang="fr-FR" dirty="0"/>
            </a:br>
            <a:endParaRPr lang="fr-FR" sz="2700" dirty="0"/>
          </a:p>
        </p:txBody>
      </p:sp>
      <p:sp>
        <p:nvSpPr>
          <p:cNvPr id="3" name="Sous-titre 2">
            <a:extLst>
              <a:ext uri="{FF2B5EF4-FFF2-40B4-BE49-F238E27FC236}">
                <a16:creationId xmlns:a16="http://schemas.microsoft.com/office/drawing/2014/main" id="{82A5BC1F-FCCF-1548-AD85-2CB4BBA9CFC6}"/>
              </a:ext>
            </a:extLst>
          </p:cNvPr>
          <p:cNvSpPr>
            <a:spLocks noGrp="1"/>
          </p:cNvSpPr>
          <p:nvPr>
            <p:ph type="subTitle" idx="1"/>
          </p:nvPr>
        </p:nvSpPr>
        <p:spPr>
          <a:xfrm>
            <a:off x="1143000" y="2669722"/>
            <a:ext cx="6858000" cy="2828710"/>
          </a:xfrm>
        </p:spPr>
        <p:txBody>
          <a:bodyPr>
            <a:normAutofit fontScale="77500" lnSpcReduction="20000"/>
          </a:bodyPr>
          <a:lstStyle/>
          <a:p>
            <a:pPr algn="just"/>
            <a:endParaRPr lang="fr-FR" dirty="0">
              <a:solidFill>
                <a:schemeClr val="tx1"/>
              </a:solidFill>
            </a:endParaRPr>
          </a:p>
          <a:p>
            <a:pPr algn="just"/>
            <a:r>
              <a:rPr lang="fr-FR" dirty="0">
                <a:solidFill>
                  <a:schemeClr val="tx1"/>
                </a:solidFill>
              </a:rPr>
              <a:t>Ce sont les actions réciproques des individus qui font le social.</a:t>
            </a:r>
          </a:p>
          <a:p>
            <a:pPr algn="just"/>
            <a:r>
              <a:rPr lang="fr-FR" dirty="0">
                <a:solidFill>
                  <a:schemeClr val="tx1"/>
                </a:solidFill>
              </a:rPr>
              <a:t>« Je vois une société partout où des hommes se trouvent en réciprocité d'action et constituent une unité permanente ou passagère » </a:t>
            </a:r>
          </a:p>
          <a:p>
            <a:pPr algn="just"/>
            <a:r>
              <a:rPr lang="fr-FR" dirty="0">
                <a:solidFill>
                  <a:schemeClr val="tx1"/>
                </a:solidFill>
              </a:rPr>
              <a:t>(G. Simmel, </a:t>
            </a:r>
            <a:r>
              <a:rPr lang="fr-FR" i="1" dirty="0">
                <a:solidFill>
                  <a:schemeClr val="tx1"/>
                </a:solidFill>
              </a:rPr>
              <a:t>Sociologie. Études sur les formes de la socialisation</a:t>
            </a:r>
            <a:r>
              <a:rPr lang="fr-FR" dirty="0">
                <a:solidFill>
                  <a:schemeClr val="tx1"/>
                </a:solidFill>
              </a:rPr>
              <a:t> (1908), Paris, PUF, 1999, p. 73)</a:t>
            </a:r>
          </a:p>
          <a:p>
            <a:pPr algn="just"/>
            <a:endParaRPr lang="fr-FR" dirty="0"/>
          </a:p>
          <a:p>
            <a:pPr algn="just"/>
            <a:endParaRPr lang="fr-FR" dirty="0"/>
          </a:p>
        </p:txBody>
      </p:sp>
    </p:spTree>
    <p:extLst>
      <p:ext uri="{BB962C8B-B14F-4D97-AF65-F5344CB8AC3E}">
        <p14:creationId xmlns:p14="http://schemas.microsoft.com/office/powerpoint/2010/main" val="4243273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Georg Simmel </a:t>
            </a:r>
          </a:p>
        </p:txBody>
      </p:sp>
      <p:sp>
        <p:nvSpPr>
          <p:cNvPr id="3" name="Espace réservé du contenu 2"/>
          <p:cNvSpPr>
            <a:spLocks noGrp="1"/>
          </p:cNvSpPr>
          <p:nvPr>
            <p:ph idx="1"/>
          </p:nvPr>
        </p:nvSpPr>
        <p:spPr/>
        <p:txBody>
          <a:bodyPr/>
          <a:lstStyle/>
          <a:p>
            <a:pPr marL="0" indent="0">
              <a:buNone/>
            </a:pPr>
            <a:r>
              <a:rPr lang="fr-FR" dirty="0"/>
              <a:t>La dynamique du social repose sur l’interaction / les actions réciproques.</a:t>
            </a:r>
          </a:p>
          <a:p>
            <a:pPr marL="0" indent="0">
              <a:buNone/>
            </a:pPr>
            <a:endParaRPr lang="fr-FR" dirty="0"/>
          </a:p>
          <a:p>
            <a:pPr marL="0" indent="0">
              <a:buNone/>
            </a:pPr>
            <a:r>
              <a:rPr lang="fr-FR" dirty="0"/>
              <a:t>Simmel sera l’inspirateur de l’école de Chicago (et notamment de Robert E. Park)</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2371640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0333A1-CED5-9145-9B83-F60751FEDE86}"/>
              </a:ext>
            </a:extLst>
          </p:cNvPr>
          <p:cNvSpPr>
            <a:spLocks noGrp="1"/>
          </p:cNvSpPr>
          <p:nvPr>
            <p:ph type="ctrTitle"/>
          </p:nvPr>
        </p:nvSpPr>
        <p:spPr>
          <a:xfrm>
            <a:off x="1143000" y="1699022"/>
            <a:ext cx="6858000" cy="970700"/>
          </a:xfrm>
        </p:spPr>
        <p:txBody>
          <a:bodyPr>
            <a:normAutofit fontScale="90000"/>
          </a:bodyPr>
          <a:lstStyle/>
          <a:p>
            <a:r>
              <a:rPr lang="fr-FR" dirty="0"/>
              <a:t>Georg Simmel</a:t>
            </a:r>
            <a:br>
              <a:rPr lang="fr-FR" dirty="0"/>
            </a:br>
            <a:endParaRPr lang="fr-FR" sz="2700" dirty="0"/>
          </a:p>
        </p:txBody>
      </p:sp>
      <p:sp>
        <p:nvSpPr>
          <p:cNvPr id="3" name="Sous-titre 2">
            <a:extLst>
              <a:ext uri="{FF2B5EF4-FFF2-40B4-BE49-F238E27FC236}">
                <a16:creationId xmlns:a16="http://schemas.microsoft.com/office/drawing/2014/main" id="{82A5BC1F-FCCF-1548-AD85-2CB4BBA9CFC6}"/>
              </a:ext>
            </a:extLst>
          </p:cNvPr>
          <p:cNvSpPr>
            <a:spLocks noGrp="1"/>
          </p:cNvSpPr>
          <p:nvPr>
            <p:ph type="subTitle" idx="1"/>
          </p:nvPr>
        </p:nvSpPr>
        <p:spPr>
          <a:xfrm>
            <a:off x="685800" y="3429000"/>
            <a:ext cx="6858000" cy="2502568"/>
          </a:xfrm>
        </p:spPr>
        <p:txBody>
          <a:bodyPr>
            <a:normAutofit fontScale="92500" lnSpcReduction="20000"/>
          </a:bodyPr>
          <a:lstStyle/>
          <a:p>
            <a:pPr algn="just"/>
            <a:r>
              <a:rPr lang="fr-FR" dirty="0">
                <a:solidFill>
                  <a:schemeClr val="tx1"/>
                </a:solidFill>
              </a:rPr>
              <a:t>Les actions réciproques s’expriment à l’intérieur de modes concrets d’interactions, ce que Simmel appelle des « formes sociales ». </a:t>
            </a:r>
          </a:p>
          <a:p>
            <a:pPr algn="just"/>
            <a:r>
              <a:rPr lang="fr-FR" dirty="0">
                <a:solidFill>
                  <a:schemeClr val="tx1"/>
                </a:solidFill>
              </a:rPr>
              <a:t>Elles donnent un cadre aux relations sociales, comme le droit, les normes..</a:t>
            </a:r>
            <a:r>
              <a:rPr lang="fr-FR" dirty="0"/>
              <a:t>. </a:t>
            </a:r>
          </a:p>
        </p:txBody>
      </p:sp>
    </p:spTree>
    <p:extLst>
      <p:ext uri="{BB962C8B-B14F-4D97-AF65-F5344CB8AC3E}">
        <p14:creationId xmlns:p14="http://schemas.microsoft.com/office/powerpoint/2010/main" val="1229971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Georg Simmel </a:t>
            </a:r>
          </a:p>
        </p:txBody>
      </p:sp>
      <p:sp>
        <p:nvSpPr>
          <p:cNvPr id="3" name="Espace réservé du contenu 2"/>
          <p:cNvSpPr>
            <a:spLocks noGrp="1"/>
          </p:cNvSpPr>
          <p:nvPr>
            <p:ph idx="1"/>
          </p:nvPr>
        </p:nvSpPr>
        <p:spPr/>
        <p:txBody>
          <a:bodyPr/>
          <a:lstStyle/>
          <a:p>
            <a:pPr marL="0" indent="0">
              <a:buNone/>
            </a:pPr>
            <a:r>
              <a:rPr lang="fr-FR" dirty="0"/>
              <a:t>La dynamique du social repose sur l’interaction / les actions réciproques.</a:t>
            </a:r>
          </a:p>
          <a:p>
            <a:pPr marL="0" indent="0">
              <a:buNone/>
            </a:pPr>
            <a:endParaRPr lang="fr-FR" dirty="0"/>
          </a:p>
          <a:p>
            <a:pPr marL="0" indent="0">
              <a:buNone/>
            </a:pPr>
            <a:r>
              <a:rPr lang="fr-FR" dirty="0"/>
              <a:t>Le conflit, forme d’interaction et donc de rapport social</a:t>
            </a:r>
          </a:p>
          <a:p>
            <a:pPr marL="0" indent="0">
              <a:buNone/>
            </a:pPr>
            <a:endParaRPr lang="fr-FR" dirty="0"/>
          </a:p>
        </p:txBody>
      </p:sp>
    </p:spTree>
    <p:extLst>
      <p:ext uri="{BB962C8B-B14F-4D97-AF65-F5344CB8AC3E}">
        <p14:creationId xmlns:p14="http://schemas.microsoft.com/office/powerpoint/2010/main" val="2122040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26208-D4BD-03BD-2D00-2392C2A1585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38BEE00-0ED2-32D5-01E9-817FBC95A53B}"/>
              </a:ext>
            </a:extLst>
          </p:cNvPr>
          <p:cNvSpPr>
            <a:spLocks noGrp="1"/>
          </p:cNvSpPr>
          <p:nvPr>
            <p:ph type="title"/>
          </p:nvPr>
        </p:nvSpPr>
        <p:spPr/>
        <p:txBody>
          <a:bodyPr/>
          <a:lstStyle/>
          <a:p>
            <a:r>
              <a:rPr lang="fr-FR" dirty="0"/>
              <a:t>Georg Simmel </a:t>
            </a:r>
          </a:p>
        </p:txBody>
      </p:sp>
      <p:sp>
        <p:nvSpPr>
          <p:cNvPr id="3" name="Espace réservé du contenu 2">
            <a:extLst>
              <a:ext uri="{FF2B5EF4-FFF2-40B4-BE49-F238E27FC236}">
                <a16:creationId xmlns:a16="http://schemas.microsoft.com/office/drawing/2014/main" id="{1C71EF9A-8E21-01B5-5685-E675C6CCD3E3}"/>
              </a:ext>
            </a:extLst>
          </p:cNvPr>
          <p:cNvSpPr>
            <a:spLocks noGrp="1"/>
          </p:cNvSpPr>
          <p:nvPr>
            <p:ph idx="1"/>
          </p:nvPr>
        </p:nvSpPr>
        <p:spPr/>
        <p:txBody>
          <a:bodyPr>
            <a:normAutofit/>
          </a:bodyPr>
          <a:lstStyle/>
          <a:p>
            <a:pPr marL="0" indent="0">
              <a:buNone/>
            </a:pPr>
            <a:r>
              <a:rPr lang="fr-FR" dirty="0"/>
              <a:t>Le conflit est pour Simmel une forme de relation sociale </a:t>
            </a:r>
          </a:p>
          <a:p>
            <a:pPr marL="0" indent="0" algn="just">
              <a:buNone/>
            </a:pPr>
            <a:r>
              <a:rPr lang="fr-FR" dirty="0"/>
              <a:t>« la société vit et subsiste parce qu’elle comporte des conflits » (</a:t>
            </a:r>
            <a:r>
              <a:rPr lang="fr-FR" i="1" dirty="0"/>
              <a:t>Le conflit</a:t>
            </a:r>
            <a:r>
              <a:rPr lang="fr-FR" dirty="0"/>
              <a:t>, préface, p. 9)</a:t>
            </a:r>
          </a:p>
          <a:p>
            <a:pPr marL="0" indent="0" algn="just">
              <a:buNone/>
            </a:pPr>
            <a:r>
              <a:rPr lang="fr-FR" dirty="0"/>
              <a:t>Il évite la séparation qui menace la société. Il unifie car il révèle des règles communes (celles du conflit qu’elles rendent possibles)  </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1562448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11170"/>
            <a:ext cx="8229600" cy="306468"/>
          </a:xfrm>
        </p:spPr>
        <p:txBody>
          <a:bodyPr>
            <a:normAutofit fontScale="90000"/>
          </a:bodyPr>
          <a:lstStyle/>
          <a:p>
            <a:r>
              <a:rPr lang="fr-FR" dirty="0"/>
              <a:t>Georg Simmel </a:t>
            </a:r>
            <a:br>
              <a:rPr lang="fr-FR" dirty="0"/>
            </a:br>
            <a:endParaRPr lang="fr-FR" dirty="0"/>
          </a:p>
        </p:txBody>
      </p:sp>
      <p:sp>
        <p:nvSpPr>
          <p:cNvPr id="3" name="Espace réservé du contenu 2"/>
          <p:cNvSpPr>
            <a:spLocks noGrp="1"/>
          </p:cNvSpPr>
          <p:nvPr>
            <p:ph idx="1"/>
          </p:nvPr>
        </p:nvSpPr>
        <p:spPr>
          <a:xfrm>
            <a:off x="457200" y="2162812"/>
            <a:ext cx="8229600" cy="3963351"/>
          </a:xfrm>
        </p:spPr>
        <p:txBody>
          <a:bodyPr>
            <a:normAutofit/>
          </a:bodyPr>
          <a:lstStyle/>
          <a:p>
            <a:pPr marL="0" indent="0">
              <a:buNone/>
            </a:pPr>
            <a:r>
              <a:rPr lang="fr-FR" dirty="0"/>
              <a:t>I - </a:t>
            </a:r>
            <a:r>
              <a:rPr lang="fr-FR" b="1" dirty="0"/>
              <a:t>L’individualisme comme nouvelle forme d’existence sociale</a:t>
            </a:r>
            <a:br>
              <a:rPr lang="fr-FR" dirty="0"/>
            </a:br>
            <a:endParaRPr lang="fr-FR" dirty="0"/>
          </a:p>
          <a:p>
            <a:pPr marL="0" indent="0">
              <a:buNone/>
            </a:pPr>
            <a:endParaRPr lang="fr-FR" dirty="0"/>
          </a:p>
          <a:p>
            <a:pPr marL="0" indent="0">
              <a:buNone/>
            </a:pPr>
            <a:endParaRPr lang="fr-FR" dirty="0"/>
          </a:p>
          <a:p>
            <a:pPr marL="0" indent="0">
              <a:buNone/>
            </a:pPr>
            <a:r>
              <a:rPr lang="fr-FR" dirty="0"/>
              <a:t> </a:t>
            </a:r>
          </a:p>
        </p:txBody>
      </p:sp>
    </p:spTree>
    <p:extLst>
      <p:ext uri="{BB962C8B-B14F-4D97-AF65-F5344CB8AC3E}">
        <p14:creationId xmlns:p14="http://schemas.microsoft.com/office/powerpoint/2010/main" val="1245178994"/>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1307</TotalTime>
  <Words>1818</Words>
  <Application>Microsoft Macintosh PowerPoint</Application>
  <PresentationFormat>Affichage à l'écran (4:3)</PresentationFormat>
  <Paragraphs>167</Paragraphs>
  <Slides>36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36</vt:i4>
      </vt:variant>
    </vt:vector>
  </HeadingPairs>
  <TitlesOfParts>
    <vt:vector size="40" baseType="lpstr">
      <vt:lpstr>Arial</vt:lpstr>
      <vt:lpstr>Calibri</vt:lpstr>
      <vt:lpstr>Wingdings</vt:lpstr>
      <vt:lpstr>Thème Office</vt:lpstr>
      <vt:lpstr>Georg Simmel 1858-1918</vt:lpstr>
      <vt:lpstr>Georg Simmel   </vt:lpstr>
      <vt:lpstr>Georg Simmel  </vt:lpstr>
      <vt:lpstr>Georg Simmel </vt:lpstr>
      <vt:lpstr>Georg Simmel </vt:lpstr>
      <vt:lpstr>Georg Simmel </vt:lpstr>
      <vt:lpstr>Georg Simmel </vt:lpstr>
      <vt:lpstr>Georg Simmel </vt:lpstr>
      <vt:lpstr>Georg Simmel  </vt:lpstr>
      <vt:lpstr>Georg Simmel L’individualisme comme nouvelle forme d’existence sociale   </vt:lpstr>
      <vt:lpstr>Georg Simmel L’individualisme comme nouvelle forme d’existence sociale</vt:lpstr>
      <vt:lpstr>Georg Simmel L’individualisme comme nouvelle forme d’existence sociale</vt:lpstr>
      <vt:lpstr>Georg Simmel L’individualisme comme nouvelle forme d’existence sociale</vt:lpstr>
      <vt:lpstr>Georg Simmel L’individualisme comme nouvelle forme d’existence sociale</vt:lpstr>
      <vt:lpstr>Georg Simmel </vt:lpstr>
      <vt:lpstr>Georg Simmel </vt:lpstr>
      <vt:lpstr>Georg Simmel </vt:lpstr>
      <vt:lpstr>Georg Simmel </vt:lpstr>
      <vt:lpstr>Georg Simmel </vt:lpstr>
      <vt:lpstr>Georg Simmel </vt:lpstr>
      <vt:lpstr>Georg Simmel </vt:lpstr>
      <vt:lpstr>Georg Simmel </vt:lpstr>
      <vt:lpstr>Georg Simmel </vt:lpstr>
      <vt:lpstr>Georg Simmel </vt:lpstr>
      <vt:lpstr>Georg Simmel </vt:lpstr>
      <vt:lpstr>Georg Simmel </vt:lpstr>
      <vt:lpstr>Georg Simmel </vt:lpstr>
      <vt:lpstr>Georg Simmel </vt:lpstr>
      <vt:lpstr>Georg Simmel </vt:lpstr>
      <vt:lpstr>Georg Simmel </vt:lpstr>
      <vt:lpstr>Georg Simmel </vt:lpstr>
      <vt:lpstr>Georg Simmel </vt:lpstr>
      <vt:lpstr>Georg Simmel </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Georg Simmel  1858-1918 </dc:title>
  <dc:creator>admin</dc:creator>
  <cp:lastModifiedBy>Lecteur</cp:lastModifiedBy>
  <cp:revision>26</cp:revision>
  <dcterms:created xsi:type="dcterms:W3CDTF">2018-03-16T09:20:51Z</dcterms:created>
  <dcterms:modified xsi:type="dcterms:W3CDTF">2026-02-23T14:33:00Z</dcterms:modified>
</cp:coreProperties>
</file>