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78" r:id="rId3"/>
    <p:sldId id="265" r:id="rId4"/>
    <p:sldId id="266" r:id="rId5"/>
    <p:sldId id="267" r:id="rId6"/>
    <p:sldId id="275" r:id="rId7"/>
    <p:sldId id="268" r:id="rId8"/>
    <p:sldId id="269" r:id="rId9"/>
    <p:sldId id="274" r:id="rId10"/>
    <p:sldId id="272" r:id="rId11"/>
    <p:sldId id="270" r:id="rId12"/>
    <p:sldId id="277" r:id="rId1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627"/>
    <p:restoredTop sz="95000"/>
  </p:normalViewPr>
  <p:slideViewPr>
    <p:cSldViewPr snapToGrid="0">
      <p:cViewPr varScale="1">
        <p:scale>
          <a:sx n="114" d="100"/>
          <a:sy n="114" d="100"/>
        </p:scale>
        <p:origin x="17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Bodoni 72 Book" pitchFamily="2" charset="0"/>
              </a:defRPr>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Bodoni 72 Book" pitchFamily="2" charset="0"/>
              </a:defRPr>
            </a:lvl1pPr>
          </a:lstStyle>
          <a:p>
            <a:fld id="{03A32CA5-1AB5-1A45-ABAF-D86557E81D3E}" type="datetimeFigureOut">
              <a:rPr lang="fr-FR" smtClean="0"/>
              <a:pPr/>
              <a:t>27/02/2026</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Bodoni 72 Book" pitchFamily="2" charset="0"/>
              </a:defRPr>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Bodoni 72 Book" pitchFamily="2" charset="0"/>
              </a:defRPr>
            </a:lvl1pPr>
          </a:lstStyle>
          <a:p>
            <a:fld id="{3114E88B-6B23-1947-9B12-EFD2DC713050}" type="slidenum">
              <a:rPr lang="fr-FR" smtClean="0"/>
              <a:pPr/>
              <a:t>‹N°›</a:t>
            </a:fld>
            <a:endParaRPr lang="fr-FR" dirty="0"/>
          </a:p>
        </p:txBody>
      </p:sp>
    </p:spTree>
    <p:extLst>
      <p:ext uri="{BB962C8B-B14F-4D97-AF65-F5344CB8AC3E}">
        <p14:creationId xmlns:p14="http://schemas.microsoft.com/office/powerpoint/2010/main" val="1820540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Bodoni 72 Book" pitchFamily="2"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114E88B-6B23-1947-9B12-EFD2DC713050}" type="slidenum">
              <a:rPr lang="fr-FR" smtClean="0"/>
              <a:pPr/>
              <a:t>7</a:t>
            </a:fld>
            <a:endParaRPr lang="fr-FR" dirty="0"/>
          </a:p>
        </p:txBody>
      </p:sp>
    </p:spTree>
    <p:extLst>
      <p:ext uri="{BB962C8B-B14F-4D97-AF65-F5344CB8AC3E}">
        <p14:creationId xmlns:p14="http://schemas.microsoft.com/office/powerpoint/2010/main" val="3025088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417274-22B9-0E36-BCBB-9564FE322AE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06FF813E-7E36-B1E1-891D-82592790DD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8B9ABFB6-2990-1894-4E94-3D2132FA1D2E}"/>
              </a:ext>
            </a:extLst>
          </p:cNvPr>
          <p:cNvSpPr>
            <a:spLocks noGrp="1"/>
          </p:cNvSpPr>
          <p:nvPr>
            <p:ph type="dt" sz="half" idx="10"/>
          </p:nvPr>
        </p:nvSpPr>
        <p:spPr/>
        <p:txBody>
          <a:bodyPr/>
          <a:lstStyle/>
          <a:p>
            <a:fld id="{B2C16CC5-DDD8-9246-9437-049A1EA44C67}" type="datetimeFigureOut">
              <a:rPr lang="fr-FR" smtClean="0"/>
              <a:t>27/02/2026</a:t>
            </a:fld>
            <a:endParaRPr lang="fr-FR"/>
          </a:p>
        </p:txBody>
      </p:sp>
      <p:sp>
        <p:nvSpPr>
          <p:cNvPr id="5" name="Espace réservé du pied de page 4">
            <a:extLst>
              <a:ext uri="{FF2B5EF4-FFF2-40B4-BE49-F238E27FC236}">
                <a16:creationId xmlns:a16="http://schemas.microsoft.com/office/drawing/2014/main" id="{7A589E80-C85D-44BF-96B1-1F60B9BC679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EA86238-E477-D28C-5C8C-9543F84BDFAF}"/>
              </a:ext>
            </a:extLst>
          </p:cNvPr>
          <p:cNvSpPr>
            <a:spLocks noGrp="1"/>
          </p:cNvSpPr>
          <p:nvPr>
            <p:ph type="sldNum" sz="quarter" idx="12"/>
          </p:nvPr>
        </p:nvSpPr>
        <p:spPr/>
        <p:txBody>
          <a:bodyPr/>
          <a:lstStyle/>
          <a:p>
            <a:fld id="{1B5055B9-2580-9D4E-9183-25F7435EE9CC}" type="slidenum">
              <a:rPr lang="fr-FR" smtClean="0"/>
              <a:t>‹N°›</a:t>
            </a:fld>
            <a:endParaRPr lang="fr-FR"/>
          </a:p>
        </p:txBody>
      </p:sp>
    </p:spTree>
    <p:extLst>
      <p:ext uri="{BB962C8B-B14F-4D97-AF65-F5344CB8AC3E}">
        <p14:creationId xmlns:p14="http://schemas.microsoft.com/office/powerpoint/2010/main" val="11047951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EDD64B-DBAC-35E2-D4E1-72E099C5E812}"/>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7EA2F0FE-864B-AC12-1AE5-B912ADF786A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80EE841-ECD7-F8F2-9ED0-126559F46B02}"/>
              </a:ext>
            </a:extLst>
          </p:cNvPr>
          <p:cNvSpPr>
            <a:spLocks noGrp="1"/>
          </p:cNvSpPr>
          <p:nvPr>
            <p:ph type="dt" sz="half" idx="10"/>
          </p:nvPr>
        </p:nvSpPr>
        <p:spPr/>
        <p:txBody>
          <a:bodyPr/>
          <a:lstStyle/>
          <a:p>
            <a:fld id="{B2C16CC5-DDD8-9246-9437-049A1EA44C67}" type="datetimeFigureOut">
              <a:rPr lang="fr-FR" smtClean="0"/>
              <a:t>27/02/2026</a:t>
            </a:fld>
            <a:endParaRPr lang="fr-FR"/>
          </a:p>
        </p:txBody>
      </p:sp>
      <p:sp>
        <p:nvSpPr>
          <p:cNvPr id="5" name="Espace réservé du pied de page 4">
            <a:extLst>
              <a:ext uri="{FF2B5EF4-FFF2-40B4-BE49-F238E27FC236}">
                <a16:creationId xmlns:a16="http://schemas.microsoft.com/office/drawing/2014/main" id="{F68FDBD6-92F7-F369-3F7F-174A8A097B4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F1DCCC8-6C6F-5EAF-4ADF-144E949724AE}"/>
              </a:ext>
            </a:extLst>
          </p:cNvPr>
          <p:cNvSpPr>
            <a:spLocks noGrp="1"/>
          </p:cNvSpPr>
          <p:nvPr>
            <p:ph type="sldNum" sz="quarter" idx="12"/>
          </p:nvPr>
        </p:nvSpPr>
        <p:spPr/>
        <p:txBody>
          <a:bodyPr/>
          <a:lstStyle/>
          <a:p>
            <a:fld id="{1B5055B9-2580-9D4E-9183-25F7435EE9CC}" type="slidenum">
              <a:rPr lang="fr-FR" smtClean="0"/>
              <a:t>‹N°›</a:t>
            </a:fld>
            <a:endParaRPr lang="fr-FR"/>
          </a:p>
        </p:txBody>
      </p:sp>
    </p:spTree>
    <p:extLst>
      <p:ext uri="{BB962C8B-B14F-4D97-AF65-F5344CB8AC3E}">
        <p14:creationId xmlns:p14="http://schemas.microsoft.com/office/powerpoint/2010/main" val="1026469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92B879CD-F385-46DB-57C3-04AF4EFEAE8A}"/>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29964E75-8D65-B9A0-33C0-3D03D5BA1A18}"/>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05359D6-E450-425B-F858-C7A990224DC8}"/>
              </a:ext>
            </a:extLst>
          </p:cNvPr>
          <p:cNvSpPr>
            <a:spLocks noGrp="1"/>
          </p:cNvSpPr>
          <p:nvPr>
            <p:ph type="dt" sz="half" idx="10"/>
          </p:nvPr>
        </p:nvSpPr>
        <p:spPr/>
        <p:txBody>
          <a:bodyPr/>
          <a:lstStyle/>
          <a:p>
            <a:fld id="{B2C16CC5-DDD8-9246-9437-049A1EA44C67}" type="datetimeFigureOut">
              <a:rPr lang="fr-FR" smtClean="0"/>
              <a:t>27/02/2026</a:t>
            </a:fld>
            <a:endParaRPr lang="fr-FR"/>
          </a:p>
        </p:txBody>
      </p:sp>
      <p:sp>
        <p:nvSpPr>
          <p:cNvPr id="5" name="Espace réservé du pied de page 4">
            <a:extLst>
              <a:ext uri="{FF2B5EF4-FFF2-40B4-BE49-F238E27FC236}">
                <a16:creationId xmlns:a16="http://schemas.microsoft.com/office/drawing/2014/main" id="{D65CF824-053C-8553-F4F9-62490F8C1D7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25AA0D5-F532-0571-2A63-4F4B8D69DF1E}"/>
              </a:ext>
            </a:extLst>
          </p:cNvPr>
          <p:cNvSpPr>
            <a:spLocks noGrp="1"/>
          </p:cNvSpPr>
          <p:nvPr>
            <p:ph type="sldNum" sz="quarter" idx="12"/>
          </p:nvPr>
        </p:nvSpPr>
        <p:spPr/>
        <p:txBody>
          <a:bodyPr/>
          <a:lstStyle/>
          <a:p>
            <a:fld id="{1B5055B9-2580-9D4E-9183-25F7435EE9CC}" type="slidenum">
              <a:rPr lang="fr-FR" smtClean="0"/>
              <a:t>‹N°›</a:t>
            </a:fld>
            <a:endParaRPr lang="fr-FR"/>
          </a:p>
        </p:txBody>
      </p:sp>
    </p:spTree>
    <p:extLst>
      <p:ext uri="{BB962C8B-B14F-4D97-AF65-F5344CB8AC3E}">
        <p14:creationId xmlns:p14="http://schemas.microsoft.com/office/powerpoint/2010/main" val="1504056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2AB129-A3BD-8222-025F-61E84BB0A15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8F9233C-F3CA-2A55-1B36-5FFC5EB4E41F}"/>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1230237-9B4A-AF8C-C6AA-9D229FC1BCBA}"/>
              </a:ext>
            </a:extLst>
          </p:cNvPr>
          <p:cNvSpPr>
            <a:spLocks noGrp="1"/>
          </p:cNvSpPr>
          <p:nvPr>
            <p:ph type="dt" sz="half" idx="10"/>
          </p:nvPr>
        </p:nvSpPr>
        <p:spPr/>
        <p:txBody>
          <a:bodyPr/>
          <a:lstStyle/>
          <a:p>
            <a:fld id="{B2C16CC5-DDD8-9246-9437-049A1EA44C67}" type="datetimeFigureOut">
              <a:rPr lang="fr-FR" smtClean="0"/>
              <a:t>27/02/2026</a:t>
            </a:fld>
            <a:endParaRPr lang="fr-FR"/>
          </a:p>
        </p:txBody>
      </p:sp>
      <p:sp>
        <p:nvSpPr>
          <p:cNvPr id="5" name="Espace réservé du pied de page 4">
            <a:extLst>
              <a:ext uri="{FF2B5EF4-FFF2-40B4-BE49-F238E27FC236}">
                <a16:creationId xmlns:a16="http://schemas.microsoft.com/office/drawing/2014/main" id="{B36318B4-9DA4-45CF-5D40-23C2DB39312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2943427-2FC7-903B-093E-A7B7B2CC2EAE}"/>
              </a:ext>
            </a:extLst>
          </p:cNvPr>
          <p:cNvSpPr>
            <a:spLocks noGrp="1"/>
          </p:cNvSpPr>
          <p:nvPr>
            <p:ph type="sldNum" sz="quarter" idx="12"/>
          </p:nvPr>
        </p:nvSpPr>
        <p:spPr/>
        <p:txBody>
          <a:bodyPr/>
          <a:lstStyle/>
          <a:p>
            <a:fld id="{1B5055B9-2580-9D4E-9183-25F7435EE9CC}" type="slidenum">
              <a:rPr lang="fr-FR" smtClean="0"/>
              <a:t>‹N°›</a:t>
            </a:fld>
            <a:endParaRPr lang="fr-FR"/>
          </a:p>
        </p:txBody>
      </p:sp>
    </p:spTree>
    <p:extLst>
      <p:ext uri="{BB962C8B-B14F-4D97-AF65-F5344CB8AC3E}">
        <p14:creationId xmlns:p14="http://schemas.microsoft.com/office/powerpoint/2010/main" val="532279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97762C-8731-B123-533F-4CD03FB19644}"/>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1CD4A8D7-0163-F255-D457-56D354BB81D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D5124B3-6ABE-D510-C529-A2D07C3AC339}"/>
              </a:ext>
            </a:extLst>
          </p:cNvPr>
          <p:cNvSpPr>
            <a:spLocks noGrp="1"/>
          </p:cNvSpPr>
          <p:nvPr>
            <p:ph type="dt" sz="half" idx="10"/>
          </p:nvPr>
        </p:nvSpPr>
        <p:spPr/>
        <p:txBody>
          <a:bodyPr/>
          <a:lstStyle/>
          <a:p>
            <a:fld id="{B2C16CC5-DDD8-9246-9437-049A1EA44C67}" type="datetimeFigureOut">
              <a:rPr lang="fr-FR" smtClean="0"/>
              <a:t>27/02/2026</a:t>
            </a:fld>
            <a:endParaRPr lang="fr-FR"/>
          </a:p>
        </p:txBody>
      </p:sp>
      <p:sp>
        <p:nvSpPr>
          <p:cNvPr id="5" name="Espace réservé du pied de page 4">
            <a:extLst>
              <a:ext uri="{FF2B5EF4-FFF2-40B4-BE49-F238E27FC236}">
                <a16:creationId xmlns:a16="http://schemas.microsoft.com/office/drawing/2014/main" id="{35E65B4F-ECBE-6358-B300-2B9CFD657CA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0C3C214-01D2-A133-50A9-18151D0A7049}"/>
              </a:ext>
            </a:extLst>
          </p:cNvPr>
          <p:cNvSpPr>
            <a:spLocks noGrp="1"/>
          </p:cNvSpPr>
          <p:nvPr>
            <p:ph type="sldNum" sz="quarter" idx="12"/>
          </p:nvPr>
        </p:nvSpPr>
        <p:spPr/>
        <p:txBody>
          <a:bodyPr/>
          <a:lstStyle/>
          <a:p>
            <a:fld id="{1B5055B9-2580-9D4E-9183-25F7435EE9CC}" type="slidenum">
              <a:rPr lang="fr-FR" smtClean="0"/>
              <a:t>‹N°›</a:t>
            </a:fld>
            <a:endParaRPr lang="fr-FR"/>
          </a:p>
        </p:txBody>
      </p:sp>
    </p:spTree>
    <p:extLst>
      <p:ext uri="{BB962C8B-B14F-4D97-AF65-F5344CB8AC3E}">
        <p14:creationId xmlns:p14="http://schemas.microsoft.com/office/powerpoint/2010/main" val="2884163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2FE022-F4A1-B76D-5D14-4D6B40F8C99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0261BE1-E1DD-89C7-E90E-E26BDA74DFDB}"/>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C838522B-587C-0F05-A063-1A4EBD9F1D21}"/>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120E1AAF-AB0D-27C5-6056-687B7A011608}"/>
              </a:ext>
            </a:extLst>
          </p:cNvPr>
          <p:cNvSpPr>
            <a:spLocks noGrp="1"/>
          </p:cNvSpPr>
          <p:nvPr>
            <p:ph type="dt" sz="half" idx="10"/>
          </p:nvPr>
        </p:nvSpPr>
        <p:spPr/>
        <p:txBody>
          <a:bodyPr/>
          <a:lstStyle/>
          <a:p>
            <a:fld id="{B2C16CC5-DDD8-9246-9437-049A1EA44C67}" type="datetimeFigureOut">
              <a:rPr lang="fr-FR" smtClean="0"/>
              <a:t>27/02/2026</a:t>
            </a:fld>
            <a:endParaRPr lang="fr-FR"/>
          </a:p>
        </p:txBody>
      </p:sp>
      <p:sp>
        <p:nvSpPr>
          <p:cNvPr id="6" name="Espace réservé du pied de page 5">
            <a:extLst>
              <a:ext uri="{FF2B5EF4-FFF2-40B4-BE49-F238E27FC236}">
                <a16:creationId xmlns:a16="http://schemas.microsoft.com/office/drawing/2014/main" id="{9311F0B4-BB68-11DB-1CF9-AC3C7310737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7C4A109-3088-E9B9-4927-739B40985AE7}"/>
              </a:ext>
            </a:extLst>
          </p:cNvPr>
          <p:cNvSpPr>
            <a:spLocks noGrp="1"/>
          </p:cNvSpPr>
          <p:nvPr>
            <p:ph type="sldNum" sz="quarter" idx="12"/>
          </p:nvPr>
        </p:nvSpPr>
        <p:spPr/>
        <p:txBody>
          <a:bodyPr/>
          <a:lstStyle/>
          <a:p>
            <a:fld id="{1B5055B9-2580-9D4E-9183-25F7435EE9CC}" type="slidenum">
              <a:rPr lang="fr-FR" smtClean="0"/>
              <a:t>‹N°›</a:t>
            </a:fld>
            <a:endParaRPr lang="fr-FR"/>
          </a:p>
        </p:txBody>
      </p:sp>
    </p:spTree>
    <p:extLst>
      <p:ext uri="{BB962C8B-B14F-4D97-AF65-F5344CB8AC3E}">
        <p14:creationId xmlns:p14="http://schemas.microsoft.com/office/powerpoint/2010/main" val="1355543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E9BC01-49D7-C87C-B0FB-AB2A87E3E67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3482E5C4-5CDB-12F5-A744-BF37045988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4792521F-2FDC-5C5D-EAA3-04BDCE769C35}"/>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40CF98F6-FDF6-C346-4FB0-33B82C1DB9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E5BD4A71-6EDC-DFFF-4F81-E88490A31D45}"/>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C392F5CD-5E1B-2448-CF1C-E927FABA6D55}"/>
              </a:ext>
            </a:extLst>
          </p:cNvPr>
          <p:cNvSpPr>
            <a:spLocks noGrp="1"/>
          </p:cNvSpPr>
          <p:nvPr>
            <p:ph type="dt" sz="half" idx="10"/>
          </p:nvPr>
        </p:nvSpPr>
        <p:spPr/>
        <p:txBody>
          <a:bodyPr/>
          <a:lstStyle/>
          <a:p>
            <a:fld id="{B2C16CC5-DDD8-9246-9437-049A1EA44C67}" type="datetimeFigureOut">
              <a:rPr lang="fr-FR" smtClean="0"/>
              <a:t>27/02/2026</a:t>
            </a:fld>
            <a:endParaRPr lang="fr-FR"/>
          </a:p>
        </p:txBody>
      </p:sp>
      <p:sp>
        <p:nvSpPr>
          <p:cNvPr id="8" name="Espace réservé du pied de page 7">
            <a:extLst>
              <a:ext uri="{FF2B5EF4-FFF2-40B4-BE49-F238E27FC236}">
                <a16:creationId xmlns:a16="http://schemas.microsoft.com/office/drawing/2014/main" id="{54F7FADA-DDC8-F117-7BA3-A211BCC62A39}"/>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3DB207EA-7200-39CD-E6F1-FCC1EA3CBF56}"/>
              </a:ext>
            </a:extLst>
          </p:cNvPr>
          <p:cNvSpPr>
            <a:spLocks noGrp="1"/>
          </p:cNvSpPr>
          <p:nvPr>
            <p:ph type="sldNum" sz="quarter" idx="12"/>
          </p:nvPr>
        </p:nvSpPr>
        <p:spPr/>
        <p:txBody>
          <a:bodyPr/>
          <a:lstStyle/>
          <a:p>
            <a:fld id="{1B5055B9-2580-9D4E-9183-25F7435EE9CC}" type="slidenum">
              <a:rPr lang="fr-FR" smtClean="0"/>
              <a:t>‹N°›</a:t>
            </a:fld>
            <a:endParaRPr lang="fr-FR"/>
          </a:p>
        </p:txBody>
      </p:sp>
    </p:spTree>
    <p:extLst>
      <p:ext uri="{BB962C8B-B14F-4D97-AF65-F5344CB8AC3E}">
        <p14:creationId xmlns:p14="http://schemas.microsoft.com/office/powerpoint/2010/main" val="3427079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F24850-4B20-DC7E-B872-340ECBBC2414}"/>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B260991F-150D-F93C-0F96-912575293EF1}"/>
              </a:ext>
            </a:extLst>
          </p:cNvPr>
          <p:cNvSpPr>
            <a:spLocks noGrp="1"/>
          </p:cNvSpPr>
          <p:nvPr>
            <p:ph type="dt" sz="half" idx="10"/>
          </p:nvPr>
        </p:nvSpPr>
        <p:spPr/>
        <p:txBody>
          <a:bodyPr/>
          <a:lstStyle/>
          <a:p>
            <a:fld id="{B2C16CC5-DDD8-9246-9437-049A1EA44C67}" type="datetimeFigureOut">
              <a:rPr lang="fr-FR" smtClean="0"/>
              <a:t>27/02/2026</a:t>
            </a:fld>
            <a:endParaRPr lang="fr-FR"/>
          </a:p>
        </p:txBody>
      </p:sp>
      <p:sp>
        <p:nvSpPr>
          <p:cNvPr id="4" name="Espace réservé du pied de page 3">
            <a:extLst>
              <a:ext uri="{FF2B5EF4-FFF2-40B4-BE49-F238E27FC236}">
                <a16:creationId xmlns:a16="http://schemas.microsoft.com/office/drawing/2014/main" id="{1BB10ACB-04F2-7497-74CF-9CC6C5B9ED9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8F7E6ED9-3FB5-779E-5820-DCCA57A78356}"/>
              </a:ext>
            </a:extLst>
          </p:cNvPr>
          <p:cNvSpPr>
            <a:spLocks noGrp="1"/>
          </p:cNvSpPr>
          <p:nvPr>
            <p:ph type="sldNum" sz="quarter" idx="12"/>
          </p:nvPr>
        </p:nvSpPr>
        <p:spPr/>
        <p:txBody>
          <a:bodyPr/>
          <a:lstStyle/>
          <a:p>
            <a:fld id="{1B5055B9-2580-9D4E-9183-25F7435EE9CC}" type="slidenum">
              <a:rPr lang="fr-FR" smtClean="0"/>
              <a:t>‹N°›</a:t>
            </a:fld>
            <a:endParaRPr lang="fr-FR"/>
          </a:p>
        </p:txBody>
      </p:sp>
    </p:spTree>
    <p:extLst>
      <p:ext uri="{BB962C8B-B14F-4D97-AF65-F5344CB8AC3E}">
        <p14:creationId xmlns:p14="http://schemas.microsoft.com/office/powerpoint/2010/main" val="2502581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40D5F85-122B-6626-4BE7-E7BF2DED63C8}"/>
              </a:ext>
            </a:extLst>
          </p:cNvPr>
          <p:cNvSpPr>
            <a:spLocks noGrp="1"/>
          </p:cNvSpPr>
          <p:nvPr>
            <p:ph type="dt" sz="half" idx="10"/>
          </p:nvPr>
        </p:nvSpPr>
        <p:spPr/>
        <p:txBody>
          <a:bodyPr/>
          <a:lstStyle/>
          <a:p>
            <a:fld id="{B2C16CC5-DDD8-9246-9437-049A1EA44C67}" type="datetimeFigureOut">
              <a:rPr lang="fr-FR" smtClean="0"/>
              <a:t>27/02/2026</a:t>
            </a:fld>
            <a:endParaRPr lang="fr-FR"/>
          </a:p>
        </p:txBody>
      </p:sp>
      <p:sp>
        <p:nvSpPr>
          <p:cNvPr id="3" name="Espace réservé du pied de page 2">
            <a:extLst>
              <a:ext uri="{FF2B5EF4-FFF2-40B4-BE49-F238E27FC236}">
                <a16:creationId xmlns:a16="http://schemas.microsoft.com/office/drawing/2014/main" id="{1794E08A-2F69-36D8-5B52-76A9843625AC}"/>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C057BB4A-8165-79FE-26FE-46D39853EEB2}"/>
              </a:ext>
            </a:extLst>
          </p:cNvPr>
          <p:cNvSpPr>
            <a:spLocks noGrp="1"/>
          </p:cNvSpPr>
          <p:nvPr>
            <p:ph type="sldNum" sz="quarter" idx="12"/>
          </p:nvPr>
        </p:nvSpPr>
        <p:spPr/>
        <p:txBody>
          <a:bodyPr/>
          <a:lstStyle/>
          <a:p>
            <a:fld id="{1B5055B9-2580-9D4E-9183-25F7435EE9CC}" type="slidenum">
              <a:rPr lang="fr-FR" smtClean="0"/>
              <a:t>‹N°›</a:t>
            </a:fld>
            <a:endParaRPr lang="fr-FR"/>
          </a:p>
        </p:txBody>
      </p:sp>
    </p:spTree>
    <p:extLst>
      <p:ext uri="{BB962C8B-B14F-4D97-AF65-F5344CB8AC3E}">
        <p14:creationId xmlns:p14="http://schemas.microsoft.com/office/powerpoint/2010/main" val="2067595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160F00-E8C8-5383-A25A-55D7D676973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A45E2D2-9EE1-93F5-AC07-F25A2F5167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FB54F04F-ED60-E562-8619-F4C38F9580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8AEDF3B-6F61-45A3-60D6-48DE7D875449}"/>
              </a:ext>
            </a:extLst>
          </p:cNvPr>
          <p:cNvSpPr>
            <a:spLocks noGrp="1"/>
          </p:cNvSpPr>
          <p:nvPr>
            <p:ph type="dt" sz="half" idx="10"/>
          </p:nvPr>
        </p:nvSpPr>
        <p:spPr/>
        <p:txBody>
          <a:bodyPr/>
          <a:lstStyle/>
          <a:p>
            <a:fld id="{B2C16CC5-DDD8-9246-9437-049A1EA44C67}" type="datetimeFigureOut">
              <a:rPr lang="fr-FR" smtClean="0"/>
              <a:t>27/02/2026</a:t>
            </a:fld>
            <a:endParaRPr lang="fr-FR"/>
          </a:p>
        </p:txBody>
      </p:sp>
      <p:sp>
        <p:nvSpPr>
          <p:cNvPr id="6" name="Espace réservé du pied de page 5">
            <a:extLst>
              <a:ext uri="{FF2B5EF4-FFF2-40B4-BE49-F238E27FC236}">
                <a16:creationId xmlns:a16="http://schemas.microsoft.com/office/drawing/2014/main" id="{E38562E5-067B-FC3F-D902-1A38538697E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6A2F2CE-2EB8-B982-DCAE-818A643D0EBA}"/>
              </a:ext>
            </a:extLst>
          </p:cNvPr>
          <p:cNvSpPr>
            <a:spLocks noGrp="1"/>
          </p:cNvSpPr>
          <p:nvPr>
            <p:ph type="sldNum" sz="quarter" idx="12"/>
          </p:nvPr>
        </p:nvSpPr>
        <p:spPr/>
        <p:txBody>
          <a:bodyPr/>
          <a:lstStyle/>
          <a:p>
            <a:fld id="{1B5055B9-2580-9D4E-9183-25F7435EE9CC}" type="slidenum">
              <a:rPr lang="fr-FR" smtClean="0"/>
              <a:t>‹N°›</a:t>
            </a:fld>
            <a:endParaRPr lang="fr-FR"/>
          </a:p>
        </p:txBody>
      </p:sp>
    </p:spTree>
    <p:extLst>
      <p:ext uri="{BB962C8B-B14F-4D97-AF65-F5344CB8AC3E}">
        <p14:creationId xmlns:p14="http://schemas.microsoft.com/office/powerpoint/2010/main" val="2345521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9E4A0B-AE5F-5052-35B6-A293A63B70B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70A7BE0E-FBE7-5DA5-7146-7B9731DFAB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728ADCF7-75A0-44AD-5B61-4E40A8E69A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3EEB667-46C8-735B-7EBD-2F41B32F0C62}"/>
              </a:ext>
            </a:extLst>
          </p:cNvPr>
          <p:cNvSpPr>
            <a:spLocks noGrp="1"/>
          </p:cNvSpPr>
          <p:nvPr>
            <p:ph type="dt" sz="half" idx="10"/>
          </p:nvPr>
        </p:nvSpPr>
        <p:spPr/>
        <p:txBody>
          <a:bodyPr/>
          <a:lstStyle/>
          <a:p>
            <a:fld id="{B2C16CC5-DDD8-9246-9437-049A1EA44C67}" type="datetimeFigureOut">
              <a:rPr lang="fr-FR" smtClean="0"/>
              <a:t>27/02/2026</a:t>
            </a:fld>
            <a:endParaRPr lang="fr-FR"/>
          </a:p>
        </p:txBody>
      </p:sp>
      <p:sp>
        <p:nvSpPr>
          <p:cNvPr id="6" name="Espace réservé du pied de page 5">
            <a:extLst>
              <a:ext uri="{FF2B5EF4-FFF2-40B4-BE49-F238E27FC236}">
                <a16:creationId xmlns:a16="http://schemas.microsoft.com/office/drawing/2014/main" id="{4B9D3D57-ECCB-AF4B-7572-82A10945D44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12037E5-2FD2-3E27-6788-A58270EC7E8F}"/>
              </a:ext>
            </a:extLst>
          </p:cNvPr>
          <p:cNvSpPr>
            <a:spLocks noGrp="1"/>
          </p:cNvSpPr>
          <p:nvPr>
            <p:ph type="sldNum" sz="quarter" idx="12"/>
          </p:nvPr>
        </p:nvSpPr>
        <p:spPr/>
        <p:txBody>
          <a:bodyPr/>
          <a:lstStyle/>
          <a:p>
            <a:fld id="{1B5055B9-2580-9D4E-9183-25F7435EE9CC}" type="slidenum">
              <a:rPr lang="fr-FR" smtClean="0"/>
              <a:t>‹N°›</a:t>
            </a:fld>
            <a:endParaRPr lang="fr-FR"/>
          </a:p>
        </p:txBody>
      </p:sp>
    </p:spTree>
    <p:extLst>
      <p:ext uri="{BB962C8B-B14F-4D97-AF65-F5344CB8AC3E}">
        <p14:creationId xmlns:p14="http://schemas.microsoft.com/office/powerpoint/2010/main" val="1095871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EA15B49-79E8-8030-9C86-6176A41696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3FEAB826-4F93-FD3C-D133-9779BA6CFF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86854A36-3F1F-8570-C40C-A244F619CB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82000"/>
                  </a:schemeClr>
                </a:solidFill>
                <a:latin typeface="Bodoni 72 Book" pitchFamily="2" charset="0"/>
              </a:defRPr>
            </a:lvl1pPr>
          </a:lstStyle>
          <a:p>
            <a:fld id="{B2C16CC5-DDD8-9246-9437-049A1EA44C67}" type="datetimeFigureOut">
              <a:rPr lang="fr-FR" smtClean="0"/>
              <a:pPr/>
              <a:t>27/02/2026</a:t>
            </a:fld>
            <a:endParaRPr lang="fr-FR" dirty="0"/>
          </a:p>
        </p:txBody>
      </p:sp>
      <p:sp>
        <p:nvSpPr>
          <p:cNvPr id="5" name="Espace réservé du pied de page 4">
            <a:extLst>
              <a:ext uri="{FF2B5EF4-FFF2-40B4-BE49-F238E27FC236}">
                <a16:creationId xmlns:a16="http://schemas.microsoft.com/office/drawing/2014/main" id="{E1C5C729-3057-6F2D-03E6-16218F1B12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82000"/>
                  </a:schemeClr>
                </a:solidFill>
                <a:latin typeface="Bodoni 72 Book" pitchFamily="2" charset="0"/>
              </a:defRPr>
            </a:lvl1pPr>
          </a:lstStyle>
          <a:p>
            <a:endParaRPr lang="fr-FR" dirty="0"/>
          </a:p>
        </p:txBody>
      </p:sp>
      <p:sp>
        <p:nvSpPr>
          <p:cNvPr id="6" name="Espace réservé du numéro de diapositive 5">
            <a:extLst>
              <a:ext uri="{FF2B5EF4-FFF2-40B4-BE49-F238E27FC236}">
                <a16:creationId xmlns:a16="http://schemas.microsoft.com/office/drawing/2014/main" id="{2DE8EFF6-85BD-6D65-1A81-A0EAA05866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82000"/>
                  </a:schemeClr>
                </a:solidFill>
                <a:latin typeface="Bodoni 72 Book" pitchFamily="2" charset="0"/>
              </a:defRPr>
            </a:lvl1pPr>
          </a:lstStyle>
          <a:p>
            <a:fld id="{1B5055B9-2580-9D4E-9183-25F7435EE9CC}" type="slidenum">
              <a:rPr lang="fr-FR" smtClean="0"/>
              <a:pPr/>
              <a:t>‹N°›</a:t>
            </a:fld>
            <a:endParaRPr lang="fr-FR" dirty="0"/>
          </a:p>
        </p:txBody>
      </p:sp>
    </p:spTree>
    <p:extLst>
      <p:ext uri="{BB962C8B-B14F-4D97-AF65-F5344CB8AC3E}">
        <p14:creationId xmlns:p14="http://schemas.microsoft.com/office/powerpoint/2010/main" val="3060487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Bodoni 72 Book"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Bodoni 72 Book"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odoni 72 Book"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odoni 72 Book"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odoni 72 Book"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odoni 72 Book"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7" name="Image 6" descr="Une image contenant habits, peinture, personne, Visage humain&#10;&#10;Le contenu généré par l’IA peut être incorrect.">
            <a:extLst>
              <a:ext uri="{FF2B5EF4-FFF2-40B4-BE49-F238E27FC236}">
                <a16:creationId xmlns:a16="http://schemas.microsoft.com/office/drawing/2014/main" id="{BAA941E5-8753-3710-32BB-20C085DAC504}"/>
              </a:ext>
            </a:extLst>
          </p:cNvPr>
          <p:cNvPicPr>
            <a:picLocks noChangeAspect="1"/>
          </p:cNvPicPr>
          <p:nvPr/>
        </p:nvPicPr>
        <p:blipFill>
          <a:blip r:embed="rId2">
            <a:alphaModFix amt="60000"/>
          </a:blip>
          <a:srcRect r="-1" b="9763"/>
          <a:stretch>
            <a:fillRect/>
          </a:stretch>
        </p:blipFill>
        <p:spPr>
          <a:xfrm>
            <a:off x="-4084" y="10"/>
            <a:ext cx="6099050" cy="6857990"/>
          </a:xfrm>
          <a:prstGeom prst="rect">
            <a:avLst/>
          </a:prstGeom>
        </p:spPr>
      </p:pic>
      <p:pic>
        <p:nvPicPr>
          <p:cNvPr id="5" name="Image 4" descr="Une image contenant peinture, habits, art, ciel&#10;&#10;Le contenu généré par l’IA peut être incorrect.">
            <a:extLst>
              <a:ext uri="{FF2B5EF4-FFF2-40B4-BE49-F238E27FC236}">
                <a16:creationId xmlns:a16="http://schemas.microsoft.com/office/drawing/2014/main" id="{20069BC6-7B58-C1E5-FC6D-86FD836FA539}"/>
              </a:ext>
            </a:extLst>
          </p:cNvPr>
          <p:cNvPicPr>
            <a:picLocks noChangeAspect="1"/>
          </p:cNvPicPr>
          <p:nvPr/>
        </p:nvPicPr>
        <p:blipFill>
          <a:blip r:embed="rId3">
            <a:alphaModFix amt="60000"/>
          </a:blip>
          <a:srcRect t="12156" r="-2" b="9363"/>
          <a:stretch>
            <a:fillRect/>
          </a:stretch>
        </p:blipFill>
        <p:spPr>
          <a:xfrm>
            <a:off x="6096844" y="10"/>
            <a:ext cx="6095156" cy="6857990"/>
          </a:xfrm>
          <a:prstGeom prst="rect">
            <a:avLst/>
          </a:prstGeom>
        </p:spPr>
      </p:pic>
      <p:sp>
        <p:nvSpPr>
          <p:cNvPr id="2" name="Titre 1">
            <a:extLst>
              <a:ext uri="{FF2B5EF4-FFF2-40B4-BE49-F238E27FC236}">
                <a16:creationId xmlns:a16="http://schemas.microsoft.com/office/drawing/2014/main" id="{8024B1B9-E771-CC36-790E-D97EC13A9E27}"/>
              </a:ext>
            </a:extLst>
          </p:cNvPr>
          <p:cNvSpPr>
            <a:spLocks noGrp="1"/>
          </p:cNvSpPr>
          <p:nvPr>
            <p:ph type="ctrTitle"/>
          </p:nvPr>
        </p:nvSpPr>
        <p:spPr>
          <a:xfrm>
            <a:off x="1198181" y="1122363"/>
            <a:ext cx="9795637" cy="2215884"/>
          </a:xfrm>
        </p:spPr>
        <p:txBody>
          <a:bodyPr>
            <a:normAutofit/>
          </a:bodyPr>
          <a:lstStyle/>
          <a:p>
            <a:r>
              <a:rPr lang="fr-FR" sz="5200" noProof="1">
                <a:solidFill>
                  <a:srgbClr val="FFFFFF"/>
                </a:solidFill>
              </a:rPr>
              <a:t>Mariage des forains et discipline catholique</a:t>
            </a:r>
          </a:p>
        </p:txBody>
      </p:sp>
      <p:sp>
        <p:nvSpPr>
          <p:cNvPr id="3" name="Sous-titre 2">
            <a:extLst>
              <a:ext uri="{FF2B5EF4-FFF2-40B4-BE49-F238E27FC236}">
                <a16:creationId xmlns:a16="http://schemas.microsoft.com/office/drawing/2014/main" id="{C0A72805-A164-3361-88A4-5EF5CA292E64}"/>
              </a:ext>
            </a:extLst>
          </p:cNvPr>
          <p:cNvSpPr>
            <a:spLocks noGrp="1"/>
          </p:cNvSpPr>
          <p:nvPr>
            <p:ph type="subTitle" idx="1"/>
          </p:nvPr>
        </p:nvSpPr>
        <p:spPr>
          <a:xfrm>
            <a:off x="1198181" y="3509963"/>
            <a:ext cx="9795637" cy="1747837"/>
          </a:xfrm>
        </p:spPr>
        <p:txBody>
          <a:bodyPr>
            <a:normAutofit/>
          </a:bodyPr>
          <a:lstStyle/>
          <a:p>
            <a:r>
              <a:rPr lang="fr-FR" noProof="1">
                <a:solidFill>
                  <a:srgbClr val="FFFFFF"/>
                </a:solidFill>
              </a:rPr>
              <a:t>Séance 5 (23/02)</a:t>
            </a:r>
          </a:p>
        </p:txBody>
      </p:sp>
    </p:spTree>
    <p:extLst>
      <p:ext uri="{BB962C8B-B14F-4D97-AF65-F5344CB8AC3E}">
        <p14:creationId xmlns:p14="http://schemas.microsoft.com/office/powerpoint/2010/main" val="2805930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DEC3E9-424B-2A2A-F35F-9296B1047769}"/>
              </a:ext>
            </a:extLst>
          </p:cNvPr>
          <p:cNvSpPr>
            <a:spLocks noGrp="1"/>
          </p:cNvSpPr>
          <p:nvPr>
            <p:ph type="title"/>
          </p:nvPr>
        </p:nvSpPr>
        <p:spPr/>
        <p:txBody>
          <a:bodyPr/>
          <a:lstStyle/>
          <a:p>
            <a:pPr algn="ctr"/>
            <a:r>
              <a:rPr lang="fr-FR" b="1" dirty="0"/>
              <a:t>Les sources</a:t>
            </a:r>
          </a:p>
        </p:txBody>
      </p:sp>
      <p:sp>
        <p:nvSpPr>
          <p:cNvPr id="3" name="Espace réservé du contenu 2">
            <a:extLst>
              <a:ext uri="{FF2B5EF4-FFF2-40B4-BE49-F238E27FC236}">
                <a16:creationId xmlns:a16="http://schemas.microsoft.com/office/drawing/2014/main" id="{CC6F553E-96F5-8B43-57A4-219F3932846F}"/>
              </a:ext>
            </a:extLst>
          </p:cNvPr>
          <p:cNvSpPr>
            <a:spLocks noGrp="1"/>
          </p:cNvSpPr>
          <p:nvPr>
            <p:ph idx="1"/>
          </p:nvPr>
        </p:nvSpPr>
        <p:spPr/>
        <p:txBody>
          <a:bodyPr>
            <a:normAutofit/>
          </a:bodyPr>
          <a:lstStyle/>
          <a:p>
            <a:pPr algn="just">
              <a:buFont typeface="Courier New" panose="02070309020205020404" pitchFamily="49" charset="0"/>
              <a:buChar char="o"/>
            </a:pPr>
            <a:r>
              <a:rPr lang="fr-FR" dirty="0"/>
              <a:t>La documentation normative du Saint-Office : instructions, </a:t>
            </a:r>
            <a:r>
              <a:rPr lang="fr-FR" i="1" dirty="0" err="1"/>
              <a:t>dubia</a:t>
            </a:r>
            <a:r>
              <a:rPr lang="fr-FR" dirty="0"/>
              <a:t>, mémoires, décrets… (1630-1758)</a:t>
            </a:r>
          </a:p>
          <a:p>
            <a:pPr algn="just">
              <a:buFont typeface="Courier New" panose="02070309020205020404" pitchFamily="49" charset="0"/>
              <a:buChar char="o"/>
            </a:pPr>
            <a:r>
              <a:rPr lang="fr-FR" dirty="0"/>
              <a:t>Recueils imprimés de bulles et édits pontificaux</a:t>
            </a:r>
          </a:p>
          <a:p>
            <a:pPr algn="just">
              <a:buFont typeface="Courier New" panose="02070309020205020404" pitchFamily="49" charset="0"/>
              <a:buChar char="o"/>
            </a:pPr>
            <a:r>
              <a:rPr lang="fr-FR" dirty="0"/>
              <a:t>Synodes provinciaux</a:t>
            </a:r>
          </a:p>
        </p:txBody>
      </p:sp>
    </p:spTree>
    <p:extLst>
      <p:ext uri="{BB962C8B-B14F-4D97-AF65-F5344CB8AC3E}">
        <p14:creationId xmlns:p14="http://schemas.microsoft.com/office/powerpoint/2010/main" val="637811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DF4D6E-50D5-176F-4FD5-2BD43433CD63}"/>
              </a:ext>
            </a:extLst>
          </p:cNvPr>
          <p:cNvSpPr>
            <a:spLocks noGrp="1"/>
          </p:cNvSpPr>
          <p:nvPr>
            <p:ph type="title"/>
          </p:nvPr>
        </p:nvSpPr>
        <p:spPr/>
        <p:txBody>
          <a:bodyPr/>
          <a:lstStyle/>
          <a:p>
            <a:pPr algn="ctr"/>
            <a:r>
              <a:rPr lang="fr-FR" b="1" dirty="0"/>
              <a:t>Les thèmes</a:t>
            </a:r>
          </a:p>
        </p:txBody>
      </p:sp>
      <p:sp>
        <p:nvSpPr>
          <p:cNvPr id="3" name="Espace réservé du contenu 2">
            <a:extLst>
              <a:ext uri="{FF2B5EF4-FFF2-40B4-BE49-F238E27FC236}">
                <a16:creationId xmlns:a16="http://schemas.microsoft.com/office/drawing/2014/main" id="{0F3C25FB-3DDD-E131-9038-7AA2DB3441F0}"/>
              </a:ext>
            </a:extLst>
          </p:cNvPr>
          <p:cNvSpPr>
            <a:spLocks noGrp="1"/>
          </p:cNvSpPr>
          <p:nvPr>
            <p:ph idx="1"/>
          </p:nvPr>
        </p:nvSpPr>
        <p:spPr/>
        <p:txBody>
          <a:bodyPr>
            <a:normAutofit lnSpcReduction="10000"/>
          </a:bodyPr>
          <a:lstStyle/>
          <a:p>
            <a:pPr algn="just">
              <a:buFont typeface="Courier New" panose="02070309020205020404" pitchFamily="49" charset="0"/>
              <a:buChar char="o"/>
            </a:pPr>
            <a:r>
              <a:rPr lang="fr-FR" sz="2400" dirty="0"/>
              <a:t>Le renforcement de la nature sacramentelle (et donc indissoluble) et du contrôle ecclésiastique sur le mariage avec la Contre-Réforme. Conditions multiples : âge, consanguinité, fertilité, célibat préalable, présence d’un prêtre, publicité…</a:t>
            </a:r>
          </a:p>
          <a:p>
            <a:pPr algn="just">
              <a:buFont typeface="Courier New" panose="02070309020205020404" pitchFamily="49" charset="0"/>
              <a:buChar char="o"/>
            </a:pPr>
            <a:r>
              <a:rPr lang="fr-FR" sz="2400" dirty="0"/>
              <a:t>Suspicion autour de la mobilité et périmètre instable : vagabonds ? Saisonniers ? </a:t>
            </a:r>
            <a:r>
              <a:rPr lang="fr-FR" sz="2400" i="1" dirty="0" err="1"/>
              <a:t>Forestieri</a:t>
            </a:r>
            <a:r>
              <a:rPr lang="fr-FR" sz="2400" dirty="0"/>
              <a:t> ? Veufs et veuves?</a:t>
            </a:r>
          </a:p>
          <a:p>
            <a:pPr algn="just">
              <a:buFont typeface="Courier New" panose="02070309020205020404" pitchFamily="49" charset="0"/>
              <a:buChar char="o"/>
            </a:pPr>
            <a:r>
              <a:rPr lang="fr-FR" sz="2400" dirty="0"/>
              <a:t>Des populations mobiles : marchands, saisonniers, soldats, mais aussi colons (</a:t>
            </a:r>
            <a:r>
              <a:rPr lang="fr-FR" sz="2400" dirty="0" err="1"/>
              <a:t>Maniotes</a:t>
            </a:r>
            <a:r>
              <a:rPr lang="fr-FR" sz="2400" dirty="0"/>
              <a:t>)</a:t>
            </a:r>
          </a:p>
          <a:p>
            <a:pPr algn="just">
              <a:buFont typeface="Courier New" panose="02070309020205020404" pitchFamily="49" charset="0"/>
              <a:buChar char="o"/>
            </a:pPr>
            <a:r>
              <a:rPr lang="fr-FR" sz="2400" dirty="0"/>
              <a:t>Les </a:t>
            </a:r>
            <a:r>
              <a:rPr lang="fr-FR" sz="2400" i="1" dirty="0" err="1"/>
              <a:t>processetti</a:t>
            </a:r>
            <a:r>
              <a:rPr lang="fr-FR" sz="2400" dirty="0"/>
              <a:t> : une procédure aux rythmes d’adoption variés (avant le concile à Naples, dès 1584 en Amérique espagnole, 1592 à Venise, 1608 à Rome…). Une procédure d’examen (deux témoins) bureaucratique</a:t>
            </a:r>
          </a:p>
          <a:p>
            <a:pPr algn="just">
              <a:buFont typeface="Courier New" panose="02070309020205020404" pitchFamily="49" charset="0"/>
              <a:buChar char="o"/>
            </a:pPr>
            <a:r>
              <a:rPr lang="fr-FR" sz="2400" dirty="0"/>
              <a:t>Tournant disciplinaire : la bigamie entre dans les compétences du Saint-Office dans les années 1580 et est donc « hérétisée ». Uniformisation de la procédure avec les </a:t>
            </a:r>
            <a:r>
              <a:rPr lang="fr-FR" sz="2400" i="1" dirty="0" err="1"/>
              <a:t>instructiones</a:t>
            </a:r>
            <a:r>
              <a:rPr lang="fr-FR" sz="2400" dirty="0"/>
              <a:t> de 1630, suivies de nouvelles en 1636</a:t>
            </a:r>
          </a:p>
          <a:p>
            <a:pPr algn="just">
              <a:buFont typeface="Courier New" panose="02070309020205020404" pitchFamily="49" charset="0"/>
              <a:buChar char="o"/>
            </a:pPr>
            <a:endParaRPr lang="fr-FR" sz="2400" dirty="0"/>
          </a:p>
        </p:txBody>
      </p:sp>
    </p:spTree>
    <p:extLst>
      <p:ext uri="{BB962C8B-B14F-4D97-AF65-F5344CB8AC3E}">
        <p14:creationId xmlns:p14="http://schemas.microsoft.com/office/powerpoint/2010/main" val="3011086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89BFC-3083-E4F5-AC39-39593900590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784E5DA-F7CE-C253-77AA-A3547322D4BD}"/>
              </a:ext>
            </a:extLst>
          </p:cNvPr>
          <p:cNvSpPr>
            <a:spLocks noGrp="1"/>
          </p:cNvSpPr>
          <p:nvPr>
            <p:ph type="title"/>
          </p:nvPr>
        </p:nvSpPr>
        <p:spPr/>
        <p:txBody>
          <a:bodyPr/>
          <a:lstStyle/>
          <a:p>
            <a:pPr algn="ctr"/>
            <a:r>
              <a:rPr lang="fr-FR" b="1" dirty="0"/>
              <a:t>Les thèmes</a:t>
            </a:r>
          </a:p>
        </p:txBody>
      </p:sp>
      <p:sp>
        <p:nvSpPr>
          <p:cNvPr id="3" name="Espace réservé du contenu 2">
            <a:extLst>
              <a:ext uri="{FF2B5EF4-FFF2-40B4-BE49-F238E27FC236}">
                <a16:creationId xmlns:a16="http://schemas.microsoft.com/office/drawing/2014/main" id="{9DE43FF0-9202-502F-6BF4-381262F3B168}"/>
              </a:ext>
            </a:extLst>
          </p:cNvPr>
          <p:cNvSpPr>
            <a:spLocks noGrp="1"/>
          </p:cNvSpPr>
          <p:nvPr>
            <p:ph idx="1"/>
          </p:nvPr>
        </p:nvSpPr>
        <p:spPr/>
        <p:txBody>
          <a:bodyPr>
            <a:normAutofit fontScale="92500" lnSpcReduction="20000"/>
          </a:bodyPr>
          <a:lstStyle/>
          <a:p>
            <a:pPr algn="just">
              <a:buFont typeface="Courier New" panose="02070309020205020404" pitchFamily="49" charset="0"/>
              <a:buChar char="o"/>
            </a:pPr>
            <a:r>
              <a:rPr lang="fr-FR" sz="2400" dirty="0"/>
              <a:t>Une définition religieuse de l’appartenance sur la base du diocèse. Obligation d’attestation du curé du lieu d’origine pour les étrangers, en plus de l’examen des témoins </a:t>
            </a:r>
          </a:p>
          <a:p>
            <a:pPr algn="just">
              <a:buFont typeface="Courier New" panose="02070309020205020404" pitchFamily="49" charset="0"/>
              <a:buChar char="o"/>
            </a:pPr>
            <a:r>
              <a:rPr lang="fr-FR" sz="2400" dirty="0"/>
              <a:t>Extension de la procédure de l’examen des étrangers à tous les fidèles : décisive mais difficile à mettre en œuvre sur le terrain. Paradoxe : en durcissant l’accès au mariage, l’Église risque d’encourager le concubinage (criminalisé par les autorités </a:t>
            </a:r>
            <a:r>
              <a:rPr lang="fr-FR" sz="2400"/>
              <a:t>mais encore largement </a:t>
            </a:r>
            <a:r>
              <a:rPr lang="fr-FR" sz="2400" dirty="0"/>
              <a:t>toléré voire banalisé dans la société)</a:t>
            </a:r>
          </a:p>
          <a:p>
            <a:pPr algn="just">
              <a:buFont typeface="Courier New" panose="02070309020205020404" pitchFamily="49" charset="0"/>
              <a:buChar char="o"/>
            </a:pPr>
            <a:r>
              <a:rPr lang="fr-FR" sz="2400" dirty="0"/>
              <a:t>Un </a:t>
            </a:r>
            <a:r>
              <a:rPr lang="fr-FR" sz="2400" i="1" dirty="0"/>
              <a:t>forum shopping</a:t>
            </a:r>
            <a:r>
              <a:rPr lang="fr-FR" sz="2400" dirty="0"/>
              <a:t> ecclésiastique : choisir le diocèse le plus avantageux pour contourner les conditions</a:t>
            </a:r>
          </a:p>
          <a:p>
            <a:pPr algn="just">
              <a:buFont typeface="Courier New" panose="02070309020205020404" pitchFamily="49" charset="0"/>
              <a:buChar char="o"/>
            </a:pPr>
            <a:r>
              <a:rPr lang="fr-FR" sz="2400" dirty="0"/>
              <a:t>Tournant pragmatique en 1658-1665 : préférence aux preuves écrites contre les témoignages oraux (qui demeurent toutefois souvent indispensables) ; délégation épiscopale possible. Dialectique de la norme et du cas (</a:t>
            </a:r>
            <a:r>
              <a:rPr lang="fr-FR" sz="2400" i="1" dirty="0" err="1"/>
              <a:t>dubia</a:t>
            </a:r>
            <a:r>
              <a:rPr lang="fr-FR" sz="2400" dirty="0"/>
              <a:t> et décrets)</a:t>
            </a:r>
          </a:p>
          <a:p>
            <a:pPr algn="just">
              <a:buFont typeface="Courier New" panose="02070309020205020404" pitchFamily="49" charset="0"/>
              <a:buChar char="o"/>
            </a:pPr>
            <a:r>
              <a:rPr lang="fr-FR" sz="2400" dirty="0"/>
              <a:t>Controverse autour du mariage des naturels : centralisation épiscopale ou prérogative du curé local ? Problème aigu dans le royaume de Naples, où les distances à parcourir sont considérables</a:t>
            </a:r>
          </a:p>
          <a:p>
            <a:pPr algn="just">
              <a:buFont typeface="Courier New" panose="02070309020205020404" pitchFamily="49" charset="0"/>
              <a:buChar char="o"/>
            </a:pPr>
            <a:r>
              <a:rPr lang="fr-FR" sz="2400" dirty="0"/>
              <a:t>L’assouplissement partiel : le recours au serment supplétoire et les </a:t>
            </a:r>
            <a:r>
              <a:rPr lang="fr-FR" sz="2400" i="1" dirty="0"/>
              <a:t>casus </a:t>
            </a:r>
            <a:r>
              <a:rPr lang="fr-FR" sz="2400" i="1" dirty="0" err="1"/>
              <a:t>particolares</a:t>
            </a:r>
            <a:endParaRPr lang="fr-FR" sz="2400" dirty="0"/>
          </a:p>
        </p:txBody>
      </p:sp>
    </p:spTree>
    <p:extLst>
      <p:ext uri="{BB962C8B-B14F-4D97-AF65-F5344CB8AC3E}">
        <p14:creationId xmlns:p14="http://schemas.microsoft.com/office/powerpoint/2010/main" val="4256226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A10632-3023-1528-10BF-49BF9A9471EA}"/>
              </a:ext>
            </a:extLst>
          </p:cNvPr>
          <p:cNvSpPr>
            <a:spLocks noGrp="1"/>
          </p:cNvSpPr>
          <p:nvPr>
            <p:ph type="title"/>
          </p:nvPr>
        </p:nvSpPr>
        <p:spPr>
          <a:xfrm>
            <a:off x="762000" y="1138265"/>
            <a:ext cx="5791199" cy="1401183"/>
          </a:xfrm>
        </p:spPr>
        <p:txBody>
          <a:bodyPr anchor="t">
            <a:normAutofit fontScale="90000"/>
          </a:bodyPr>
          <a:lstStyle/>
          <a:p>
            <a:pPr algn="ctr"/>
            <a:r>
              <a:rPr lang="fr-FR" sz="3200" dirty="0"/>
              <a:t>Ce soir à 17h au Centre de recherches en histoire moderne (Galerie Dumas, escalier R, 2</a:t>
            </a:r>
            <a:r>
              <a:rPr lang="fr-FR" sz="3200" baseline="30000" dirty="0"/>
              <a:t>e</a:t>
            </a:r>
            <a:r>
              <a:rPr lang="fr-FR" sz="3200" dirty="0"/>
              <a:t> étage)</a:t>
            </a:r>
          </a:p>
        </p:txBody>
      </p:sp>
      <p:cxnSp>
        <p:nvCxnSpPr>
          <p:cNvPr id="21" name="Straight Connector 20">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BD8CADCF-2360-2FF4-3AFA-8942B05CDA47}"/>
              </a:ext>
            </a:extLst>
          </p:cNvPr>
          <p:cNvSpPr>
            <a:spLocks noGrp="1"/>
          </p:cNvSpPr>
          <p:nvPr>
            <p:ph idx="1"/>
          </p:nvPr>
        </p:nvSpPr>
        <p:spPr>
          <a:xfrm>
            <a:off x="762000" y="2551176"/>
            <a:ext cx="5791199" cy="3602935"/>
          </a:xfrm>
        </p:spPr>
        <p:txBody>
          <a:bodyPr>
            <a:normAutofit/>
          </a:bodyPr>
          <a:lstStyle/>
          <a:p>
            <a:endParaRPr lang="en-US" sz="2000"/>
          </a:p>
        </p:txBody>
      </p:sp>
      <p:sp>
        <p:nvSpPr>
          <p:cNvPr id="23" name="Rectangle 22">
            <a:extLst>
              <a:ext uri="{FF2B5EF4-FFF2-40B4-BE49-F238E27FC236}">
                <a16:creationId xmlns:a16="http://schemas.microsoft.com/office/drawing/2014/main" id="{DF8BC164-E230-753F-2C7E-B4EE7BA77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8086" y="0"/>
            <a:ext cx="4803913"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texte&#10;&#10;Le contenu généré par l’IA peut être incorrect.">
            <a:extLst>
              <a:ext uri="{FF2B5EF4-FFF2-40B4-BE49-F238E27FC236}">
                <a16:creationId xmlns:a16="http://schemas.microsoft.com/office/drawing/2014/main" id="{F8A06AB2-411B-FA83-D6E3-5C3FE968A1D5}"/>
              </a:ext>
            </a:extLst>
          </p:cNvPr>
          <p:cNvPicPr>
            <a:picLocks noChangeAspect="1"/>
          </p:cNvPicPr>
          <p:nvPr/>
        </p:nvPicPr>
        <p:blipFill>
          <a:blip r:embed="rId2"/>
          <a:stretch>
            <a:fillRect/>
          </a:stretch>
        </p:blipFill>
        <p:spPr>
          <a:xfrm>
            <a:off x="8051624" y="842824"/>
            <a:ext cx="3397326" cy="5167037"/>
          </a:xfrm>
          <a:prstGeom prst="rect">
            <a:avLst/>
          </a:prstGeom>
        </p:spPr>
      </p:pic>
    </p:spTree>
    <p:extLst>
      <p:ext uri="{BB962C8B-B14F-4D97-AF65-F5344CB8AC3E}">
        <p14:creationId xmlns:p14="http://schemas.microsoft.com/office/powerpoint/2010/main" val="1316293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69A9CD-3E11-80F7-F8BE-1F6688720AE4}"/>
              </a:ext>
            </a:extLst>
          </p:cNvPr>
          <p:cNvSpPr>
            <a:spLocks noGrp="1"/>
          </p:cNvSpPr>
          <p:nvPr>
            <p:ph type="title"/>
          </p:nvPr>
        </p:nvSpPr>
        <p:spPr/>
        <p:txBody>
          <a:bodyPr/>
          <a:lstStyle/>
          <a:p>
            <a:pPr algn="ctr"/>
            <a:r>
              <a:rPr lang="fr-FR" b="1" dirty="0"/>
              <a:t>Introduction</a:t>
            </a:r>
          </a:p>
        </p:txBody>
      </p:sp>
      <p:sp>
        <p:nvSpPr>
          <p:cNvPr id="3" name="Espace réservé du contenu 2">
            <a:extLst>
              <a:ext uri="{FF2B5EF4-FFF2-40B4-BE49-F238E27FC236}">
                <a16:creationId xmlns:a16="http://schemas.microsoft.com/office/drawing/2014/main" id="{C5EFEE2D-41C5-0616-5916-91D20716B01A}"/>
              </a:ext>
            </a:extLst>
          </p:cNvPr>
          <p:cNvSpPr>
            <a:spLocks noGrp="1"/>
          </p:cNvSpPr>
          <p:nvPr>
            <p:ph idx="1"/>
          </p:nvPr>
        </p:nvSpPr>
        <p:spPr/>
        <p:txBody>
          <a:bodyPr>
            <a:normAutofit fontScale="92500" lnSpcReduction="10000"/>
          </a:bodyPr>
          <a:lstStyle/>
          <a:p>
            <a:pPr algn="just">
              <a:buFont typeface="Courier New" panose="02070309020205020404" pitchFamily="49" charset="0"/>
              <a:buChar char="o"/>
            </a:pPr>
            <a:r>
              <a:rPr lang="fr-FR" sz="2400" dirty="0"/>
              <a:t>« Forain » au sens ancien du terme </a:t>
            </a:r>
            <a:r>
              <a:rPr lang="fr-FR" sz="2400" i="1" dirty="0"/>
              <a:t>(</a:t>
            </a:r>
            <a:r>
              <a:rPr lang="fr-FR" sz="2400" i="1" dirty="0" err="1"/>
              <a:t>foresto</a:t>
            </a:r>
            <a:r>
              <a:rPr lang="fr-FR" sz="2400" dirty="0"/>
              <a:t> ou </a:t>
            </a:r>
            <a:r>
              <a:rPr lang="fr-FR" sz="2400" i="1" dirty="0" err="1"/>
              <a:t>forestiero</a:t>
            </a:r>
            <a:r>
              <a:rPr lang="fr-FR" sz="2400" dirty="0"/>
              <a:t>)</a:t>
            </a:r>
            <a:r>
              <a:rPr lang="fr-FR" sz="2400" i="1" dirty="0"/>
              <a:t>,</a:t>
            </a:r>
            <a:r>
              <a:rPr lang="fr-FR" sz="2400" dirty="0"/>
              <a:t> par opposition à « citoyen » ou « naturel »</a:t>
            </a:r>
          </a:p>
          <a:p>
            <a:pPr algn="just">
              <a:buFont typeface="Courier New" panose="02070309020205020404" pitchFamily="49" charset="0"/>
              <a:buChar char="o"/>
            </a:pPr>
            <a:r>
              <a:rPr lang="fr-FR" sz="2400" dirty="0"/>
              <a:t>Le mariage : une institution stratégique pour faire l’histoire des migrations et des mobilités. Centralité du sacrement après le concile de Trente : l’Église affirme son monopole</a:t>
            </a:r>
          </a:p>
          <a:p>
            <a:pPr algn="just">
              <a:buFont typeface="Courier New" panose="02070309020205020404" pitchFamily="49" charset="0"/>
              <a:buChar char="o"/>
            </a:pPr>
            <a:r>
              <a:rPr lang="fr-FR" sz="2400" dirty="0"/>
              <a:t>Une source très riche : fenêtre ouverte sur les réseaux de sociabilité, les parcours de vie et, dans une certaine mesure, les intimités. Comme pour les suppliques, faire la part entre subjectivité et standardisation. Moment de mise en place de la procédure, pas encore totalement fixée</a:t>
            </a:r>
          </a:p>
          <a:p>
            <a:pPr algn="just">
              <a:buFont typeface="Courier New" panose="02070309020205020404" pitchFamily="49" charset="0"/>
              <a:buChar char="o"/>
            </a:pPr>
            <a:r>
              <a:rPr lang="fr-FR" sz="2400" dirty="0"/>
              <a:t>Venise : une capitale cosmopolite de la fin du XVI</a:t>
            </a:r>
            <a:r>
              <a:rPr lang="fr-FR" sz="2400" baseline="30000" dirty="0"/>
              <a:t>e</a:t>
            </a:r>
            <a:r>
              <a:rPr lang="fr-FR" sz="2400" dirty="0"/>
              <a:t> siècle, qui traverse une période de paix et de prospérité. Nombreuses communautés étrangères, aussi bien non sujettes qu’originaires de la </a:t>
            </a:r>
            <a:r>
              <a:rPr lang="fr-FR" sz="2400" i="1" dirty="0" err="1"/>
              <a:t>Terraferma</a:t>
            </a:r>
            <a:r>
              <a:rPr lang="fr-FR" sz="2400" dirty="0"/>
              <a:t> et du </a:t>
            </a:r>
            <a:r>
              <a:rPr lang="fr-FR" sz="2400" i="1" dirty="0" err="1"/>
              <a:t>Stato</a:t>
            </a:r>
            <a:r>
              <a:rPr lang="fr-FR" sz="2400" i="1" dirty="0"/>
              <a:t> </a:t>
            </a:r>
            <a:r>
              <a:rPr lang="fr-FR" sz="2400" i="1"/>
              <a:t>da Mar</a:t>
            </a:r>
            <a:endParaRPr lang="fr-FR" sz="2400" dirty="0"/>
          </a:p>
          <a:p>
            <a:pPr algn="just">
              <a:buFont typeface="Courier New" panose="02070309020205020404" pitchFamily="49" charset="0"/>
              <a:buChar char="o"/>
            </a:pPr>
            <a:r>
              <a:rPr lang="fr-FR" sz="2400" dirty="0"/>
              <a:t>Un dossier varié du point de vue des origines, du genre, de l’âge…</a:t>
            </a:r>
          </a:p>
          <a:p>
            <a:pPr algn="just">
              <a:buFont typeface="Courier New" panose="02070309020205020404" pitchFamily="49" charset="0"/>
              <a:buChar char="o"/>
            </a:pPr>
            <a:r>
              <a:rPr lang="fr-FR" sz="2400" b="1" dirty="0"/>
              <a:t>En quoi les procès pour état libre donnent-ils à voir la construction de l’appartenance locale dans la Venise cosmopolite de la fin du XVI</a:t>
            </a:r>
            <a:r>
              <a:rPr lang="fr-FR" sz="2400" b="1" baseline="30000" dirty="0"/>
              <a:t>e</a:t>
            </a:r>
            <a:r>
              <a:rPr lang="fr-FR" sz="2400" b="1" dirty="0"/>
              <a:t> siècle ?</a:t>
            </a:r>
          </a:p>
          <a:p>
            <a:pPr algn="just">
              <a:buFont typeface="Courier New" panose="02070309020205020404" pitchFamily="49" charset="0"/>
              <a:buChar char="o"/>
            </a:pPr>
            <a:endParaRPr lang="fr-FR" sz="2400" dirty="0"/>
          </a:p>
        </p:txBody>
      </p:sp>
    </p:spTree>
    <p:extLst>
      <p:ext uri="{BB962C8B-B14F-4D97-AF65-F5344CB8AC3E}">
        <p14:creationId xmlns:p14="http://schemas.microsoft.com/office/powerpoint/2010/main" val="16332357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EEDD9F-93FA-2F84-BD4C-04C9F049E548}"/>
              </a:ext>
            </a:extLst>
          </p:cNvPr>
          <p:cNvSpPr>
            <a:spLocks noGrp="1"/>
          </p:cNvSpPr>
          <p:nvPr>
            <p:ph type="title"/>
          </p:nvPr>
        </p:nvSpPr>
        <p:spPr/>
        <p:txBody>
          <a:bodyPr/>
          <a:lstStyle/>
          <a:p>
            <a:pPr algn="ctr"/>
            <a:r>
              <a:rPr lang="fr-FR" b="1" dirty="0"/>
              <a:t>I – Une population diverse</a:t>
            </a:r>
          </a:p>
        </p:txBody>
      </p:sp>
      <p:sp>
        <p:nvSpPr>
          <p:cNvPr id="3" name="Espace réservé du contenu 2">
            <a:extLst>
              <a:ext uri="{FF2B5EF4-FFF2-40B4-BE49-F238E27FC236}">
                <a16:creationId xmlns:a16="http://schemas.microsoft.com/office/drawing/2014/main" id="{280C9725-6DFC-7B46-3C88-F6F12435C785}"/>
              </a:ext>
            </a:extLst>
          </p:cNvPr>
          <p:cNvSpPr>
            <a:spLocks noGrp="1"/>
          </p:cNvSpPr>
          <p:nvPr>
            <p:ph idx="1"/>
          </p:nvPr>
        </p:nvSpPr>
        <p:spPr/>
        <p:txBody>
          <a:bodyPr>
            <a:normAutofit fontScale="70000" lnSpcReduction="20000"/>
          </a:bodyPr>
          <a:lstStyle/>
          <a:p>
            <a:pPr marL="0" indent="0">
              <a:buNone/>
            </a:pPr>
            <a:r>
              <a:rPr lang="fr-FR" u="sng" dirty="0"/>
              <a:t>1. Origines : un échantillon varié et non-représentatif</a:t>
            </a:r>
          </a:p>
          <a:p>
            <a:pPr lvl="1" algn="just">
              <a:buFont typeface="Courier New" panose="02070309020205020404" pitchFamily="49" charset="0"/>
              <a:buChar char="o"/>
            </a:pPr>
            <a:r>
              <a:rPr lang="fr-FR" dirty="0"/>
              <a:t>Les requérants présentent des origines multiples : une Crétoise (Grecque vénitienne), un Génois, un Frioulan (</a:t>
            </a:r>
            <a:r>
              <a:rPr lang="fr-FR" i="1" dirty="0" err="1"/>
              <a:t>Terraferma</a:t>
            </a:r>
            <a:r>
              <a:rPr lang="fr-FR" dirty="0"/>
              <a:t>), un marchand vénitien de Syrie et un Anglais. 4 forains et 1 citoyen de la ville </a:t>
            </a:r>
            <a:r>
              <a:rPr lang="fr-FR"/>
              <a:t>de Venise, </a:t>
            </a:r>
            <a:r>
              <a:rPr lang="fr-FR" dirty="0"/>
              <a:t>mais 3 sujets vénitiens contre 2 étrangers ; 3 Italiens contre 2 non-Italiens. Pour les témoins : 9 vs 4 dans les deux cas.</a:t>
            </a:r>
          </a:p>
          <a:p>
            <a:pPr lvl="1" algn="just">
              <a:buFont typeface="Courier New" panose="02070309020205020404" pitchFamily="49" charset="0"/>
              <a:buChar char="o"/>
            </a:pPr>
            <a:r>
              <a:rPr lang="fr-FR" dirty="0"/>
              <a:t>Pas représentatif : la nette majorité du total des requérants sont originaires de la </a:t>
            </a:r>
            <a:r>
              <a:rPr lang="fr-FR" i="1" dirty="0" err="1"/>
              <a:t>Terraferma</a:t>
            </a:r>
            <a:r>
              <a:rPr lang="fr-FR" i="1" dirty="0"/>
              <a:t> </a:t>
            </a:r>
            <a:r>
              <a:rPr lang="fr-FR" dirty="0"/>
              <a:t>(69%). Les Vénitiens natifs (</a:t>
            </a:r>
            <a:r>
              <a:rPr lang="fr-FR" i="1" dirty="0" err="1"/>
              <a:t>Dogado</a:t>
            </a:r>
            <a:r>
              <a:rPr lang="fr-FR" dirty="0"/>
              <a:t>) arrivent deuxièmes (8%). Le </a:t>
            </a:r>
            <a:r>
              <a:rPr lang="fr-FR" i="1" dirty="0" err="1"/>
              <a:t>Stato</a:t>
            </a:r>
            <a:r>
              <a:rPr lang="fr-FR" i="1" dirty="0"/>
              <a:t> da Mar</a:t>
            </a:r>
            <a:r>
              <a:rPr lang="fr-FR" dirty="0"/>
              <a:t> ne compte que 1% : circulations limitées, mais il faut bien voir le biais de sources (les sujets orthodoxes sont par définition exclus)</a:t>
            </a:r>
          </a:p>
          <a:p>
            <a:pPr marL="0" indent="0">
              <a:buNone/>
            </a:pPr>
            <a:r>
              <a:rPr lang="fr-FR" u="sng" dirty="0"/>
              <a:t>2. Travailleurs, marins, marchands</a:t>
            </a:r>
          </a:p>
          <a:p>
            <a:pPr lvl="1" algn="just">
              <a:buFont typeface="Courier New" panose="02070309020205020404" pitchFamily="49" charset="0"/>
              <a:buChar char="o"/>
            </a:pPr>
            <a:r>
              <a:rPr lang="fr-FR" dirty="0"/>
              <a:t>Les profils sociaux sont également divers : professions manuelles exercées par des étrangers (charpentiers, tailleurs, cordonniers), marins, marchands</a:t>
            </a:r>
          </a:p>
          <a:p>
            <a:pPr lvl="1" algn="just">
              <a:buFont typeface="Courier New" panose="02070309020205020404" pitchFamily="49" charset="0"/>
              <a:buChar char="o"/>
            </a:pPr>
            <a:r>
              <a:rPr lang="fr-FR" dirty="0"/>
              <a:t>Des professions plus ou moins mobiles, à double tranchant : nécessitent de ce fait un contrôle, mais possèdent en même temps l’information nécessaire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800" b="0" i="0" u="sng" strike="noStrike" kern="1200" cap="none" spc="0" normalizeH="0" baseline="0" noProof="0" dirty="0">
                <a:ln>
                  <a:noFill/>
                </a:ln>
                <a:solidFill>
                  <a:prstClr val="black"/>
                </a:solidFill>
                <a:effectLst/>
                <a:uLnTx/>
                <a:uFillTx/>
                <a:latin typeface="Bodoni 72 Book" pitchFamily="2" charset="0"/>
                <a:ea typeface="+mn-ea"/>
                <a:cs typeface="+mn-cs"/>
              </a:rPr>
              <a:t>3. Une procédure masculine</a:t>
            </a:r>
          </a:p>
          <a:p>
            <a:pPr marL="685800" marR="0" lvl="1" indent="-228600" algn="just"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fr-FR" sz="2600" b="0" i="0" u="none" strike="noStrike" kern="1200" cap="none" spc="0" normalizeH="0" baseline="0" noProof="0" dirty="0">
                <a:ln>
                  <a:noFill/>
                </a:ln>
                <a:solidFill>
                  <a:prstClr val="black"/>
                </a:solidFill>
                <a:effectLst/>
                <a:uLnTx/>
                <a:uFillTx/>
                <a:latin typeface="Bodoni 72 Book" pitchFamily="2" charset="0"/>
                <a:ea typeface="+mn-ea"/>
                <a:cs typeface="+mn-cs"/>
              </a:rPr>
              <a:t>Un biais de genre très net : 4 hommes contre 1 femme parmi les </a:t>
            </a:r>
            <a:r>
              <a:rPr kumimoji="0" lang="fr-FR" sz="2600" b="0" i="0" u="none" strike="noStrike" kern="1200" cap="none" spc="0" normalizeH="0" baseline="0" noProof="0" dirty="0" err="1">
                <a:ln>
                  <a:noFill/>
                </a:ln>
                <a:solidFill>
                  <a:prstClr val="black"/>
                </a:solidFill>
                <a:effectLst/>
                <a:uLnTx/>
                <a:uFillTx/>
                <a:latin typeface="Bodoni 72 Book" pitchFamily="2" charset="0"/>
                <a:ea typeface="+mn-ea"/>
                <a:cs typeface="+mn-cs"/>
              </a:rPr>
              <a:t>requérant.es</a:t>
            </a:r>
            <a:r>
              <a:rPr lang="fr-FR" sz="2600" dirty="0">
                <a:solidFill>
                  <a:prstClr val="black"/>
                </a:solidFill>
              </a:rPr>
              <a:t>, 11 vs 2 parmi les témoins</a:t>
            </a:r>
          </a:p>
          <a:p>
            <a:pPr marL="685800" marR="0" lvl="1" indent="-228600" algn="just"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fr-FR" sz="2600" b="0" i="0" u="none" strike="noStrike" kern="1200" cap="none" spc="0" normalizeH="0" baseline="0" noProof="0" dirty="0">
                <a:ln>
                  <a:noFill/>
                </a:ln>
                <a:solidFill>
                  <a:prstClr val="black"/>
                </a:solidFill>
                <a:effectLst/>
                <a:uLnTx/>
                <a:uFillTx/>
                <a:latin typeface="Bodoni 72 Book" pitchFamily="2" charset="0"/>
                <a:ea typeface="+mn-ea"/>
                <a:cs typeface="+mn-cs"/>
              </a:rPr>
              <a:t>Confirme les chiffres généraux (76% vs 24%, et même 96% vs 4% pour les témoins). La procédure accentue la dimension patriarcale du mariage tridentin en dépit de l’obligation de consentement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2800" b="0" i="0" u="sng" strike="noStrike" kern="1200" cap="none" spc="0" normalizeH="0" baseline="0" noProof="0" dirty="0">
              <a:ln>
                <a:noFill/>
              </a:ln>
              <a:solidFill>
                <a:prstClr val="black"/>
              </a:solidFill>
              <a:effectLst/>
              <a:uLnTx/>
              <a:uFillTx/>
              <a:latin typeface="Bodoni 72 Book" pitchFamily="2"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2800" b="0" i="0" u="sng" strike="noStrike" kern="1200" cap="none" spc="0" normalizeH="0" baseline="0" noProof="0" dirty="0">
              <a:ln>
                <a:noFill/>
              </a:ln>
              <a:solidFill>
                <a:prstClr val="black"/>
              </a:solidFill>
              <a:effectLst/>
              <a:uLnTx/>
              <a:uFillTx/>
              <a:latin typeface="Bodoni 72 Book" pitchFamily="2" charset="0"/>
              <a:ea typeface="+mn-ea"/>
              <a:cs typeface="+mn-cs"/>
            </a:endParaRPr>
          </a:p>
          <a:p>
            <a:pPr lvl="1" algn="just">
              <a:buFont typeface="Courier New" panose="02070309020205020404" pitchFamily="49" charset="0"/>
              <a:buChar char="o"/>
            </a:pPr>
            <a:endParaRPr lang="fr-FR" dirty="0"/>
          </a:p>
        </p:txBody>
      </p:sp>
    </p:spTree>
    <p:extLst>
      <p:ext uri="{BB962C8B-B14F-4D97-AF65-F5344CB8AC3E}">
        <p14:creationId xmlns:p14="http://schemas.microsoft.com/office/powerpoint/2010/main" val="1483748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E8DE38-DD73-D49E-917B-D356E52EF11F}"/>
              </a:ext>
            </a:extLst>
          </p:cNvPr>
          <p:cNvSpPr>
            <a:spLocks noGrp="1"/>
          </p:cNvSpPr>
          <p:nvPr>
            <p:ph type="title"/>
          </p:nvPr>
        </p:nvSpPr>
        <p:spPr/>
        <p:txBody>
          <a:bodyPr/>
          <a:lstStyle/>
          <a:p>
            <a:pPr algn="ctr"/>
            <a:r>
              <a:rPr lang="fr-FR" b="1" dirty="0"/>
              <a:t>II – Réseaux d’interconnaissance et de solidarité</a:t>
            </a:r>
          </a:p>
        </p:txBody>
      </p:sp>
      <p:sp>
        <p:nvSpPr>
          <p:cNvPr id="3" name="Espace réservé du contenu 2">
            <a:extLst>
              <a:ext uri="{FF2B5EF4-FFF2-40B4-BE49-F238E27FC236}">
                <a16:creationId xmlns:a16="http://schemas.microsoft.com/office/drawing/2014/main" id="{61E2F488-4CD4-B021-BE85-4F4562A98F5D}"/>
              </a:ext>
            </a:extLst>
          </p:cNvPr>
          <p:cNvSpPr>
            <a:spLocks noGrp="1"/>
          </p:cNvSpPr>
          <p:nvPr>
            <p:ph idx="1"/>
          </p:nvPr>
        </p:nvSpPr>
        <p:spPr/>
        <p:txBody>
          <a:bodyPr>
            <a:normAutofit fontScale="70000" lnSpcReduction="20000"/>
          </a:bodyPr>
          <a:lstStyle/>
          <a:p>
            <a:pPr marL="0" indent="0" algn="just">
              <a:buNone/>
            </a:pPr>
            <a:r>
              <a:rPr lang="fr-FR" u="sng" dirty="0"/>
              <a:t>1. Un cosmopolitisme communautaire vénitien ?</a:t>
            </a:r>
          </a:p>
          <a:p>
            <a:pPr lvl="1" algn="just">
              <a:buFont typeface="Courier New" panose="02070309020205020404" pitchFamily="49" charset="0"/>
              <a:buChar char="o"/>
            </a:pPr>
            <a:r>
              <a:rPr lang="fr-FR" dirty="0"/>
              <a:t>Les requérants activent souvent des réseaux communautaires : un Grec pour </a:t>
            </a:r>
            <a:r>
              <a:rPr lang="fr-FR" dirty="0" err="1"/>
              <a:t>Domenichina</a:t>
            </a:r>
            <a:r>
              <a:rPr lang="fr-FR" dirty="0"/>
              <a:t>, un Génois pour Stefano </a:t>
            </a:r>
            <a:r>
              <a:rPr lang="fr-FR" dirty="0" err="1"/>
              <a:t>Mavi</a:t>
            </a:r>
            <a:r>
              <a:rPr lang="fr-FR" dirty="0"/>
              <a:t>, deux Frioulans pour Giacomo </a:t>
            </a:r>
            <a:r>
              <a:rPr lang="fr-FR" dirty="0" err="1"/>
              <a:t>Polli</a:t>
            </a:r>
            <a:r>
              <a:rPr lang="fr-FR" dirty="0"/>
              <a:t>, deux Vénitiens de Syrie pour Angelo </a:t>
            </a:r>
            <a:r>
              <a:rPr lang="fr-FR" dirty="0" err="1"/>
              <a:t>Sordi</a:t>
            </a:r>
            <a:r>
              <a:rPr lang="fr-FR" dirty="0"/>
              <a:t>, deux Anglais pour Enrico </a:t>
            </a:r>
            <a:r>
              <a:rPr lang="fr-FR" dirty="0" err="1"/>
              <a:t>Parvi</a:t>
            </a:r>
            <a:r>
              <a:rPr lang="fr-FR" dirty="0"/>
              <a:t> (Henry Parvis). Fonctionnement par nations et « intrusion des Nordiques » anglais (Braudel) : Venice </a:t>
            </a:r>
            <a:r>
              <a:rPr lang="fr-FR" dirty="0" err="1"/>
              <a:t>Company</a:t>
            </a:r>
            <a:r>
              <a:rPr lang="fr-FR" dirty="0"/>
              <a:t> (1583), Levant </a:t>
            </a:r>
            <a:r>
              <a:rPr lang="fr-FR" dirty="0" err="1"/>
              <a:t>Company</a:t>
            </a:r>
            <a:r>
              <a:rPr lang="fr-FR" dirty="0"/>
              <a:t> (1592)</a:t>
            </a:r>
          </a:p>
          <a:p>
            <a:pPr lvl="1" algn="just">
              <a:buFont typeface="Courier New" panose="02070309020205020404" pitchFamily="49" charset="0"/>
              <a:buChar char="o"/>
            </a:pPr>
            <a:r>
              <a:rPr lang="fr-FR" dirty="0"/>
              <a:t>Mais pas seulement : les étrangers requièrent aussi à des Vénitiens comme marque d’implantation locale. Ne pas exagérer le cloisonnement communautaire : le voisinage fonctionne comme creuset</a:t>
            </a:r>
          </a:p>
          <a:p>
            <a:pPr marL="0" indent="0" algn="just">
              <a:buNone/>
            </a:pPr>
            <a:r>
              <a:rPr lang="fr-FR" u="sng" dirty="0"/>
              <a:t>2. Genre et profession</a:t>
            </a:r>
          </a:p>
          <a:p>
            <a:pPr lvl="1" algn="just">
              <a:buFont typeface="Courier New" panose="02070309020205020404" pitchFamily="49" charset="0"/>
              <a:buChar char="o"/>
            </a:pPr>
            <a:r>
              <a:rPr lang="fr-FR" dirty="0"/>
              <a:t>Les femmes apparaissent uniquement pour </a:t>
            </a:r>
            <a:r>
              <a:rPr lang="fr-FR" dirty="0" err="1"/>
              <a:t>Domenichina</a:t>
            </a:r>
            <a:r>
              <a:rPr lang="fr-FR" dirty="0"/>
              <a:t> : témoins peu honorables. La parole des femmes a une moindre valeur dans le droit de l’époque. Mais renversement intéressant : l’homme est appelé à témoigner concernant la mort de son mari uniquement. Déshonorant pour une femme de faire témoigner un homme</a:t>
            </a:r>
          </a:p>
          <a:p>
            <a:pPr lvl="1" algn="just">
              <a:buFont typeface="Courier New" panose="02070309020205020404" pitchFamily="49" charset="0"/>
              <a:buChar char="o"/>
            </a:pPr>
            <a:r>
              <a:rPr lang="fr-FR" dirty="0"/>
              <a:t>Métiers souvent communs aussi : l’exercice de la profession est le second motif de citation à comparaître derrière l’origine</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u="sng" dirty="0">
                <a:solidFill>
                  <a:prstClr val="black"/>
                </a:solidFill>
              </a:rPr>
              <a:t>3</a:t>
            </a:r>
            <a:r>
              <a:rPr kumimoji="0" lang="fr-FR" sz="2800" b="0" i="0" u="sng" strike="noStrike" kern="1200" cap="none" spc="0" normalizeH="0" baseline="0" noProof="0" dirty="0">
                <a:ln>
                  <a:noFill/>
                </a:ln>
                <a:solidFill>
                  <a:prstClr val="black"/>
                </a:solidFill>
                <a:effectLst/>
                <a:uLnTx/>
                <a:uFillTx/>
                <a:latin typeface="Bodoni 72 Book" pitchFamily="2" charset="0"/>
                <a:ea typeface="+mn-ea"/>
                <a:cs typeface="+mn-cs"/>
              </a:rPr>
              <a:t>. Les immigrés dans la ville</a:t>
            </a:r>
          </a:p>
          <a:p>
            <a:pPr lvl="1" algn="just">
              <a:buFont typeface="Courier New" panose="02070309020205020404" pitchFamily="49" charset="0"/>
              <a:buChar char="o"/>
            </a:pPr>
            <a:r>
              <a:rPr lang="fr-FR" dirty="0"/>
              <a:t>Les paroisses (</a:t>
            </a:r>
            <a:r>
              <a:rPr lang="fr-FR" i="1" dirty="0"/>
              <a:t>contra</a:t>
            </a:r>
            <a:r>
              <a:rPr lang="fr-FR" dirty="0"/>
              <a:t> / </a:t>
            </a:r>
            <a:r>
              <a:rPr lang="fr-FR" i="1" dirty="0" err="1"/>
              <a:t>contrada</a:t>
            </a:r>
            <a:r>
              <a:rPr lang="fr-FR" dirty="0"/>
              <a:t>) représentées sont majoritairement situées dans l’est de la ville : San Giovanni in </a:t>
            </a:r>
            <a:r>
              <a:rPr lang="fr-FR" dirty="0" err="1"/>
              <a:t>Bragora</a:t>
            </a:r>
            <a:r>
              <a:rPr lang="fr-FR" dirty="0"/>
              <a:t>, </a:t>
            </a:r>
            <a:r>
              <a:rPr lang="fr-FR" dirty="0" err="1"/>
              <a:t>Sant’Antonin</a:t>
            </a:r>
            <a:r>
              <a:rPr lang="fr-FR" dirty="0"/>
              <a:t>, San Pietro, San Martino. Ce sont les paroisses populaires des marins et des ouvriers de l’Arsenal, en grande partie étrangers</a:t>
            </a:r>
          </a:p>
          <a:p>
            <a:pPr lvl="1" algn="just">
              <a:buFont typeface="Courier New" panose="02070309020205020404" pitchFamily="49" charset="0"/>
              <a:buChar char="o"/>
            </a:pPr>
            <a:r>
              <a:rPr lang="fr-FR" dirty="0"/>
              <a:t>Quelques paroisses plus centrales, voire cossues : Santa Maria Formosa, San </a:t>
            </a:r>
            <a:r>
              <a:rPr lang="fr-FR" dirty="0" err="1"/>
              <a:t>Cancian</a:t>
            </a:r>
            <a:r>
              <a:rPr lang="fr-FR" dirty="0"/>
              <a:t>, San Polo</a:t>
            </a:r>
          </a:p>
        </p:txBody>
      </p:sp>
    </p:spTree>
    <p:extLst>
      <p:ext uri="{BB962C8B-B14F-4D97-AF65-F5344CB8AC3E}">
        <p14:creationId xmlns:p14="http://schemas.microsoft.com/office/powerpoint/2010/main" val="1571493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Espace réservé du contenu 4" descr="Une image contenant carte, texte, diagramme, Police&#10;&#10;Le contenu généré par l’IA peut être incorrect.">
            <a:extLst>
              <a:ext uri="{FF2B5EF4-FFF2-40B4-BE49-F238E27FC236}">
                <a16:creationId xmlns:a16="http://schemas.microsoft.com/office/drawing/2014/main" id="{CD8F5EF2-3F26-ED83-3512-3BA2D96B1A13}"/>
              </a:ext>
            </a:extLst>
          </p:cNvPr>
          <p:cNvPicPr>
            <a:picLocks noGrp="1" noChangeAspect="1"/>
          </p:cNvPicPr>
          <p:nvPr>
            <p:ph idx="1"/>
          </p:nvPr>
        </p:nvPicPr>
        <p:blipFill>
          <a:blip r:embed="rId2"/>
          <a:srcRect t="596" b="6061"/>
          <a:stretch>
            <a:fillRect/>
          </a:stretch>
        </p:blipFill>
        <p:spPr>
          <a:xfrm>
            <a:off x="20" y="1282"/>
            <a:ext cx="12191980" cy="6856718"/>
          </a:xfrm>
          <a:prstGeom prst="rect">
            <a:avLst/>
          </a:prstGeom>
        </p:spPr>
      </p:pic>
    </p:spTree>
    <p:extLst>
      <p:ext uri="{BB962C8B-B14F-4D97-AF65-F5344CB8AC3E}">
        <p14:creationId xmlns:p14="http://schemas.microsoft.com/office/powerpoint/2010/main" val="3420761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C1B44F-ED53-4480-BF21-16AEA483320C}"/>
              </a:ext>
            </a:extLst>
          </p:cNvPr>
          <p:cNvSpPr>
            <a:spLocks noGrp="1"/>
          </p:cNvSpPr>
          <p:nvPr>
            <p:ph type="title"/>
          </p:nvPr>
        </p:nvSpPr>
        <p:spPr/>
        <p:txBody>
          <a:bodyPr/>
          <a:lstStyle/>
          <a:p>
            <a:pPr algn="ctr"/>
            <a:r>
              <a:rPr lang="fr-FR" b="1" dirty="0"/>
              <a:t>III – Surmonter la défiance envers la mobilité</a:t>
            </a:r>
          </a:p>
        </p:txBody>
      </p:sp>
      <p:sp>
        <p:nvSpPr>
          <p:cNvPr id="3" name="Espace réservé du contenu 2">
            <a:extLst>
              <a:ext uri="{FF2B5EF4-FFF2-40B4-BE49-F238E27FC236}">
                <a16:creationId xmlns:a16="http://schemas.microsoft.com/office/drawing/2014/main" id="{E5036DDA-FB01-1254-39E9-AC3BF6C0B3B0}"/>
              </a:ext>
            </a:extLst>
          </p:cNvPr>
          <p:cNvSpPr>
            <a:spLocks noGrp="1"/>
          </p:cNvSpPr>
          <p:nvPr>
            <p:ph idx="1"/>
          </p:nvPr>
        </p:nvSpPr>
        <p:spPr/>
        <p:txBody>
          <a:bodyPr>
            <a:normAutofit fontScale="70000" lnSpcReduction="20000"/>
          </a:bodyPr>
          <a:lstStyle/>
          <a:p>
            <a:pPr marL="0" indent="0" algn="just">
              <a:buNone/>
            </a:pPr>
            <a:r>
              <a:rPr lang="fr-FR" u="sng" dirty="0"/>
              <a:t>1. Les motifs de la demande</a:t>
            </a:r>
          </a:p>
          <a:p>
            <a:pPr lvl="1" algn="just">
              <a:buFont typeface="Courier New" panose="02070309020205020404" pitchFamily="49" charset="0"/>
              <a:buChar char="o"/>
            </a:pPr>
            <a:r>
              <a:rPr lang="fr-FR" dirty="0"/>
              <a:t>Cas exemplaire de « déficit d’appartenance » : le manque d’inscription locale et la mobilité compliquent l’accès au mariage</a:t>
            </a:r>
          </a:p>
          <a:p>
            <a:pPr lvl="1" algn="just">
              <a:buFont typeface="Courier New" panose="02070309020205020404" pitchFamily="49" charset="0"/>
              <a:buChar char="o"/>
            </a:pPr>
            <a:r>
              <a:rPr lang="fr-FR" dirty="0" err="1"/>
              <a:t>Domenichina</a:t>
            </a:r>
            <a:r>
              <a:rPr lang="fr-FR" dirty="0"/>
              <a:t> est la seule veuve (mais initialement pas déclarée) et la plus âgée (34 ans). Les autres ont vraisemblablement moins de 30 ans et disent n’avoir jamais été mariés : c’est leur mobilité qui leur interdit l’accès automatique au sacrement</a:t>
            </a:r>
          </a:p>
          <a:p>
            <a:pPr marL="0" indent="0" algn="just">
              <a:buNone/>
            </a:pPr>
            <a:r>
              <a:rPr lang="fr-FR" u="sng" dirty="0"/>
              <a:t>2. Bien choisir ses témoins</a:t>
            </a:r>
          </a:p>
          <a:p>
            <a:pPr lvl="1" algn="just">
              <a:buFont typeface="Courier New" panose="02070309020205020404" pitchFamily="49" charset="0"/>
              <a:buChar char="o"/>
            </a:pPr>
            <a:r>
              <a:rPr lang="fr-FR" dirty="0"/>
              <a:t>Dimension stratégique : pour obtenir la licence, il faut choisir des personnes crédibles. Les informations doivent également se recouper pour être convaincantes, sachant que les examens ont normalement lieu à la suite</a:t>
            </a:r>
          </a:p>
          <a:p>
            <a:pPr lvl="1" algn="just">
              <a:buFont typeface="Courier New" panose="02070309020205020404" pitchFamily="49" charset="0"/>
              <a:buChar char="o"/>
            </a:pPr>
            <a:r>
              <a:rPr lang="fr-FR" dirty="0"/>
              <a:t>Critères variés : interconnaissance de longue date (mais critères pas fixes et dépendants du statut : le bergamasque Lorenzo Valsecchi est révoqué pour 6 ans, tandis que le citoyen </a:t>
            </a:r>
            <a:r>
              <a:rPr lang="fr-FR" dirty="0" err="1"/>
              <a:t>Alvise</a:t>
            </a:r>
            <a:r>
              <a:rPr lang="fr-FR" dirty="0"/>
              <a:t> Solia est accepté pour 4 ans et demi), voisinage, âge (au moins 25 ans). Critère de genre comme dit : hommes normalement plus crédibles que les femmes</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800" b="0" i="0" u="sng" strike="noStrike" kern="1200" cap="none" spc="0" normalizeH="0" baseline="0" noProof="0" dirty="0">
                <a:ln>
                  <a:noFill/>
                </a:ln>
                <a:solidFill>
                  <a:prstClr val="black"/>
                </a:solidFill>
                <a:effectLst/>
                <a:uLnTx/>
                <a:uFillTx/>
                <a:latin typeface="Bodoni 72 Book" pitchFamily="2" charset="0"/>
                <a:ea typeface="+mn-ea"/>
                <a:cs typeface="+mn-cs"/>
              </a:rPr>
              <a:t>3. Reconstruire des parcours de vie mobiles</a:t>
            </a:r>
          </a:p>
          <a:p>
            <a:pPr lvl="1" algn="just">
              <a:buFont typeface="Courier New" panose="02070309020205020404" pitchFamily="49" charset="0"/>
              <a:buChar char="o"/>
            </a:pPr>
            <a:r>
              <a:rPr lang="fr-FR" dirty="0"/>
              <a:t>Deux obstacles principaux au mariage : origine extra-vénitienne et mobilité fréquente (parfois les deux). Nécessité de justifier de l’absence de mobilité ou bien de lever les soupçons si elle est avérée</a:t>
            </a:r>
          </a:p>
          <a:p>
            <a:pPr lvl="1" algn="just">
              <a:buFont typeface="Courier New" panose="02070309020205020404" pitchFamily="49" charset="0"/>
              <a:buChar char="o"/>
            </a:pPr>
            <a:r>
              <a:rPr lang="fr-FR" dirty="0"/>
              <a:t>Le doute porte aussi bien sur la réalité du veuvage (comme dans le cas de </a:t>
            </a:r>
            <a:r>
              <a:rPr lang="fr-FR" dirty="0" err="1"/>
              <a:t>Domenichina</a:t>
            </a:r>
            <a:r>
              <a:rPr lang="fr-FR" dirty="0"/>
              <a:t> : le mauvais témoignage de Maddalena conduit à l’examen d’un troisième témoin et allonge la procédure de six mois) que sur les soupçons de mariage « au pays » (notamment le cas pour Angelo </a:t>
            </a:r>
            <a:r>
              <a:rPr lang="fr-FR" dirty="0" err="1"/>
              <a:t>Sordi</a:t>
            </a:r>
            <a:r>
              <a:rPr lang="fr-FR" dirty="0"/>
              <a:t>).</a:t>
            </a:r>
          </a:p>
        </p:txBody>
      </p:sp>
    </p:spTree>
    <p:extLst>
      <p:ext uri="{BB962C8B-B14F-4D97-AF65-F5344CB8AC3E}">
        <p14:creationId xmlns:p14="http://schemas.microsoft.com/office/powerpoint/2010/main" val="3942281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F9F4B9-8F2B-0A4A-164E-5B195A727DE5}"/>
              </a:ext>
            </a:extLst>
          </p:cNvPr>
          <p:cNvSpPr>
            <a:spLocks noGrp="1"/>
          </p:cNvSpPr>
          <p:nvPr>
            <p:ph type="title"/>
          </p:nvPr>
        </p:nvSpPr>
        <p:spPr/>
        <p:txBody>
          <a:bodyPr>
            <a:normAutofit/>
          </a:bodyPr>
          <a:lstStyle/>
          <a:p>
            <a:pPr algn="ctr"/>
            <a:r>
              <a:rPr lang="fr-FR" sz="4000" b="1" dirty="0"/>
              <a:t>Conclusion</a:t>
            </a:r>
          </a:p>
        </p:txBody>
      </p:sp>
      <p:sp>
        <p:nvSpPr>
          <p:cNvPr id="3" name="Espace réservé du contenu 2">
            <a:extLst>
              <a:ext uri="{FF2B5EF4-FFF2-40B4-BE49-F238E27FC236}">
                <a16:creationId xmlns:a16="http://schemas.microsoft.com/office/drawing/2014/main" id="{E9F240A2-A3EC-C0B8-6F5C-072463759B19}"/>
              </a:ext>
            </a:extLst>
          </p:cNvPr>
          <p:cNvSpPr>
            <a:spLocks noGrp="1"/>
          </p:cNvSpPr>
          <p:nvPr>
            <p:ph idx="1"/>
          </p:nvPr>
        </p:nvSpPr>
        <p:spPr/>
        <p:txBody>
          <a:bodyPr>
            <a:normAutofit/>
          </a:bodyPr>
          <a:lstStyle/>
          <a:p>
            <a:pPr algn="just">
              <a:buFont typeface="Courier New" panose="02070309020205020404" pitchFamily="49" charset="0"/>
              <a:buChar char="o"/>
            </a:pPr>
            <a:r>
              <a:rPr lang="fr-FR" sz="2400" dirty="0"/>
              <a:t>Une source très riche qui donne à voir le cosmopolitisme de la société vénitienne, mais aussi les biais de genre et de statut qui entourent l’accès au mariage dans une société où la mobilité reste associée à un manque d’honorabilité</a:t>
            </a:r>
          </a:p>
          <a:p>
            <a:pPr algn="just">
              <a:buFont typeface="Courier New" panose="02070309020205020404" pitchFamily="49" charset="0"/>
              <a:buChar char="o"/>
            </a:pPr>
            <a:r>
              <a:rPr lang="fr-FR" sz="2400" dirty="0"/>
              <a:t>Le mariage comme sacrement et comme étape fondamentale de l’inscription locale sur la voie vers la « naturalisation »</a:t>
            </a:r>
          </a:p>
          <a:p>
            <a:pPr algn="just">
              <a:buFont typeface="Courier New" panose="02070309020205020404" pitchFamily="49" charset="0"/>
              <a:buChar char="o"/>
            </a:pPr>
            <a:r>
              <a:rPr lang="fr-FR" sz="2400" dirty="0"/>
              <a:t>Ouverture : standardisation et extension progressives de la procédure. Les étrangers ont largement servi de population test pour les projets disciplinaires de l’Église post-tridentine</a:t>
            </a:r>
          </a:p>
        </p:txBody>
      </p:sp>
    </p:spTree>
    <p:extLst>
      <p:ext uri="{BB962C8B-B14F-4D97-AF65-F5344CB8AC3E}">
        <p14:creationId xmlns:p14="http://schemas.microsoft.com/office/powerpoint/2010/main" val="2425829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8E28E-22D8-B363-7333-2EA17D374F2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FF23225-8038-1C94-89D8-DB2CC6853B2C}"/>
              </a:ext>
            </a:extLst>
          </p:cNvPr>
          <p:cNvSpPr>
            <a:spLocks noGrp="1"/>
          </p:cNvSpPr>
          <p:nvPr>
            <p:ph type="title"/>
          </p:nvPr>
        </p:nvSpPr>
        <p:spPr/>
        <p:txBody>
          <a:bodyPr/>
          <a:lstStyle/>
          <a:p>
            <a:pPr algn="ctr"/>
            <a:r>
              <a:rPr lang="fr-FR" b="1" dirty="0"/>
              <a:t>Les champs historiographiques</a:t>
            </a:r>
          </a:p>
        </p:txBody>
      </p:sp>
      <p:sp>
        <p:nvSpPr>
          <p:cNvPr id="3" name="Espace réservé du contenu 2">
            <a:extLst>
              <a:ext uri="{FF2B5EF4-FFF2-40B4-BE49-F238E27FC236}">
                <a16:creationId xmlns:a16="http://schemas.microsoft.com/office/drawing/2014/main" id="{AD404BCE-E868-7DA1-006A-01B18F2FF063}"/>
              </a:ext>
            </a:extLst>
          </p:cNvPr>
          <p:cNvSpPr>
            <a:spLocks noGrp="1"/>
          </p:cNvSpPr>
          <p:nvPr>
            <p:ph idx="1"/>
          </p:nvPr>
        </p:nvSpPr>
        <p:spPr/>
        <p:txBody>
          <a:bodyPr/>
          <a:lstStyle/>
          <a:p>
            <a:pPr algn="just">
              <a:buFont typeface="Courier New" panose="02070309020205020404" pitchFamily="49" charset="0"/>
              <a:buChar char="o"/>
            </a:pPr>
            <a:r>
              <a:rPr lang="fr-FR" dirty="0"/>
              <a:t>Histoire du mariage catholique en Italie (Daniela Lombardi, Silvana Seidel </a:t>
            </a:r>
            <a:r>
              <a:rPr lang="fr-FR" dirty="0" err="1"/>
              <a:t>Menchi</a:t>
            </a:r>
            <a:r>
              <a:rPr lang="fr-FR" dirty="0"/>
              <a:t>, Diego </a:t>
            </a:r>
            <a:r>
              <a:rPr lang="fr-FR" dirty="0" err="1"/>
              <a:t>Quaglioni</a:t>
            </a:r>
            <a:r>
              <a:rPr lang="fr-FR" dirty="0"/>
              <a:t>)</a:t>
            </a:r>
          </a:p>
          <a:p>
            <a:pPr algn="just">
              <a:buFont typeface="Courier New" panose="02070309020205020404" pitchFamily="49" charset="0"/>
              <a:buChar char="o"/>
            </a:pPr>
            <a:r>
              <a:rPr lang="fr-FR" dirty="0"/>
              <a:t>Histoire des migrations </a:t>
            </a:r>
            <a:r>
              <a:rPr lang="fr-FR"/>
              <a:t>et des mobilités</a:t>
            </a:r>
            <a:endParaRPr lang="fr-FR" dirty="0"/>
          </a:p>
          <a:p>
            <a:pPr algn="just">
              <a:buFont typeface="Courier New" panose="02070309020205020404" pitchFamily="49" charset="0"/>
              <a:buChar char="o"/>
            </a:pPr>
            <a:r>
              <a:rPr lang="fr-FR" dirty="0"/>
              <a:t>Histoire de l’Église de la Contre-Réforme et de l’Inquisition</a:t>
            </a:r>
          </a:p>
          <a:p>
            <a:pPr algn="just">
              <a:buFont typeface="Courier New" panose="02070309020205020404" pitchFamily="49" charset="0"/>
              <a:buChar char="o"/>
            </a:pPr>
            <a:r>
              <a:rPr lang="fr-FR" dirty="0"/>
              <a:t>Histoire et anthropologie du droit</a:t>
            </a:r>
          </a:p>
        </p:txBody>
      </p:sp>
    </p:spTree>
    <p:extLst>
      <p:ext uri="{BB962C8B-B14F-4D97-AF65-F5344CB8AC3E}">
        <p14:creationId xmlns:p14="http://schemas.microsoft.com/office/powerpoint/2010/main" val="3845019389"/>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1701</TotalTime>
  <Words>1493</Words>
  <Application>Microsoft Macintosh PowerPoint</Application>
  <PresentationFormat>Grand écran</PresentationFormat>
  <Paragraphs>68</Paragraphs>
  <Slides>12</Slides>
  <Notes>1</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12</vt:i4>
      </vt:variant>
    </vt:vector>
  </HeadingPairs>
  <TitlesOfParts>
    <vt:vector size="16" baseType="lpstr">
      <vt:lpstr>Arial</vt:lpstr>
      <vt:lpstr>Bodoni 72 Book</vt:lpstr>
      <vt:lpstr>Courier New</vt:lpstr>
      <vt:lpstr>Thème Office</vt:lpstr>
      <vt:lpstr>Mariage des forains et discipline catholique</vt:lpstr>
      <vt:lpstr>Ce soir à 17h au Centre de recherches en histoire moderne (Galerie Dumas, escalier R, 2e étage)</vt:lpstr>
      <vt:lpstr>Introduction</vt:lpstr>
      <vt:lpstr>I – Une population diverse</vt:lpstr>
      <vt:lpstr>II – Réseaux d’interconnaissance et de solidarité</vt:lpstr>
      <vt:lpstr>Présentation PowerPoint</vt:lpstr>
      <vt:lpstr>III – Surmonter la défiance envers la mobilité</vt:lpstr>
      <vt:lpstr>Conclusion</vt:lpstr>
      <vt:lpstr>Les champs historiographiques</vt:lpstr>
      <vt:lpstr>Les sources</vt:lpstr>
      <vt:lpstr>Les thèmes</vt:lpstr>
      <vt:lpstr>Les thèmes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Gilles NARCY</dc:creator>
  <cp:lastModifiedBy>Gilles NARCY</cp:lastModifiedBy>
  <cp:revision>121</cp:revision>
  <dcterms:created xsi:type="dcterms:W3CDTF">2026-01-28T12:53:36Z</dcterms:created>
  <dcterms:modified xsi:type="dcterms:W3CDTF">2026-02-27T09:44:18Z</dcterms:modified>
</cp:coreProperties>
</file>