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8" r:id="rId3"/>
    <p:sldId id="309" r:id="rId4"/>
    <p:sldId id="322" r:id="rId5"/>
    <p:sldId id="323" r:id="rId6"/>
    <p:sldId id="338" r:id="rId7"/>
    <p:sldId id="320" r:id="rId8"/>
    <p:sldId id="324" r:id="rId9"/>
    <p:sldId id="325" r:id="rId10"/>
    <p:sldId id="326" r:id="rId11"/>
    <p:sldId id="332" r:id="rId12"/>
    <p:sldId id="327" r:id="rId13"/>
    <p:sldId id="328" r:id="rId14"/>
    <p:sldId id="330" r:id="rId15"/>
    <p:sldId id="33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354FB-166A-4BE8-AC06-55AEAC0F2DA0}" v="5" dt="2026-03-10T10:03:29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51" d="100"/>
          <a:sy n="51" d="100"/>
        </p:scale>
        <p:origin x="174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custSel delSld modSld">
      <pc:chgData name="Léa Dreyer" userId="62aee51ee5ced681" providerId="LiveId" clId="{6B2BFF1A-8ABF-429B-AFA3-E6B032F33238}" dt="2026-03-10T10:03:32.716" v="137" actId="20577"/>
      <pc:docMkLst>
        <pc:docMk/>
      </pc:docMkLst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57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68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69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0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2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3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4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6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7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8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79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280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0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1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2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3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4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5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6"/>
        </pc:sldMkLst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0" sldId="317"/>
        </pc:sldMkLst>
      </pc:sldChg>
      <pc:sldChg chg="addSp delSp modSp mod">
        <pc:chgData name="Léa Dreyer" userId="62aee51ee5ced681" providerId="LiveId" clId="{6B2BFF1A-8ABF-429B-AFA3-E6B032F33238}" dt="2026-03-10T10:03:32.716" v="137" actId="20577"/>
        <pc:sldMkLst>
          <pc:docMk/>
          <pc:sldMk cId="1822548351" sldId="330"/>
        </pc:sldMkLst>
        <pc:spChg chg="mod">
          <ac:chgData name="Léa Dreyer" userId="62aee51ee5ced681" providerId="LiveId" clId="{6B2BFF1A-8ABF-429B-AFA3-E6B032F33238}" dt="2026-03-10T10:03:32.716" v="137" actId="20577"/>
          <ac:spMkLst>
            <pc:docMk/>
            <pc:sldMk cId="1822548351" sldId="330"/>
            <ac:spMk id="3" creationId="{CE772119-63BF-79D0-F3BD-AF9C433AD4D3}"/>
          </ac:spMkLst>
        </pc:spChg>
        <pc:spChg chg="del">
          <ac:chgData name="Léa Dreyer" userId="62aee51ee5ced681" providerId="LiveId" clId="{6B2BFF1A-8ABF-429B-AFA3-E6B032F33238}" dt="2026-03-10T10:03:18.059" v="131" actId="478"/>
          <ac:spMkLst>
            <pc:docMk/>
            <pc:sldMk cId="1822548351" sldId="330"/>
            <ac:spMk id="6" creationId="{33E7433D-066E-9504-0516-3CA4A63EF7DC}"/>
          </ac:spMkLst>
        </pc:spChg>
        <pc:picChg chg="add mod">
          <ac:chgData name="Léa Dreyer" userId="62aee51ee5ced681" providerId="LiveId" clId="{6B2BFF1A-8ABF-429B-AFA3-E6B032F33238}" dt="2026-03-10T10:03:29.158" v="136" actId="1076"/>
          <ac:picMkLst>
            <pc:docMk/>
            <pc:sldMk cId="1822548351" sldId="330"/>
            <ac:picMk id="1026" creationId="{671B2ECB-1CB9-EF45-8A1A-314EE6F5731E}"/>
          </ac:picMkLst>
        </pc:picChg>
      </pc:sldChg>
      <pc:sldChg chg="modSp mod">
        <pc:chgData name="Léa Dreyer" userId="62aee51ee5ced681" providerId="LiveId" clId="{6B2BFF1A-8ABF-429B-AFA3-E6B032F33238}" dt="2026-03-10T10:00:53.359" v="0" actId="20577"/>
        <pc:sldMkLst>
          <pc:docMk/>
          <pc:sldMk cId="0" sldId="333"/>
        </pc:sldMkLst>
        <pc:spChg chg="mod">
          <ac:chgData name="Léa Dreyer" userId="62aee51ee5ced681" providerId="LiveId" clId="{6B2BFF1A-8ABF-429B-AFA3-E6B032F33238}" dt="2026-03-10T10:00:53.359" v="0" actId="20577"/>
          <ac:spMkLst>
            <pc:docMk/>
            <pc:sldMk cId="0" sldId="333"/>
            <ac:spMk id="4" creationId="{00000000-0000-0000-0000-000000000000}"/>
          </ac:spMkLst>
        </pc:spChg>
      </pc:sldChg>
      <pc:sldChg chg="del">
        <pc:chgData name="Léa Dreyer" userId="62aee51ee5ced681" providerId="LiveId" clId="{6B2BFF1A-8ABF-429B-AFA3-E6B032F33238}" dt="2026-03-10T10:01:08.050" v="1" actId="47"/>
        <pc:sldMkLst>
          <pc:docMk/>
          <pc:sldMk cId="75779550" sldId="339"/>
        </pc:sldMkLst>
      </pc:sldChg>
      <pc:sldChg chg="del">
        <pc:chgData name="Léa Dreyer" userId="62aee51ee5ced681" providerId="LiveId" clId="{6B2BFF1A-8ABF-429B-AFA3-E6B032F33238}" dt="2026-03-10T10:01:19.305" v="2" actId="47"/>
        <pc:sldMkLst>
          <pc:docMk/>
          <pc:sldMk cId="575049036" sldId="34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Garamond" pitchFamily="18" charset="0"/>
              </a:rPr>
              <a:t>Croire et créer.</a:t>
            </a:r>
            <a:br>
              <a:rPr lang="fr-FR" b="1" dirty="0">
                <a:latin typeface="Garamond" pitchFamily="18" charset="0"/>
              </a:rPr>
            </a:br>
            <a:r>
              <a:rPr lang="fr-FR" b="1" dirty="0">
                <a:latin typeface="Garamond" pitchFamily="18" charset="0"/>
              </a:rPr>
              <a:t>Des relations entre arts et spiritualités (1880-1960)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fr-FR" dirty="0">
                <a:latin typeface="Garamond" pitchFamily="18" charset="0"/>
              </a:rPr>
              <a:t>Travaux dirigés L3-S6</a:t>
            </a:r>
          </a:p>
          <a:p>
            <a:r>
              <a:rPr lang="fr-FR" dirty="0">
                <a:latin typeface="Garamond" pitchFamily="18" charset="0"/>
              </a:rPr>
              <a:t>Séance 1 : Introduction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6165304"/>
            <a:ext cx="6400800" cy="6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4183-2222-2295-8E90-D80784FC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8ED9C-CA1F-44FA-5E3E-61236FBD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8 : Arts modernes et spiritualités non-occidentales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B8E5E8-CB16-D0BE-5AD4-50F0EFF7E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252" y="2213174"/>
            <a:ext cx="4040188" cy="639762"/>
          </a:xfrm>
        </p:spPr>
        <p:txBody>
          <a:bodyPr>
            <a:noAutofit/>
          </a:bodyPr>
          <a:lstStyle/>
          <a:p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Nicolas Roerich,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Krishna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1946, huile sur toile, 79 x 154, Saint-Pétersbourg, Musée russe</a:t>
            </a:r>
            <a:r>
              <a:rPr lang="en-US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5C103E-8670-1180-BADE-BD7C7A6D0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4653136"/>
            <a:ext cx="4041775" cy="1287834"/>
          </a:xfrm>
        </p:spPr>
        <p:txBody>
          <a:bodyPr>
            <a:normAutofit/>
          </a:bodyPr>
          <a:lstStyle/>
          <a:p>
            <a:r>
              <a:rPr lang="en-US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Agnes Pelton, </a:t>
            </a:r>
            <a:r>
              <a:rPr lang="en-US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Awakening</a:t>
            </a:r>
            <a:r>
              <a:rPr lang="en-US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1943, </a:t>
            </a:r>
            <a:r>
              <a:rPr lang="en-US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huile</a:t>
            </a:r>
            <a:r>
              <a:rPr lang="en-US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sur toile, 55.9 x 71.1 cm., Santa Fe, The New Mexico Museum of Art.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pic>
        <p:nvPicPr>
          <p:cNvPr id="14" name="Espace réservé du contenu 13" descr="Une image contenant Mammifère marin, peinture, Aileron, dauphin&#10;&#10;Le contenu généré par l’IA peut être incorrect.">
            <a:extLst>
              <a:ext uri="{FF2B5EF4-FFF2-40B4-BE49-F238E27FC236}">
                <a16:creationId xmlns:a16="http://schemas.microsoft.com/office/drawing/2014/main" id="{3D41F7C7-EE8C-EBAD-9672-827BCD3B90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" y="3789040"/>
            <a:ext cx="3847756" cy="3024336"/>
          </a:xfrm>
        </p:spPr>
      </p:pic>
      <p:pic>
        <p:nvPicPr>
          <p:cNvPr id="18" name="Espace réservé du contenu 17" descr="Une image contenant peinture, Art moderne, art, Arts visuels&#10;&#10;Le contenu généré par l’IA peut être incorrect.">
            <a:extLst>
              <a:ext uri="{FF2B5EF4-FFF2-40B4-BE49-F238E27FC236}">
                <a16:creationId xmlns:a16="http://schemas.microsoft.com/office/drawing/2014/main" id="{48FB1DBA-70B1-BEC4-9614-6F53B07F5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847756" cy="2567502"/>
          </a:xfrm>
        </p:spPr>
      </p:pic>
    </p:spTree>
    <p:extLst>
      <p:ext uri="{BB962C8B-B14F-4D97-AF65-F5344CB8AC3E}">
        <p14:creationId xmlns:p14="http://schemas.microsoft.com/office/powerpoint/2010/main" val="69931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9279-472C-8FB2-16C8-1ADA33A0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FF478-E47F-7A31-33CD-E53FF2F6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u="sng" dirty="0">
                <a:latin typeface="Garamond" pitchFamily="18" charset="0"/>
              </a:rPr>
              <a:t>III. Renaître : la résurgence des mythes et des rites dans les arts du XXe siècle</a:t>
            </a:r>
          </a:p>
        </p:txBody>
      </p:sp>
    </p:spTree>
    <p:extLst>
      <p:ext uri="{BB962C8B-B14F-4D97-AF65-F5344CB8AC3E}">
        <p14:creationId xmlns:p14="http://schemas.microsoft.com/office/powerpoint/2010/main" val="115752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E3D63-05BC-5F79-6811-4296829FA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F7C43-C717-F012-57C7-82BA871E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9 : Expressionnisme abstrait - archétypal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7D92F2-EC52-817F-4790-F8F697E7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45622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Jackson Pollock, The Moon-</a:t>
            </a:r>
            <a:r>
              <a:rPr lang="fr-FR" sz="2000" b="0" dirty="0" err="1">
                <a:latin typeface="Garamond" pitchFamily="18" charset="0"/>
              </a:rPr>
              <a:t>Woman</a:t>
            </a:r>
            <a:r>
              <a:rPr lang="fr-FR" sz="2000" b="0" dirty="0">
                <a:latin typeface="Garamond" pitchFamily="18" charset="0"/>
              </a:rPr>
              <a:t> </a:t>
            </a:r>
            <a:r>
              <a:rPr lang="fr-FR" sz="2000" b="0" dirty="0" err="1">
                <a:latin typeface="Garamond" pitchFamily="18" charset="0"/>
              </a:rPr>
              <a:t>Cuts</a:t>
            </a:r>
            <a:r>
              <a:rPr lang="fr-FR" sz="2000" b="0" dirty="0">
                <a:latin typeface="Garamond" pitchFamily="18" charset="0"/>
              </a:rPr>
              <a:t> the Circle, 1943, huile sur toile, 109,5x104 cm., Paris, musée national d’art moderne.</a:t>
            </a:r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61DAAF-A938-890E-B152-0623C1511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4949477"/>
            <a:ext cx="4497388" cy="1935907"/>
          </a:xfrm>
        </p:spPr>
        <p:txBody>
          <a:bodyPr>
            <a:norm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Mark Rothko, </a:t>
            </a:r>
            <a:r>
              <a:rPr lang="fr-FR" sz="2000" b="0" i="1" dirty="0" err="1">
                <a:latin typeface="Garamond" pitchFamily="18" charset="0"/>
              </a:rPr>
              <a:t>Untitled</a:t>
            </a:r>
            <a:r>
              <a:rPr lang="fr-FR" sz="2000" b="0" dirty="0">
                <a:latin typeface="Garamond" pitchFamily="18" charset="0"/>
              </a:rPr>
              <a:t> (</a:t>
            </a:r>
            <a:r>
              <a:rPr lang="fr-FR" sz="2000" b="0" i="1" dirty="0">
                <a:latin typeface="Garamond" pitchFamily="18" charset="0"/>
              </a:rPr>
              <a:t>Black and Red over Black on Red</a:t>
            </a:r>
            <a:r>
              <a:rPr lang="fr-FR" sz="2000" b="0" dirty="0">
                <a:latin typeface="Garamond" pitchFamily="18" charset="0"/>
              </a:rPr>
              <a:t>), 1964, huile sur toile, 205x193 cm., Paris, musée national d’art moderne.</a:t>
            </a:r>
            <a:endParaRPr lang="fr-FR" sz="2000" b="0" i="1" dirty="0">
              <a:latin typeface="Garamond" pitchFamily="18" charset="0"/>
            </a:endParaRPr>
          </a:p>
        </p:txBody>
      </p:sp>
      <p:pic>
        <p:nvPicPr>
          <p:cNvPr id="10" name="Espace réservé du contenu 9" descr="Une image contenant dessin, art, peinture, Art moderne&#10;&#10;Le contenu généré par l’IA peut être incorrect.">
            <a:extLst>
              <a:ext uri="{FF2B5EF4-FFF2-40B4-BE49-F238E27FC236}">
                <a16:creationId xmlns:a16="http://schemas.microsoft.com/office/drawing/2014/main" id="{0ED5D40A-4484-0A04-3F2B-DEBAE51CA6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2" y="1637952"/>
            <a:ext cx="4095252" cy="4086152"/>
          </a:xfrm>
        </p:spPr>
      </p:pic>
      <p:pic>
        <p:nvPicPr>
          <p:cNvPr id="12" name="Espace réservé du contenu 11" descr="Une image contenant Rectangle, cadre photo, peinture, art&#10;&#10;Le contenu généré par l’IA peut être incorrect.">
            <a:extLst>
              <a:ext uri="{FF2B5EF4-FFF2-40B4-BE49-F238E27FC236}">
                <a16:creationId xmlns:a16="http://schemas.microsoft.com/office/drawing/2014/main" id="{B6791D33-CDB3-B8C2-4065-6F9B17912C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62403"/>
            <a:ext cx="3816424" cy="4070853"/>
          </a:xfrm>
        </p:spPr>
      </p:pic>
    </p:spTree>
    <p:extLst>
      <p:ext uri="{BB962C8B-B14F-4D97-AF65-F5344CB8AC3E}">
        <p14:creationId xmlns:p14="http://schemas.microsoft.com/office/powerpoint/2010/main" val="59785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912A-827C-4691-9B00-302B17B3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562EB-0B3D-CDD1-37C7-0B5A6533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10 : Les arts viennois, de la </a:t>
            </a:r>
            <a:r>
              <a:rPr lang="fr-FR" sz="2800" u="sng" dirty="0" err="1">
                <a:latin typeface="Garamond" pitchFamily="18" charset="0"/>
              </a:rPr>
              <a:t>Secession</a:t>
            </a:r>
            <a:r>
              <a:rPr lang="fr-FR" sz="2800" u="sng" dirty="0">
                <a:latin typeface="Garamond" pitchFamily="18" charset="0"/>
              </a:rPr>
              <a:t> à l’actionnisme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A22ED4-3DD4-8FEA-04B5-CF8AE3611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24562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Egon Schiele, </a:t>
            </a:r>
            <a:r>
              <a:rPr lang="fr-FR" sz="2000" b="0" i="1" dirty="0">
                <a:latin typeface="Garamond" pitchFamily="18" charset="0"/>
              </a:rPr>
              <a:t>Tod </a:t>
            </a:r>
            <a:r>
              <a:rPr lang="fr-FR" sz="2000" b="0" i="1" dirty="0" err="1">
                <a:latin typeface="Garamond" pitchFamily="18" charset="0"/>
              </a:rPr>
              <a:t>und</a:t>
            </a:r>
            <a:r>
              <a:rPr lang="fr-FR" sz="2000" b="0" i="1" dirty="0">
                <a:latin typeface="Garamond" pitchFamily="18" charset="0"/>
              </a:rPr>
              <a:t> </a:t>
            </a:r>
            <a:r>
              <a:rPr lang="fr-FR" sz="2000" b="0" i="1" dirty="0" err="1">
                <a:latin typeface="Garamond" pitchFamily="18" charset="0"/>
              </a:rPr>
              <a:t>Mädchen</a:t>
            </a:r>
            <a:r>
              <a:rPr lang="fr-FR" sz="2000" b="0" dirty="0">
                <a:latin typeface="Garamond" pitchFamily="18" charset="0"/>
              </a:rPr>
              <a:t>, 1915, huile sur toile, 150x181 cm., Vienne, </a:t>
            </a:r>
            <a:r>
              <a:rPr lang="fr-FR" sz="2000" b="0" dirty="0" err="1">
                <a:latin typeface="Garamond" pitchFamily="18" charset="0"/>
              </a:rPr>
              <a:t>Österreichische</a:t>
            </a:r>
            <a:r>
              <a:rPr lang="fr-FR" sz="2000" b="0" dirty="0">
                <a:latin typeface="Garamond" pitchFamily="18" charset="0"/>
              </a:rPr>
              <a:t> Galerie </a:t>
            </a:r>
            <a:r>
              <a:rPr lang="fr-FR" sz="2000" b="0" dirty="0" err="1">
                <a:latin typeface="Garamond" pitchFamily="18" charset="0"/>
              </a:rPr>
              <a:t>Belvedere</a:t>
            </a:r>
            <a:r>
              <a:rPr lang="fr-FR" sz="2000" b="0" dirty="0">
                <a:latin typeface="Garamond" pitchFamily="18" charset="0"/>
              </a:rPr>
              <a:t>.</a:t>
            </a:r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30D618-E3CD-2B13-0E0E-6B3E16A1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597550"/>
            <a:ext cx="4041775" cy="1287834"/>
          </a:xfrm>
        </p:spPr>
        <p:txBody>
          <a:bodyPr>
            <a:norm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Günter Brus, </a:t>
            </a:r>
            <a:r>
              <a:rPr lang="fr-FR" sz="2000" b="0" i="1" dirty="0" err="1">
                <a:latin typeface="Garamond" pitchFamily="18" charset="0"/>
              </a:rPr>
              <a:t>Selbstbemalung</a:t>
            </a:r>
            <a:r>
              <a:rPr lang="fr-FR" sz="2000" b="0" i="1" dirty="0">
                <a:latin typeface="Garamond" pitchFamily="18" charset="0"/>
              </a:rPr>
              <a:t> II</a:t>
            </a:r>
            <a:r>
              <a:rPr lang="fr-FR" sz="2000" b="0" dirty="0">
                <a:latin typeface="Garamond" pitchFamily="18" charset="0"/>
              </a:rPr>
              <a:t>, 1965, épreuve </a:t>
            </a:r>
            <a:r>
              <a:rPr lang="fr-FR" sz="2000" b="0" dirty="0" err="1">
                <a:latin typeface="Garamond" pitchFamily="18" charset="0"/>
              </a:rPr>
              <a:t>gélatino</a:t>
            </a:r>
            <a:r>
              <a:rPr lang="fr-FR" sz="2000" b="0" dirty="0">
                <a:latin typeface="Garamond" pitchFamily="18" charset="0"/>
              </a:rPr>
              <a:t>-argentique, 60x50, Paris, musée national d’art moderne.</a:t>
            </a:r>
            <a:endParaRPr lang="fr-FR" sz="2000" b="0" i="1" dirty="0">
              <a:latin typeface="Garamond" pitchFamily="18" charset="0"/>
            </a:endParaRPr>
          </a:p>
        </p:txBody>
      </p:sp>
      <p:pic>
        <p:nvPicPr>
          <p:cNvPr id="8" name="Espace réservé du contenu 7" descr="Une image contenant croquis, texte, Visage humain, portrait&#10;&#10;Le contenu généré par l’IA peut être incorrect.">
            <a:extLst>
              <a:ext uri="{FF2B5EF4-FFF2-40B4-BE49-F238E27FC236}">
                <a16:creationId xmlns:a16="http://schemas.microsoft.com/office/drawing/2014/main" id="{A315DE16-9EFA-CA07-6055-831D1D9733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27469"/>
            <a:ext cx="3096344" cy="4133779"/>
          </a:xfrm>
        </p:spPr>
      </p:pic>
      <p:pic>
        <p:nvPicPr>
          <p:cNvPr id="13" name="Espace réservé du contenu 12" descr="Une image contenant peinture, dessin, carte, art&#10;&#10;Le contenu généré par l’IA peut être incorrect.">
            <a:extLst>
              <a:ext uri="{FF2B5EF4-FFF2-40B4-BE49-F238E27FC236}">
                <a16:creationId xmlns:a16="http://schemas.microsoft.com/office/drawing/2014/main" id="{5BC5966E-AB99-CFFD-F67C-516DEEDCBD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8" y="1631182"/>
            <a:ext cx="4465128" cy="3758149"/>
          </a:xfrm>
        </p:spPr>
      </p:pic>
    </p:spTree>
    <p:extLst>
      <p:ext uri="{BB962C8B-B14F-4D97-AF65-F5344CB8AC3E}">
        <p14:creationId xmlns:p14="http://schemas.microsoft.com/office/powerpoint/2010/main" val="182722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CB83A-EAB4-C817-5B3B-41642177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D04C0-1986-C0B6-473B-996E9407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11: Les mouvements artistiques des années 1960 : (r)évolutions ritualistes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72119-63BF-79D0-F3BD-AF9C433A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24562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Joseph Beuys, </a:t>
            </a:r>
            <a:r>
              <a:rPr lang="fr-FR" sz="2000" b="0" i="1" dirty="0">
                <a:latin typeface="Garamond" pitchFamily="18" charset="0"/>
              </a:rPr>
              <a:t>Comment expliquer les tableaux à un lièvre mort</a:t>
            </a:r>
            <a:r>
              <a:rPr lang="fr-FR" sz="2000" b="0" dirty="0">
                <a:latin typeface="Garamond" pitchFamily="18" charset="0"/>
              </a:rPr>
              <a:t>, 1965.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2A674D-028B-A545-9118-6ABC9CC61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597550"/>
            <a:ext cx="4041775" cy="1287834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>
                <a:latin typeface="Garamond" pitchFamily="18" charset="0"/>
              </a:rPr>
              <a:t>Michel </a:t>
            </a:r>
            <a:r>
              <a:rPr lang="en-US" sz="2000" b="0" dirty="0" err="1">
                <a:latin typeface="Garamond" pitchFamily="18" charset="0"/>
              </a:rPr>
              <a:t>Journiac</a:t>
            </a:r>
            <a:r>
              <a:rPr lang="en-US" sz="2000" b="0" dirty="0">
                <a:latin typeface="Garamond" pitchFamily="18" charset="0"/>
              </a:rPr>
              <a:t>, </a:t>
            </a:r>
            <a:r>
              <a:rPr lang="en-US" sz="2000" b="0" i="1" dirty="0">
                <a:latin typeface="Garamond" pitchFamily="18" charset="0"/>
              </a:rPr>
              <a:t>Messe pour un corps</a:t>
            </a:r>
            <a:r>
              <a:rPr lang="en-US" sz="2000" b="0" dirty="0">
                <a:latin typeface="Garamond" pitchFamily="18" charset="0"/>
              </a:rPr>
              <a:t>, 1969.</a:t>
            </a:r>
            <a:endParaRPr lang="fr-FR" sz="2000" b="0" i="1" dirty="0">
              <a:latin typeface="Garamond" pitchFamily="18" charset="0"/>
            </a:endParaRPr>
          </a:p>
        </p:txBody>
      </p:sp>
      <p:pic>
        <p:nvPicPr>
          <p:cNvPr id="14" name="Espace réservé du contenu 13" descr="Une image contenant Visage humain, habits, personne, homme&#10;&#10;Le contenu généré par l’IA peut être incorrect.">
            <a:extLst>
              <a:ext uri="{FF2B5EF4-FFF2-40B4-BE49-F238E27FC236}">
                <a16:creationId xmlns:a16="http://schemas.microsoft.com/office/drawing/2014/main" id="{472DDD40-D0E4-9179-1CAF-5CC2A9B419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187651" cy="4392488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1B2ECB-1CB9-EF45-8A1A-314EE6F5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9" y="1820794"/>
            <a:ext cx="3046272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4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C428D-1F00-C0E9-1B0C-27ADA3FB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843CA-A2D3-B02E-894C-9F470280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12 : Examen final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A7D84F-6508-711A-A7BF-438BDBABE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4040188" cy="639762"/>
          </a:xfrm>
        </p:spPr>
        <p:txBody>
          <a:bodyPr>
            <a:noAutofit/>
          </a:bodyPr>
          <a:lstStyle/>
          <a:p>
            <a:pPr algn="ctr"/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E5647C-920C-2F84-BFF5-A3AB2D5C6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597550"/>
            <a:ext cx="4041775" cy="1287834"/>
          </a:xfrm>
        </p:spPr>
        <p:txBody>
          <a:bodyPr>
            <a:normAutofit/>
          </a:bodyPr>
          <a:lstStyle/>
          <a:p>
            <a:pPr algn="ctr"/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B11331-6931-F7AF-77AF-49512A7EDA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B568A8B-DC91-5588-24B8-5496908F7C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7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u="sng" dirty="0">
                <a:latin typeface="Garamond" pitchFamily="18" charset="0"/>
              </a:rPr>
              <a:t>I. Renouveler : l’artiste comme nouveau prophète des religions établies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2 : Symbolisme et christianisme mystique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1" y="6021288"/>
            <a:ext cx="4645025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Odilon Redon, </a:t>
            </a:r>
            <a:r>
              <a:rPr lang="fr-FR" sz="2000" b="0" i="1" dirty="0">
                <a:latin typeface="Garamond" pitchFamily="18" charset="0"/>
              </a:rPr>
              <a:t>La Visitation</a:t>
            </a:r>
            <a:r>
              <a:rPr lang="fr-FR" sz="2000" b="0" dirty="0">
                <a:latin typeface="Garamond" pitchFamily="18" charset="0"/>
              </a:rPr>
              <a:t>, 1895-1901, Pastel sur papier, 53,5x39,2 cm., Paris, musée d’Orsay</a:t>
            </a:r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5661248"/>
            <a:ext cx="4319462" cy="11438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Carlos </a:t>
            </a:r>
            <a:r>
              <a:rPr lang="fr-FR" sz="2000" b="0" dirty="0" err="1">
                <a:latin typeface="Garamond" pitchFamily="18" charset="0"/>
              </a:rPr>
              <a:t>Schwabe</a:t>
            </a:r>
            <a:r>
              <a:rPr lang="fr-FR" sz="2000" b="0" dirty="0">
                <a:latin typeface="Garamond" pitchFamily="18" charset="0"/>
              </a:rPr>
              <a:t>, </a:t>
            </a:r>
            <a:r>
              <a:rPr lang="fr-FR" sz="2000" b="0" i="1" dirty="0">
                <a:latin typeface="Garamond" pitchFamily="18" charset="0"/>
              </a:rPr>
              <a:t>La Mort et le fossoyeur</a:t>
            </a:r>
            <a:r>
              <a:rPr lang="fr-FR" sz="2000" b="0" dirty="0">
                <a:latin typeface="Garamond" pitchFamily="18" charset="0"/>
              </a:rPr>
              <a:t>, 1885, aquarellé en 1900, crayon, graphite, aquarelle, gouache et rehauts de gomme sur papier, 78x56,5 cm., Paris, musée d’Orsay.</a:t>
            </a:r>
          </a:p>
        </p:txBody>
      </p:sp>
      <p:pic>
        <p:nvPicPr>
          <p:cNvPr id="8" name="Espace réservé du contenu 7" descr="Une image contenant peinture, dessin, Arts visuels, Œuvre d’art&#10;&#10;Le contenu généré par l’IA peut être incorrect.">
            <a:extLst>
              <a:ext uri="{FF2B5EF4-FFF2-40B4-BE49-F238E27FC236}">
                <a16:creationId xmlns:a16="http://schemas.microsoft.com/office/drawing/2014/main" id="{5B9CC643-7537-B7FB-C2F8-36F900F17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9254"/>
            <a:ext cx="3178048" cy="4349986"/>
          </a:xfrm>
        </p:spPr>
      </p:pic>
      <p:pic>
        <p:nvPicPr>
          <p:cNvPr id="13" name="Espace réservé du contenu 12" descr="Une image contenant peinture, dessin, neige, croquis&#10;&#10;Le contenu généré par l’IA peut être incorrect.">
            <a:extLst>
              <a:ext uri="{FF2B5EF4-FFF2-40B4-BE49-F238E27FC236}">
                <a16:creationId xmlns:a16="http://schemas.microsoft.com/office/drawing/2014/main" id="{1913E337-504E-0962-E673-160C12D7F2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52" y="1278883"/>
            <a:ext cx="3052664" cy="43012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6EC68-E82B-1D2E-7E2A-32C2C67E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45FDA-C637-9363-B520-28FEDE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3 : L’art des « Nouveaux chrétiens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E43B49-F15D-A225-DF7E-1559BD1A2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6173614"/>
            <a:ext cx="4317876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George </a:t>
            </a:r>
            <a:r>
              <a:rPr lang="fr-FR" sz="2000" b="0" dirty="0" err="1">
                <a:latin typeface="Garamond" pitchFamily="18" charset="0"/>
              </a:rPr>
              <a:t>Desvallières</a:t>
            </a:r>
            <a:r>
              <a:rPr lang="fr-FR" sz="2000" b="0" dirty="0">
                <a:latin typeface="Garamond" pitchFamily="18" charset="0"/>
              </a:rPr>
              <a:t>, </a:t>
            </a:r>
            <a:r>
              <a:rPr lang="fr-FR" sz="2000" b="0" i="1" dirty="0">
                <a:latin typeface="Garamond" pitchFamily="18" charset="0"/>
              </a:rPr>
              <a:t>L’Église douloureuse</a:t>
            </a:r>
            <a:r>
              <a:rPr lang="fr-FR" sz="2000" b="0" dirty="0">
                <a:latin typeface="Garamond" pitchFamily="18" charset="0"/>
              </a:rPr>
              <a:t>, 1926, huile sur toile, 255x151 cm., Paris, Musées des Beaux-Arts de la Ville de Paris</a:t>
            </a:r>
            <a:endParaRPr lang="fr-FR" sz="2000" b="0" i="1" dirty="0">
              <a:latin typeface="Garamond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1F1803-C1B5-540F-4D9A-C5171391B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436072"/>
            <a:ext cx="4317876" cy="144931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latin typeface="Garamond" pitchFamily="18" charset="0"/>
              </a:rPr>
              <a:t>Georges Rouault, </a:t>
            </a:r>
            <a:r>
              <a:rPr lang="fr-FR" sz="2000" b="0" i="1" dirty="0">
                <a:latin typeface="Garamond" pitchFamily="18" charset="0"/>
              </a:rPr>
              <a:t>« Le juste, comme le bois de santal, parfume la hache qui le frappe »</a:t>
            </a:r>
            <a:r>
              <a:rPr lang="fr-FR" sz="2000" b="0" dirty="0">
                <a:latin typeface="Garamond" pitchFamily="18" charset="0"/>
              </a:rPr>
              <a:t>, 1926-1948, eau-forte et aquatinte sur papier vélin, 58x42 cm., Paris, musée national d’art moderne.</a:t>
            </a:r>
          </a:p>
        </p:txBody>
      </p:sp>
      <p:pic>
        <p:nvPicPr>
          <p:cNvPr id="10" name="Espace réservé du contenu 9" descr="Une image contenant peinture, art, mythologie, Arts visuels&#10;&#10;Le contenu généré par l’IA peut être incorrect.">
            <a:extLst>
              <a:ext uri="{FF2B5EF4-FFF2-40B4-BE49-F238E27FC236}">
                <a16:creationId xmlns:a16="http://schemas.microsoft.com/office/drawing/2014/main" id="{03EED0A2-FAAA-3187-69D1-B25906F3E3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4802"/>
            <a:ext cx="2557646" cy="4271270"/>
          </a:xfrm>
        </p:spPr>
      </p:pic>
      <p:pic>
        <p:nvPicPr>
          <p:cNvPr id="13" name="Espace réservé du contenu 12" descr="Une image contenant peinture, dessin, art, Arts visuels&#10;&#10;Le contenu généré par l’IA peut être incorrect.">
            <a:extLst>
              <a:ext uri="{FF2B5EF4-FFF2-40B4-BE49-F238E27FC236}">
                <a16:creationId xmlns:a16="http://schemas.microsoft.com/office/drawing/2014/main" id="{CEC7AEB5-D571-C226-78F4-42BA6E224F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66" y="1196102"/>
            <a:ext cx="3210342" cy="4095954"/>
          </a:xfrm>
        </p:spPr>
      </p:pic>
    </p:spTree>
    <p:extLst>
      <p:ext uri="{BB962C8B-B14F-4D97-AF65-F5344CB8AC3E}">
        <p14:creationId xmlns:p14="http://schemas.microsoft.com/office/powerpoint/2010/main" val="89030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629-D0C0-1AA9-AAC0-885DC0AA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CCE70-627D-68CD-D6C8-B03A34FC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4 : Mythologies locales et identités nationales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8572F-DD22-52A7-5ED0-1D7A5825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24562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Alfons Mucha, </a:t>
            </a:r>
            <a:r>
              <a:rPr lang="fr-FR" sz="2000" b="0" i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L’Apothéose des Slaves</a:t>
            </a:r>
            <a:r>
              <a:rPr lang="fr-FR" sz="2000" b="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L’Épopée slave 20, 1926-1928, huile sur toile, 480x405 </a:t>
            </a:r>
            <a:r>
              <a:rPr lang="fr-FR" sz="2000" b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cm.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E3539D-4638-7624-C110-48EAD2E84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741566"/>
            <a:ext cx="4041775" cy="1143818"/>
          </a:xfrm>
        </p:spPr>
        <p:txBody>
          <a:bodyPr>
            <a:normAutofit/>
          </a:bodyPr>
          <a:lstStyle/>
          <a:p>
            <a:pPr algn="ctr"/>
            <a:r>
              <a:rPr lang="fr-FR" sz="2000" b="0" dirty="0" err="1">
                <a:latin typeface="Garamond" pitchFamily="18" charset="0"/>
              </a:rPr>
              <a:t>Akseli</a:t>
            </a:r>
            <a:r>
              <a:rPr lang="fr-FR" sz="2000" b="0" dirty="0">
                <a:latin typeface="Garamond" pitchFamily="18" charset="0"/>
              </a:rPr>
              <a:t> </a:t>
            </a:r>
            <a:r>
              <a:rPr lang="fr-FR" sz="2000" b="0" dirty="0" err="1">
                <a:latin typeface="Garamond" pitchFamily="18" charset="0"/>
              </a:rPr>
              <a:t>Gallen-Kallela</a:t>
            </a:r>
            <a:r>
              <a:rPr lang="fr-FR" sz="2000" b="0" dirty="0">
                <a:latin typeface="Garamond" pitchFamily="18" charset="0"/>
              </a:rPr>
              <a:t>, </a:t>
            </a:r>
            <a:r>
              <a:rPr lang="fr-FR" sz="2000" b="0" i="1" dirty="0">
                <a:latin typeface="Garamond" pitchFamily="18" charset="0"/>
              </a:rPr>
              <a:t>La Défense du </a:t>
            </a:r>
            <a:r>
              <a:rPr lang="fr-FR" sz="2000" b="0" i="1" dirty="0" err="1">
                <a:latin typeface="Garamond" pitchFamily="18" charset="0"/>
              </a:rPr>
              <a:t>Sampo</a:t>
            </a:r>
            <a:r>
              <a:rPr lang="fr-FR" sz="2000" b="0" dirty="0">
                <a:latin typeface="Garamond" pitchFamily="18" charset="0"/>
              </a:rPr>
              <a:t>, 1896, tempera sur toile, 122x125 cm., Turku, musée d’art.</a:t>
            </a:r>
            <a:endParaRPr lang="fr-FR" sz="2000" b="0" i="1" dirty="0">
              <a:latin typeface="Garamond" pitchFamily="18" charset="0"/>
            </a:endParaRPr>
          </a:p>
        </p:txBody>
      </p:sp>
      <p:pic>
        <p:nvPicPr>
          <p:cNvPr id="8" name="Espace réservé du contenu 7" descr="Une image contenant peinture, art, mythologie, Arts visuels&#10;&#10;Le contenu généré par l’IA peut être incorrect.">
            <a:extLst>
              <a:ext uri="{FF2B5EF4-FFF2-40B4-BE49-F238E27FC236}">
                <a16:creationId xmlns:a16="http://schemas.microsoft.com/office/drawing/2014/main" id="{FBCC0DF9-853F-C5C0-A921-1FBB0FF22D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" y="1556792"/>
            <a:ext cx="3717721" cy="4283125"/>
          </a:xfrm>
        </p:spPr>
      </p:pic>
      <p:pic>
        <p:nvPicPr>
          <p:cNvPr id="13" name="Espace réservé du contenu 12" descr="Une image contenant peinture, art, oiseau, affiche&#10;&#10;Le contenu généré par l’IA peut être incorrect.">
            <a:extLst>
              <a:ext uri="{FF2B5EF4-FFF2-40B4-BE49-F238E27FC236}">
                <a16:creationId xmlns:a16="http://schemas.microsoft.com/office/drawing/2014/main" id="{87EB3E71-EAEE-9051-D350-6F6DD1E86D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7952"/>
            <a:ext cx="4164715" cy="4095304"/>
          </a:xfrm>
        </p:spPr>
      </p:pic>
    </p:spTree>
    <p:extLst>
      <p:ext uri="{BB962C8B-B14F-4D97-AF65-F5344CB8AC3E}">
        <p14:creationId xmlns:p14="http://schemas.microsoft.com/office/powerpoint/2010/main" val="233239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629-D0C0-1AA9-AAC0-885DC0AA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CCE70-627D-68CD-D6C8-B03A34FC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5 : Du côté de la Russie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8572F-DD22-52A7-5ED0-1D7A5825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252" y="2132856"/>
            <a:ext cx="4040188" cy="639762"/>
          </a:xfrm>
        </p:spPr>
        <p:txBody>
          <a:bodyPr>
            <a:noAutofit/>
          </a:bodyPr>
          <a:lstStyle/>
          <a:p>
            <a:r>
              <a:rPr lang="fr-FR" sz="2000" b="0" dirty="0">
                <a:latin typeface="Garamond" pitchFamily="18" charset="0"/>
              </a:rPr>
              <a:t>Kasimir Malevitch, </a:t>
            </a:r>
            <a:r>
              <a:rPr lang="fr-FR" sz="2000" b="0" i="1" dirty="0">
                <a:latin typeface="Garamond" pitchFamily="18" charset="0"/>
              </a:rPr>
              <a:t>Le Linceul du Christ</a:t>
            </a:r>
            <a:r>
              <a:rPr lang="fr-FR" sz="2000" b="0" dirty="0">
                <a:latin typeface="Garamond" pitchFamily="18" charset="0"/>
              </a:rPr>
              <a:t>, 1908, gouache sur carton, 23,4x34,3 cm., Moscou, Galerie </a:t>
            </a:r>
            <a:r>
              <a:rPr lang="fr-FR" sz="2000" b="0" dirty="0" err="1">
                <a:latin typeface="Garamond" pitchFamily="18" charset="0"/>
              </a:rPr>
              <a:t>Tretiakov</a:t>
            </a:r>
            <a:r>
              <a:rPr lang="fr-FR" sz="2000" b="0" dirty="0">
                <a:latin typeface="Garamond" pitchFamily="18" charset="0"/>
              </a:rPr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E3539D-4638-7624-C110-48EAD2E84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4581128"/>
            <a:ext cx="4041775" cy="1143818"/>
          </a:xfrm>
        </p:spPr>
        <p:txBody>
          <a:bodyPr>
            <a:normAutofit/>
          </a:bodyPr>
          <a:lstStyle/>
          <a:p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Wassily Kandinsky,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Vie colorée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1907, huile sur toile, 130 x 162,5 cm., Munich,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Lenbachhaus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pic>
        <p:nvPicPr>
          <p:cNvPr id="8" name="Espace réservé du contenu 7" descr="Une image contenant peinture, dessin, art, Arts visuels&#10;&#10;Le contenu généré par l’IA peut être incorrect.">
            <a:extLst>
              <a:ext uri="{FF2B5EF4-FFF2-40B4-BE49-F238E27FC236}">
                <a16:creationId xmlns:a16="http://schemas.microsoft.com/office/drawing/2014/main" id="{9BAD8C52-9AE8-7AB9-8773-9DD141AFA6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6" y="3667441"/>
            <a:ext cx="3733636" cy="3001919"/>
          </a:xfrm>
        </p:spPr>
      </p:pic>
      <p:pic>
        <p:nvPicPr>
          <p:cNvPr id="13" name="Espace réservé du contenu 12" descr="Une image contenant peinture, dessin, art, barrière de corail&#10;&#10;Le contenu généré par l’IA peut être incorrect.">
            <a:extLst>
              <a:ext uri="{FF2B5EF4-FFF2-40B4-BE49-F238E27FC236}">
                <a16:creationId xmlns:a16="http://schemas.microsoft.com/office/drawing/2014/main" id="{7F0FA0C2-608E-0E2A-8141-24D8CC1F22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40188" cy="2456434"/>
          </a:xfrm>
        </p:spPr>
      </p:pic>
    </p:spTree>
    <p:extLst>
      <p:ext uri="{BB962C8B-B14F-4D97-AF65-F5344CB8AC3E}">
        <p14:creationId xmlns:p14="http://schemas.microsoft.com/office/powerpoint/2010/main" val="38521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F1595-A0BA-2D3B-F783-94BF62E0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E82D3-87F8-BE05-4F9C-6AE9D754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u="sng" dirty="0">
                <a:latin typeface="Garamond" pitchFamily="18" charset="0"/>
              </a:rPr>
              <a:t>II. Reconstituer : le modernisme occulte</a:t>
            </a:r>
          </a:p>
        </p:txBody>
      </p:sp>
    </p:spTree>
    <p:extLst>
      <p:ext uri="{BB962C8B-B14F-4D97-AF65-F5344CB8AC3E}">
        <p14:creationId xmlns:p14="http://schemas.microsoft.com/office/powerpoint/2010/main" val="362407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6C6D-60FB-5909-27A1-E8FD4C1F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8B100-798E-B333-2E1C-928C0F11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6 : Théosophie et abstractions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5EBC58-9350-1B70-1C5E-531BC5581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18" y="6237312"/>
            <a:ext cx="4391470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František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Kupka,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Le Rêve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1909, huile sur carton, 30,5 x 30,5 cm.,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Bochun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Kunstmuseum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Bochun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2B061E-7F22-008F-F3D8-F5560FFD5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661248"/>
            <a:ext cx="4391470" cy="1143818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Hilma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af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Klint,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Groupe X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fr-FR" sz="2000" b="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Altarpiece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n°3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(Série des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Peintures pour le Temple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), 1915, huile et feuilles de métal sur toile, 237,5 x 178,5 cm., Stockholm,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Hilma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af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Klint </a:t>
            </a:r>
            <a:r>
              <a:rPr lang="fr-FR" sz="2000" b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Foundation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pic>
        <p:nvPicPr>
          <p:cNvPr id="8" name="Espace réservé du contenu 7" descr="Une image contenant peinture, Peinture acrylique, Art moderne, Arts visuels&#10;&#10;Le contenu généré par l’IA peut être incorrect.">
            <a:extLst>
              <a:ext uri="{FF2B5EF4-FFF2-40B4-BE49-F238E27FC236}">
                <a16:creationId xmlns:a16="http://schemas.microsoft.com/office/drawing/2014/main" id="{390F88B0-3A8A-CE02-1CD9-3F01261667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" y="1556792"/>
            <a:ext cx="4166959" cy="4104456"/>
          </a:xfrm>
        </p:spPr>
      </p:pic>
      <p:pic>
        <p:nvPicPr>
          <p:cNvPr id="14" name="Espace réservé du contenu 13" descr="Une image contenant peinture, cercle, art, sol&#10;&#10;Le contenu généré par l’IA peut être incorrect.">
            <a:extLst>
              <a:ext uri="{FF2B5EF4-FFF2-40B4-BE49-F238E27FC236}">
                <a16:creationId xmlns:a16="http://schemas.microsoft.com/office/drawing/2014/main" id="{136F6180-21AC-20DE-2F25-0892D13E87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83" y="1156658"/>
            <a:ext cx="3072233" cy="4063390"/>
          </a:xfrm>
        </p:spPr>
      </p:pic>
    </p:spTree>
    <p:extLst>
      <p:ext uri="{BB962C8B-B14F-4D97-AF65-F5344CB8AC3E}">
        <p14:creationId xmlns:p14="http://schemas.microsoft.com/office/powerpoint/2010/main" val="303752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2AC8-29DB-99C5-C844-FC81EDC03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DCD19-1E8C-EBFD-89B5-F4A6E59E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7 : Visions occultes des avant-gardes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6E2281-3DB8-488F-9578-B847D963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6021288"/>
            <a:ext cx="4389884" cy="864096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Sophie Taeuber-Arp, </a:t>
            </a:r>
            <a:r>
              <a:rPr lang="fr-FR" sz="2000" b="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Vertical, horizontal, carré, rectangulaire</a:t>
            </a:r>
            <a:r>
              <a:rPr lang="fr-FR" sz="2000" b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1917, gouache, peinture métallique et encre sur papier, 22,2 x 15,9 cm., New York, Museum of Modern Art.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D77138-B719-02A5-C635-75F43608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5076032"/>
            <a:ext cx="4498974" cy="1729034"/>
          </a:xfrm>
        </p:spPr>
        <p:txBody>
          <a:bodyPr>
            <a:normAutofit/>
          </a:bodyPr>
          <a:lstStyle/>
          <a:p>
            <a:pPr algn="ctr"/>
            <a:r>
              <a:rPr lang="fr-FR" sz="2000" b="0" kern="1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Leonora Carrington</a:t>
            </a:r>
            <a:r>
              <a:rPr lang="fr-FR" sz="2000" b="0" i="1" kern="1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, </a:t>
            </a:r>
            <a:r>
              <a:rPr lang="fr-FR" sz="2000" b="0" i="1" kern="150" dirty="0" err="1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Tree</a:t>
            </a:r>
            <a:r>
              <a:rPr lang="fr-FR" sz="2000" b="0" i="1" kern="1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 of Life</a:t>
            </a:r>
            <a:r>
              <a:rPr lang="fr-FR" sz="2000" b="0" kern="150" dirty="0">
                <a:effectLst/>
                <a:latin typeface="Garamond" panose="02020404030301010803" pitchFamily="18" charset="0"/>
                <a:ea typeface="SimSun" panose="02010600030101010101" pitchFamily="2" charset="-122"/>
              </a:rPr>
              <a:t>, 1960, huile sur toile, 92x65,4 cm., Collection particulière.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pic>
        <p:nvPicPr>
          <p:cNvPr id="11" name="Espace réservé du contenu 10" descr="Une image contenant peinture, art, Arts visuels, dessin&#10;&#10;Le contenu généré par l’IA peut être incorrect.">
            <a:extLst>
              <a:ext uri="{FF2B5EF4-FFF2-40B4-BE49-F238E27FC236}">
                <a16:creationId xmlns:a16="http://schemas.microsoft.com/office/drawing/2014/main" id="{8A9157D8-814B-85ED-1C35-FFA622FEE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8158"/>
            <a:ext cx="3240360" cy="4567106"/>
          </a:xfrm>
        </p:spPr>
      </p:pic>
      <p:pic>
        <p:nvPicPr>
          <p:cNvPr id="14" name="Espace réservé du contenu 13" descr="Une image contenant Rectangle, art, motif, peinture&#10;&#10;Le contenu généré par l’IA peut être incorrect.">
            <a:extLst>
              <a:ext uri="{FF2B5EF4-FFF2-40B4-BE49-F238E27FC236}">
                <a16:creationId xmlns:a16="http://schemas.microsoft.com/office/drawing/2014/main" id="{4791825C-7822-70ED-EA0D-29ABABBF49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3336463" cy="4224831"/>
          </a:xfrm>
        </p:spPr>
      </p:pic>
    </p:spTree>
    <p:extLst>
      <p:ext uri="{BB962C8B-B14F-4D97-AF65-F5344CB8AC3E}">
        <p14:creationId xmlns:p14="http://schemas.microsoft.com/office/powerpoint/2010/main" val="39653694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639</Words>
  <Application>Microsoft Office PowerPoint</Application>
  <PresentationFormat>Affichage à l'écran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Thème Office</vt:lpstr>
      <vt:lpstr>Croire et créer. Des relations entre arts et spiritualités (1880-1960)</vt:lpstr>
      <vt:lpstr>I. Renouveler : l’artiste comme nouveau prophète des religions établies</vt:lpstr>
      <vt:lpstr>Séance 2 : Symbolisme et christianisme mystique</vt:lpstr>
      <vt:lpstr>Séance 3 : L’art des « Nouveaux chrétiens »</vt:lpstr>
      <vt:lpstr>Séance 4 : Mythologies locales et identités nationales</vt:lpstr>
      <vt:lpstr>Séance 5 : Du côté de la Russie</vt:lpstr>
      <vt:lpstr>II. Reconstituer : le modernisme occulte</vt:lpstr>
      <vt:lpstr>Séance 6 : Théosophie et abstractions</vt:lpstr>
      <vt:lpstr>Séance 7 : Visions occultes des avant-gardes</vt:lpstr>
      <vt:lpstr>Séance 8 : Arts modernes et spiritualités non-occidentales</vt:lpstr>
      <vt:lpstr>III. Renaître : la résurgence des mythes et des rites dans les arts du XXe siècle</vt:lpstr>
      <vt:lpstr>Séance 9 : Expressionnisme abstrait - archétypal</vt:lpstr>
      <vt:lpstr>Séance 10 : Les arts viennois, de la Secession à l’actionnisme</vt:lpstr>
      <vt:lpstr>Séance 11: Les mouvements artistiques des années 1960 : (r)évolutions ritualistes </vt:lpstr>
      <vt:lpstr>Séance 12 : Examen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sur la création artistique à la fin du XXe siècle</dc:title>
  <dc:creator>Sébastien Mantegari Bertorelli</dc:creator>
  <cp:lastModifiedBy>Léa Dreyer</cp:lastModifiedBy>
  <cp:revision>92</cp:revision>
  <dcterms:created xsi:type="dcterms:W3CDTF">2023-08-23T09:42:59Z</dcterms:created>
  <dcterms:modified xsi:type="dcterms:W3CDTF">2026-03-10T10:03:39Z</dcterms:modified>
</cp:coreProperties>
</file>