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633F42-9FF8-B0AB-D336-F5B3B8FDF4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AA6F58-EFEC-7A75-FBB0-D55259662F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F8FD21-4CDE-2584-A41C-76C2BFF9F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809006-B965-15F4-97F9-AB2582C5E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6154D-BB6F-8453-BB9D-828A1E9DF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63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9D55D9-0A9F-79B8-BF24-0B4729C3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68C168-0E7F-72B3-B1CA-D5D1FC50D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AB9576-81C1-CCE1-9261-A30B72E75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0182B0-269E-7809-62F7-D25B65C0E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BEA501-6A0F-320D-E65F-149534267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93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905AC23-3EE6-9D5F-0DD9-C950231B9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6BAC50E-726B-35F7-3A16-E7C06F269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591109-414A-EBD9-C578-611E093B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0ADFA9-138D-4628-A6E3-292EB9C5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D033B6-CAB5-E50D-2DBE-68198804A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664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E2B916-9015-13BF-8E6A-43C58E914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5D3187-B6DF-E873-FE7F-C77A16134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A1DA78-A14D-A285-15F1-10B3E0F47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36D4FE-F4EB-A474-C1F1-0BAEAE49C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9B7D16-657A-FBB7-9246-574DB58EB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7098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0EAE2E-4CF6-0E27-0DB7-3E779A370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DD302-F174-49C5-7FC4-B4AEED369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44FC7F-F938-0048-FA63-87EE830D4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1CA68F-3050-952F-09D9-D8DC578C7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D0CBC6-4DB7-59C9-3691-BB9C6C3C8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465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FAB1AE-C40E-0C78-0FC0-1E7B7FE9D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A3177D-B270-52EF-1264-B6E91C9912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A03DF19-F20E-B7A3-EB1F-5899EB0E4A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3A7E54-BE26-3AB8-211D-39190150F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6A53D7-B1E8-65AB-C1F1-2C18F5D1A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9BED98-6889-C103-1F69-DD51EF835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8712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E0B620-E774-4EB4-86E4-EAF1FBBE2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1D493F-7CEC-B3EC-14F4-4E44CBFD7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52ACF7-9738-1A69-81DA-E9E61A560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F31940C-86F4-7222-6BAF-127078E3C6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1B6217F-E5DB-E1C0-194A-9AEF08370B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F187F72-A140-2420-E377-89B65C616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D5BF380-092E-5CEC-C28C-D52F3909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4B5AE7B-02BC-0AF9-EEFB-A68ECEBA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3967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4FA0D9-EED6-9D97-2187-BA038DBB2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8F0FA2A-4D7F-A9D2-ED40-90F0BFEA3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C821D6A-C5D6-A7AA-CA03-4B2D29B02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6954354-9E63-EF89-1E32-D0237C5F4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93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AA6F395-7A03-42FE-4BC5-50EDC5235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CBF219E-989C-46C7-000F-F8BB4921F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80AB50-4E23-19D6-9DC5-DDE1AB173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34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B2055C-0C76-D60E-D608-B81E5EF2A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A8D364-88DF-FA49-8511-45C0C18E4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187B45-BD14-AD68-E8C4-2E9077819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0693D2-AA70-882A-DA13-2DF77CB86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FFE149F-14B1-5B9D-28E0-AA4B7EFAB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981B4D-1CB3-B309-7F07-84C5A790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411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376B35-712E-6E36-76BC-81669A50E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F17D2FD-56AE-8B42-43A3-E1B5D399CB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F69F857-0666-851E-E32A-778998BD5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B68B04-113D-A23F-57FC-A0376197C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1C0F90-34D4-BB4F-CE62-AF2B07E4F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7A2B862-E5FB-8FCA-F2F0-3D15C8791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57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4CD8190-025F-379A-5438-4F12E466E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09EFCE-E5C5-0EFD-4C42-19187F58D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64F2D6-6B21-EBDC-7AC5-9F016A05E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A007E0-BBD9-4649-8677-6B9A774EC4D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B78E8D-DCBE-98FF-5913-F72E68B1CE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9FEF5D-6A8E-D248-612E-6EF976CDA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396E94-328C-4819-ADC8-347EA25740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9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40F5CC-FD17-2A45-431A-FB2BBDAA28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Marc Bloch et Lucien Lefebvre Fondateurs des </a:t>
            </a:r>
            <a:r>
              <a:rPr lang="fr-FR" b="1" i="1" dirty="0"/>
              <a:t>Annales</a:t>
            </a:r>
            <a:r>
              <a:rPr lang="fr-FR" b="1" dirty="0"/>
              <a:t>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100C3A-260F-9811-B9D4-226E28D361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TD historiographie </a:t>
            </a:r>
          </a:p>
        </p:txBody>
      </p:sp>
    </p:spTree>
    <p:extLst>
      <p:ext uri="{BB962C8B-B14F-4D97-AF65-F5344CB8AC3E}">
        <p14:creationId xmlns:p14="http://schemas.microsoft.com/office/powerpoint/2010/main" val="235997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4009F3-074E-E147-0653-CC6029159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Exemple n°3: histoire totale des sociétés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22C8FF-5826-5001-04FD-892315937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95737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/>
              <a:t>Sujet : économie, façon de sentir et de pensée, parenté… = société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Vassalité pour sortir du chaos lié à la dissolution de l’Etat carolingien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Relations économiques autour du fief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Histoire comparée : jusqu’au Japon ! 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6A9523C-F4EA-1443-B096-893F51D4A4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640" r="19920"/>
          <a:stretch>
            <a:fillRect/>
          </a:stretch>
        </p:blipFill>
        <p:spPr>
          <a:xfrm>
            <a:off x="8092440" y="1347192"/>
            <a:ext cx="3261360" cy="5308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117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145B02-2653-93CC-6C66-A295B14DD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Avant les Annales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D9615A-02DE-EF94-7AC4-D9A1A826B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Histoire politique, évènementielle, positiviste basée sur le </a:t>
            </a:r>
            <a:r>
              <a:rPr lang="fr-FR" dirty="0">
                <a:highlight>
                  <a:srgbClr val="FFFF00"/>
                </a:highlight>
              </a:rPr>
              <a:t>récit</a:t>
            </a:r>
            <a:r>
              <a:rPr lang="fr-FR" dirty="0"/>
              <a:t> des évènements majeurs </a:t>
            </a:r>
            <a:r>
              <a:rPr lang="fr-FR" dirty="0">
                <a:highlight>
                  <a:srgbClr val="FFFF00"/>
                </a:highlight>
              </a:rPr>
              <a:t>politico-militaires</a:t>
            </a:r>
            <a:r>
              <a:rPr lang="fr-FR" dirty="0"/>
              <a:t>, menées par des </a:t>
            </a:r>
            <a:r>
              <a:rPr lang="fr-FR" dirty="0">
                <a:highlight>
                  <a:srgbClr val="FFFF00"/>
                </a:highlight>
              </a:rPr>
              <a:t>élites</a:t>
            </a:r>
            <a:r>
              <a:rPr lang="fr-FR" dirty="0"/>
              <a:t> dirigeantes.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Leopold von Ranke </a:t>
            </a:r>
            <a:r>
              <a:rPr lang="fr-FR" dirty="0"/>
              <a:t>(1795-1886): « montrer le passé tel qu’il s’est </a:t>
            </a:r>
            <a:r>
              <a:rPr lang="fr-FR" dirty="0">
                <a:highlight>
                  <a:srgbClr val="FFFF00"/>
                </a:highlight>
              </a:rPr>
              <a:t>réellement</a:t>
            </a:r>
            <a:r>
              <a:rPr lang="fr-FR" dirty="0"/>
              <a:t> passé » (</a:t>
            </a:r>
            <a:r>
              <a:rPr lang="de-DE" i="1" dirty="0"/>
              <a:t>Geschichte der romanischen und germanischen Völker von 1494 bis 1514</a:t>
            </a:r>
            <a:r>
              <a:rPr lang="fr-FR" i="1" dirty="0"/>
              <a:t>) </a:t>
            </a:r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r>
              <a:rPr lang="fr-FR" b="1" dirty="0"/>
              <a:t>Thomas Carlyle</a:t>
            </a:r>
            <a:r>
              <a:rPr lang="fr-FR" dirty="0"/>
              <a:t> (1775-1881) : « L’histoire du monde n’est que la </a:t>
            </a:r>
            <a:r>
              <a:rPr lang="fr-FR" dirty="0">
                <a:highlight>
                  <a:srgbClr val="FFFF00"/>
                </a:highlight>
              </a:rPr>
              <a:t>biographie des grands hommes</a:t>
            </a:r>
            <a:r>
              <a:rPr lang="fr-FR" dirty="0"/>
              <a:t>. » (</a:t>
            </a:r>
            <a:r>
              <a:rPr lang="fr-FR" i="1" dirty="0"/>
              <a:t>On Heroes, Hero-</a:t>
            </a:r>
            <a:r>
              <a:rPr lang="fr-FR" i="1" dirty="0" err="1"/>
              <a:t>Worship</a:t>
            </a:r>
            <a:r>
              <a:rPr lang="fr-FR" i="1" dirty="0"/>
              <a:t> and the </a:t>
            </a:r>
            <a:r>
              <a:rPr lang="fr-FR" i="1" dirty="0" err="1"/>
              <a:t>Heroic</a:t>
            </a:r>
            <a:r>
              <a:rPr lang="fr-FR" i="1" dirty="0"/>
              <a:t> in History</a:t>
            </a:r>
            <a:r>
              <a:rPr lang="fr-FR" dirty="0"/>
              <a:t>)</a:t>
            </a:r>
            <a:endParaRPr lang="fr-FR" i="1" dirty="0"/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r>
              <a:rPr lang="fr-FR" i="1" dirty="0"/>
              <a:t>=&gt; </a:t>
            </a:r>
            <a:r>
              <a:rPr lang="fr-FR" i="1" dirty="0">
                <a:highlight>
                  <a:srgbClr val="FFFF00"/>
                </a:highlight>
              </a:rPr>
              <a:t>Raconter</a:t>
            </a:r>
            <a:r>
              <a:rPr lang="fr-FR" i="1" dirty="0"/>
              <a:t> le passé avec </a:t>
            </a:r>
            <a:r>
              <a:rPr lang="fr-FR" i="1" dirty="0">
                <a:highlight>
                  <a:srgbClr val="FFFF00"/>
                </a:highlight>
              </a:rPr>
              <a:t>exactitude</a:t>
            </a:r>
            <a:r>
              <a:rPr lang="fr-FR" i="1" dirty="0"/>
              <a:t> grâce aux documents historiques  jugées fiables : </a:t>
            </a:r>
            <a:r>
              <a:rPr lang="fr-FR" dirty="0"/>
              <a:t>archives d’État, les correspondances officielles et les traités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7420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642527-05BB-EED2-19EB-6838914D5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Vers l’étude des structures des sociétés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DC0F5D-FE96-1AFE-7E14-56CB13EA1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01126" cy="43987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dirty="0"/>
              <a:t>Lucien Febvre </a:t>
            </a:r>
            <a:r>
              <a:rPr lang="fr-FR" dirty="0"/>
              <a:t>« L’histoire qui ne se mêle pas des autres sciences humaines est une histoire </a:t>
            </a:r>
            <a:r>
              <a:rPr lang="fr-FR" dirty="0">
                <a:highlight>
                  <a:srgbClr val="FFFF00"/>
                </a:highlight>
              </a:rPr>
              <a:t>mutilée</a:t>
            </a:r>
            <a:r>
              <a:rPr lang="fr-FR" dirty="0"/>
              <a:t>. » (</a:t>
            </a:r>
            <a:r>
              <a:rPr lang="fr-FR" i="1" dirty="0"/>
              <a:t>Combats pour l’histoire</a:t>
            </a:r>
            <a:r>
              <a:rPr lang="fr-FR" dirty="0"/>
              <a:t>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Marc Bloch </a:t>
            </a:r>
            <a:r>
              <a:rPr lang="fr-FR" dirty="0"/>
              <a:t>: « Le bon historien ressemble à </a:t>
            </a:r>
            <a:r>
              <a:rPr lang="fr-FR" dirty="0">
                <a:highlight>
                  <a:srgbClr val="FFFF00"/>
                </a:highlight>
              </a:rPr>
              <a:t>l’ogre</a:t>
            </a:r>
            <a:r>
              <a:rPr lang="fr-FR" dirty="0"/>
              <a:t> de la légende. Là où il flaire la </a:t>
            </a:r>
            <a:r>
              <a:rPr lang="fr-FR" dirty="0">
                <a:highlight>
                  <a:srgbClr val="FFFF00"/>
                </a:highlight>
              </a:rPr>
              <a:t>chair humaine</a:t>
            </a:r>
            <a:r>
              <a:rPr lang="fr-FR" dirty="0"/>
              <a:t>, il sait que là est son </a:t>
            </a:r>
            <a:r>
              <a:rPr lang="fr-FR" dirty="0">
                <a:highlight>
                  <a:srgbClr val="FFFF00"/>
                </a:highlight>
              </a:rPr>
              <a:t>gibier</a:t>
            </a:r>
            <a:r>
              <a:rPr lang="fr-FR" dirty="0"/>
              <a:t>. » (</a:t>
            </a:r>
            <a:r>
              <a:rPr lang="fr-FR" i="1" dirty="0"/>
              <a:t>Apologie pour l’histoire ou métier d’historien</a:t>
            </a:r>
            <a:r>
              <a:rPr lang="fr-FR" dirty="0"/>
              <a:t>)</a:t>
            </a:r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872FA90C-132F-21BD-9E0E-EA59CD826B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37399"/>
              </p:ext>
            </p:extLst>
          </p:nvPr>
        </p:nvGraphicFramePr>
        <p:xfrm>
          <a:off x="5940243" y="1756001"/>
          <a:ext cx="5754370" cy="421396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592671">
                  <a:extLst>
                    <a:ext uri="{9D8B030D-6E8A-4147-A177-3AD203B41FA5}">
                      <a16:colId xmlns:a16="http://schemas.microsoft.com/office/drawing/2014/main" val="969938571"/>
                    </a:ext>
                  </a:extLst>
                </a:gridCol>
                <a:gridCol w="2243364">
                  <a:extLst>
                    <a:ext uri="{9D8B030D-6E8A-4147-A177-3AD203B41FA5}">
                      <a16:colId xmlns:a16="http://schemas.microsoft.com/office/drawing/2014/main" val="1619439025"/>
                    </a:ext>
                  </a:extLst>
                </a:gridCol>
                <a:gridCol w="1918335">
                  <a:extLst>
                    <a:ext uri="{9D8B030D-6E8A-4147-A177-3AD203B41FA5}">
                      <a16:colId xmlns:a16="http://schemas.microsoft.com/office/drawing/2014/main" val="1419901834"/>
                    </a:ext>
                  </a:extLst>
                </a:gridCol>
              </a:tblGrid>
              <a:tr h="519368"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 </a:t>
                      </a:r>
                      <a:endParaRPr lang="fr-FR" sz="16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Avant les Annales</a:t>
                      </a:r>
                      <a:endParaRPr lang="fr-FR" sz="16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Avec les Annales</a:t>
                      </a:r>
                      <a:endParaRPr lang="fr-FR" sz="16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9482761"/>
                  </a:ext>
                </a:extLst>
              </a:tr>
              <a:tr h="663774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Sujet</a:t>
                      </a:r>
                      <a:endParaRPr lang="fr-FR" sz="16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Politique, militaire, institutions étatiques </a:t>
                      </a:r>
                      <a:endParaRPr lang="fr-FR" sz="16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Sociale, économique</a:t>
                      </a:r>
                      <a:endParaRPr lang="fr-FR" sz="16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4044410"/>
                  </a:ext>
                </a:extLst>
              </a:tr>
              <a:tr h="519368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Principe</a:t>
                      </a:r>
                      <a:endParaRPr lang="fr-FR" sz="16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Récit</a:t>
                      </a:r>
                      <a:endParaRPr lang="fr-FR" sz="16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Explication</a:t>
                      </a:r>
                      <a:endParaRPr lang="fr-FR" sz="16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0009130"/>
                  </a:ext>
                </a:extLst>
              </a:tr>
              <a:tr h="519368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Objet de recherche</a:t>
                      </a:r>
                      <a:endParaRPr lang="fr-FR" sz="16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Grands hommes</a:t>
                      </a:r>
                      <a:endParaRPr lang="fr-FR" sz="16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Structures des sociétés , groupes sociaux</a:t>
                      </a:r>
                      <a:endParaRPr lang="fr-FR" sz="16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7569629"/>
                  </a:ext>
                </a:extLst>
              </a:tr>
              <a:tr h="741198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Type d’évènements</a:t>
                      </a:r>
                      <a:endParaRPr lang="fr-FR" sz="16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Faits exceptionnels</a:t>
                      </a:r>
                      <a:endParaRPr lang="fr-FR" sz="16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Histoire sur le temps long</a:t>
                      </a:r>
                      <a:endParaRPr lang="fr-FR" sz="16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078260"/>
                  </a:ext>
                </a:extLst>
              </a:tr>
              <a:tr h="1038736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Méthode</a:t>
                      </a:r>
                      <a:endParaRPr lang="fr-FR" sz="16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>
                          <a:effectLst/>
                        </a:rPr>
                        <a:t>Pas de dialogue entre les autres disciplines</a:t>
                      </a:r>
                      <a:endParaRPr lang="fr-FR" sz="1600" kern="1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  <a:buNone/>
                      </a:pPr>
                      <a:r>
                        <a:rPr lang="fr-FR" sz="1600" kern="100" dirty="0">
                          <a:effectLst/>
                        </a:rPr>
                        <a:t>Interdisciplinarité, histoire comparée</a:t>
                      </a:r>
                      <a:endParaRPr lang="fr-FR" sz="16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1817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831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349E06-B93D-1A75-0AB2-C4203838F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Marc Bloch (1886-1944)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B8C8C7-BB05-2406-EC13-6C84E5B63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805" y="1690688"/>
            <a:ext cx="6817995" cy="480218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/>
              <a:t>Famille </a:t>
            </a:r>
            <a:r>
              <a:rPr lang="fr-FR" dirty="0">
                <a:highlight>
                  <a:srgbClr val="FFFF00"/>
                </a:highlight>
              </a:rPr>
              <a:t>juive</a:t>
            </a:r>
            <a:r>
              <a:rPr lang="fr-FR" dirty="0"/>
              <a:t> qui choisit la France en 1870</a:t>
            </a:r>
          </a:p>
          <a:p>
            <a:pPr marL="0" indent="0">
              <a:buNone/>
            </a:pPr>
            <a:r>
              <a:rPr lang="fr-FR" dirty="0"/>
              <a:t>Participation à la </a:t>
            </a:r>
            <a:r>
              <a:rPr lang="fr-FR" dirty="0">
                <a:highlight>
                  <a:srgbClr val="FFFF00"/>
                </a:highlight>
              </a:rPr>
              <a:t>1GM</a:t>
            </a:r>
            <a:r>
              <a:rPr lang="fr-FR" dirty="0"/>
              <a:t>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r-FR" i="1" dirty="0"/>
              <a:t>Réflexions d'un historien sur les fausses nouvelles de la guerre </a:t>
            </a:r>
            <a:r>
              <a:rPr lang="fr-FR" dirty="0"/>
              <a:t>(1921)</a:t>
            </a:r>
          </a:p>
          <a:p>
            <a:pPr>
              <a:buFont typeface="Symbol" panose="05050102010706020507" pitchFamily="18" charset="2"/>
              <a:buChar char="Þ"/>
            </a:pPr>
            <a:endParaRPr lang="fr-FR" dirty="0"/>
          </a:p>
          <a:p>
            <a:pPr>
              <a:buFont typeface="Symbol" panose="05050102010706020507" pitchFamily="18" charset="2"/>
              <a:buChar char="Þ"/>
            </a:pPr>
            <a:r>
              <a:rPr lang="fr-FR" i="1" dirty="0"/>
              <a:t>Rois et Serfs, un chapitre d'histoire capétienne</a:t>
            </a:r>
            <a:r>
              <a:rPr lang="fr-FR" dirty="0"/>
              <a:t> ; </a:t>
            </a:r>
            <a:r>
              <a:rPr lang="fr-FR" dirty="0">
                <a:highlight>
                  <a:srgbClr val="FFFF00"/>
                </a:highlight>
              </a:rPr>
              <a:t>thèse</a:t>
            </a:r>
            <a:r>
              <a:rPr lang="fr-FR" dirty="0"/>
              <a:t> soutenue en 1920. 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1929: </a:t>
            </a:r>
            <a:r>
              <a:rPr lang="fr-FR" i="1" dirty="0">
                <a:highlight>
                  <a:srgbClr val="FFFF00"/>
                </a:highlight>
              </a:rPr>
              <a:t>Annales</a:t>
            </a:r>
            <a:r>
              <a:rPr lang="fr-FR" i="1" dirty="0"/>
              <a:t> d’histoire économique et sociale </a:t>
            </a:r>
          </a:p>
          <a:p>
            <a:pPr marL="0" indent="0">
              <a:buNone/>
            </a:pPr>
            <a:r>
              <a:rPr lang="fr-FR" dirty="0"/>
              <a:t>1939-1940: </a:t>
            </a:r>
            <a:r>
              <a:rPr lang="fr-FR" i="1" dirty="0"/>
              <a:t>La Société féodale</a:t>
            </a:r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r>
              <a:rPr lang="fr-FR" dirty="0"/>
              <a:t>Participe à la </a:t>
            </a:r>
            <a:r>
              <a:rPr lang="fr-FR" dirty="0">
                <a:highlight>
                  <a:srgbClr val="FFFF00"/>
                </a:highlight>
              </a:rPr>
              <a:t>2GM</a:t>
            </a:r>
            <a:r>
              <a:rPr lang="fr-FR" dirty="0"/>
              <a:t>, puis </a:t>
            </a:r>
            <a:r>
              <a:rPr lang="fr-FR" dirty="0">
                <a:highlight>
                  <a:srgbClr val="FFFF00"/>
                </a:highlight>
              </a:rPr>
              <a:t>résistant</a:t>
            </a:r>
            <a:r>
              <a:rPr lang="fr-FR" dirty="0"/>
              <a:t>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r-FR" i="1" dirty="0"/>
              <a:t>L'Étrange Défaite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r-FR" i="1"/>
              <a:t>Apologie </a:t>
            </a:r>
            <a:r>
              <a:rPr lang="fr-FR" i="1" dirty="0"/>
              <a:t>pour l'histoire ou </a:t>
            </a:r>
            <a:r>
              <a:rPr lang="fr-FR" i="1"/>
              <a:t>Métier d'historien </a:t>
            </a:r>
          </a:p>
          <a:p>
            <a:pPr marL="0" indent="0">
              <a:buNone/>
            </a:pPr>
            <a:endParaRPr lang="fr-FR" i="1" dirty="0"/>
          </a:p>
        </p:txBody>
      </p:sp>
      <p:pic>
        <p:nvPicPr>
          <p:cNvPr id="2050" name="Picture 2" descr="Marc Bloch">
            <a:extLst>
              <a:ext uri="{FF2B5EF4-FFF2-40B4-BE49-F238E27FC236}">
                <a16:creationId xmlns:a16="http://schemas.microsoft.com/office/drawing/2014/main" id="{A09635ED-8EF4-7B13-2432-C7FFDEBF95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87" t="14667"/>
          <a:stretch>
            <a:fillRect/>
          </a:stretch>
        </p:blipFill>
        <p:spPr bwMode="auto">
          <a:xfrm>
            <a:off x="7162800" y="502920"/>
            <a:ext cx="4684395" cy="585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826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8B0298-6B6A-8E99-AF40-736C3D7D3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Lucien Febvre (1878-1956)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FB90D7-159E-0654-1A98-FC2BD12A4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051" y="1739901"/>
            <a:ext cx="6894897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1929: </a:t>
            </a:r>
            <a:r>
              <a:rPr lang="fr-FR" i="1" dirty="0">
                <a:highlight>
                  <a:srgbClr val="FFFF00"/>
                </a:highlight>
              </a:rPr>
              <a:t>Annales</a:t>
            </a:r>
            <a:r>
              <a:rPr lang="fr-FR" i="1" dirty="0"/>
              <a:t> d’histoire économique et sociale</a:t>
            </a:r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r>
              <a:rPr lang="fr-FR" dirty="0"/>
              <a:t>1934</a:t>
            </a:r>
            <a:r>
              <a:rPr lang="fr-FR" i="1" dirty="0"/>
              <a:t>:  </a:t>
            </a:r>
            <a:r>
              <a:rPr lang="fr-FR" dirty="0"/>
              <a:t>Membre du « Comité de Vigilance des intellectuels antifascistes » (CVIA) </a:t>
            </a:r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r>
              <a:rPr lang="fr-FR" dirty="0"/>
              <a:t>« </a:t>
            </a:r>
            <a:r>
              <a:rPr lang="fr-FR" i="1" dirty="0"/>
              <a:t>Mes combats</a:t>
            </a:r>
            <a:r>
              <a:rPr lang="fr-FR" dirty="0"/>
              <a:t>, certes non : je ne me suis jamais battu ni pour moi ni contre tel ou tel, pris en tant que personne. </a:t>
            </a:r>
            <a:r>
              <a:rPr lang="fr-FR" i="1" dirty="0"/>
              <a:t>Combats pour l’histoire</a:t>
            </a:r>
            <a:r>
              <a:rPr lang="fr-FR" dirty="0"/>
              <a:t>, oui. C’est bien pour elle que, toute ma vie, j’ai lutté ».</a:t>
            </a:r>
          </a:p>
          <a:p>
            <a:pPr marL="0" indent="0">
              <a:buNone/>
            </a:pPr>
            <a:r>
              <a:rPr lang="fr-FR" dirty="0"/>
              <a:t>1953</a:t>
            </a:r>
            <a:r>
              <a:rPr lang="fr-FR" i="1" dirty="0"/>
              <a:t>: Combats pour l’histoire </a:t>
            </a:r>
            <a:endParaRPr lang="fr-FR" dirty="0"/>
          </a:p>
        </p:txBody>
      </p:sp>
      <p:pic>
        <p:nvPicPr>
          <p:cNvPr id="3074" name="Picture 2" descr="Portrait de Lucien Febvre">
            <a:extLst>
              <a:ext uri="{FF2B5EF4-FFF2-40B4-BE49-F238E27FC236}">
                <a16:creationId xmlns:a16="http://schemas.microsoft.com/office/drawing/2014/main" id="{96F92169-3FD3-6D1A-D0AE-CFBE96E5C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241" y="315912"/>
            <a:ext cx="4373919" cy="617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691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536286-8DF6-309F-417A-1CD8F43B8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Programme et méthode des Annales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14A40-F664-B4E3-74F6-B64114EFC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fr-FR" dirty="0"/>
              <a:t>Du récit objectif à </a:t>
            </a:r>
            <a:r>
              <a:rPr lang="fr-FR" b="1" dirty="0"/>
              <a:t>l’histoire problème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/>
              <a:t>du cloisonnement au </a:t>
            </a:r>
            <a:r>
              <a:rPr lang="fr-FR" b="1" dirty="0"/>
              <a:t>dialogue interdisciplinaire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/>
              <a:t>Proposer une </a:t>
            </a:r>
            <a:r>
              <a:rPr lang="fr-FR" b="1" dirty="0"/>
              <a:t>synthèse</a:t>
            </a:r>
            <a:r>
              <a:rPr lang="fr-FR" dirty="0"/>
              <a:t> des sociétés par l’analyse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/>
              <a:t>attention aux </a:t>
            </a:r>
            <a:r>
              <a:rPr lang="fr-FR" b="1" dirty="0"/>
              <a:t>formes collégiales et internationales de l'échange scientifique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11C3603-1ED5-175C-E288-65A17F84A9EF}"/>
              </a:ext>
            </a:extLst>
          </p:cNvPr>
          <p:cNvSpPr txBox="1"/>
          <p:nvPr/>
        </p:nvSpPr>
        <p:spPr>
          <a:xfrm>
            <a:off x="6958263" y="1690688"/>
            <a:ext cx="4395537" cy="4626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None/>
            </a:pPr>
            <a:r>
              <a:rPr lang="fr-FR" sz="24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Marc Bloch dans une lettre à Marcel Mauss : </a:t>
            </a:r>
          </a:p>
          <a:p>
            <a:pPr algn="just">
              <a:spcAft>
                <a:spcPts val="800"/>
              </a:spcAft>
              <a:buNone/>
            </a:pPr>
            <a:r>
              <a:rPr lang="fr-FR" sz="24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« Nous ne voulons pas d'une petite revue d’érudition, au sens mesquin du mot nous la voulons </a:t>
            </a:r>
            <a:r>
              <a:rPr lang="fr-FR" sz="2400" b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sérieuse</a:t>
            </a:r>
            <a:r>
              <a:rPr lang="fr-FR" sz="24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, cela va de soi, exclusive de tout journalisme, mais avec un </a:t>
            </a:r>
            <a:r>
              <a:rPr lang="fr-FR" sz="2400" dirty="0">
                <a:effectLst/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champ très large</a:t>
            </a:r>
            <a:r>
              <a:rPr lang="fr-FR" sz="24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, tout le </a:t>
            </a:r>
            <a:r>
              <a:rPr lang="fr-FR" sz="2400" dirty="0">
                <a:effectLst/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passé</a:t>
            </a:r>
            <a:r>
              <a:rPr lang="fr-FR" sz="24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(primitifs compris) et tout le </a:t>
            </a:r>
            <a:r>
              <a:rPr lang="fr-FR" sz="2400" dirty="0">
                <a:effectLst/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présent</a:t>
            </a:r>
            <a:r>
              <a:rPr lang="fr-FR" sz="24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, et les mots "</a:t>
            </a:r>
            <a:r>
              <a:rPr lang="fr-FR" sz="2400" dirty="0">
                <a:effectLst/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économiques</a:t>
            </a:r>
            <a:r>
              <a:rPr lang="fr-FR" sz="24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" et "</a:t>
            </a:r>
            <a:r>
              <a:rPr lang="fr-FR" sz="2400" dirty="0">
                <a:effectLst/>
                <a:highlight>
                  <a:srgbClr val="FFFF00"/>
                </a:highlight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sociaux"</a:t>
            </a:r>
            <a:r>
              <a:rPr lang="fr-FR" sz="24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eux-mêmes compris sans étroitesse ». </a:t>
            </a:r>
          </a:p>
        </p:txBody>
      </p:sp>
    </p:spTree>
    <p:extLst>
      <p:ext uri="{BB962C8B-B14F-4D97-AF65-F5344CB8AC3E}">
        <p14:creationId xmlns:p14="http://schemas.microsoft.com/office/powerpoint/2010/main" val="4088467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821644-734D-D4C0-325F-E5130EF92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Annales d’histoire économie et sociale (1929)</a:t>
            </a:r>
          </a:p>
        </p:txBody>
      </p:sp>
      <p:pic>
        <p:nvPicPr>
          <p:cNvPr id="1026" name="Picture 2" descr="Annales d'histoire économique et sociale. 1ᵉ année, N. 1, 1929. - Persée">
            <a:extLst>
              <a:ext uri="{FF2B5EF4-FFF2-40B4-BE49-F238E27FC236}">
                <a16:creationId xmlns:a16="http://schemas.microsoft.com/office/drawing/2014/main" id="{47AAD3D3-A115-FCB9-5676-E9E1913BD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228" y="1572419"/>
            <a:ext cx="2880085" cy="461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nnales - Persée">
            <a:extLst>
              <a:ext uri="{FF2B5EF4-FFF2-40B4-BE49-F238E27FC236}">
                <a16:creationId xmlns:a16="http://schemas.microsoft.com/office/drawing/2014/main" id="{6DC34D69-C9DA-0FD5-FCA1-28B4A1501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7043" y="1572419"/>
            <a:ext cx="3048000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ECD0A589-AF26-B975-E2DC-4FB0840F3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fr-FR" dirty="0"/>
              <a:t>Contre les </a:t>
            </a:r>
            <a:r>
              <a:rPr lang="fr-FR" dirty="0">
                <a:highlight>
                  <a:srgbClr val="FFFF00"/>
                </a:highlight>
              </a:rPr>
              <a:t>périodisations</a:t>
            </a:r>
            <a:r>
              <a:rPr lang="fr-FR" dirty="0"/>
              <a:t> et le </a:t>
            </a:r>
            <a:r>
              <a:rPr lang="fr-FR" dirty="0">
                <a:highlight>
                  <a:srgbClr val="FFFF00"/>
                </a:highlight>
              </a:rPr>
              <a:t>cloisonnement</a:t>
            </a:r>
            <a:r>
              <a:rPr lang="fr-FR" dirty="0"/>
              <a:t> des disciplines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/>
              <a:t>Nouveaux sujets de recherche: les </a:t>
            </a:r>
            <a:r>
              <a:rPr lang="fr-FR" dirty="0">
                <a:highlight>
                  <a:srgbClr val="FFFF00"/>
                </a:highlight>
              </a:rPr>
              <a:t>sociétés</a:t>
            </a:r>
            <a:r>
              <a:rPr lang="fr-FR" dirty="0"/>
              <a:t> et leurs </a:t>
            </a:r>
            <a:r>
              <a:rPr lang="fr-FR" dirty="0">
                <a:highlight>
                  <a:srgbClr val="FFFF00"/>
                </a:highlight>
              </a:rPr>
              <a:t>structures</a:t>
            </a:r>
            <a:r>
              <a:rPr lang="fr-FR" dirty="0"/>
              <a:t> 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/>
              <a:t>Histoire </a:t>
            </a:r>
            <a:r>
              <a:rPr lang="fr-FR" dirty="0">
                <a:highlight>
                  <a:srgbClr val="FFFF00"/>
                </a:highlight>
              </a:rPr>
              <a:t>comparée</a:t>
            </a:r>
            <a:r>
              <a:rPr lang="fr-FR" dirty="0"/>
              <a:t> entre les pays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&gt; </a:t>
            </a:r>
            <a:r>
              <a:rPr lang="fr-FR" b="1" dirty="0"/>
              <a:t>Plusieurs générations </a:t>
            </a:r>
            <a:r>
              <a:rPr lang="fr-FR" dirty="0"/>
              <a:t>des </a:t>
            </a:r>
            <a:r>
              <a:rPr lang="fr-FR" i="1" dirty="0"/>
              <a:t>Annales </a:t>
            </a:r>
            <a:endParaRPr lang="fr-FR" dirty="0"/>
          </a:p>
          <a:p>
            <a:pPr>
              <a:buFont typeface="Courier New" panose="02070309020205020404" pitchFamily="49" charset="0"/>
              <a:buChar char="o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0449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3B1645-3B21-306A-F160-501EC7580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Exemple n° 1: par delà la périodisation classique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59EA1C-17B8-1923-A98D-29039435B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74871" cy="4351338"/>
          </a:xfrm>
        </p:spPr>
        <p:txBody>
          <a:bodyPr>
            <a:normAutofit lnSpcReduction="10000"/>
          </a:bodyPr>
          <a:lstStyle/>
          <a:p>
            <a:r>
              <a:rPr lang="fr-FR" i="1" dirty="0"/>
              <a:t>Les Caractères originaux de l'histoire rurale française</a:t>
            </a:r>
            <a:r>
              <a:rPr lang="fr-FR" dirty="0"/>
              <a:t> (1931) 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Histoire « régressive »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 </a:t>
            </a:r>
            <a:r>
              <a:rPr lang="fr-FR" dirty="0"/>
              <a:t>« L’avènement et les conquêtes du moulin à eau » (1935).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=&gt; Vers l’histoire des techniques et l’histoire environnementale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F3B9D7D-FF8E-54C5-3CE2-94101E6B6C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6244" b="3516"/>
          <a:stretch>
            <a:fillRect/>
          </a:stretch>
        </p:blipFill>
        <p:spPr>
          <a:xfrm>
            <a:off x="8425543" y="1543886"/>
            <a:ext cx="3151414" cy="5064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768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DE25A3-C8E9-711D-878F-B9467761D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Exemple n° 2 : l’économie au centre et histoire problème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5631CF-4911-C06D-C239-F17E97FF6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Circulation de l’or, de la monnaie, des lettres de changes et du crédit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Lecture de Marx et cours en Allemagne sur la lutte des classes.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Pensée du mercantilisme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Histoire économique de la période moderne </a:t>
            </a:r>
          </a:p>
        </p:txBody>
      </p:sp>
    </p:spTree>
    <p:extLst>
      <p:ext uri="{BB962C8B-B14F-4D97-AF65-F5344CB8AC3E}">
        <p14:creationId xmlns:p14="http://schemas.microsoft.com/office/powerpoint/2010/main" val="27666908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668</Words>
  <Application>Microsoft Office PowerPoint</Application>
  <PresentationFormat>Grand écran</PresentationFormat>
  <Paragraphs>86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8" baseType="lpstr">
      <vt:lpstr>Aptos</vt:lpstr>
      <vt:lpstr>Aptos Display</vt:lpstr>
      <vt:lpstr>Arial</vt:lpstr>
      <vt:lpstr>Courier New</vt:lpstr>
      <vt:lpstr>Symbol</vt:lpstr>
      <vt:lpstr>Times New Roman</vt:lpstr>
      <vt:lpstr>Wingdings</vt:lpstr>
      <vt:lpstr>Thème Office</vt:lpstr>
      <vt:lpstr>Marc Bloch et Lucien Lefebvre Fondateurs des Annales </vt:lpstr>
      <vt:lpstr>Avant les Annales </vt:lpstr>
      <vt:lpstr>Vers l’étude des structures des sociétés </vt:lpstr>
      <vt:lpstr>Marc Bloch (1886-1944)</vt:lpstr>
      <vt:lpstr>Lucien Febvre (1878-1956)</vt:lpstr>
      <vt:lpstr>Programme et méthode des Annales </vt:lpstr>
      <vt:lpstr>Les Annales d’histoire économie et sociale (1929)</vt:lpstr>
      <vt:lpstr>Exemple n° 1: par delà la périodisation classique </vt:lpstr>
      <vt:lpstr>Exemple n° 2 : l’économie au centre et histoire problème</vt:lpstr>
      <vt:lpstr>Exemple n°3: histoire totale des sociétés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 Gendre</dc:creator>
  <cp:lastModifiedBy>Emma Gendre</cp:lastModifiedBy>
  <cp:revision>30</cp:revision>
  <dcterms:created xsi:type="dcterms:W3CDTF">2026-02-16T17:28:36Z</dcterms:created>
  <dcterms:modified xsi:type="dcterms:W3CDTF">2026-02-25T09:45:20Z</dcterms:modified>
</cp:coreProperties>
</file>