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60" r:id="rId3"/>
    <p:sldId id="257" r:id="rId4"/>
    <p:sldId id="261" r:id="rId5"/>
    <p:sldId id="262" r:id="rId6"/>
    <p:sldId id="263" r:id="rId7"/>
    <p:sldId id="264" r:id="rId8"/>
    <p:sldId id="265" r:id="rId9"/>
    <p:sldId id="266" r:id="rId10"/>
    <p:sldId id="268" r:id="rId11"/>
    <p:sldId id="269" r:id="rId12"/>
    <p:sldId id="259" r:id="rId13"/>
    <p:sldId id="270" r:id="rId14"/>
    <p:sldId id="271" r:id="rId15"/>
    <p:sldId id="272" r:id="rId16"/>
    <p:sldId id="273" r:id="rId17"/>
    <p:sldId id="287" r:id="rId18"/>
    <p:sldId id="288" r:id="rId19"/>
    <p:sldId id="290" r:id="rId20"/>
    <p:sldId id="280" r:id="rId21"/>
    <p:sldId id="292" r:id="rId22"/>
    <p:sldId id="293" r:id="rId23"/>
    <p:sldId id="285" r:id="rId24"/>
    <p:sldId id="267" r:id="rId25"/>
    <p:sldId id="286" r:id="rId2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599"/>
  </p:normalViewPr>
  <p:slideViewPr>
    <p:cSldViewPr snapToGrid="0">
      <p:cViewPr>
        <p:scale>
          <a:sx n="100" d="100"/>
          <a:sy n="100" d="100"/>
        </p:scale>
        <p:origin x="90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C7EBD5-51CB-D14D-B657-58A308336584}" type="datetimeFigureOut">
              <a:rPr lang="fr-FR" smtClean="0"/>
              <a:t>12/03/2026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17ABF3-9BB9-2948-8358-0F925B73C5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8012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Attacks</a:t>
            </a:r>
            <a:r>
              <a:rPr lang="en-US" baseline="0" dirty="0"/>
              <a:t> on police station near old taxi park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5A2E4-746B-104F-809D-34E18C419C3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110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triumphal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arch,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ekiyitirirwa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Porosity of roadblocks with festive events and the celebration of royalty.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5A2E4-746B-104F-809D-34E18C419C3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293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triumphal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arch,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ekiyitirirwa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Porosity of roadblocks with festive events and the celebration of royalty.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poster says: We shall never abandon/desert/forsake you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Ssabasajja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5A2E4-746B-104F-809D-34E18C419C3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457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58D0CA-1E8B-8603-92C9-6AD22E6103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CCDA1DB-D2B9-EFFC-39FF-68FA974865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286839D-7428-2573-CCDE-DB55F22C4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6327-DE3D-5342-B9CB-2C2EC9C8A94D}" type="datetimeFigureOut">
              <a:rPr lang="fr-FR" smtClean="0"/>
              <a:t>11/03/2026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71C59A4-82F7-032A-6A36-7A496A748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F6B09CC-3FA6-B340-0E31-EA7B7AAA3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0C999-1A66-5541-87F2-34B777242C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7232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75761F-BF01-1BE4-7D29-36AB3C4FD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29CD727-66F6-2FA9-7E74-3744041B4C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60628FC-D7C0-4E5F-0A65-E3C3C9A3F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6327-DE3D-5342-B9CB-2C2EC9C8A94D}" type="datetimeFigureOut">
              <a:rPr lang="fr-FR" smtClean="0"/>
              <a:t>11/03/2026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8DCB8E0-A5C6-BD71-B736-34237AC4C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797AFDC-9851-D0CD-FA31-B7AA48BC1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0C999-1A66-5541-87F2-34B777242C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4104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C27E965-1F54-3E54-A3BE-30D56D64C8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9DC54D9-5E80-0BDD-E363-8A9DF243A6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175CABA-1CDD-5366-DC66-2BE11EBD3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6327-DE3D-5342-B9CB-2C2EC9C8A94D}" type="datetimeFigureOut">
              <a:rPr lang="fr-FR" smtClean="0"/>
              <a:t>11/03/2026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4DF3A0B-5BCA-F26A-BCB4-426FF6E5B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C0086CE-49FB-3F33-DA95-925C054E6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0C999-1A66-5541-87F2-34B777242C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700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21"/>
          </p:nvPr>
        </p:nvSpPr>
        <p:spPr>
          <a:xfrm>
            <a:off x="-871505" y="-8929"/>
            <a:ext cx="15517291" cy="775864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511898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E6D879-C664-6F85-8533-0BFA7AF2A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F3A89FC-2005-EDE5-C390-E84EDD7EDA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F72359-D1A2-6F5C-46B9-A052CA781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6327-DE3D-5342-B9CB-2C2EC9C8A94D}" type="datetimeFigureOut">
              <a:rPr lang="fr-FR" smtClean="0"/>
              <a:t>11/03/2026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5E93159-BE4F-9BEB-0B70-6112FA2AA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9090A92-B030-9F7B-2871-9BA0F6266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0C999-1A66-5541-87F2-34B777242C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5691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514853-2736-A93A-87C0-40F7E9E6D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3702779-D2C3-90C9-35E9-9B96312D08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6E6A899-8154-5785-1322-67C31D317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6327-DE3D-5342-B9CB-2C2EC9C8A94D}" type="datetimeFigureOut">
              <a:rPr lang="fr-FR" smtClean="0"/>
              <a:t>11/03/2026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DFD704E-0B5D-2228-EE0E-1B852A5BE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D0C2A7-AF02-A5CB-7036-9087DD423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0C999-1A66-5541-87F2-34B777242C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0211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43E2EC-3931-1087-6F41-834DF9FC4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DC83A3-043A-E0A6-62A6-AC98792129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755E38E-0850-9A18-D365-431D26365C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56F424E-4CBE-7C0D-1E76-13617B5A5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6327-DE3D-5342-B9CB-2C2EC9C8A94D}" type="datetimeFigureOut">
              <a:rPr lang="fr-FR" smtClean="0"/>
              <a:t>11/03/2026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062F5D0-AC58-45A3-7466-836A4797B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726B3BD-E7A4-1305-6716-73CBD9103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0C999-1A66-5541-87F2-34B777242C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5813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9AEFE2-C0B9-2A8F-1F14-C74341FB0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580EBE7-959D-0781-B557-000CEE868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A200D13-9BB8-4384-CE3B-A39F3DF9C3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1812A2D-C8EB-23C5-A689-8F82D6A200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E54A761-714D-C7B4-8DDC-16910CF89A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10A0B7C-E318-864B-0653-8B360A301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6327-DE3D-5342-B9CB-2C2EC9C8A94D}" type="datetimeFigureOut">
              <a:rPr lang="fr-FR" smtClean="0"/>
              <a:t>11/03/2026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342F1D0-7399-271D-6A99-E27C6A04F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23E2D1D-9D4E-D200-C361-74DF8FAF3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0C999-1A66-5541-87F2-34B777242C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9298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193A2A-6E0A-B229-717C-2AFEB7229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B19734C-7A45-95C2-2C14-AB44432E9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6327-DE3D-5342-B9CB-2C2EC9C8A94D}" type="datetimeFigureOut">
              <a:rPr lang="fr-FR" smtClean="0"/>
              <a:t>11/03/2026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D09DFBB-8680-7D8D-6D45-ED7AA48BE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A03B965-AD6F-3223-BBD8-1402F76B9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0C999-1A66-5541-87F2-34B777242C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2406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C173180-E3EE-2787-39D8-0419A0CE0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6327-DE3D-5342-B9CB-2C2EC9C8A94D}" type="datetimeFigureOut">
              <a:rPr lang="fr-FR" smtClean="0"/>
              <a:t>11/03/2026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4B0C893-1661-AF49-033D-0C69CDDBB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15C926C-36B1-B2D5-7269-9B2A73E66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0C999-1A66-5541-87F2-34B777242C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4866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736B11-E66F-33DA-AFE0-6D3994578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CC2264D-448E-7A24-F11D-220FDFC89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3A854CA-7AC7-F86C-2638-300973572D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A6EA3EF-EA0E-169E-0DE5-170C611B7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6327-DE3D-5342-B9CB-2C2EC9C8A94D}" type="datetimeFigureOut">
              <a:rPr lang="fr-FR" smtClean="0"/>
              <a:t>11/03/2026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7BC8504-9450-7A81-4A5B-A75997D4F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FA354B8-871A-CED2-F829-2E786BDBE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0C999-1A66-5541-87F2-34B777242C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6496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08CDCE-C4A4-BA71-5B9B-B96B7B0DF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06B52A4-E54A-C25A-4380-5E4C0ACA22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B188659-8BC7-136F-E1FE-8293D9462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C3EDC3E-A5FC-0AA9-E160-AEC47E542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6327-DE3D-5342-B9CB-2C2EC9C8A94D}" type="datetimeFigureOut">
              <a:rPr lang="fr-FR" smtClean="0"/>
              <a:t>11/03/2026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F4E9511-1026-6B6E-6E11-633ACB6C8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89985C7-835B-DD1C-94E9-977434D1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0C999-1A66-5541-87F2-34B777242C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386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F6780EE-A50E-1A37-3CBA-EBDD7F6A2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827FFC4-55D8-977B-9909-E7B89C97A3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D43DBB-1321-60BD-7C2A-DA4D34C37F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66327-DE3D-5342-B9CB-2C2EC9C8A94D}" type="datetimeFigureOut">
              <a:rPr lang="fr-FR" smtClean="0"/>
              <a:t>11/03/2026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041283-02C3-DCD7-9DB3-1E15D19C9B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D238EED-B4DD-0809-E073-7FE7BA4FC0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0C999-1A66-5541-87F2-34B777242C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3267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risisgroup.org/brf/middle-east-north-africa/united-arab-emirates/b065-united-arab-emirates-horn-africa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F3B5F3-C226-B97E-57BC-6E74E119FC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Ingérences EAU en Afrique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FA78AC2-D96C-48A9-1187-91BC853440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Quelques éléments historiques</a:t>
            </a:r>
          </a:p>
        </p:txBody>
      </p:sp>
    </p:spTree>
    <p:extLst>
      <p:ext uri="{BB962C8B-B14F-4D97-AF65-F5344CB8AC3E}">
        <p14:creationId xmlns:p14="http://schemas.microsoft.com/office/powerpoint/2010/main" val="3974323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408CF0-8B5F-96CC-AF03-95473A7CA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paradoxe de l’appareil sécuritaire depuis les années 2000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019B100-D6F4-EB7C-115C-36B9B7A0A7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/>
              <a:t>Objectif: renforcer l’armée et gagner en autonomie…</a:t>
            </a:r>
          </a:p>
          <a:p>
            <a:r>
              <a:rPr lang="fr-FR" dirty="0"/>
              <a:t>… mais une armée largement ‘étrangère’ (‘sous-traitance’)</a:t>
            </a:r>
          </a:p>
          <a:p>
            <a:r>
              <a:rPr lang="fr-FR" dirty="0"/>
              <a:t>L’importance du soutien des USA et du commerce des armes (l’un des plus importants acheteurs d’armement sur le marché mondial)</a:t>
            </a:r>
          </a:p>
          <a:p>
            <a:r>
              <a:rPr lang="fr-FR" dirty="0"/>
              <a:t>Composition des forces armées = ++ des hommes étrangers (Colombie, Pakistan, Comores, Soudan, Jordanie), issus de pays souvent pauvres MAIS aussi personnel encadrant occidental (USA, Australie)</a:t>
            </a:r>
          </a:p>
          <a:p>
            <a:r>
              <a:rPr lang="fr-FR" dirty="0"/>
              <a:t>Compagnies de sécurité privée nationales ou étrangères</a:t>
            </a:r>
          </a:p>
          <a:p>
            <a:r>
              <a:rPr lang="fr-FR" dirty="0"/>
              <a:t>Eviter les tensions politiques internes (conséquences de la guerre au </a:t>
            </a:r>
            <a:r>
              <a:rPr lang="fr-FR" dirty="0" err="1"/>
              <a:t>Yemen</a:t>
            </a:r>
            <a:r>
              <a:rPr lang="fr-FR" dirty="0"/>
              <a:t> et de la conscription en 2014)</a:t>
            </a:r>
          </a:p>
          <a:p>
            <a:r>
              <a:rPr lang="fr-FR" dirty="0"/>
              <a:t>Une ‘petite Sparte’? Un rôle à l’extérieur disproportionné par rapport à sa taille (même si proportionnellement peu d’efficacité militaire)</a:t>
            </a:r>
          </a:p>
        </p:txBody>
      </p:sp>
    </p:spTree>
    <p:extLst>
      <p:ext uri="{BB962C8B-B14F-4D97-AF65-F5344CB8AC3E}">
        <p14:creationId xmlns:p14="http://schemas.microsoft.com/office/powerpoint/2010/main" val="2427012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AEEE24-617B-B69E-8E02-FFCDF1A40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6E9084E-29D8-96D1-29CA-02E7755BD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01700"/>
            <a:ext cx="10261600" cy="52752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i="1" dirty="0">
              <a:effectLst/>
              <a:latin typeface="Times" pitchFamily="2" charset="0"/>
            </a:endParaRPr>
          </a:p>
          <a:p>
            <a:pPr marL="0" indent="0">
              <a:buNone/>
            </a:pPr>
            <a:r>
              <a:rPr lang="fr-FR" i="1" dirty="0">
                <a:effectLst/>
                <a:latin typeface="Times" pitchFamily="2" charset="0"/>
              </a:rPr>
              <a:t>‘</a:t>
            </a:r>
            <a:r>
              <a:rPr lang="fr-FR" i="1" dirty="0" err="1">
                <a:effectLst/>
                <a:latin typeface="Times" pitchFamily="2" charset="0"/>
              </a:rPr>
              <a:t>Estimates</a:t>
            </a:r>
            <a:r>
              <a:rPr lang="fr-FR" i="1" dirty="0">
                <a:effectLst/>
                <a:latin typeface="Times" pitchFamily="2" charset="0"/>
              </a:rPr>
              <a:t> of the </a:t>
            </a:r>
            <a:r>
              <a:rPr lang="fr-FR" i="1" dirty="0" err="1">
                <a:effectLst/>
                <a:latin typeface="Times" pitchFamily="2" charset="0"/>
              </a:rPr>
              <a:t>UAE’s</a:t>
            </a:r>
            <a:r>
              <a:rPr lang="fr-FR" i="1" dirty="0">
                <a:effectLst/>
                <a:latin typeface="Times" pitchFamily="2" charset="0"/>
              </a:rPr>
              <a:t> </a:t>
            </a:r>
            <a:r>
              <a:rPr lang="fr-FR" i="1" dirty="0" err="1">
                <a:effectLst/>
                <a:latin typeface="Times" pitchFamily="2" charset="0"/>
              </a:rPr>
              <a:t>military</a:t>
            </a:r>
            <a:r>
              <a:rPr lang="fr-FR" i="1" dirty="0">
                <a:effectLst/>
                <a:latin typeface="Times" pitchFamily="2" charset="0"/>
              </a:rPr>
              <a:t> </a:t>
            </a:r>
            <a:r>
              <a:rPr lang="fr-FR" i="1" dirty="0" err="1">
                <a:effectLst/>
                <a:latin typeface="Times" pitchFamily="2" charset="0"/>
              </a:rPr>
              <a:t>spending</a:t>
            </a:r>
            <a:r>
              <a:rPr lang="fr-FR" i="1" dirty="0">
                <a:effectLst/>
                <a:latin typeface="Times" pitchFamily="2" charset="0"/>
              </a:rPr>
              <a:t> </a:t>
            </a:r>
            <a:r>
              <a:rPr lang="fr-FR" i="1" dirty="0" err="1">
                <a:effectLst/>
                <a:latin typeface="Times" pitchFamily="2" charset="0"/>
              </a:rPr>
              <a:t>indicate</a:t>
            </a:r>
            <a:r>
              <a:rPr lang="fr-FR" i="1" dirty="0">
                <a:effectLst/>
                <a:latin typeface="Times" pitchFamily="2" charset="0"/>
              </a:rPr>
              <a:t> 11.89 billion dollars in 2004 (</a:t>
            </a:r>
            <a:r>
              <a:rPr lang="fr-FR" i="1" dirty="0" err="1">
                <a:effectLst/>
                <a:latin typeface="Times" pitchFamily="2" charset="0"/>
              </a:rPr>
              <a:t>when</a:t>
            </a:r>
            <a:r>
              <a:rPr lang="fr-FR" i="1" dirty="0">
                <a:effectLst/>
                <a:latin typeface="Times" pitchFamily="2" charset="0"/>
              </a:rPr>
              <a:t> Shaykh Zayed </a:t>
            </a:r>
            <a:r>
              <a:rPr lang="fr-FR" i="1" dirty="0" err="1">
                <a:effectLst/>
                <a:latin typeface="Times" pitchFamily="2" charset="0"/>
              </a:rPr>
              <a:t>died</a:t>
            </a:r>
            <a:r>
              <a:rPr lang="fr-FR" i="1" dirty="0">
                <a:effectLst/>
                <a:latin typeface="Times" pitchFamily="2" charset="0"/>
              </a:rPr>
              <a:t>), </a:t>
            </a:r>
            <a:r>
              <a:rPr lang="fr-FR" i="1" dirty="0" err="1">
                <a:effectLst/>
                <a:latin typeface="Times" pitchFamily="2" charset="0"/>
              </a:rPr>
              <a:t>increasing</a:t>
            </a:r>
            <a:r>
              <a:rPr lang="fr-FR" i="1" dirty="0">
                <a:effectLst/>
                <a:latin typeface="Times" pitchFamily="2" charset="0"/>
              </a:rPr>
              <a:t> to </a:t>
            </a:r>
            <a:r>
              <a:rPr lang="fr-FR" i="1" u="sng" dirty="0">
                <a:effectLst/>
                <a:latin typeface="Times" pitchFamily="2" charset="0"/>
              </a:rPr>
              <a:t>25.46 billion dollars </a:t>
            </a:r>
            <a:r>
              <a:rPr lang="fr-FR" i="1" dirty="0">
                <a:effectLst/>
                <a:latin typeface="Times" pitchFamily="2" charset="0"/>
              </a:rPr>
              <a:t>by 2014 (the last </a:t>
            </a:r>
            <a:r>
              <a:rPr lang="fr-FR" i="1" dirty="0" err="1">
                <a:effectLst/>
                <a:latin typeface="Times" pitchFamily="2" charset="0"/>
              </a:rPr>
              <a:t>year</a:t>
            </a:r>
            <a:r>
              <a:rPr lang="fr-FR" i="1" dirty="0">
                <a:effectLst/>
                <a:latin typeface="Times" pitchFamily="2" charset="0"/>
              </a:rPr>
              <a:t> </a:t>
            </a:r>
            <a:r>
              <a:rPr lang="fr-FR" i="1" dirty="0" err="1">
                <a:effectLst/>
                <a:latin typeface="Times" pitchFamily="2" charset="0"/>
              </a:rPr>
              <a:t>when</a:t>
            </a:r>
            <a:r>
              <a:rPr lang="fr-FR" i="1" dirty="0">
                <a:effectLst/>
                <a:latin typeface="Times" pitchFamily="2" charset="0"/>
              </a:rPr>
              <a:t> data </a:t>
            </a:r>
            <a:r>
              <a:rPr lang="fr-FR" i="1" dirty="0" err="1">
                <a:effectLst/>
                <a:latin typeface="Times" pitchFamily="2" charset="0"/>
              </a:rPr>
              <a:t>was</a:t>
            </a:r>
            <a:r>
              <a:rPr lang="fr-FR" i="1" dirty="0">
                <a:effectLst/>
                <a:latin typeface="Times" pitchFamily="2" charset="0"/>
              </a:rPr>
              <a:t> </a:t>
            </a:r>
            <a:r>
              <a:rPr lang="fr-FR" i="1" dirty="0" err="1">
                <a:effectLst/>
                <a:latin typeface="Times" pitchFamily="2" charset="0"/>
              </a:rPr>
              <a:t>available</a:t>
            </a:r>
            <a:r>
              <a:rPr lang="fr-FR" i="1" dirty="0">
                <a:effectLst/>
                <a:latin typeface="Times" pitchFamily="2" charset="0"/>
              </a:rPr>
              <a:t>). A 114 percent </a:t>
            </a:r>
            <a:r>
              <a:rPr lang="fr-FR" i="1" dirty="0" err="1">
                <a:effectLst/>
                <a:latin typeface="Times" pitchFamily="2" charset="0"/>
              </a:rPr>
              <a:t>increase</a:t>
            </a:r>
            <a:r>
              <a:rPr lang="fr-FR" i="1" dirty="0">
                <a:effectLst/>
                <a:latin typeface="Times" pitchFamily="2" charset="0"/>
              </a:rPr>
              <a:t> over a </a:t>
            </a:r>
            <a:r>
              <a:rPr lang="fr-FR" i="1" dirty="0" err="1">
                <a:effectLst/>
                <a:latin typeface="Times" pitchFamily="2" charset="0"/>
              </a:rPr>
              <a:t>decade</a:t>
            </a:r>
            <a:r>
              <a:rPr lang="fr-FR" i="1" dirty="0">
                <a:effectLst/>
                <a:latin typeface="Times" pitchFamily="2" charset="0"/>
              </a:rPr>
              <a:t>, </a:t>
            </a:r>
            <a:r>
              <a:rPr lang="fr-FR" i="1" dirty="0" err="1">
                <a:effectLst/>
                <a:latin typeface="Times" pitchFamily="2" charset="0"/>
              </a:rPr>
              <a:t>this</a:t>
            </a:r>
            <a:r>
              <a:rPr lang="fr-FR" i="1" dirty="0">
                <a:effectLst/>
                <a:latin typeface="Times" pitchFamily="2" charset="0"/>
              </a:rPr>
              <a:t> </a:t>
            </a:r>
            <a:r>
              <a:rPr lang="fr-FR" i="1" dirty="0" err="1">
                <a:effectLst/>
                <a:latin typeface="Times" pitchFamily="2" charset="0"/>
              </a:rPr>
              <a:t>spending</a:t>
            </a:r>
            <a:r>
              <a:rPr lang="fr-FR" i="1" dirty="0">
                <a:effectLst/>
                <a:latin typeface="Times" pitchFamily="2" charset="0"/>
              </a:rPr>
              <a:t> has been instrumental in building the </a:t>
            </a:r>
            <a:r>
              <a:rPr lang="fr-FR" i="1" dirty="0" err="1">
                <a:effectLst/>
                <a:latin typeface="Times" pitchFamily="2" charset="0"/>
              </a:rPr>
              <a:t>UAE’s</a:t>
            </a:r>
            <a:r>
              <a:rPr lang="fr-FR" i="1" dirty="0">
                <a:effectLst/>
                <a:latin typeface="Times" pitchFamily="2" charset="0"/>
              </a:rPr>
              <a:t> </a:t>
            </a:r>
            <a:r>
              <a:rPr lang="fr-FR" i="1" dirty="0" err="1">
                <a:effectLst/>
                <a:latin typeface="Times" pitchFamily="2" charset="0"/>
              </a:rPr>
              <a:t>military</a:t>
            </a:r>
            <a:r>
              <a:rPr lang="fr-FR" i="1" dirty="0">
                <a:effectLst/>
                <a:latin typeface="Times" pitchFamily="2" charset="0"/>
              </a:rPr>
              <a:t> </a:t>
            </a:r>
            <a:r>
              <a:rPr lang="fr-FR" i="1" dirty="0" err="1">
                <a:effectLst/>
                <a:latin typeface="Times" pitchFamily="2" charset="0"/>
              </a:rPr>
              <a:t>capabilities</a:t>
            </a:r>
            <a:r>
              <a:rPr lang="fr-FR" i="1" dirty="0">
                <a:effectLst/>
                <a:latin typeface="Times" pitchFamily="2" charset="0"/>
              </a:rPr>
              <a:t>, </a:t>
            </a:r>
            <a:r>
              <a:rPr lang="fr-FR" i="1" dirty="0" err="1">
                <a:effectLst/>
                <a:latin typeface="Times" pitchFamily="2" charset="0"/>
              </a:rPr>
              <a:t>which</a:t>
            </a:r>
            <a:r>
              <a:rPr lang="fr-FR" i="1" dirty="0">
                <a:effectLst/>
                <a:latin typeface="Times" pitchFamily="2" charset="0"/>
              </a:rPr>
              <a:t> have </a:t>
            </a:r>
            <a:r>
              <a:rPr lang="fr-FR" i="1" dirty="0" err="1">
                <a:effectLst/>
                <a:latin typeface="Times" pitchFamily="2" charset="0"/>
              </a:rPr>
              <a:t>largely</a:t>
            </a:r>
            <a:r>
              <a:rPr lang="fr-FR" i="1" dirty="0">
                <a:effectLst/>
                <a:latin typeface="Times" pitchFamily="2" charset="0"/>
              </a:rPr>
              <a:t> been </a:t>
            </a:r>
            <a:r>
              <a:rPr lang="fr-FR" i="1" dirty="0" err="1">
                <a:effectLst/>
                <a:latin typeface="Times" pitchFamily="2" charset="0"/>
              </a:rPr>
              <a:t>propelled</a:t>
            </a:r>
            <a:r>
              <a:rPr lang="fr-FR" i="1" dirty="0">
                <a:effectLst/>
                <a:latin typeface="Times" pitchFamily="2" charset="0"/>
              </a:rPr>
              <a:t> by US </a:t>
            </a:r>
            <a:r>
              <a:rPr lang="fr-FR" i="1" dirty="0" err="1">
                <a:effectLst/>
                <a:latin typeface="Times" pitchFamily="2" charset="0"/>
              </a:rPr>
              <a:t>weapon</a:t>
            </a:r>
            <a:r>
              <a:rPr lang="fr-FR" i="1" dirty="0">
                <a:effectLst/>
                <a:latin typeface="Times" pitchFamily="2" charset="0"/>
              </a:rPr>
              <a:t> sales over the 2009–19 </a:t>
            </a:r>
            <a:r>
              <a:rPr lang="fr-FR" i="1" dirty="0" err="1">
                <a:effectLst/>
                <a:latin typeface="Times" pitchFamily="2" charset="0"/>
              </a:rPr>
              <a:t>period</a:t>
            </a:r>
            <a:r>
              <a:rPr lang="fr-FR" i="1" dirty="0">
                <a:effectLst/>
                <a:latin typeface="Times" pitchFamily="2" charset="0"/>
              </a:rPr>
              <a:t>, </a:t>
            </a:r>
            <a:r>
              <a:rPr lang="fr-FR" i="1" dirty="0" err="1">
                <a:effectLst/>
                <a:latin typeface="Times" pitchFamily="2" charset="0"/>
              </a:rPr>
              <a:t>with</a:t>
            </a:r>
            <a:r>
              <a:rPr lang="fr-FR" i="1" dirty="0">
                <a:effectLst/>
                <a:latin typeface="Times" pitchFamily="2" charset="0"/>
              </a:rPr>
              <a:t> </a:t>
            </a:r>
            <a:r>
              <a:rPr lang="fr-FR" i="1" dirty="0" err="1">
                <a:effectLst/>
                <a:latin typeface="Times" pitchFamily="2" charset="0"/>
              </a:rPr>
              <a:t>thirty</a:t>
            </a:r>
            <a:r>
              <a:rPr lang="fr-FR" i="1" dirty="0">
                <a:effectLst/>
                <a:latin typeface="Times" pitchFamily="2" charset="0"/>
              </a:rPr>
              <a:t>-six billion dollars </a:t>
            </a:r>
            <a:r>
              <a:rPr lang="fr-FR" i="1" dirty="0" err="1">
                <a:effectLst/>
                <a:latin typeface="Times" pitchFamily="2" charset="0"/>
              </a:rPr>
              <a:t>worth</a:t>
            </a:r>
            <a:r>
              <a:rPr lang="fr-FR" i="1" dirty="0">
                <a:effectLst/>
                <a:latin typeface="Times" pitchFamily="2" charset="0"/>
              </a:rPr>
              <a:t> of </a:t>
            </a:r>
            <a:r>
              <a:rPr lang="fr-FR" i="1" dirty="0" err="1">
                <a:effectLst/>
                <a:latin typeface="Times" pitchFamily="2" charset="0"/>
              </a:rPr>
              <a:t>arms</a:t>
            </a:r>
            <a:r>
              <a:rPr lang="fr-FR" i="1" dirty="0">
                <a:effectLst/>
                <a:latin typeface="Times" pitchFamily="2" charset="0"/>
              </a:rPr>
              <a:t> </a:t>
            </a:r>
            <a:r>
              <a:rPr lang="fr-FR" i="1" dirty="0" err="1">
                <a:effectLst/>
                <a:latin typeface="Times" pitchFamily="2" charset="0"/>
              </a:rPr>
              <a:t>transferred</a:t>
            </a:r>
            <a:r>
              <a:rPr lang="fr-FR" i="1" dirty="0">
                <a:effectLst/>
                <a:latin typeface="Times" pitchFamily="2" charset="0"/>
              </a:rPr>
              <a:t> </a:t>
            </a:r>
            <a:r>
              <a:rPr lang="fr-FR" i="1" dirty="0" err="1">
                <a:effectLst/>
                <a:latin typeface="Times" pitchFamily="2" charset="0"/>
              </a:rPr>
              <a:t>under</a:t>
            </a:r>
            <a:r>
              <a:rPr lang="fr-FR" i="1" dirty="0">
                <a:effectLst/>
                <a:latin typeface="Times" pitchFamily="2" charset="0"/>
              </a:rPr>
              <a:t> the US </a:t>
            </a:r>
            <a:r>
              <a:rPr lang="fr-FR" i="1" dirty="0" err="1">
                <a:effectLst/>
                <a:latin typeface="Times" pitchFamily="2" charset="0"/>
              </a:rPr>
              <a:t>Department</a:t>
            </a:r>
            <a:r>
              <a:rPr lang="fr-FR" i="1" dirty="0">
                <a:effectLst/>
                <a:latin typeface="Times" pitchFamily="2" charset="0"/>
              </a:rPr>
              <a:t> of </a:t>
            </a:r>
            <a:r>
              <a:rPr lang="fr-FR" i="1" dirty="0" err="1">
                <a:effectLst/>
                <a:latin typeface="Times" pitchFamily="2" charset="0"/>
              </a:rPr>
              <a:t>Defense’s</a:t>
            </a:r>
            <a:r>
              <a:rPr lang="fr-FR" i="1" dirty="0">
                <a:effectLst/>
                <a:latin typeface="Times" pitchFamily="2" charset="0"/>
              </a:rPr>
              <a:t> </a:t>
            </a:r>
            <a:r>
              <a:rPr lang="fr-FR" i="1" dirty="0" err="1">
                <a:effectLst/>
                <a:latin typeface="Times" pitchFamily="2" charset="0"/>
              </a:rPr>
              <a:t>Foreign</a:t>
            </a:r>
            <a:r>
              <a:rPr lang="fr-FR" i="1" dirty="0">
                <a:effectLst/>
                <a:latin typeface="Times" pitchFamily="2" charset="0"/>
              </a:rPr>
              <a:t> </a:t>
            </a:r>
            <a:r>
              <a:rPr lang="fr-FR" i="1" dirty="0" err="1">
                <a:effectLst/>
                <a:latin typeface="Times" pitchFamily="2" charset="0"/>
              </a:rPr>
              <a:t>Military</a:t>
            </a:r>
            <a:r>
              <a:rPr lang="fr-FR" i="1" dirty="0">
                <a:effectLst/>
                <a:latin typeface="Times" pitchFamily="2" charset="0"/>
              </a:rPr>
              <a:t> Sales program’</a:t>
            </a:r>
          </a:p>
          <a:p>
            <a:pPr marL="0" indent="0">
              <a:buNone/>
            </a:pPr>
            <a:endParaRPr lang="fr-FR" i="1" dirty="0">
              <a:effectLst/>
              <a:latin typeface="Times" pitchFamily="2" charset="0"/>
            </a:endParaRPr>
          </a:p>
          <a:p>
            <a:pPr marL="0" indent="0">
              <a:buNone/>
            </a:pPr>
            <a:r>
              <a:rPr lang="fr-FR" sz="15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Noureddine </a:t>
            </a:r>
            <a:r>
              <a:rPr lang="fr-FR" sz="15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Jebnoun</a:t>
            </a:r>
            <a:r>
              <a:rPr lang="fr-FR" sz="1500" dirty="0">
                <a:latin typeface="Calibri" panose="020F0502020204030204" pitchFamily="34" charset="0"/>
                <a:cs typeface="Calibri" panose="020F0502020204030204" pitchFamily="34" charset="0"/>
              </a:rPr>
              <a:t>, ‘Outsourcing violence: Para-</a:t>
            </a:r>
            <a:r>
              <a:rPr lang="fr-FR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institutional</a:t>
            </a:r>
            <a:r>
              <a:rPr lang="fr-FR" sz="1500" dirty="0">
                <a:latin typeface="Calibri" panose="020F0502020204030204" pitchFamily="34" charset="0"/>
                <a:cs typeface="Calibri" panose="020F0502020204030204" pitchFamily="34" charset="0"/>
              </a:rPr>
              <a:t> coercive </a:t>
            </a:r>
            <a:r>
              <a:rPr lang="fr-FR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actors</a:t>
            </a:r>
            <a:r>
              <a:rPr lang="fr-FR" sz="1500" dirty="0">
                <a:latin typeface="Calibri" panose="020F0502020204030204" pitchFamily="34" charset="0"/>
                <a:cs typeface="Calibri" panose="020F0502020204030204" pitchFamily="34" charset="0"/>
              </a:rPr>
              <a:t> in the United Arab Emirates’ </a:t>
            </a:r>
            <a:r>
              <a:rPr lang="fr-FR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regional</a:t>
            </a:r>
            <a:r>
              <a:rPr lang="fr-FR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activism</a:t>
            </a:r>
            <a:r>
              <a:rPr lang="fr-FR" sz="1500" dirty="0">
                <a:latin typeface="Calibri" panose="020F0502020204030204" pitchFamily="34" charset="0"/>
                <a:cs typeface="Calibri" panose="020F0502020204030204" pitchFamily="34" charset="0"/>
              </a:rPr>
              <a:t>’, </a:t>
            </a:r>
            <a:r>
              <a:rPr lang="fr-FR" sz="15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Arab </a:t>
            </a:r>
            <a:r>
              <a:rPr lang="fr-FR" sz="1500" i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Studies</a:t>
            </a:r>
            <a:r>
              <a:rPr lang="fr-FR" sz="15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Journal</a:t>
            </a:r>
            <a:r>
              <a:rPr lang="fr-FR" sz="15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Spring 2022, Vol. 30, No. 1 (Spring 2022), pp. 38-79, citation p.60. </a:t>
            </a:r>
          </a:p>
          <a:p>
            <a:pPr marL="0" indent="0">
              <a:buNone/>
            </a:pPr>
            <a:endParaRPr lang="fr-FR" dirty="0">
              <a:effectLst/>
              <a:latin typeface="Times" pitchFamily="2" charset="0"/>
            </a:endParaRPr>
          </a:p>
          <a:p>
            <a:pPr marL="0" indent="0">
              <a:buNone/>
            </a:pPr>
            <a:endParaRPr lang="fr-FR" dirty="0">
              <a:effectLst/>
              <a:latin typeface="Times" pitchFamily="2" charset="0"/>
            </a:endParaRP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94144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1283D7-DD0B-2808-A23F-59EF11B10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Quelques ressources bibliographiques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D7554E5-7E8E-C1B4-A251-D3D9B1AE9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100" y="1690688"/>
            <a:ext cx="10807700" cy="4913312"/>
          </a:xfrm>
        </p:spPr>
        <p:txBody>
          <a:bodyPr>
            <a:normAutofit fontScale="92500" lnSpcReduction="20000"/>
          </a:bodyPr>
          <a:lstStyle/>
          <a:p>
            <a:r>
              <a:rPr lang="fr-FR" sz="2400" b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Christopher M. Davidson, </a:t>
            </a:r>
            <a:r>
              <a:rPr lang="fr-FR" sz="24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United Arab Emirates. A </a:t>
            </a:r>
            <a:r>
              <a:rPr lang="fr-FR" sz="2400" b="0" i="1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Study</a:t>
            </a:r>
            <a:r>
              <a:rPr lang="fr-FR" sz="24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 Survival</a:t>
            </a:r>
            <a:r>
              <a:rPr lang="fr-FR" sz="2400" b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Boulder, CO: Lynne </a:t>
            </a:r>
            <a:r>
              <a:rPr lang="fr-FR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Rienner</a:t>
            </a:r>
            <a:r>
              <a:rPr lang="fr-FR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2400" b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2005. </a:t>
            </a:r>
          </a:p>
          <a:p>
            <a:r>
              <a:rPr lang="fr-FR" sz="2400" b="0" i="0" u="none" strike="noStrike" dirty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Christopher M. Davidson,</a:t>
            </a:r>
            <a:r>
              <a:rPr lang="fr-FR" sz="2400" b="1" i="0" u="none" strike="noStrike" dirty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‘</a:t>
            </a:r>
            <a:r>
              <a:rPr lang="fr-FR" sz="2400" i="0" u="none" strike="noStrike" dirty="0" err="1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After</a:t>
            </a:r>
            <a:r>
              <a:rPr lang="fr-FR" sz="2400" i="0" u="none" strike="noStrike" dirty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Shaikh Zayed: The </a:t>
            </a:r>
            <a:r>
              <a:rPr lang="fr-FR" sz="2400" i="0" u="none" strike="noStrike" dirty="0" err="1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Politics</a:t>
            </a:r>
            <a:r>
              <a:rPr lang="fr-FR" sz="2400" i="0" u="none" strike="noStrike" dirty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of Succession in Abu Dhabi and the United Arab Emirates</a:t>
            </a:r>
            <a:r>
              <a:rPr lang="fr-FR" sz="2400" b="1" i="0" u="none" strike="noStrike" dirty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fr-FR" sz="2400" b="0" i="0" u="none" strike="noStrike" dirty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in </a:t>
            </a:r>
            <a:r>
              <a:rPr lang="fr-FR" sz="2400" b="0" i="1" u="none" strike="noStrike" dirty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Middle East Policy</a:t>
            </a:r>
            <a:r>
              <a:rPr lang="fr-FR" sz="2400" b="0" i="0" u="none" strike="noStrike" dirty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Vol. 13, No. 1, 2006.</a:t>
            </a:r>
            <a:endParaRPr lang="fr-FR" sz="2400" b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Noureddine </a:t>
            </a:r>
            <a:r>
              <a:rPr lang="fr-FR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Jebnoun</a:t>
            </a: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, ‘Outsourcing violence: Para-</a:t>
            </a:r>
            <a:r>
              <a:rPr lang="fr-F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institutional</a:t>
            </a: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 coercive </a:t>
            </a:r>
            <a:r>
              <a:rPr lang="fr-F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actors</a:t>
            </a: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 in the United Arab Emirates’ </a:t>
            </a:r>
            <a:r>
              <a:rPr lang="fr-F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regional</a:t>
            </a: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activism</a:t>
            </a: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’, </a:t>
            </a:r>
            <a:r>
              <a:rPr lang="fr-FR" sz="24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Arab </a:t>
            </a:r>
            <a:r>
              <a:rPr lang="fr-FR" sz="2400" i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Studies</a:t>
            </a:r>
            <a:r>
              <a:rPr lang="fr-FR" sz="24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Journal</a:t>
            </a:r>
            <a:r>
              <a:rPr lang="fr-FR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Spring 2022, Vol. 30, No. 1 (Spring 2022), pp. 38-79. </a:t>
            </a:r>
          </a:p>
          <a:p>
            <a:r>
              <a:rPr lang="fr-FR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Michael </a:t>
            </a:r>
            <a:r>
              <a:rPr lang="fr-FR" sz="2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Herb</a:t>
            </a:r>
            <a:r>
              <a:rPr lang="fr-FR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Nation of </a:t>
            </a:r>
            <a:r>
              <a:rPr lang="fr-FR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Bureaucrats</a:t>
            </a:r>
            <a:r>
              <a:rPr lang="fr-FR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fr-FR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Political</a:t>
            </a:r>
            <a:r>
              <a:rPr lang="fr-FR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Participation and </a:t>
            </a:r>
            <a:r>
              <a:rPr lang="fr-FR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Economic</a:t>
            </a:r>
            <a:r>
              <a:rPr lang="fr-FR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Diversification in Kuwait and  the United Arab Emirates, </a:t>
            </a:r>
            <a:r>
              <a:rPr lang="fr-FR" sz="24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International Journal of Middle East </a:t>
            </a:r>
            <a:r>
              <a:rPr lang="fr-FR" sz="2400" i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Studies</a:t>
            </a:r>
            <a:r>
              <a:rPr lang="fr-FR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Vol. 41, No. 3 (Aug., 2009), pp. 375- 395.</a:t>
            </a:r>
            <a:endParaRPr lang="fr-FR" sz="24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 </a:t>
            </a:r>
            <a:r>
              <a:rPr lang="fr-FR" sz="2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Cheeseman</a:t>
            </a:r>
            <a:r>
              <a:rPr lang="fr-FR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et Marie-Eve Desrosiers, </a:t>
            </a:r>
            <a:r>
              <a:rPr lang="fr-FR" sz="24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Rise of </a:t>
            </a:r>
            <a:r>
              <a:rPr lang="fr-FR" sz="2400" b="0" i="1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Authoritarian</a:t>
            </a:r>
            <a:r>
              <a:rPr lang="fr-FR" sz="24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Middle-Powers and </a:t>
            </a:r>
            <a:r>
              <a:rPr lang="fr-FR" sz="2400" b="0" i="1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fr-FR" sz="24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b="0" i="1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fr-FR" sz="24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b="0" i="1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means</a:t>
            </a:r>
            <a:r>
              <a:rPr lang="fr-FR" sz="24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for world </a:t>
            </a:r>
            <a:r>
              <a:rPr lang="fr-FR" sz="2400" b="0" i="1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politics</a:t>
            </a:r>
            <a:r>
              <a:rPr lang="fr-FR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Cambridge </a:t>
            </a:r>
            <a:r>
              <a:rPr lang="fr-FR" sz="2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University</a:t>
            </a:r>
            <a:r>
              <a:rPr lang="fr-FR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Press</a:t>
            </a:r>
            <a:r>
              <a:rPr lang="fr-FR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2026. </a:t>
            </a:r>
          </a:p>
          <a:p>
            <a:r>
              <a:rPr lang="fr-FR" sz="240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ICG, ‘The United Arab Emirates in the Horn of </a:t>
            </a:r>
            <a:r>
              <a:rPr lang="fr-FR" sz="240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Africa</a:t>
            </a:r>
            <a:r>
              <a:rPr lang="fr-FR" sz="240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’, briefing, 6 </a:t>
            </a:r>
            <a:r>
              <a:rPr lang="fr-FR" sz="240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Nov</a:t>
            </a:r>
            <a:r>
              <a:rPr lang="fr-FR" sz="240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2018, </a:t>
            </a:r>
            <a:r>
              <a:rPr lang="fr-FR" sz="240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https://www.crisisgroup.org/brf/middle-east-north-africa/united-arab-emirates/b065-united-arab-emirates-horn-africa</a:t>
            </a:r>
            <a:r>
              <a:rPr lang="fr-FR" sz="240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Jean-Loup </a:t>
            </a:r>
            <a:r>
              <a:rPr lang="fr-F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Samaan</a:t>
            </a: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, ‘Les émirats arabes unis en Afrique. </a:t>
            </a:r>
            <a:r>
              <a:rPr lang="fr-FR" sz="1800" dirty="0">
                <a:effectLst/>
                <a:latin typeface="TradeGothicLTStd"/>
              </a:rPr>
              <a:t>Les ambitions parfois </a:t>
            </a:r>
            <a:r>
              <a:rPr lang="fr-FR" sz="1800" dirty="0" err="1">
                <a:effectLst/>
                <a:latin typeface="TradeGothicLTStd"/>
              </a:rPr>
              <a:t>contrariées</a:t>
            </a:r>
            <a:r>
              <a:rPr lang="fr-FR" sz="1800" dirty="0">
                <a:effectLst/>
                <a:latin typeface="TradeGothicLTStd"/>
              </a:rPr>
              <a:t> d’un nouvel acteur </a:t>
            </a:r>
            <a:r>
              <a:rPr lang="fr-FR" sz="1800" dirty="0" err="1">
                <a:effectLst/>
                <a:latin typeface="TradeGothicLTStd"/>
              </a:rPr>
              <a:t>régional</a:t>
            </a:r>
            <a:r>
              <a:rPr lang="fr-FR" sz="1800" dirty="0">
                <a:latin typeface="TradeGothicLTStd"/>
              </a:rPr>
              <a:t>’, Notes de l’IFRI, 2021. </a:t>
            </a:r>
            <a:endParaRPr lang="fr-FR" sz="1600" dirty="0"/>
          </a:p>
          <a:p>
            <a:endParaRPr lang="fr-FR" sz="240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7077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5116CB-65DC-F70A-13D0-4AA136170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Quelques éléments de reprise sur le rapport à l’espace dans les conflits armés…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5E2B0A-6704-2F49-219E-64E5FA453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44725"/>
            <a:ext cx="10515600" cy="4351338"/>
          </a:xfrm>
        </p:spPr>
        <p:txBody>
          <a:bodyPr>
            <a:normAutofit fontScale="85000" lnSpcReduction="20000"/>
          </a:bodyPr>
          <a:lstStyle/>
          <a:p>
            <a:r>
              <a:rPr lang="fr-FR" dirty="0"/>
              <a:t>Impact de la morphologie des lieux sur les formes de violence</a:t>
            </a:r>
          </a:p>
          <a:p>
            <a:r>
              <a:rPr lang="fr-FR" dirty="0"/>
              <a:t>Usages des lieux pour combattre, tuer, résister (Scott)</a:t>
            </a:r>
          </a:p>
          <a:p>
            <a:r>
              <a:rPr lang="fr-FR" dirty="0"/>
              <a:t>Importance de la connaissance des lieux comme ressource stratégique ou tactique (pour combat ou violence), cf. Rwanda</a:t>
            </a:r>
          </a:p>
          <a:p>
            <a:r>
              <a:rPr lang="fr-FR" dirty="0"/>
              <a:t>Dimensions symboliques et politiques des lieux</a:t>
            </a:r>
          </a:p>
          <a:p>
            <a:r>
              <a:rPr lang="fr-FR" dirty="0"/>
              <a:t>‘Ruralisation’ d’un conflit ou ‘urbanisation’ d’un conflit, pas aléatoire</a:t>
            </a:r>
          </a:p>
          <a:p>
            <a:r>
              <a:rPr lang="fr-FR" dirty="0"/>
              <a:t>Lire les ruines et les destructions, intentionnalité ou pas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sz="1800" b="1" dirty="0">
                <a:solidFill>
                  <a:srgbClr val="566668"/>
                </a:solidFill>
                <a:effectLst/>
                <a:latin typeface="Corbel" panose="020B0503020204020204" pitchFamily="34" charset="0"/>
              </a:rPr>
              <a:t>Vincent Bonnecase, ‘Ce que les ruines racontent d’une insurrection Morales du vol et de la violence au Burkina Faso pendant les </a:t>
            </a:r>
            <a:r>
              <a:rPr lang="fr-FR" sz="1800" b="1" dirty="0" err="1">
                <a:solidFill>
                  <a:srgbClr val="566668"/>
                </a:solidFill>
                <a:effectLst/>
                <a:latin typeface="Corbel" panose="020B0503020204020204" pitchFamily="34" charset="0"/>
              </a:rPr>
              <a:t>journées</a:t>
            </a:r>
            <a:r>
              <a:rPr lang="fr-FR" sz="1800" b="1" dirty="0">
                <a:solidFill>
                  <a:srgbClr val="566668"/>
                </a:solidFill>
                <a:effectLst/>
                <a:latin typeface="Corbel" panose="020B0503020204020204" pitchFamily="34" charset="0"/>
              </a:rPr>
              <a:t> insurrectionnelles des 30 et 31 octobre 2014’, </a:t>
            </a:r>
            <a:r>
              <a:rPr lang="fr-FR" sz="1800" b="1" i="1" dirty="0">
                <a:solidFill>
                  <a:srgbClr val="566668"/>
                </a:solidFill>
                <a:effectLst/>
                <a:latin typeface="Corbel" panose="020B0503020204020204" pitchFamily="34" charset="0"/>
              </a:rPr>
              <a:t>Sociétés politiques comparées</a:t>
            </a:r>
            <a:r>
              <a:rPr lang="fr-FR" sz="1800" b="1" dirty="0">
                <a:solidFill>
                  <a:srgbClr val="566668"/>
                </a:solidFill>
                <a:effectLst/>
                <a:latin typeface="Corbel" panose="020B0503020204020204" pitchFamily="34" charset="0"/>
              </a:rPr>
              <a:t>, </a:t>
            </a:r>
            <a:r>
              <a:rPr lang="fr-FR" sz="1800" dirty="0">
                <a:solidFill>
                  <a:srgbClr val="111416"/>
                </a:solidFill>
                <a:effectLst/>
                <a:latin typeface="Corbel" panose="020B0503020204020204" pitchFamily="34" charset="0"/>
              </a:rPr>
              <a:t>38, jan.-avr. 2016 </a:t>
            </a: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478302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5262C2-A00B-E288-1929-D9AD7AF10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9E28A51-513D-D36A-CF47-B1CDDC7E20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‘</a:t>
            </a:r>
            <a:r>
              <a:rPr lang="fr-FR" dirty="0" err="1"/>
              <a:t>Urbicide</a:t>
            </a:r>
            <a:r>
              <a:rPr lang="fr-FR" dirty="0"/>
              <a:t>’: la pensée de Bogdan </a:t>
            </a:r>
            <a:r>
              <a:rPr lang="fr-FR" dirty="0" err="1"/>
              <a:t>Bogdanovic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376BD40-7F24-86B0-660D-FDBEE2F7E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9301" y="2764296"/>
            <a:ext cx="5218024" cy="354760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9C619E2-FA65-9F4D-367B-55939D43A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777" y="2726755"/>
            <a:ext cx="2590246" cy="345020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6D0D571-CF05-F079-BE82-8C2EA65C89BD}"/>
              </a:ext>
            </a:extLst>
          </p:cNvPr>
          <p:cNvSpPr txBox="1"/>
          <p:nvPr/>
        </p:nvSpPr>
        <p:spPr>
          <a:xfrm>
            <a:off x="3657600" y="5569545"/>
            <a:ext cx="1511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i="1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Stone Flower, 1966, camp de concentration de </a:t>
            </a:r>
            <a:r>
              <a:rPr lang="fr-FR" sz="1100" b="1" i="1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Jasenovac</a:t>
            </a:r>
            <a:r>
              <a:rPr lang="fr-FR" sz="1100" b="1" i="1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Croatie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40726978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1A58C0-B34D-5A5E-A66A-F0BB3D1C0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Quelques éléments sur des dispositifs de production de l’espace en contexte de conflit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B53B02-87F7-9645-BF02-E189403F8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/>
          <a:lstStyle/>
          <a:p>
            <a:r>
              <a:rPr lang="fr-F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heck points, barrières, barrages, barricades, ‘</a:t>
            </a:r>
            <a:r>
              <a:rPr lang="fr-F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roadblocks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 et tout un vocabulaire dans les langues parlées sur place</a:t>
            </a:r>
          </a:p>
          <a:p>
            <a:r>
              <a:rPr lang="fr-FR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Histoire et mémoire de la barricade</a:t>
            </a:r>
          </a:p>
          <a:p>
            <a:r>
              <a:rPr lang="fr-FR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Production d’espaces et d’identité</a:t>
            </a:r>
          </a:p>
          <a:p>
            <a:r>
              <a:rPr lang="fr-FR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Importance du ‘capital identitaire’</a:t>
            </a:r>
          </a:p>
          <a:p>
            <a:r>
              <a:rPr lang="fr-FR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Dimension de filtre</a:t>
            </a:r>
          </a:p>
          <a:p>
            <a:r>
              <a:rPr lang="fr-FR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Production de hiérarchie sociale, violence symbolique</a:t>
            </a:r>
          </a:p>
          <a:p>
            <a:r>
              <a:rPr lang="fr-FR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Pas d’égalité aux check points</a:t>
            </a:r>
          </a:p>
          <a:p>
            <a:endParaRPr lang="fr-FR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Voir: </a:t>
            </a:r>
            <a:r>
              <a:rPr lang="fr-F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Alexandra RIJKE et Claudio MINCA, “Inside Checkpoint 300: Checkpoint </a:t>
            </a:r>
            <a:r>
              <a:rPr lang="fr-FR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Regimes</a:t>
            </a:r>
            <a:r>
              <a:rPr lang="fr-F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as Spatial </a:t>
            </a:r>
            <a:r>
              <a:rPr lang="fr-FR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Political</a:t>
            </a:r>
            <a:r>
              <a:rPr lang="fr-F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Technologies in the </a:t>
            </a:r>
            <a:r>
              <a:rPr lang="fr-FR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Occupied</a:t>
            </a:r>
            <a:r>
              <a:rPr lang="fr-F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Palestinian</a:t>
            </a:r>
            <a:r>
              <a:rPr lang="fr-F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Territories</a:t>
            </a:r>
            <a:r>
              <a:rPr lang="fr-F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”, Antipode, 2019.</a:t>
            </a:r>
            <a:r>
              <a:rPr lang="fr-FR" sz="1200" dirty="0">
                <a:effectLst/>
              </a:rPr>
              <a:t> </a:t>
            </a:r>
            <a:endParaRPr lang="fr-FR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2064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8A03A9-46F2-FC47-A353-7F4B1F35D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25F1E681-F36B-672D-2802-F7C05A61CB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25814" y="475198"/>
            <a:ext cx="3940371" cy="5907604"/>
          </a:xfrm>
        </p:spPr>
      </p:pic>
    </p:spTree>
    <p:extLst>
      <p:ext uri="{BB962C8B-B14F-4D97-AF65-F5344CB8AC3E}">
        <p14:creationId xmlns:p14="http://schemas.microsoft.com/office/powerpoint/2010/main" val="10825231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C9414D-6BAD-D852-AE70-F8B3E737B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Exemple, Ouganda 2009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C67728-6580-9E4D-134F-ADB1FDFD65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Content Placeholder 3" descr="Historical riot.jpg">
            <a:extLst>
              <a:ext uri="{FF2B5EF4-FFF2-40B4-BE49-F238E27FC236}">
                <a16:creationId xmlns:a16="http://schemas.microsoft.com/office/drawing/2014/main" id="{D65BEAC7-55B0-D952-4DC6-9041BE85C1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1549399" y="1601485"/>
            <a:ext cx="9008227" cy="495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6672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CD8696-911B-08E0-93EB-D363B93EA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Content Placeholder 3" descr="national01pix.jpg">
            <a:extLst>
              <a:ext uri="{FF2B5EF4-FFF2-40B4-BE49-F238E27FC236}">
                <a16:creationId xmlns:a16="http://schemas.microsoft.com/office/drawing/2014/main" id="{CE4852A4-9B2F-BA2D-473E-54FB0BA995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7" b="9097"/>
          <a:stretch>
            <a:fillRect/>
          </a:stretch>
        </p:blipFill>
        <p:spPr>
          <a:xfrm>
            <a:off x="545133" y="376237"/>
            <a:ext cx="5550867" cy="3052763"/>
          </a:xfrm>
          <a:prstGeom prst="rect">
            <a:avLst/>
          </a:prstGeom>
        </p:spPr>
      </p:pic>
      <p:pic>
        <p:nvPicPr>
          <p:cNvPr id="6" name="Content Placeholder 3" descr="Roadblock Independent.png">
            <a:extLst>
              <a:ext uri="{FF2B5EF4-FFF2-40B4-BE49-F238E27FC236}">
                <a16:creationId xmlns:a16="http://schemas.microsoft.com/office/drawing/2014/main" id="{334CC38B-9053-3DE1-DAE4-8B74883853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721" b="-6721"/>
          <a:stretch>
            <a:fillRect/>
          </a:stretch>
        </p:blipFill>
        <p:spPr>
          <a:xfrm>
            <a:off x="6593229" y="1244599"/>
            <a:ext cx="5389181" cy="2963863"/>
          </a:xfrm>
        </p:spPr>
      </p:pic>
      <p:pic>
        <p:nvPicPr>
          <p:cNvPr id="7" name="Content Placeholder 3" descr="DSC_7719.jpg">
            <a:extLst>
              <a:ext uri="{FF2B5EF4-FFF2-40B4-BE49-F238E27FC236}">
                <a16:creationId xmlns:a16="http://schemas.microsoft.com/office/drawing/2014/main" id="{0A4AFCF5-AC9C-4A96-BE43-B12320EA6D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6" b="9036"/>
          <a:stretch>
            <a:fillRect/>
          </a:stretch>
        </p:blipFill>
        <p:spPr>
          <a:xfrm>
            <a:off x="1346200" y="4001642"/>
            <a:ext cx="4902200" cy="269602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6061885-31F6-4287-0EF5-EB58B6D59118}"/>
              </a:ext>
            </a:extLst>
          </p:cNvPr>
          <p:cNvSpPr txBox="1"/>
          <p:nvPr/>
        </p:nvSpPr>
        <p:spPr>
          <a:xfrm>
            <a:off x="7797800" y="5181600"/>
            <a:ext cx="208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Source: Daily Monitor</a:t>
            </a:r>
          </a:p>
        </p:txBody>
      </p:sp>
    </p:spTree>
    <p:extLst>
      <p:ext uri="{BB962C8B-B14F-4D97-AF65-F5344CB8AC3E}">
        <p14:creationId xmlns:p14="http://schemas.microsoft.com/office/powerpoint/2010/main" val="22466236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ugandariot1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0" b="9060"/>
          <a:stretch>
            <a:fillRect/>
          </a:stretch>
        </p:blipFill>
        <p:spPr>
          <a:xfrm>
            <a:off x="602426" y="365125"/>
            <a:ext cx="8236773" cy="3408363"/>
          </a:xfrm>
        </p:spPr>
      </p:pic>
      <p:pic>
        <p:nvPicPr>
          <p:cNvPr id="3" name="Content Placeholder 3" descr="Bus.jpg">
            <a:extLst>
              <a:ext uri="{FF2B5EF4-FFF2-40B4-BE49-F238E27FC236}">
                <a16:creationId xmlns:a16="http://schemas.microsoft.com/office/drawing/2014/main" id="{D0F004B1-14A8-FFE8-52B3-ACC425C5F1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9" b="7989"/>
          <a:stretch>
            <a:fillRect/>
          </a:stretch>
        </p:blipFill>
        <p:spPr>
          <a:xfrm>
            <a:off x="4914900" y="4085728"/>
            <a:ext cx="5569774" cy="306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706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1A4D46-9015-DBBD-AB61-080968E5D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ED93E5-DE9F-E46C-1CA4-04AF6509EA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Population de 10 millions de personnes, plus de 80% sont étrangers</a:t>
            </a:r>
          </a:p>
          <a:p>
            <a:r>
              <a:rPr lang="fr-FR" dirty="0"/>
              <a:t>Fédération de 7 émirats, dominés par Abu Dhabi (popu la + nombreuse, siège gvt fédéral)</a:t>
            </a:r>
          </a:p>
          <a:p>
            <a:r>
              <a:rPr lang="fr-FR" dirty="0"/>
              <a:t>Problématiques / politique de défense:</a:t>
            </a:r>
          </a:p>
          <a:p>
            <a:pPr lvl="1">
              <a:buFontTx/>
              <a:buChar char="-"/>
            </a:pPr>
            <a:r>
              <a:rPr lang="fr-FR" dirty="0"/>
              <a:t>Passé colonial relativement récent</a:t>
            </a:r>
          </a:p>
          <a:p>
            <a:pPr lvl="1">
              <a:buFontTx/>
              <a:buChar char="-"/>
            </a:pPr>
            <a:r>
              <a:rPr lang="fr-FR" dirty="0"/>
              <a:t>Petit Etat / géants de la sous-région</a:t>
            </a:r>
          </a:p>
          <a:p>
            <a:pPr lvl="1">
              <a:buFontTx/>
              <a:buChar char="-"/>
            </a:pPr>
            <a:r>
              <a:rPr lang="fr-FR" dirty="0"/>
              <a:t>Population limitée et divisée</a:t>
            </a:r>
          </a:p>
          <a:p>
            <a:r>
              <a:rPr lang="fr-FR" dirty="0"/>
              <a:t>Mais politique étrangère très assertive en particulier depuis les années 2010, et y compris dans la corne de l’Afrique</a:t>
            </a:r>
          </a:p>
        </p:txBody>
      </p:sp>
    </p:spTree>
    <p:extLst>
      <p:ext uri="{BB962C8B-B14F-4D97-AF65-F5344CB8AC3E}">
        <p14:creationId xmlns:p14="http://schemas.microsoft.com/office/powerpoint/2010/main" val="35467726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7800" y="780256"/>
            <a:ext cx="7035800" cy="71596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Patriotisme</a:t>
            </a:r>
            <a:r>
              <a:rPr lang="en-US" dirty="0"/>
              <a:t> </a:t>
            </a:r>
            <a:r>
              <a:rPr lang="en-US" dirty="0" err="1"/>
              <a:t>ethnique</a:t>
            </a:r>
            <a:r>
              <a:rPr lang="en-US" dirty="0"/>
              <a:t> et </a:t>
            </a:r>
            <a:r>
              <a:rPr lang="en-US" dirty="0" err="1"/>
              <a:t>civilité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“We the Baganda say ‘we are well polished’ so we cannot always protest in the roads, that is for the uncultured… unpolished…”</a:t>
            </a:r>
          </a:p>
          <a:p>
            <a:pPr marL="0" indent="0">
              <a:buNone/>
            </a:pPr>
            <a:r>
              <a:rPr lang="en-US" sz="1600" dirty="0"/>
              <a:t>Radio show, </a:t>
            </a:r>
            <a:r>
              <a:rPr lang="en-US" sz="1600" dirty="0" err="1"/>
              <a:t>Août</a:t>
            </a:r>
            <a:r>
              <a:rPr lang="en-US" sz="1600" dirty="0"/>
              <a:t> 2008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"Do not button your coats, but leave them hang freely, walk with airs... Drive recklessly. Uganda is your country" </a:t>
            </a:r>
          </a:p>
          <a:p>
            <a:pPr marL="0" indent="0">
              <a:buNone/>
            </a:pPr>
            <a:r>
              <a:rPr lang="en-US" sz="1600" dirty="0"/>
              <a:t>S. </a:t>
            </a:r>
            <a:r>
              <a:rPr lang="en-US" sz="1600" dirty="0" err="1"/>
              <a:t>Mulumba</a:t>
            </a:r>
            <a:r>
              <a:rPr lang="en-US" sz="1600" dirty="0"/>
              <a:t>, </a:t>
            </a:r>
            <a:r>
              <a:rPr lang="en-US" sz="1600" i="1" dirty="0"/>
              <a:t>Uganda is a Nation</a:t>
            </a:r>
            <a:r>
              <a:rPr lang="en-US" sz="1600" dirty="0"/>
              <a:t>, 1948</a:t>
            </a:r>
            <a:endParaRPr lang="en-GB" sz="1600" dirty="0"/>
          </a:p>
          <a:p>
            <a:pPr marL="0" indent="0">
              <a:buNone/>
            </a:pPr>
            <a:r>
              <a:rPr lang="en-US" sz="5800" dirty="0"/>
              <a:t>“Let us riot with pleasure…”</a:t>
            </a:r>
          </a:p>
          <a:p>
            <a:pPr marL="0" indent="0">
              <a:buNone/>
            </a:pPr>
            <a:r>
              <a:rPr lang="en-US" dirty="0"/>
              <a:t>S. Mulumba, </a:t>
            </a:r>
            <a:r>
              <a:rPr lang="en-US" i="1" dirty="0"/>
              <a:t>Uganda is a Nation</a:t>
            </a:r>
            <a:r>
              <a:rPr lang="en-US" dirty="0"/>
              <a:t>, 1948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1449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Ekiyitirirwa</a:t>
            </a:r>
            <a:endParaRPr lang="en-US" dirty="0"/>
          </a:p>
        </p:txBody>
      </p:sp>
      <p:pic>
        <p:nvPicPr>
          <p:cNvPr id="4" name="Content Placeholder 3" descr="2014_1$largeimg428_Jan_2014_170618347gallery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8" b="89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252414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sanyub1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8" b="8958"/>
          <a:stretch>
            <a:fillRect/>
          </a:stretch>
        </p:blipFill>
        <p:spPr>
          <a:xfrm>
            <a:off x="1981200" y="1581527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10915670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20190522_155923.jpg" descr="20190522_1559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45551"/>
            <a:ext cx="9144001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Rectangle"/>
          <p:cNvSpPr/>
          <p:nvPr/>
        </p:nvSpPr>
        <p:spPr>
          <a:xfrm>
            <a:off x="3899210" y="4365349"/>
            <a:ext cx="1698667" cy="45292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image13.png" descr="image13.pn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2171" b="2171"/>
          <a:stretch>
            <a:fillRect/>
          </a:stretch>
        </p:blipFill>
        <p:spPr>
          <a:xfrm>
            <a:off x="4079605" y="0"/>
            <a:ext cx="4032790" cy="6858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E2B945DA-7514-5F94-5589-B9B54AB80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583" y="0"/>
            <a:ext cx="74408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00804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171969-9566-4312-5E45-F495E58DE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5A202A3-B8E0-1984-2D12-40111D8FB2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29629" y="0"/>
            <a:ext cx="13024829" cy="7185774"/>
          </a:xfrm>
        </p:spPr>
      </p:pic>
    </p:spTree>
    <p:extLst>
      <p:ext uri="{BB962C8B-B14F-4D97-AF65-F5344CB8AC3E}">
        <p14:creationId xmlns:p14="http://schemas.microsoft.com/office/powerpoint/2010/main" val="3446070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6853C3-D929-62AF-0B2B-2C3735F4C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C8DC15B-D9D3-23DF-2CC2-A0127A7212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Implication au </a:t>
            </a:r>
            <a:r>
              <a:rPr lang="fr-FR" dirty="0" err="1"/>
              <a:t>Yemen</a:t>
            </a:r>
            <a:r>
              <a:rPr lang="fr-FR" dirty="0"/>
              <a:t>, au Soudan, en Somalie, en Ethiopie, au Sahel…</a:t>
            </a:r>
          </a:p>
          <a:p>
            <a:r>
              <a:rPr lang="fr-FR" dirty="0"/>
              <a:t>En sus de la question de l’accès aux ressources</a:t>
            </a:r>
          </a:p>
          <a:p>
            <a:r>
              <a:rPr lang="fr-FR" dirty="0"/>
              <a:t> Importance du détour par l’histoire et l’analyse des dynamiques politiques internes</a:t>
            </a:r>
          </a:p>
          <a:p>
            <a:r>
              <a:rPr lang="fr-FR" dirty="0"/>
              <a:t>Comprendre les formes et les enjeux de l’ingérence au sein des conflits armés africains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52435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6CE543-76E9-171D-5DE7-FD262CEC8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Quelques repères historiques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FFBC0C-C1E2-CA83-B5AA-3B40D7FC29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Famille régnante depuis le 18e siècle à Abu Dhabi = Al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Nahyane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.</a:t>
            </a:r>
            <a:endParaRPr lang="fr-FR" dirty="0"/>
          </a:p>
          <a:p>
            <a:r>
              <a:rPr lang="fr-FR" dirty="0"/>
              <a:t>1820s: 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ambitions anciennes des Britanniques sur la région: sécuriser le commerce dans l'océan indien.</a:t>
            </a:r>
          </a:p>
          <a:p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Entre 1820 et 1853: signature d’accords avec les émirats qui résistaient jusqu'alors à l’expansion GB. Les États signataires signent en tant qu’ ‘États de la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Trève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' (</a:t>
            </a:r>
            <a:r>
              <a:rPr lang="fr-FR" i="1" dirty="0" err="1">
                <a:solidFill>
                  <a:srgbClr val="000000"/>
                </a:solidFill>
                <a:effectLst/>
                <a:latin typeface="Helvetica" pitchFamily="2" charset="0"/>
              </a:rPr>
              <a:t>Trucial</a:t>
            </a:r>
            <a:r>
              <a:rPr lang="fr-FR" i="1" dirty="0">
                <a:solidFill>
                  <a:srgbClr val="000000"/>
                </a:solidFill>
                <a:effectLst/>
                <a:latin typeface="Helvetica" pitchFamily="2" charset="0"/>
              </a:rPr>
              <a:t> States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)</a:t>
            </a:r>
          </a:p>
          <a:p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1892: établissement d'un protectorat sur les émirats de la côte, les Etats de la </a:t>
            </a:r>
            <a:r>
              <a:rPr lang="fr-FR" dirty="0" err="1">
                <a:solidFill>
                  <a:srgbClr val="000000"/>
                </a:solidFill>
                <a:effectLst/>
                <a:latin typeface="Helvetica" pitchFamily="2" charset="0"/>
              </a:rPr>
              <a:t>trève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 sont formellement dans l'Empire britannique jusqu’en 1971</a:t>
            </a:r>
          </a:p>
          <a:p>
            <a:pPr marL="0" indent="0">
              <a:buNone/>
            </a:pPr>
            <a:endParaRPr lang="fr-FR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endParaRPr lang="fr-FR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8971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D0E724-8530-5699-0406-F36488CD2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0425"/>
            <a:ext cx="10515600" cy="1325563"/>
          </a:xfrm>
        </p:spPr>
        <p:txBody>
          <a:bodyPr/>
          <a:lstStyle/>
          <a:p>
            <a:r>
              <a:rPr lang="fr-FR" dirty="0"/>
              <a:t>Un appareil sécuritaire et une administration extravertis de longue date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AD8F015-2A55-CEF2-BD87-8E98F3750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‘Maintien de l’ordre’ dans la région effectué depuis l’Inde par les Britanniques</a:t>
            </a:r>
          </a:p>
          <a:p>
            <a:r>
              <a:rPr lang="fr-FR" dirty="0"/>
              <a:t>1950: renforcement de l’appareil sécuritaire GB dans les émirats dans le contexte de l’exploration pétrolière (protéger les exploitations) + crise de Suez</a:t>
            </a:r>
          </a:p>
          <a:p>
            <a:r>
              <a:rPr lang="fr-FR" dirty="0"/>
              <a:t>Dirigeants dépendent ++ des GB</a:t>
            </a:r>
          </a:p>
          <a:p>
            <a:r>
              <a:rPr lang="fr-FR" dirty="0"/>
              <a:t>1960: découverte du pétrole</a:t>
            </a:r>
          </a:p>
          <a:p>
            <a:r>
              <a:rPr lang="fr-FR" dirty="0"/>
              <a:t>Construction de l’Etat indépendant en partie avec fonctionnaires étrangers (Soudanais, Jordaniens)</a:t>
            </a:r>
          </a:p>
          <a:p>
            <a:r>
              <a:rPr lang="fr-FR" dirty="0"/>
              <a:t>1971: Indépendance: urgence de construire une armée, y compris en enrôlant des bataillons étrangers (Inde)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22987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CF029E-A5D5-FCA2-B95C-26E92FAA7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déterminants de la politique étrangère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5C2673E-F7DD-7BFD-CF9E-BCBFF93E90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Rivalité avec l’Iran ++ après la révolution</a:t>
            </a:r>
          </a:p>
          <a:p>
            <a:r>
              <a:rPr lang="fr-FR" dirty="0"/>
              <a:t>Étape cruciale de la première guerre du Golfe: le choix de l’alliance avec les États-Unis (se séparer du UK)</a:t>
            </a:r>
          </a:p>
          <a:p>
            <a:r>
              <a:rPr lang="fr-FR" dirty="0"/>
              <a:t>La participation à des interventions militaires internationales (Kosovo, Afghanistan, Libye, Etat islamique)</a:t>
            </a:r>
          </a:p>
          <a:p>
            <a:r>
              <a:rPr lang="fr-FR" dirty="0"/>
              <a:t>La rivalité avec le Qatar et la rupture en 2017 dans contexte guerre du </a:t>
            </a:r>
            <a:r>
              <a:rPr lang="fr-FR" dirty="0" err="1"/>
              <a:t>Yemen</a:t>
            </a:r>
            <a:r>
              <a:rPr lang="fr-FR" dirty="0"/>
              <a:t>: soutien de rivaux au sein des champs politiques africains (Somalie, Soudan), notion de ‘systèmes de conflits’ (Roland Marchal)</a:t>
            </a:r>
          </a:p>
          <a:p>
            <a:r>
              <a:rPr lang="fr-FR" dirty="0"/>
              <a:t>L’étape des Printemps arabes</a:t>
            </a:r>
          </a:p>
          <a:p>
            <a:r>
              <a:rPr lang="fr-FR" dirty="0"/>
              <a:t>L’hostilité aux Frères musulmans</a:t>
            </a:r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3898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A87CAF-8FDF-1B8E-372D-72048F313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Liens anciens avec l’Afrique, mais au centre de la PE depuis 10 ans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3FD3B6A-FF2D-2773-A2DB-9E6AE74C3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59900" y="1850810"/>
            <a:ext cx="2540000" cy="5007190"/>
          </a:xfrm>
        </p:spPr>
        <p:txBody>
          <a:bodyPr>
            <a:normAutofit fontScale="62500" lnSpcReduction="20000"/>
          </a:bodyPr>
          <a:lstStyle/>
          <a:p>
            <a:r>
              <a:rPr lang="fr-FR" dirty="0"/>
              <a:t>Post-guerre au </a:t>
            </a:r>
            <a:r>
              <a:rPr lang="fr-FR" dirty="0" err="1"/>
              <a:t>Yemen</a:t>
            </a:r>
            <a:r>
              <a:rPr lang="fr-FR" dirty="0"/>
              <a:t> (engagement VS Houthi et pro Arabie saoudite)</a:t>
            </a:r>
          </a:p>
          <a:p>
            <a:r>
              <a:rPr lang="fr-FR" dirty="0"/>
              <a:t>Importance des corridors commerciaux, y compris le Golfe d’Aden, et des relations avec dirigeants locaux, pour une politique économique tournée vers commerce extérieur</a:t>
            </a:r>
          </a:p>
          <a:p>
            <a:r>
              <a:rPr lang="fr-FR" dirty="0"/>
              <a:t>Lutte VS Al </a:t>
            </a:r>
            <a:r>
              <a:rPr lang="fr-FR" dirty="0" err="1"/>
              <a:t>Shabaab</a:t>
            </a:r>
            <a:r>
              <a:rPr lang="fr-FR" dirty="0"/>
              <a:t> en Somalie</a:t>
            </a:r>
          </a:p>
          <a:p>
            <a:r>
              <a:rPr lang="fr-FR" dirty="0"/>
              <a:t>Lutte VS piraterie</a:t>
            </a:r>
          </a:p>
          <a:p>
            <a:r>
              <a:rPr lang="fr-FR" dirty="0"/>
              <a:t>Rôle crucial dans accord Ethiopie/Erythrée en 2018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4" name="Espace réservé du contenu 4">
            <a:extLst>
              <a:ext uri="{FF2B5EF4-FFF2-40B4-BE49-F238E27FC236}">
                <a16:creationId xmlns:a16="http://schemas.microsoft.com/office/drawing/2014/main" id="{6A46846D-2221-B38E-6603-AA5902589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850810"/>
            <a:ext cx="9235483" cy="500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657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D473CA-956B-03A1-8578-BC4F53546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1137"/>
            <a:ext cx="10515600" cy="1325563"/>
          </a:xfrm>
        </p:spPr>
        <p:txBody>
          <a:bodyPr/>
          <a:lstStyle/>
          <a:p>
            <a:r>
              <a:rPr lang="fr-FR" dirty="0"/>
              <a:t>Le contexte intérieur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7A20A62-5121-BF44-7A52-33C183360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5400"/>
            <a:ext cx="10515600" cy="4881563"/>
          </a:xfrm>
        </p:spPr>
        <p:txBody>
          <a:bodyPr/>
          <a:lstStyle/>
          <a:p>
            <a:r>
              <a:rPr lang="fr-FR" dirty="0"/>
              <a:t>Lutter VS formes d’islam politique perçues comme menace ordre intérieur et international + contre l’influence de l’Iran + peur des Printemps</a:t>
            </a:r>
          </a:p>
          <a:p>
            <a:r>
              <a:rPr lang="fr-FR" dirty="0"/>
              <a:t>Contexte de changement générationnel: 2004= investissement ++ dans la sécurité, se renforcer soi-même et consolider emprise sur appareil d’Etat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C610A68-15B0-59E6-4134-58B7D2418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1600" y="3408310"/>
            <a:ext cx="2213762" cy="284247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CF9CF26-5497-11FC-71BB-8259F6F5EEE2}"/>
              </a:ext>
            </a:extLst>
          </p:cNvPr>
          <p:cNvSpPr txBox="1"/>
          <p:nvPr/>
        </p:nvSpPr>
        <p:spPr>
          <a:xfrm>
            <a:off x="8806520" y="6186100"/>
            <a:ext cx="26797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Son autre fils: Mohamed bin Zayed Al </a:t>
            </a:r>
            <a:r>
              <a:rPr lang="fr-FR" sz="120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Nahyan</a:t>
            </a:r>
            <a:r>
              <a:rPr lang="fr-FR" sz="12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r. </a:t>
            </a:r>
            <a:r>
              <a:rPr lang="fr-FR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2022</a:t>
            </a:r>
            <a:r>
              <a:rPr lang="fr-FR" sz="12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à aujourd’hui</a:t>
            </a:r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73C4226-33BB-689D-BC92-860FC2A20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1230" y="3429000"/>
            <a:ext cx="2213762" cy="28956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E2E2979-314D-A8DE-A27E-78CA4B6CF424}"/>
              </a:ext>
            </a:extLst>
          </p:cNvPr>
          <p:cNvSpPr txBox="1"/>
          <p:nvPr/>
        </p:nvSpPr>
        <p:spPr>
          <a:xfrm>
            <a:off x="4826000" y="6324600"/>
            <a:ext cx="2578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Son fils: </a:t>
            </a:r>
            <a:r>
              <a:rPr lang="fr-FR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Sheikh Khalifa bin Zayed al </a:t>
            </a:r>
            <a:r>
              <a:rPr lang="fr-FR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Nahyan</a:t>
            </a:r>
            <a:r>
              <a:rPr lang="fr-FR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r. </a:t>
            </a:r>
            <a:r>
              <a:rPr lang="fr-FR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2004</a:t>
            </a:r>
            <a:r>
              <a:rPr lang="fr-FR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-2022</a:t>
            </a:r>
            <a:endParaRPr lang="fr-FR" sz="12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84F5EE5-513B-DD0E-95FD-074CD985A6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327" y="3429000"/>
            <a:ext cx="2299448" cy="28956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DF37834-849B-DFDB-10A7-A11223542F4A}"/>
              </a:ext>
            </a:extLst>
          </p:cNvPr>
          <p:cNvSpPr txBox="1"/>
          <p:nvPr/>
        </p:nvSpPr>
        <p:spPr>
          <a:xfrm>
            <a:off x="933326" y="6324600"/>
            <a:ext cx="2398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Sheikh Zayed bin Sultan Al </a:t>
            </a:r>
            <a:r>
              <a:rPr lang="fr-FR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Nahyan</a:t>
            </a:r>
            <a:r>
              <a:rPr lang="fr-FR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r: 1966 (1971)-2004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16886396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1223</TotalTime>
  <Words>1484</Words>
  <Application>Microsoft Macintosh PowerPoint</Application>
  <PresentationFormat>Grand écran</PresentationFormat>
  <Paragraphs>106</Paragraphs>
  <Slides>25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Corbel</vt:lpstr>
      <vt:lpstr>Helvetica</vt:lpstr>
      <vt:lpstr>Times</vt:lpstr>
      <vt:lpstr>TradeGothicLTStd</vt:lpstr>
      <vt:lpstr>Thème Office</vt:lpstr>
      <vt:lpstr>Ingérences EAU en Afrique</vt:lpstr>
      <vt:lpstr>Présentation PowerPoint</vt:lpstr>
      <vt:lpstr>Présentation PowerPoint</vt:lpstr>
      <vt:lpstr>Présentation PowerPoint</vt:lpstr>
      <vt:lpstr>Quelques repères historiques</vt:lpstr>
      <vt:lpstr>Un appareil sécuritaire et une administration extravertis de longue date</vt:lpstr>
      <vt:lpstr>Les déterminants de la politique étrangère</vt:lpstr>
      <vt:lpstr>Liens anciens avec l’Afrique, mais au centre de la PE depuis 10 ans</vt:lpstr>
      <vt:lpstr>Le contexte intérieur</vt:lpstr>
      <vt:lpstr>Le paradoxe de l’appareil sécuritaire depuis les années 2000</vt:lpstr>
      <vt:lpstr>Présentation PowerPoint</vt:lpstr>
      <vt:lpstr>Quelques ressources bibliographiques</vt:lpstr>
      <vt:lpstr>Quelques éléments de reprise sur le rapport à l’espace dans les conflits armés…</vt:lpstr>
      <vt:lpstr>Présentation PowerPoint</vt:lpstr>
      <vt:lpstr>Quelques éléments sur des dispositifs de production de l’espace en contexte de conflit</vt:lpstr>
      <vt:lpstr>Présentation PowerPoint</vt:lpstr>
      <vt:lpstr>Exemple, Ouganda 2009</vt:lpstr>
      <vt:lpstr>Présentation PowerPoint</vt:lpstr>
      <vt:lpstr>Présentation PowerPoint</vt:lpstr>
      <vt:lpstr>Patriotisme ethnique et civilité</vt:lpstr>
      <vt:lpstr>Ekiyitirirwa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>Microsoft Office User</cp:lastModifiedBy>
  <cp:revision>17</cp:revision>
  <dcterms:created xsi:type="dcterms:W3CDTF">2026-03-11T12:34:48Z</dcterms:created>
  <dcterms:modified xsi:type="dcterms:W3CDTF">2026-03-12T08:58:47Z</dcterms:modified>
</cp:coreProperties>
</file>