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3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notesMasterIdLst>
    <p:notesMasterId r:id="rId30"/>
  </p:notesMasterIdLst>
  <p:sldIdLst>
    <p:sldId id="256" r:id="rId2"/>
    <p:sldId id="359" r:id="rId3"/>
    <p:sldId id="335" r:id="rId4"/>
    <p:sldId id="360" r:id="rId5"/>
    <p:sldId id="352" r:id="rId6"/>
    <p:sldId id="351" r:id="rId7"/>
    <p:sldId id="346" r:id="rId8"/>
    <p:sldId id="362" r:id="rId9"/>
    <p:sldId id="307" r:id="rId10"/>
    <p:sldId id="358" r:id="rId11"/>
    <p:sldId id="347" r:id="rId12"/>
    <p:sldId id="354" r:id="rId13"/>
    <p:sldId id="318" r:id="rId14"/>
    <p:sldId id="298" r:id="rId15"/>
    <p:sldId id="322" r:id="rId16"/>
    <p:sldId id="290" r:id="rId17"/>
    <p:sldId id="297" r:id="rId18"/>
    <p:sldId id="353" r:id="rId19"/>
    <p:sldId id="338" r:id="rId20"/>
    <p:sldId id="325" r:id="rId21"/>
    <p:sldId id="336" r:id="rId22"/>
    <p:sldId id="340" r:id="rId23"/>
    <p:sldId id="339" r:id="rId24"/>
    <p:sldId id="306" r:id="rId25"/>
    <p:sldId id="349" r:id="rId26"/>
    <p:sldId id="330" r:id="rId27"/>
    <p:sldId id="331" r:id="rId28"/>
    <p:sldId id="361" r:id="rId2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597" autoAdjust="0"/>
  </p:normalViewPr>
  <p:slideViewPr>
    <p:cSldViewPr snapToGrid="0" snapToObjects="1">
      <p:cViewPr varScale="1">
        <p:scale>
          <a:sx n="107" d="100"/>
          <a:sy n="107" d="100"/>
        </p:scale>
        <p:origin x="176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lemaux:Documents:Papers:PDRGlobal:Graph%20Paper%20En:Chart%203%20E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lemaux:Documents:Papers:PDRGlobal:Graph%20Paper%20En:Chart%203%20E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lemaux:Documents:Papers:PDRGlobal:Graph%20Paper%20En:Chart%204%20E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lemaux:Documents:Papers:PDRGlobal:Graph%20Paper%20En:Chart%207%20E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270520660078698E-2"/>
          <c:y val="4.3405676126878102E-2"/>
          <c:w val="0.83612409889751604"/>
          <c:h val="0.76827288188976395"/>
        </c:manualLayout>
      </c:layout>
      <c:areaChart>
        <c:grouping val="stacked"/>
        <c:varyColors val="0"/>
        <c:ser>
          <c:idx val="0"/>
          <c:order val="0"/>
          <c:tx>
            <c:strRef>
              <c:f>Feuil1!$B$3</c:f>
              <c:strCache>
                <c:ptCount val="1"/>
                <c:pt idx="0">
                  <c:v>European Central Bank</c:v>
                </c:pt>
              </c:strCache>
            </c:strRef>
          </c:tx>
          <c:spPr>
            <a:pattFill prst="wdUpDiag">
              <a:fgClr>
                <a:schemeClr val="bg1">
                  <a:lumMod val="65000"/>
                </a:schemeClr>
              </a:fgClr>
              <a:bgClr>
                <a:prstClr val="white"/>
              </a:bgClr>
            </a:pattFill>
          </c:spPr>
          <c:cat>
            <c:numRef>
              <c:f>Feuil1!$A$4:$A$34</c:f>
              <c:numCache>
                <c:formatCode>m/d/yy</c:formatCode>
                <c:ptCount val="31"/>
                <c:pt idx="0">
                  <c:v>39417</c:v>
                </c:pt>
                <c:pt idx="1">
                  <c:v>39448</c:v>
                </c:pt>
                <c:pt idx="2">
                  <c:v>39479</c:v>
                </c:pt>
                <c:pt idx="3">
                  <c:v>39508</c:v>
                </c:pt>
                <c:pt idx="4">
                  <c:v>39539</c:v>
                </c:pt>
                <c:pt idx="5">
                  <c:v>39569</c:v>
                </c:pt>
                <c:pt idx="6">
                  <c:v>39600</c:v>
                </c:pt>
                <c:pt idx="7">
                  <c:v>39630</c:v>
                </c:pt>
                <c:pt idx="8">
                  <c:v>39661</c:v>
                </c:pt>
                <c:pt idx="9">
                  <c:v>39692</c:v>
                </c:pt>
                <c:pt idx="10">
                  <c:v>39722</c:v>
                </c:pt>
                <c:pt idx="11">
                  <c:v>39753</c:v>
                </c:pt>
                <c:pt idx="12">
                  <c:v>39783</c:v>
                </c:pt>
                <c:pt idx="13">
                  <c:v>39814</c:v>
                </c:pt>
                <c:pt idx="14">
                  <c:v>39845</c:v>
                </c:pt>
                <c:pt idx="15">
                  <c:v>39873</c:v>
                </c:pt>
                <c:pt idx="16">
                  <c:v>39904</c:v>
                </c:pt>
                <c:pt idx="17">
                  <c:v>39934</c:v>
                </c:pt>
                <c:pt idx="18">
                  <c:v>39965</c:v>
                </c:pt>
                <c:pt idx="19">
                  <c:v>39995</c:v>
                </c:pt>
                <c:pt idx="20">
                  <c:v>40026</c:v>
                </c:pt>
                <c:pt idx="21">
                  <c:v>40057</c:v>
                </c:pt>
                <c:pt idx="22">
                  <c:v>40087</c:v>
                </c:pt>
                <c:pt idx="23">
                  <c:v>40118</c:v>
                </c:pt>
                <c:pt idx="24">
                  <c:v>40148</c:v>
                </c:pt>
                <c:pt idx="25">
                  <c:v>40179</c:v>
                </c:pt>
                <c:pt idx="26">
                  <c:v>40210</c:v>
                </c:pt>
                <c:pt idx="27">
                  <c:v>40238</c:v>
                </c:pt>
                <c:pt idx="28">
                  <c:v>40269</c:v>
                </c:pt>
                <c:pt idx="29">
                  <c:v>40299</c:v>
                </c:pt>
                <c:pt idx="30">
                  <c:v>40330</c:v>
                </c:pt>
              </c:numCache>
            </c:numRef>
          </c:cat>
          <c:val>
            <c:numRef>
              <c:f>Feuil1!$B$4:$B$34</c:f>
              <c:numCache>
                <c:formatCode>General</c:formatCode>
                <c:ptCount val="31"/>
                <c:pt idx="0">
                  <c:v>0</c:v>
                </c:pt>
                <c:pt idx="1">
                  <c:v>20</c:v>
                </c:pt>
                <c:pt idx="2">
                  <c:v>20</c:v>
                </c:pt>
                <c:pt idx="3">
                  <c:v>0</c:v>
                </c:pt>
                <c:pt idx="4">
                  <c:v>15</c:v>
                </c:pt>
                <c:pt idx="5">
                  <c:v>30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162</c:v>
                </c:pt>
                <c:pt idx="11">
                  <c:v>294</c:v>
                </c:pt>
                <c:pt idx="12">
                  <c:v>264</c:v>
                </c:pt>
                <c:pt idx="13">
                  <c:v>282</c:v>
                </c:pt>
                <c:pt idx="14">
                  <c:v>206</c:v>
                </c:pt>
                <c:pt idx="15">
                  <c:v>155</c:v>
                </c:pt>
                <c:pt idx="16">
                  <c:v>166</c:v>
                </c:pt>
                <c:pt idx="17">
                  <c:v>130</c:v>
                </c:pt>
                <c:pt idx="18">
                  <c:v>100</c:v>
                </c:pt>
                <c:pt idx="19">
                  <c:v>60</c:v>
                </c:pt>
                <c:pt idx="20">
                  <c:v>48</c:v>
                </c:pt>
                <c:pt idx="21">
                  <c:v>46</c:v>
                </c:pt>
                <c:pt idx="22">
                  <c:v>38</c:v>
                </c:pt>
                <c:pt idx="23">
                  <c:v>25</c:v>
                </c:pt>
                <c:pt idx="24">
                  <c:v>19</c:v>
                </c:pt>
                <c:pt idx="25">
                  <c:v>7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29-E447-8F76-BA09BFD8EB34}"/>
            </c:ext>
          </c:extLst>
        </c:ser>
        <c:ser>
          <c:idx val="1"/>
          <c:order val="1"/>
          <c:tx>
            <c:strRef>
              <c:f>Feuil1!$C$3</c:f>
              <c:strCache>
                <c:ptCount val="1"/>
                <c:pt idx="0">
                  <c:v>Bank of England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cat>
            <c:numRef>
              <c:f>Feuil1!$A$4:$A$34</c:f>
              <c:numCache>
                <c:formatCode>m/d/yy</c:formatCode>
                <c:ptCount val="31"/>
                <c:pt idx="0">
                  <c:v>39417</c:v>
                </c:pt>
                <c:pt idx="1">
                  <c:v>39448</c:v>
                </c:pt>
                <c:pt idx="2">
                  <c:v>39479</c:v>
                </c:pt>
                <c:pt idx="3">
                  <c:v>39508</c:v>
                </c:pt>
                <c:pt idx="4">
                  <c:v>39539</c:v>
                </c:pt>
                <c:pt idx="5">
                  <c:v>39569</c:v>
                </c:pt>
                <c:pt idx="6">
                  <c:v>39600</c:v>
                </c:pt>
                <c:pt idx="7">
                  <c:v>39630</c:v>
                </c:pt>
                <c:pt idx="8">
                  <c:v>39661</c:v>
                </c:pt>
                <c:pt idx="9">
                  <c:v>39692</c:v>
                </c:pt>
                <c:pt idx="10">
                  <c:v>39722</c:v>
                </c:pt>
                <c:pt idx="11">
                  <c:v>39753</c:v>
                </c:pt>
                <c:pt idx="12">
                  <c:v>39783</c:v>
                </c:pt>
                <c:pt idx="13">
                  <c:v>39814</c:v>
                </c:pt>
                <c:pt idx="14">
                  <c:v>39845</c:v>
                </c:pt>
                <c:pt idx="15">
                  <c:v>39873</c:v>
                </c:pt>
                <c:pt idx="16">
                  <c:v>39904</c:v>
                </c:pt>
                <c:pt idx="17">
                  <c:v>39934</c:v>
                </c:pt>
                <c:pt idx="18">
                  <c:v>39965</c:v>
                </c:pt>
                <c:pt idx="19">
                  <c:v>39995</c:v>
                </c:pt>
                <c:pt idx="20">
                  <c:v>40026</c:v>
                </c:pt>
                <c:pt idx="21">
                  <c:v>40057</c:v>
                </c:pt>
                <c:pt idx="22">
                  <c:v>40087</c:v>
                </c:pt>
                <c:pt idx="23">
                  <c:v>40118</c:v>
                </c:pt>
                <c:pt idx="24">
                  <c:v>40148</c:v>
                </c:pt>
                <c:pt idx="25">
                  <c:v>40179</c:v>
                </c:pt>
                <c:pt idx="26">
                  <c:v>40210</c:v>
                </c:pt>
                <c:pt idx="27">
                  <c:v>40238</c:v>
                </c:pt>
                <c:pt idx="28">
                  <c:v>40269</c:v>
                </c:pt>
                <c:pt idx="29">
                  <c:v>40299</c:v>
                </c:pt>
                <c:pt idx="30">
                  <c:v>40330</c:v>
                </c:pt>
              </c:numCache>
            </c:numRef>
          </c:cat>
          <c:val>
            <c:numRef>
              <c:f>Feuil1!$C$4:$C$34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51</c:v>
                </c:pt>
                <c:pt idx="11">
                  <c:v>72</c:v>
                </c:pt>
                <c:pt idx="12">
                  <c:v>54</c:v>
                </c:pt>
                <c:pt idx="13">
                  <c:v>33</c:v>
                </c:pt>
                <c:pt idx="14">
                  <c:v>23</c:v>
                </c:pt>
                <c:pt idx="15">
                  <c:v>16</c:v>
                </c:pt>
                <c:pt idx="16">
                  <c:v>15</c:v>
                </c:pt>
                <c:pt idx="17">
                  <c:v>13</c:v>
                </c:pt>
                <c:pt idx="18">
                  <c:v>3</c:v>
                </c:pt>
                <c:pt idx="19">
                  <c:v>3</c:v>
                </c:pt>
                <c:pt idx="20">
                  <c:v>0.5</c:v>
                </c:pt>
                <c:pt idx="21">
                  <c:v>0.1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29-E447-8F76-BA09BFD8EB34}"/>
            </c:ext>
          </c:extLst>
        </c:ser>
        <c:ser>
          <c:idx val="2"/>
          <c:order val="2"/>
          <c:tx>
            <c:strRef>
              <c:f>Feuil1!$D$3</c:f>
              <c:strCache>
                <c:ptCount val="1"/>
                <c:pt idx="0">
                  <c:v>National Swiss Bank</c:v>
                </c:pt>
              </c:strCache>
            </c:strRef>
          </c:tx>
          <c:spPr>
            <a:pattFill prst="ltHorz">
              <a:fgClr>
                <a:schemeClr val="tx1"/>
              </a:fgClr>
              <a:bgClr>
                <a:prstClr val="white"/>
              </a:bgClr>
            </a:pattFill>
          </c:spPr>
          <c:cat>
            <c:numRef>
              <c:f>Feuil1!$A$4:$A$34</c:f>
              <c:numCache>
                <c:formatCode>m/d/yy</c:formatCode>
                <c:ptCount val="31"/>
                <c:pt idx="0">
                  <c:v>39417</c:v>
                </c:pt>
                <c:pt idx="1">
                  <c:v>39448</c:v>
                </c:pt>
                <c:pt idx="2">
                  <c:v>39479</c:v>
                </c:pt>
                <c:pt idx="3">
                  <c:v>39508</c:v>
                </c:pt>
                <c:pt idx="4">
                  <c:v>39539</c:v>
                </c:pt>
                <c:pt idx="5">
                  <c:v>39569</c:v>
                </c:pt>
                <c:pt idx="6">
                  <c:v>39600</c:v>
                </c:pt>
                <c:pt idx="7">
                  <c:v>39630</c:v>
                </c:pt>
                <c:pt idx="8">
                  <c:v>39661</c:v>
                </c:pt>
                <c:pt idx="9">
                  <c:v>39692</c:v>
                </c:pt>
                <c:pt idx="10">
                  <c:v>39722</c:v>
                </c:pt>
                <c:pt idx="11">
                  <c:v>39753</c:v>
                </c:pt>
                <c:pt idx="12">
                  <c:v>39783</c:v>
                </c:pt>
                <c:pt idx="13">
                  <c:v>39814</c:v>
                </c:pt>
                <c:pt idx="14">
                  <c:v>39845</c:v>
                </c:pt>
                <c:pt idx="15">
                  <c:v>39873</c:v>
                </c:pt>
                <c:pt idx="16">
                  <c:v>39904</c:v>
                </c:pt>
                <c:pt idx="17">
                  <c:v>39934</c:v>
                </c:pt>
                <c:pt idx="18">
                  <c:v>39965</c:v>
                </c:pt>
                <c:pt idx="19">
                  <c:v>39995</c:v>
                </c:pt>
                <c:pt idx="20">
                  <c:v>40026</c:v>
                </c:pt>
                <c:pt idx="21">
                  <c:v>40057</c:v>
                </c:pt>
                <c:pt idx="22">
                  <c:v>40087</c:v>
                </c:pt>
                <c:pt idx="23">
                  <c:v>40118</c:v>
                </c:pt>
                <c:pt idx="24">
                  <c:v>40148</c:v>
                </c:pt>
                <c:pt idx="25">
                  <c:v>40179</c:v>
                </c:pt>
                <c:pt idx="26">
                  <c:v>40210</c:v>
                </c:pt>
                <c:pt idx="27">
                  <c:v>40238</c:v>
                </c:pt>
                <c:pt idx="28">
                  <c:v>40269</c:v>
                </c:pt>
                <c:pt idx="29">
                  <c:v>40299</c:v>
                </c:pt>
                <c:pt idx="30">
                  <c:v>40330</c:v>
                </c:pt>
              </c:numCache>
            </c:numRef>
          </c:cat>
          <c:val>
            <c:numRef>
              <c:f>Feuil1!$D$4:$D$34</c:f>
              <c:numCache>
                <c:formatCode>General</c:formatCode>
                <c:ptCount val="31"/>
                <c:pt idx="0">
                  <c:v>0</c:v>
                </c:pt>
                <c:pt idx="1">
                  <c:v>4</c:v>
                </c:pt>
                <c:pt idx="2">
                  <c:v>4</c:v>
                </c:pt>
                <c:pt idx="3">
                  <c:v>0</c:v>
                </c:pt>
                <c:pt idx="4">
                  <c:v>6</c:v>
                </c:pt>
                <c:pt idx="5">
                  <c:v>6</c:v>
                </c:pt>
                <c:pt idx="6">
                  <c:v>12</c:v>
                </c:pt>
                <c:pt idx="7">
                  <c:v>12</c:v>
                </c:pt>
                <c:pt idx="8">
                  <c:v>12</c:v>
                </c:pt>
                <c:pt idx="9">
                  <c:v>12</c:v>
                </c:pt>
                <c:pt idx="10">
                  <c:v>29</c:v>
                </c:pt>
                <c:pt idx="11">
                  <c:v>28</c:v>
                </c:pt>
                <c:pt idx="12">
                  <c:v>21</c:v>
                </c:pt>
                <c:pt idx="13">
                  <c:v>23</c:v>
                </c:pt>
                <c:pt idx="14">
                  <c:v>20</c:v>
                </c:pt>
                <c:pt idx="15">
                  <c:v>7</c:v>
                </c:pt>
                <c:pt idx="16">
                  <c:v>6</c:v>
                </c:pt>
                <c:pt idx="17">
                  <c:v>12</c:v>
                </c:pt>
                <c:pt idx="18">
                  <c:v>9</c:v>
                </c:pt>
                <c:pt idx="19">
                  <c:v>0.5</c:v>
                </c:pt>
                <c:pt idx="20">
                  <c:v>0.1</c:v>
                </c:pt>
                <c:pt idx="21">
                  <c:v>0.1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29-E447-8F76-BA09BFD8EB34}"/>
            </c:ext>
          </c:extLst>
        </c:ser>
        <c:ser>
          <c:idx val="3"/>
          <c:order val="3"/>
          <c:tx>
            <c:strRef>
              <c:f>Feuil1!$E$3</c:f>
              <c:strCache>
                <c:ptCount val="1"/>
                <c:pt idx="0">
                  <c:v>Bank of Japan</c:v>
                </c:pt>
              </c:strCache>
            </c:strRef>
          </c:tx>
          <c:spPr>
            <a:pattFill prst="dkUpDiag">
              <a:fgClr>
                <a:schemeClr val="tx1"/>
              </a:fgClr>
              <a:bgClr>
                <a:prstClr val="white"/>
              </a:bgClr>
            </a:pattFill>
          </c:spPr>
          <c:cat>
            <c:numRef>
              <c:f>Feuil1!$A$4:$A$34</c:f>
              <c:numCache>
                <c:formatCode>m/d/yy</c:formatCode>
                <c:ptCount val="31"/>
                <c:pt idx="0">
                  <c:v>39417</c:v>
                </c:pt>
                <c:pt idx="1">
                  <c:v>39448</c:v>
                </c:pt>
                <c:pt idx="2">
                  <c:v>39479</c:v>
                </c:pt>
                <c:pt idx="3">
                  <c:v>39508</c:v>
                </c:pt>
                <c:pt idx="4">
                  <c:v>39539</c:v>
                </c:pt>
                <c:pt idx="5">
                  <c:v>39569</c:v>
                </c:pt>
                <c:pt idx="6">
                  <c:v>39600</c:v>
                </c:pt>
                <c:pt idx="7">
                  <c:v>39630</c:v>
                </c:pt>
                <c:pt idx="8">
                  <c:v>39661</c:v>
                </c:pt>
                <c:pt idx="9">
                  <c:v>39692</c:v>
                </c:pt>
                <c:pt idx="10">
                  <c:v>39722</c:v>
                </c:pt>
                <c:pt idx="11">
                  <c:v>39753</c:v>
                </c:pt>
                <c:pt idx="12">
                  <c:v>39783</c:v>
                </c:pt>
                <c:pt idx="13">
                  <c:v>39814</c:v>
                </c:pt>
                <c:pt idx="14">
                  <c:v>39845</c:v>
                </c:pt>
                <c:pt idx="15">
                  <c:v>39873</c:v>
                </c:pt>
                <c:pt idx="16">
                  <c:v>39904</c:v>
                </c:pt>
                <c:pt idx="17">
                  <c:v>39934</c:v>
                </c:pt>
                <c:pt idx="18">
                  <c:v>39965</c:v>
                </c:pt>
                <c:pt idx="19">
                  <c:v>39995</c:v>
                </c:pt>
                <c:pt idx="20">
                  <c:v>40026</c:v>
                </c:pt>
                <c:pt idx="21">
                  <c:v>40057</c:v>
                </c:pt>
                <c:pt idx="22">
                  <c:v>40087</c:v>
                </c:pt>
                <c:pt idx="23">
                  <c:v>40118</c:v>
                </c:pt>
                <c:pt idx="24">
                  <c:v>40148</c:v>
                </c:pt>
                <c:pt idx="25">
                  <c:v>40179</c:v>
                </c:pt>
                <c:pt idx="26">
                  <c:v>40210</c:v>
                </c:pt>
                <c:pt idx="27">
                  <c:v>40238</c:v>
                </c:pt>
                <c:pt idx="28">
                  <c:v>40269</c:v>
                </c:pt>
                <c:pt idx="29">
                  <c:v>40299</c:v>
                </c:pt>
                <c:pt idx="30">
                  <c:v>40330</c:v>
                </c:pt>
              </c:numCache>
            </c:numRef>
          </c:cat>
          <c:val>
            <c:numRef>
              <c:f>Feuil1!$E$4:$E$34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30</c:v>
                </c:pt>
                <c:pt idx="11">
                  <c:v>70</c:v>
                </c:pt>
                <c:pt idx="12">
                  <c:v>97</c:v>
                </c:pt>
                <c:pt idx="13">
                  <c:v>118</c:v>
                </c:pt>
                <c:pt idx="14">
                  <c:v>85</c:v>
                </c:pt>
                <c:pt idx="15">
                  <c:v>71</c:v>
                </c:pt>
                <c:pt idx="16">
                  <c:v>61</c:v>
                </c:pt>
                <c:pt idx="17">
                  <c:v>40</c:v>
                </c:pt>
                <c:pt idx="18">
                  <c:v>25</c:v>
                </c:pt>
                <c:pt idx="19">
                  <c:v>18</c:v>
                </c:pt>
                <c:pt idx="20">
                  <c:v>8</c:v>
                </c:pt>
                <c:pt idx="21">
                  <c:v>15</c:v>
                </c:pt>
                <c:pt idx="22">
                  <c:v>2</c:v>
                </c:pt>
                <c:pt idx="23">
                  <c:v>1</c:v>
                </c:pt>
                <c:pt idx="24">
                  <c:v>0.5</c:v>
                </c:pt>
                <c:pt idx="25">
                  <c:v>0.5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29-E447-8F76-BA09BFD8EB34}"/>
            </c:ext>
          </c:extLst>
        </c:ser>
        <c:ser>
          <c:idx val="4"/>
          <c:order val="4"/>
          <c:tx>
            <c:strRef>
              <c:f>Feuil1!$F$3</c:f>
              <c:strCache>
                <c:ptCount val="1"/>
                <c:pt idx="0">
                  <c:v>Others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cat>
            <c:numRef>
              <c:f>Feuil1!$A$4:$A$34</c:f>
              <c:numCache>
                <c:formatCode>m/d/yy</c:formatCode>
                <c:ptCount val="31"/>
                <c:pt idx="0">
                  <c:v>39417</c:v>
                </c:pt>
                <c:pt idx="1">
                  <c:v>39448</c:v>
                </c:pt>
                <c:pt idx="2">
                  <c:v>39479</c:v>
                </c:pt>
                <c:pt idx="3">
                  <c:v>39508</c:v>
                </c:pt>
                <c:pt idx="4">
                  <c:v>39539</c:v>
                </c:pt>
                <c:pt idx="5">
                  <c:v>39569</c:v>
                </c:pt>
                <c:pt idx="6">
                  <c:v>39600</c:v>
                </c:pt>
                <c:pt idx="7">
                  <c:v>39630</c:v>
                </c:pt>
                <c:pt idx="8">
                  <c:v>39661</c:v>
                </c:pt>
                <c:pt idx="9">
                  <c:v>39692</c:v>
                </c:pt>
                <c:pt idx="10">
                  <c:v>39722</c:v>
                </c:pt>
                <c:pt idx="11">
                  <c:v>39753</c:v>
                </c:pt>
                <c:pt idx="12">
                  <c:v>39783</c:v>
                </c:pt>
                <c:pt idx="13">
                  <c:v>39814</c:v>
                </c:pt>
                <c:pt idx="14">
                  <c:v>39845</c:v>
                </c:pt>
                <c:pt idx="15">
                  <c:v>39873</c:v>
                </c:pt>
                <c:pt idx="16">
                  <c:v>39904</c:v>
                </c:pt>
                <c:pt idx="17">
                  <c:v>39934</c:v>
                </c:pt>
                <c:pt idx="18">
                  <c:v>39965</c:v>
                </c:pt>
                <c:pt idx="19">
                  <c:v>39995</c:v>
                </c:pt>
                <c:pt idx="20">
                  <c:v>40026</c:v>
                </c:pt>
                <c:pt idx="21">
                  <c:v>40057</c:v>
                </c:pt>
                <c:pt idx="22">
                  <c:v>40087</c:v>
                </c:pt>
                <c:pt idx="23">
                  <c:v>40118</c:v>
                </c:pt>
                <c:pt idx="24">
                  <c:v>40148</c:v>
                </c:pt>
                <c:pt idx="25">
                  <c:v>40179</c:v>
                </c:pt>
                <c:pt idx="26">
                  <c:v>40210</c:v>
                </c:pt>
                <c:pt idx="27">
                  <c:v>40238</c:v>
                </c:pt>
                <c:pt idx="28">
                  <c:v>40269</c:v>
                </c:pt>
                <c:pt idx="29">
                  <c:v>40299</c:v>
                </c:pt>
                <c:pt idx="30">
                  <c:v>40330</c:v>
                </c:pt>
              </c:numCache>
            </c:numRef>
          </c:cat>
          <c:val>
            <c:numRef>
              <c:f>Feuil1!$F$4:$F$34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15</c:v>
                </c:pt>
                <c:pt idx="11">
                  <c:v>64</c:v>
                </c:pt>
                <c:pt idx="12">
                  <c:v>71</c:v>
                </c:pt>
                <c:pt idx="13">
                  <c:v>81</c:v>
                </c:pt>
                <c:pt idx="14">
                  <c:v>53</c:v>
                </c:pt>
                <c:pt idx="15">
                  <c:v>64</c:v>
                </c:pt>
                <c:pt idx="16">
                  <c:v>61</c:v>
                </c:pt>
                <c:pt idx="17">
                  <c:v>54</c:v>
                </c:pt>
                <c:pt idx="18">
                  <c:v>40</c:v>
                </c:pt>
                <c:pt idx="19">
                  <c:v>34</c:v>
                </c:pt>
                <c:pt idx="20">
                  <c:v>20</c:v>
                </c:pt>
                <c:pt idx="21">
                  <c:v>0</c:v>
                </c:pt>
                <c:pt idx="22">
                  <c:v>11</c:v>
                </c:pt>
                <c:pt idx="23">
                  <c:v>6</c:v>
                </c:pt>
                <c:pt idx="24">
                  <c:v>4</c:v>
                </c:pt>
                <c:pt idx="25">
                  <c:v>3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29-E447-8F76-BA09BFD8EB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21950680"/>
        <c:axId val="-2121947560"/>
      </c:areaChart>
      <c:dateAx>
        <c:axId val="-2121950680"/>
        <c:scaling>
          <c:orientation val="minMax"/>
          <c:max val="40299"/>
        </c:scaling>
        <c:delete val="0"/>
        <c:axPos val="b"/>
        <c:numFmt formatCode="m/d/yy" sourceLinked="1"/>
        <c:majorTickMark val="none"/>
        <c:minorTickMark val="none"/>
        <c:tickLblPos val="nextTo"/>
        <c:crossAx val="-2121947560"/>
        <c:crosses val="autoZero"/>
        <c:auto val="1"/>
        <c:lblOffset val="50"/>
        <c:baseTimeUnit val="months"/>
        <c:majorUnit val="1"/>
        <c:majorTimeUnit val="months"/>
      </c:dateAx>
      <c:valAx>
        <c:axId val="-21219475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extTo"/>
        <c:crossAx val="-212195068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127265676372905"/>
          <c:y val="0.118673379517043"/>
          <c:w val="0.29660742888937602"/>
          <c:h val="0.33527401311897798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270520660078698E-2"/>
          <c:y val="4.3405676126878102E-2"/>
          <c:w val="0.83612409889751604"/>
          <c:h val="0.76827288188976395"/>
        </c:manualLayout>
      </c:layout>
      <c:areaChart>
        <c:grouping val="stacked"/>
        <c:varyColors val="0"/>
        <c:ser>
          <c:idx val="0"/>
          <c:order val="0"/>
          <c:tx>
            <c:strRef>
              <c:f>Feuil1!$B$3</c:f>
              <c:strCache>
                <c:ptCount val="1"/>
                <c:pt idx="0">
                  <c:v>European Central Bank</c:v>
                </c:pt>
              </c:strCache>
            </c:strRef>
          </c:tx>
          <c:spPr>
            <a:pattFill prst="wdUpDiag">
              <a:fgClr>
                <a:schemeClr val="bg1">
                  <a:lumMod val="65000"/>
                </a:schemeClr>
              </a:fgClr>
              <a:bgClr>
                <a:prstClr val="white"/>
              </a:bgClr>
            </a:pattFill>
          </c:spPr>
          <c:cat>
            <c:numRef>
              <c:f>Feuil1!$A$4:$A$34</c:f>
              <c:numCache>
                <c:formatCode>m/d/yy</c:formatCode>
                <c:ptCount val="31"/>
                <c:pt idx="0">
                  <c:v>39417</c:v>
                </c:pt>
                <c:pt idx="1">
                  <c:v>39448</c:v>
                </c:pt>
                <c:pt idx="2">
                  <c:v>39479</c:v>
                </c:pt>
                <c:pt idx="3">
                  <c:v>39508</c:v>
                </c:pt>
                <c:pt idx="4">
                  <c:v>39539</c:v>
                </c:pt>
                <c:pt idx="5">
                  <c:v>39569</c:v>
                </c:pt>
                <c:pt idx="6">
                  <c:v>39600</c:v>
                </c:pt>
                <c:pt idx="7">
                  <c:v>39630</c:v>
                </c:pt>
                <c:pt idx="8">
                  <c:v>39661</c:v>
                </c:pt>
                <c:pt idx="9">
                  <c:v>39692</c:v>
                </c:pt>
                <c:pt idx="10">
                  <c:v>39722</c:v>
                </c:pt>
                <c:pt idx="11">
                  <c:v>39753</c:v>
                </c:pt>
                <c:pt idx="12">
                  <c:v>39783</c:v>
                </c:pt>
                <c:pt idx="13">
                  <c:v>39814</c:v>
                </c:pt>
                <c:pt idx="14">
                  <c:v>39845</c:v>
                </c:pt>
                <c:pt idx="15">
                  <c:v>39873</c:v>
                </c:pt>
                <c:pt idx="16">
                  <c:v>39904</c:v>
                </c:pt>
                <c:pt idx="17">
                  <c:v>39934</c:v>
                </c:pt>
                <c:pt idx="18">
                  <c:v>39965</c:v>
                </c:pt>
                <c:pt idx="19">
                  <c:v>39995</c:v>
                </c:pt>
                <c:pt idx="20">
                  <c:v>40026</c:v>
                </c:pt>
                <c:pt idx="21">
                  <c:v>40057</c:v>
                </c:pt>
                <c:pt idx="22">
                  <c:v>40087</c:v>
                </c:pt>
                <c:pt idx="23">
                  <c:v>40118</c:v>
                </c:pt>
                <c:pt idx="24">
                  <c:v>40148</c:v>
                </c:pt>
                <c:pt idx="25">
                  <c:v>40179</c:v>
                </c:pt>
                <c:pt idx="26">
                  <c:v>40210</c:v>
                </c:pt>
                <c:pt idx="27">
                  <c:v>40238</c:v>
                </c:pt>
                <c:pt idx="28">
                  <c:v>40269</c:v>
                </c:pt>
                <c:pt idx="29">
                  <c:v>40299</c:v>
                </c:pt>
                <c:pt idx="30">
                  <c:v>40330</c:v>
                </c:pt>
              </c:numCache>
            </c:numRef>
          </c:cat>
          <c:val>
            <c:numRef>
              <c:f>Feuil1!$B$4:$B$34</c:f>
              <c:numCache>
                <c:formatCode>General</c:formatCode>
                <c:ptCount val="31"/>
                <c:pt idx="0">
                  <c:v>0</c:v>
                </c:pt>
                <c:pt idx="1">
                  <c:v>20</c:v>
                </c:pt>
                <c:pt idx="2">
                  <c:v>20</c:v>
                </c:pt>
                <c:pt idx="3">
                  <c:v>0</c:v>
                </c:pt>
                <c:pt idx="4">
                  <c:v>15</c:v>
                </c:pt>
                <c:pt idx="5">
                  <c:v>30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162</c:v>
                </c:pt>
                <c:pt idx="11">
                  <c:v>294</c:v>
                </c:pt>
                <c:pt idx="12">
                  <c:v>264</c:v>
                </c:pt>
                <c:pt idx="13">
                  <c:v>282</c:v>
                </c:pt>
                <c:pt idx="14">
                  <c:v>206</c:v>
                </c:pt>
                <c:pt idx="15">
                  <c:v>155</c:v>
                </c:pt>
                <c:pt idx="16">
                  <c:v>166</c:v>
                </c:pt>
                <c:pt idx="17">
                  <c:v>130</c:v>
                </c:pt>
                <c:pt idx="18">
                  <c:v>100</c:v>
                </c:pt>
                <c:pt idx="19">
                  <c:v>60</c:v>
                </c:pt>
                <c:pt idx="20">
                  <c:v>48</c:v>
                </c:pt>
                <c:pt idx="21">
                  <c:v>46</c:v>
                </c:pt>
                <c:pt idx="22">
                  <c:v>38</c:v>
                </c:pt>
                <c:pt idx="23">
                  <c:v>25</c:v>
                </c:pt>
                <c:pt idx="24">
                  <c:v>19</c:v>
                </c:pt>
                <c:pt idx="25">
                  <c:v>7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45-8346-9316-06D010E4EF6B}"/>
            </c:ext>
          </c:extLst>
        </c:ser>
        <c:ser>
          <c:idx val="1"/>
          <c:order val="1"/>
          <c:tx>
            <c:strRef>
              <c:f>Feuil1!$C$3</c:f>
              <c:strCache>
                <c:ptCount val="1"/>
                <c:pt idx="0">
                  <c:v>Bank of England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cat>
            <c:numRef>
              <c:f>Feuil1!$A$4:$A$34</c:f>
              <c:numCache>
                <c:formatCode>m/d/yy</c:formatCode>
                <c:ptCount val="31"/>
                <c:pt idx="0">
                  <c:v>39417</c:v>
                </c:pt>
                <c:pt idx="1">
                  <c:v>39448</c:v>
                </c:pt>
                <c:pt idx="2">
                  <c:v>39479</c:v>
                </c:pt>
                <c:pt idx="3">
                  <c:v>39508</c:v>
                </c:pt>
                <c:pt idx="4">
                  <c:v>39539</c:v>
                </c:pt>
                <c:pt idx="5">
                  <c:v>39569</c:v>
                </c:pt>
                <c:pt idx="6">
                  <c:v>39600</c:v>
                </c:pt>
                <c:pt idx="7">
                  <c:v>39630</c:v>
                </c:pt>
                <c:pt idx="8">
                  <c:v>39661</c:v>
                </c:pt>
                <c:pt idx="9">
                  <c:v>39692</c:v>
                </c:pt>
                <c:pt idx="10">
                  <c:v>39722</c:v>
                </c:pt>
                <c:pt idx="11">
                  <c:v>39753</c:v>
                </c:pt>
                <c:pt idx="12">
                  <c:v>39783</c:v>
                </c:pt>
                <c:pt idx="13">
                  <c:v>39814</c:v>
                </c:pt>
                <c:pt idx="14">
                  <c:v>39845</c:v>
                </c:pt>
                <c:pt idx="15">
                  <c:v>39873</c:v>
                </c:pt>
                <c:pt idx="16">
                  <c:v>39904</c:v>
                </c:pt>
                <c:pt idx="17">
                  <c:v>39934</c:v>
                </c:pt>
                <c:pt idx="18">
                  <c:v>39965</c:v>
                </c:pt>
                <c:pt idx="19">
                  <c:v>39995</c:v>
                </c:pt>
                <c:pt idx="20">
                  <c:v>40026</c:v>
                </c:pt>
                <c:pt idx="21">
                  <c:v>40057</c:v>
                </c:pt>
                <c:pt idx="22">
                  <c:v>40087</c:v>
                </c:pt>
                <c:pt idx="23">
                  <c:v>40118</c:v>
                </c:pt>
                <c:pt idx="24">
                  <c:v>40148</c:v>
                </c:pt>
                <c:pt idx="25">
                  <c:v>40179</c:v>
                </c:pt>
                <c:pt idx="26">
                  <c:v>40210</c:v>
                </c:pt>
                <c:pt idx="27">
                  <c:v>40238</c:v>
                </c:pt>
                <c:pt idx="28">
                  <c:v>40269</c:v>
                </c:pt>
                <c:pt idx="29">
                  <c:v>40299</c:v>
                </c:pt>
                <c:pt idx="30">
                  <c:v>40330</c:v>
                </c:pt>
              </c:numCache>
            </c:numRef>
          </c:cat>
          <c:val>
            <c:numRef>
              <c:f>Feuil1!$C$4:$C$34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51</c:v>
                </c:pt>
                <c:pt idx="11">
                  <c:v>72</c:v>
                </c:pt>
                <c:pt idx="12">
                  <c:v>54</c:v>
                </c:pt>
                <c:pt idx="13">
                  <c:v>33</c:v>
                </c:pt>
                <c:pt idx="14">
                  <c:v>23</c:v>
                </c:pt>
                <c:pt idx="15">
                  <c:v>16</c:v>
                </c:pt>
                <c:pt idx="16">
                  <c:v>15</c:v>
                </c:pt>
                <c:pt idx="17">
                  <c:v>13</c:v>
                </c:pt>
                <c:pt idx="18">
                  <c:v>3</c:v>
                </c:pt>
                <c:pt idx="19">
                  <c:v>3</c:v>
                </c:pt>
                <c:pt idx="20">
                  <c:v>0.5</c:v>
                </c:pt>
                <c:pt idx="21">
                  <c:v>0.1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45-8346-9316-06D010E4EF6B}"/>
            </c:ext>
          </c:extLst>
        </c:ser>
        <c:ser>
          <c:idx val="2"/>
          <c:order val="2"/>
          <c:tx>
            <c:strRef>
              <c:f>Feuil1!$D$3</c:f>
              <c:strCache>
                <c:ptCount val="1"/>
                <c:pt idx="0">
                  <c:v>National Swiss Bank</c:v>
                </c:pt>
              </c:strCache>
            </c:strRef>
          </c:tx>
          <c:spPr>
            <a:pattFill prst="ltHorz">
              <a:fgClr>
                <a:schemeClr val="tx1"/>
              </a:fgClr>
              <a:bgClr>
                <a:prstClr val="white"/>
              </a:bgClr>
            </a:pattFill>
          </c:spPr>
          <c:cat>
            <c:numRef>
              <c:f>Feuil1!$A$4:$A$34</c:f>
              <c:numCache>
                <c:formatCode>m/d/yy</c:formatCode>
                <c:ptCount val="31"/>
                <c:pt idx="0">
                  <c:v>39417</c:v>
                </c:pt>
                <c:pt idx="1">
                  <c:v>39448</c:v>
                </c:pt>
                <c:pt idx="2">
                  <c:v>39479</c:v>
                </c:pt>
                <c:pt idx="3">
                  <c:v>39508</c:v>
                </c:pt>
                <c:pt idx="4">
                  <c:v>39539</c:v>
                </c:pt>
                <c:pt idx="5">
                  <c:v>39569</c:v>
                </c:pt>
                <c:pt idx="6">
                  <c:v>39600</c:v>
                </c:pt>
                <c:pt idx="7">
                  <c:v>39630</c:v>
                </c:pt>
                <c:pt idx="8">
                  <c:v>39661</c:v>
                </c:pt>
                <c:pt idx="9">
                  <c:v>39692</c:v>
                </c:pt>
                <c:pt idx="10">
                  <c:v>39722</c:v>
                </c:pt>
                <c:pt idx="11">
                  <c:v>39753</c:v>
                </c:pt>
                <c:pt idx="12">
                  <c:v>39783</c:v>
                </c:pt>
                <c:pt idx="13">
                  <c:v>39814</c:v>
                </c:pt>
                <c:pt idx="14">
                  <c:v>39845</c:v>
                </c:pt>
                <c:pt idx="15">
                  <c:v>39873</c:v>
                </c:pt>
                <c:pt idx="16">
                  <c:v>39904</c:v>
                </c:pt>
                <c:pt idx="17">
                  <c:v>39934</c:v>
                </c:pt>
                <c:pt idx="18">
                  <c:v>39965</c:v>
                </c:pt>
                <c:pt idx="19">
                  <c:v>39995</c:v>
                </c:pt>
                <c:pt idx="20">
                  <c:v>40026</c:v>
                </c:pt>
                <c:pt idx="21">
                  <c:v>40057</c:v>
                </c:pt>
                <c:pt idx="22">
                  <c:v>40087</c:v>
                </c:pt>
                <c:pt idx="23">
                  <c:v>40118</c:v>
                </c:pt>
                <c:pt idx="24">
                  <c:v>40148</c:v>
                </c:pt>
                <c:pt idx="25">
                  <c:v>40179</c:v>
                </c:pt>
                <c:pt idx="26">
                  <c:v>40210</c:v>
                </c:pt>
                <c:pt idx="27">
                  <c:v>40238</c:v>
                </c:pt>
                <c:pt idx="28">
                  <c:v>40269</c:v>
                </c:pt>
                <c:pt idx="29">
                  <c:v>40299</c:v>
                </c:pt>
                <c:pt idx="30">
                  <c:v>40330</c:v>
                </c:pt>
              </c:numCache>
            </c:numRef>
          </c:cat>
          <c:val>
            <c:numRef>
              <c:f>Feuil1!$D$4:$D$34</c:f>
              <c:numCache>
                <c:formatCode>General</c:formatCode>
                <c:ptCount val="31"/>
                <c:pt idx="0">
                  <c:v>0</c:v>
                </c:pt>
                <c:pt idx="1">
                  <c:v>4</c:v>
                </c:pt>
                <c:pt idx="2">
                  <c:v>4</c:v>
                </c:pt>
                <c:pt idx="3">
                  <c:v>0</c:v>
                </c:pt>
                <c:pt idx="4">
                  <c:v>6</c:v>
                </c:pt>
                <c:pt idx="5">
                  <c:v>6</c:v>
                </c:pt>
                <c:pt idx="6">
                  <c:v>12</c:v>
                </c:pt>
                <c:pt idx="7">
                  <c:v>12</c:v>
                </c:pt>
                <c:pt idx="8">
                  <c:v>12</c:v>
                </c:pt>
                <c:pt idx="9">
                  <c:v>12</c:v>
                </c:pt>
                <c:pt idx="10">
                  <c:v>29</c:v>
                </c:pt>
                <c:pt idx="11">
                  <c:v>28</c:v>
                </c:pt>
                <c:pt idx="12">
                  <c:v>21</c:v>
                </c:pt>
                <c:pt idx="13">
                  <c:v>23</c:v>
                </c:pt>
                <c:pt idx="14">
                  <c:v>20</c:v>
                </c:pt>
                <c:pt idx="15">
                  <c:v>7</c:v>
                </c:pt>
                <c:pt idx="16">
                  <c:v>6</c:v>
                </c:pt>
                <c:pt idx="17">
                  <c:v>12</c:v>
                </c:pt>
                <c:pt idx="18">
                  <c:v>9</c:v>
                </c:pt>
                <c:pt idx="19">
                  <c:v>0.5</c:v>
                </c:pt>
                <c:pt idx="20">
                  <c:v>0.1</c:v>
                </c:pt>
                <c:pt idx="21">
                  <c:v>0.1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45-8346-9316-06D010E4EF6B}"/>
            </c:ext>
          </c:extLst>
        </c:ser>
        <c:ser>
          <c:idx val="3"/>
          <c:order val="3"/>
          <c:tx>
            <c:strRef>
              <c:f>Feuil1!$E$3</c:f>
              <c:strCache>
                <c:ptCount val="1"/>
                <c:pt idx="0">
                  <c:v>Bank of Japan</c:v>
                </c:pt>
              </c:strCache>
            </c:strRef>
          </c:tx>
          <c:spPr>
            <a:pattFill prst="dkUpDiag">
              <a:fgClr>
                <a:schemeClr val="tx1"/>
              </a:fgClr>
              <a:bgClr>
                <a:prstClr val="white"/>
              </a:bgClr>
            </a:pattFill>
          </c:spPr>
          <c:cat>
            <c:numRef>
              <c:f>Feuil1!$A$4:$A$34</c:f>
              <c:numCache>
                <c:formatCode>m/d/yy</c:formatCode>
                <c:ptCount val="31"/>
                <c:pt idx="0">
                  <c:v>39417</c:v>
                </c:pt>
                <c:pt idx="1">
                  <c:v>39448</c:v>
                </c:pt>
                <c:pt idx="2">
                  <c:v>39479</c:v>
                </c:pt>
                <c:pt idx="3">
                  <c:v>39508</c:v>
                </c:pt>
                <c:pt idx="4">
                  <c:v>39539</c:v>
                </c:pt>
                <c:pt idx="5">
                  <c:v>39569</c:v>
                </c:pt>
                <c:pt idx="6">
                  <c:v>39600</c:v>
                </c:pt>
                <c:pt idx="7">
                  <c:v>39630</c:v>
                </c:pt>
                <c:pt idx="8">
                  <c:v>39661</c:v>
                </c:pt>
                <c:pt idx="9">
                  <c:v>39692</c:v>
                </c:pt>
                <c:pt idx="10">
                  <c:v>39722</c:v>
                </c:pt>
                <c:pt idx="11">
                  <c:v>39753</c:v>
                </c:pt>
                <c:pt idx="12">
                  <c:v>39783</c:v>
                </c:pt>
                <c:pt idx="13">
                  <c:v>39814</c:v>
                </c:pt>
                <c:pt idx="14">
                  <c:v>39845</c:v>
                </c:pt>
                <c:pt idx="15">
                  <c:v>39873</c:v>
                </c:pt>
                <c:pt idx="16">
                  <c:v>39904</c:v>
                </c:pt>
                <c:pt idx="17">
                  <c:v>39934</c:v>
                </c:pt>
                <c:pt idx="18">
                  <c:v>39965</c:v>
                </c:pt>
                <c:pt idx="19">
                  <c:v>39995</c:v>
                </c:pt>
                <c:pt idx="20">
                  <c:v>40026</c:v>
                </c:pt>
                <c:pt idx="21">
                  <c:v>40057</c:v>
                </c:pt>
                <c:pt idx="22">
                  <c:v>40087</c:v>
                </c:pt>
                <c:pt idx="23">
                  <c:v>40118</c:v>
                </c:pt>
                <c:pt idx="24">
                  <c:v>40148</c:v>
                </c:pt>
                <c:pt idx="25">
                  <c:v>40179</c:v>
                </c:pt>
                <c:pt idx="26">
                  <c:v>40210</c:v>
                </c:pt>
                <c:pt idx="27">
                  <c:v>40238</c:v>
                </c:pt>
                <c:pt idx="28">
                  <c:v>40269</c:v>
                </c:pt>
                <c:pt idx="29">
                  <c:v>40299</c:v>
                </c:pt>
                <c:pt idx="30">
                  <c:v>40330</c:v>
                </c:pt>
              </c:numCache>
            </c:numRef>
          </c:cat>
          <c:val>
            <c:numRef>
              <c:f>Feuil1!$E$4:$E$34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30</c:v>
                </c:pt>
                <c:pt idx="11">
                  <c:v>70</c:v>
                </c:pt>
                <c:pt idx="12">
                  <c:v>97</c:v>
                </c:pt>
                <c:pt idx="13">
                  <c:v>118</c:v>
                </c:pt>
                <c:pt idx="14">
                  <c:v>85</c:v>
                </c:pt>
                <c:pt idx="15">
                  <c:v>71</c:v>
                </c:pt>
                <c:pt idx="16">
                  <c:v>61</c:v>
                </c:pt>
                <c:pt idx="17">
                  <c:v>40</c:v>
                </c:pt>
                <c:pt idx="18">
                  <c:v>25</c:v>
                </c:pt>
                <c:pt idx="19">
                  <c:v>18</c:v>
                </c:pt>
                <c:pt idx="20">
                  <c:v>8</c:v>
                </c:pt>
                <c:pt idx="21">
                  <c:v>15</c:v>
                </c:pt>
                <c:pt idx="22">
                  <c:v>2</c:v>
                </c:pt>
                <c:pt idx="23">
                  <c:v>1</c:v>
                </c:pt>
                <c:pt idx="24">
                  <c:v>0.5</c:v>
                </c:pt>
                <c:pt idx="25">
                  <c:v>0.5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45-8346-9316-06D010E4EF6B}"/>
            </c:ext>
          </c:extLst>
        </c:ser>
        <c:ser>
          <c:idx val="4"/>
          <c:order val="4"/>
          <c:tx>
            <c:strRef>
              <c:f>Feuil1!$F$3</c:f>
              <c:strCache>
                <c:ptCount val="1"/>
                <c:pt idx="0">
                  <c:v>Others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cat>
            <c:numRef>
              <c:f>Feuil1!$A$4:$A$34</c:f>
              <c:numCache>
                <c:formatCode>m/d/yy</c:formatCode>
                <c:ptCount val="31"/>
                <c:pt idx="0">
                  <c:v>39417</c:v>
                </c:pt>
                <c:pt idx="1">
                  <c:v>39448</c:v>
                </c:pt>
                <c:pt idx="2">
                  <c:v>39479</c:v>
                </c:pt>
                <c:pt idx="3">
                  <c:v>39508</c:v>
                </c:pt>
                <c:pt idx="4">
                  <c:v>39539</c:v>
                </c:pt>
                <c:pt idx="5">
                  <c:v>39569</c:v>
                </c:pt>
                <c:pt idx="6">
                  <c:v>39600</c:v>
                </c:pt>
                <c:pt idx="7">
                  <c:v>39630</c:v>
                </c:pt>
                <c:pt idx="8">
                  <c:v>39661</c:v>
                </c:pt>
                <c:pt idx="9">
                  <c:v>39692</c:v>
                </c:pt>
                <c:pt idx="10">
                  <c:v>39722</c:v>
                </c:pt>
                <c:pt idx="11">
                  <c:v>39753</c:v>
                </c:pt>
                <c:pt idx="12">
                  <c:v>39783</c:v>
                </c:pt>
                <c:pt idx="13">
                  <c:v>39814</c:v>
                </c:pt>
                <c:pt idx="14">
                  <c:v>39845</c:v>
                </c:pt>
                <c:pt idx="15">
                  <c:v>39873</c:v>
                </c:pt>
                <c:pt idx="16">
                  <c:v>39904</c:v>
                </c:pt>
                <c:pt idx="17">
                  <c:v>39934</c:v>
                </c:pt>
                <c:pt idx="18">
                  <c:v>39965</c:v>
                </c:pt>
                <c:pt idx="19">
                  <c:v>39995</c:v>
                </c:pt>
                <c:pt idx="20">
                  <c:v>40026</c:v>
                </c:pt>
                <c:pt idx="21">
                  <c:v>40057</c:v>
                </c:pt>
                <c:pt idx="22">
                  <c:v>40087</c:v>
                </c:pt>
                <c:pt idx="23">
                  <c:v>40118</c:v>
                </c:pt>
                <c:pt idx="24">
                  <c:v>40148</c:v>
                </c:pt>
                <c:pt idx="25">
                  <c:v>40179</c:v>
                </c:pt>
                <c:pt idx="26">
                  <c:v>40210</c:v>
                </c:pt>
                <c:pt idx="27">
                  <c:v>40238</c:v>
                </c:pt>
                <c:pt idx="28">
                  <c:v>40269</c:v>
                </c:pt>
                <c:pt idx="29">
                  <c:v>40299</c:v>
                </c:pt>
                <c:pt idx="30">
                  <c:v>40330</c:v>
                </c:pt>
              </c:numCache>
            </c:numRef>
          </c:cat>
          <c:val>
            <c:numRef>
              <c:f>Feuil1!$F$4:$F$34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15</c:v>
                </c:pt>
                <c:pt idx="11">
                  <c:v>64</c:v>
                </c:pt>
                <c:pt idx="12">
                  <c:v>71</c:v>
                </c:pt>
                <c:pt idx="13">
                  <c:v>81</c:v>
                </c:pt>
                <c:pt idx="14">
                  <c:v>53</c:v>
                </c:pt>
                <c:pt idx="15">
                  <c:v>64</c:v>
                </c:pt>
                <c:pt idx="16">
                  <c:v>61</c:v>
                </c:pt>
                <c:pt idx="17">
                  <c:v>54</c:v>
                </c:pt>
                <c:pt idx="18">
                  <c:v>40</c:v>
                </c:pt>
                <c:pt idx="19">
                  <c:v>34</c:v>
                </c:pt>
                <c:pt idx="20">
                  <c:v>20</c:v>
                </c:pt>
                <c:pt idx="21">
                  <c:v>0</c:v>
                </c:pt>
                <c:pt idx="22">
                  <c:v>11</c:v>
                </c:pt>
                <c:pt idx="23">
                  <c:v>6</c:v>
                </c:pt>
                <c:pt idx="24">
                  <c:v>4</c:v>
                </c:pt>
                <c:pt idx="25">
                  <c:v>3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45-8346-9316-06D010E4E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20490728"/>
        <c:axId val="-2120487896"/>
      </c:areaChart>
      <c:dateAx>
        <c:axId val="-2120490728"/>
        <c:scaling>
          <c:orientation val="minMax"/>
          <c:max val="40299"/>
        </c:scaling>
        <c:delete val="0"/>
        <c:axPos val="b"/>
        <c:numFmt formatCode="m/d/yy" sourceLinked="1"/>
        <c:majorTickMark val="none"/>
        <c:minorTickMark val="none"/>
        <c:tickLblPos val="nextTo"/>
        <c:crossAx val="-2120487896"/>
        <c:crosses val="autoZero"/>
        <c:auto val="1"/>
        <c:lblOffset val="50"/>
        <c:baseTimeUnit val="months"/>
        <c:majorUnit val="1"/>
        <c:majorTimeUnit val="months"/>
      </c:dateAx>
      <c:valAx>
        <c:axId val="-212048789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extTo"/>
        <c:crossAx val="-212049072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127265676372905"/>
          <c:y val="0.118673379517043"/>
          <c:w val="0.29660742888937602"/>
          <c:h val="0.33527401311897798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326466721780203E-2"/>
          <c:y val="0.11748251748251699"/>
          <c:w val="0.89073983221976805"/>
          <c:h val="0.74546203402896305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'CBs Rate'!$Q$4</c:f>
              <c:strCache>
                <c:ptCount val="1"/>
                <c:pt idx="0">
                  <c:v>European Central Bank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diamond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'CBs Rate'!$P$5:$P$36</c:f>
              <c:numCache>
                <c:formatCode>m/d/yy</c:formatCode>
                <c:ptCount val="32"/>
                <c:pt idx="0">
                  <c:v>39709</c:v>
                </c:pt>
                <c:pt idx="1">
                  <c:v>39710</c:v>
                </c:pt>
                <c:pt idx="2">
                  <c:v>39713</c:v>
                </c:pt>
                <c:pt idx="3">
                  <c:v>39714</c:v>
                </c:pt>
                <c:pt idx="4">
                  <c:v>39715</c:v>
                </c:pt>
                <c:pt idx="5">
                  <c:v>39716</c:v>
                </c:pt>
                <c:pt idx="6">
                  <c:v>39717</c:v>
                </c:pt>
                <c:pt idx="7">
                  <c:v>39720</c:v>
                </c:pt>
                <c:pt idx="8">
                  <c:v>39721</c:v>
                </c:pt>
                <c:pt idx="9">
                  <c:v>39722</c:v>
                </c:pt>
                <c:pt idx="10">
                  <c:v>39723</c:v>
                </c:pt>
                <c:pt idx="11">
                  <c:v>39724</c:v>
                </c:pt>
                <c:pt idx="12">
                  <c:v>39727</c:v>
                </c:pt>
                <c:pt idx="13">
                  <c:v>39728</c:v>
                </c:pt>
                <c:pt idx="14">
                  <c:v>39729</c:v>
                </c:pt>
                <c:pt idx="15">
                  <c:v>39730</c:v>
                </c:pt>
                <c:pt idx="16">
                  <c:v>39731</c:v>
                </c:pt>
                <c:pt idx="17">
                  <c:v>39735</c:v>
                </c:pt>
                <c:pt idx="18">
                  <c:v>39736</c:v>
                </c:pt>
                <c:pt idx="19">
                  <c:v>39737</c:v>
                </c:pt>
                <c:pt idx="20">
                  <c:v>39738</c:v>
                </c:pt>
                <c:pt idx="21">
                  <c:v>39741</c:v>
                </c:pt>
                <c:pt idx="22">
                  <c:v>39742</c:v>
                </c:pt>
                <c:pt idx="23">
                  <c:v>39743</c:v>
                </c:pt>
                <c:pt idx="24">
                  <c:v>39744</c:v>
                </c:pt>
                <c:pt idx="25">
                  <c:v>39745</c:v>
                </c:pt>
                <c:pt idx="26">
                  <c:v>39748</c:v>
                </c:pt>
                <c:pt idx="27">
                  <c:v>39749</c:v>
                </c:pt>
                <c:pt idx="28">
                  <c:v>39750</c:v>
                </c:pt>
                <c:pt idx="29">
                  <c:v>39751</c:v>
                </c:pt>
                <c:pt idx="30">
                  <c:v>39752</c:v>
                </c:pt>
              </c:numCache>
            </c:numRef>
          </c:xVal>
          <c:yVal>
            <c:numRef>
              <c:f>'CBs Rate'!$Q$5:$Q$36</c:f>
              <c:numCache>
                <c:formatCode>_(* #\ ##0.00_);_(* \(#\ ##0.00\);_(* "-"??_);_(@_)</c:formatCode>
                <c:ptCount val="32"/>
                <c:pt idx="0">
                  <c:v>4</c:v>
                </c:pt>
                <c:pt idx="1">
                  <c:v>3.5</c:v>
                </c:pt>
                <c:pt idx="2">
                  <c:v>3.25</c:v>
                </c:pt>
                <c:pt idx="3">
                  <c:v>3.3</c:v>
                </c:pt>
                <c:pt idx="4">
                  <c:v>2.5</c:v>
                </c:pt>
                <c:pt idx="5">
                  <c:v>2.5499999999999998</c:v>
                </c:pt>
                <c:pt idx="6">
                  <c:v>4.5</c:v>
                </c:pt>
                <c:pt idx="7">
                  <c:v>3</c:v>
                </c:pt>
                <c:pt idx="8">
                  <c:v>11</c:v>
                </c:pt>
                <c:pt idx="9">
                  <c:v>3.25</c:v>
                </c:pt>
                <c:pt idx="10">
                  <c:v>2.75</c:v>
                </c:pt>
                <c:pt idx="11">
                  <c:v>2.5099999999999998</c:v>
                </c:pt>
                <c:pt idx="12">
                  <c:v>4</c:v>
                </c:pt>
                <c:pt idx="13">
                  <c:v>6.75</c:v>
                </c:pt>
                <c:pt idx="14">
                  <c:v>11.96</c:v>
                </c:pt>
                <c:pt idx="15">
                  <c:v>9.44</c:v>
                </c:pt>
                <c:pt idx="16">
                  <c:v>4.8499999999999996</c:v>
                </c:pt>
                <c:pt idx="17">
                  <c:v>2.23</c:v>
                </c:pt>
                <c:pt idx="18">
                  <c:v>1.94</c:v>
                </c:pt>
                <c:pt idx="19">
                  <c:v>1.75</c:v>
                </c:pt>
                <c:pt idx="20">
                  <c:v>1.75</c:v>
                </c:pt>
                <c:pt idx="21">
                  <c:v>1.5</c:v>
                </c:pt>
                <c:pt idx="22">
                  <c:v>2.11</c:v>
                </c:pt>
                <c:pt idx="23">
                  <c:v>2.0299999999999998</c:v>
                </c:pt>
                <c:pt idx="24">
                  <c:v>1.5</c:v>
                </c:pt>
                <c:pt idx="25">
                  <c:v>1.5</c:v>
                </c:pt>
                <c:pt idx="26">
                  <c:v>1.5</c:v>
                </c:pt>
                <c:pt idx="27">
                  <c:v>1.5</c:v>
                </c:pt>
                <c:pt idx="28">
                  <c:v>1.91</c:v>
                </c:pt>
                <c:pt idx="29">
                  <c:v>1</c:v>
                </c:pt>
                <c:pt idx="3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7F7-1441-94AC-F9A836DE0E6C}"/>
            </c:ext>
          </c:extLst>
        </c:ser>
        <c:ser>
          <c:idx val="1"/>
          <c:order val="1"/>
          <c:tx>
            <c:strRef>
              <c:f>'CBs Rate'!$R$4</c:f>
              <c:strCache>
                <c:ptCount val="1"/>
                <c:pt idx="0">
                  <c:v>Bank of England</c:v>
                </c:pt>
              </c:strCache>
            </c:strRef>
          </c:tx>
          <c:spPr>
            <a:ln w="19050">
              <a:solidFill>
                <a:schemeClr val="bg1">
                  <a:lumMod val="65000"/>
                </a:schemeClr>
              </a:solidFill>
            </a:ln>
          </c:spPr>
          <c:marker>
            <c:symbol val="square"/>
            <c:size val="3"/>
            <c:spPr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c:spPr>
          </c:marker>
          <c:xVal>
            <c:numRef>
              <c:f>'CBs Rate'!$P$5:$P$36</c:f>
              <c:numCache>
                <c:formatCode>m/d/yy</c:formatCode>
                <c:ptCount val="32"/>
                <c:pt idx="0">
                  <c:v>39709</c:v>
                </c:pt>
                <c:pt idx="1">
                  <c:v>39710</c:v>
                </c:pt>
                <c:pt idx="2">
                  <c:v>39713</c:v>
                </c:pt>
                <c:pt idx="3">
                  <c:v>39714</c:v>
                </c:pt>
                <c:pt idx="4">
                  <c:v>39715</c:v>
                </c:pt>
                <c:pt idx="5">
                  <c:v>39716</c:v>
                </c:pt>
                <c:pt idx="6">
                  <c:v>39717</c:v>
                </c:pt>
                <c:pt idx="7">
                  <c:v>39720</c:v>
                </c:pt>
                <c:pt idx="8">
                  <c:v>39721</c:v>
                </c:pt>
                <c:pt idx="9">
                  <c:v>39722</c:v>
                </c:pt>
                <c:pt idx="10">
                  <c:v>39723</c:v>
                </c:pt>
                <c:pt idx="11">
                  <c:v>39724</c:v>
                </c:pt>
                <c:pt idx="12">
                  <c:v>39727</c:v>
                </c:pt>
                <c:pt idx="13">
                  <c:v>39728</c:v>
                </c:pt>
                <c:pt idx="14">
                  <c:v>39729</c:v>
                </c:pt>
                <c:pt idx="15">
                  <c:v>39730</c:v>
                </c:pt>
                <c:pt idx="16">
                  <c:v>39731</c:v>
                </c:pt>
                <c:pt idx="17">
                  <c:v>39735</c:v>
                </c:pt>
                <c:pt idx="18">
                  <c:v>39736</c:v>
                </c:pt>
                <c:pt idx="19">
                  <c:v>39737</c:v>
                </c:pt>
                <c:pt idx="20">
                  <c:v>39738</c:v>
                </c:pt>
                <c:pt idx="21">
                  <c:v>39741</c:v>
                </c:pt>
                <c:pt idx="22">
                  <c:v>39742</c:v>
                </c:pt>
                <c:pt idx="23">
                  <c:v>39743</c:v>
                </c:pt>
                <c:pt idx="24">
                  <c:v>39744</c:v>
                </c:pt>
                <c:pt idx="25">
                  <c:v>39745</c:v>
                </c:pt>
                <c:pt idx="26">
                  <c:v>39748</c:v>
                </c:pt>
                <c:pt idx="27">
                  <c:v>39749</c:v>
                </c:pt>
                <c:pt idx="28">
                  <c:v>39750</c:v>
                </c:pt>
                <c:pt idx="29">
                  <c:v>39751</c:v>
                </c:pt>
                <c:pt idx="30">
                  <c:v>39752</c:v>
                </c:pt>
              </c:numCache>
            </c:numRef>
          </c:xVal>
          <c:yVal>
            <c:numRef>
              <c:f>'CBs Rate'!$R$5:$R$36</c:f>
              <c:numCache>
                <c:formatCode>_(* #\ ##0.00_);_(* \(#\ ##0.00\);_(* "-"??_);_(@_)</c:formatCode>
                <c:ptCount val="32"/>
                <c:pt idx="0">
                  <c:v>3.8</c:v>
                </c:pt>
                <c:pt idx="1">
                  <c:v>2.8</c:v>
                </c:pt>
                <c:pt idx="2">
                  <c:v>2.06</c:v>
                </c:pt>
                <c:pt idx="3">
                  <c:v>1.64</c:v>
                </c:pt>
                <c:pt idx="4">
                  <c:v>2.02</c:v>
                </c:pt>
                <c:pt idx="5">
                  <c:v>2.12</c:v>
                </c:pt>
                <c:pt idx="6">
                  <c:v>2.99</c:v>
                </c:pt>
                <c:pt idx="7">
                  <c:v>2.41</c:v>
                </c:pt>
                <c:pt idx="8">
                  <c:v>5.21</c:v>
                </c:pt>
                <c:pt idx="9">
                  <c:v>2.56</c:v>
                </c:pt>
                <c:pt idx="10">
                  <c:v>1.63</c:v>
                </c:pt>
                <c:pt idx="11">
                  <c:v>2.57</c:v>
                </c:pt>
                <c:pt idx="12">
                  <c:v>1.55</c:v>
                </c:pt>
                <c:pt idx="13">
                  <c:v>3.5</c:v>
                </c:pt>
                <c:pt idx="14">
                  <c:v>3.5</c:v>
                </c:pt>
                <c:pt idx="15">
                  <c:v>3.08</c:v>
                </c:pt>
                <c:pt idx="16">
                  <c:v>3.2</c:v>
                </c:pt>
                <c:pt idx="17">
                  <c:v>2.61</c:v>
                </c:pt>
                <c:pt idx="18">
                  <c:v>2.2799999999999998</c:v>
                </c:pt>
                <c:pt idx="19">
                  <c:v>1.1599999999999999</c:v>
                </c:pt>
                <c:pt idx="20">
                  <c:v>1.67</c:v>
                </c:pt>
                <c:pt idx="21">
                  <c:v>1.61</c:v>
                </c:pt>
                <c:pt idx="22">
                  <c:v>2.11</c:v>
                </c:pt>
                <c:pt idx="24" formatCode="General">
                  <c:v>1.54</c:v>
                </c:pt>
                <c:pt idx="25" formatCode="General">
                  <c:v>1.5</c:v>
                </c:pt>
                <c:pt idx="26" formatCode="General">
                  <c:v>1.5</c:v>
                </c:pt>
                <c:pt idx="27" formatCode="General">
                  <c:v>1.5</c:v>
                </c:pt>
                <c:pt idx="28" formatCode="General">
                  <c:v>1.91</c:v>
                </c:pt>
                <c:pt idx="29" formatCode="General">
                  <c:v>1</c:v>
                </c:pt>
                <c:pt idx="30" formatCode="General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7F7-1441-94AC-F9A836DE0E6C}"/>
            </c:ext>
          </c:extLst>
        </c:ser>
        <c:ser>
          <c:idx val="2"/>
          <c:order val="2"/>
          <c:tx>
            <c:strRef>
              <c:f>'CBs Rate'!$S$4</c:f>
              <c:strCache>
                <c:ptCount val="1"/>
                <c:pt idx="0">
                  <c:v>National Swiss Bank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ash"/>
            </a:ln>
          </c:spPr>
          <c:marker>
            <c:symbol val="plus"/>
            <c:size val="5"/>
            <c:spPr>
              <a:ln>
                <a:solidFill>
                  <a:schemeClr val="tx1"/>
                </a:solidFill>
              </a:ln>
            </c:spPr>
          </c:marker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2-37F7-1441-94AC-F9A836DE0E6C}"/>
              </c:ext>
            </c:extLst>
          </c:dPt>
          <c:xVal>
            <c:numRef>
              <c:f>'CBs Rate'!$P$5:$P$36</c:f>
              <c:numCache>
                <c:formatCode>m/d/yy</c:formatCode>
                <c:ptCount val="32"/>
                <c:pt idx="0">
                  <c:v>39709</c:v>
                </c:pt>
                <c:pt idx="1">
                  <c:v>39710</c:v>
                </c:pt>
                <c:pt idx="2">
                  <c:v>39713</c:v>
                </c:pt>
                <c:pt idx="3">
                  <c:v>39714</c:v>
                </c:pt>
                <c:pt idx="4">
                  <c:v>39715</c:v>
                </c:pt>
                <c:pt idx="5">
                  <c:v>39716</c:v>
                </c:pt>
                <c:pt idx="6">
                  <c:v>39717</c:v>
                </c:pt>
                <c:pt idx="7">
                  <c:v>39720</c:v>
                </c:pt>
                <c:pt idx="8">
                  <c:v>39721</c:v>
                </c:pt>
                <c:pt idx="9">
                  <c:v>39722</c:v>
                </c:pt>
                <c:pt idx="10">
                  <c:v>39723</c:v>
                </c:pt>
                <c:pt idx="11">
                  <c:v>39724</c:v>
                </c:pt>
                <c:pt idx="12">
                  <c:v>39727</c:v>
                </c:pt>
                <c:pt idx="13">
                  <c:v>39728</c:v>
                </c:pt>
                <c:pt idx="14">
                  <c:v>39729</c:v>
                </c:pt>
                <c:pt idx="15">
                  <c:v>39730</c:v>
                </c:pt>
                <c:pt idx="16">
                  <c:v>39731</c:v>
                </c:pt>
                <c:pt idx="17">
                  <c:v>39735</c:v>
                </c:pt>
                <c:pt idx="18">
                  <c:v>39736</c:v>
                </c:pt>
                <c:pt idx="19">
                  <c:v>39737</c:v>
                </c:pt>
                <c:pt idx="20">
                  <c:v>39738</c:v>
                </c:pt>
                <c:pt idx="21">
                  <c:v>39741</c:v>
                </c:pt>
                <c:pt idx="22">
                  <c:v>39742</c:v>
                </c:pt>
                <c:pt idx="23">
                  <c:v>39743</c:v>
                </c:pt>
                <c:pt idx="24">
                  <c:v>39744</c:v>
                </c:pt>
                <c:pt idx="25">
                  <c:v>39745</c:v>
                </c:pt>
                <c:pt idx="26">
                  <c:v>39748</c:v>
                </c:pt>
                <c:pt idx="27">
                  <c:v>39749</c:v>
                </c:pt>
                <c:pt idx="28">
                  <c:v>39750</c:v>
                </c:pt>
                <c:pt idx="29">
                  <c:v>39751</c:v>
                </c:pt>
                <c:pt idx="30">
                  <c:v>39752</c:v>
                </c:pt>
              </c:numCache>
            </c:numRef>
          </c:xVal>
          <c:yVal>
            <c:numRef>
              <c:f>'CBs Rate'!$S$5:$S$36</c:f>
              <c:numCache>
                <c:formatCode>_(* #\ ##0.00_);_(* \(#\ ##0.00\);_(* "-"??_);_(@_)</c:formatCode>
                <c:ptCount val="32"/>
                <c:pt idx="0">
                  <c:v>2.97</c:v>
                </c:pt>
                <c:pt idx="1">
                  <c:v>2.78</c:v>
                </c:pt>
                <c:pt idx="2">
                  <c:v>2.72</c:v>
                </c:pt>
                <c:pt idx="3">
                  <c:v>2.61</c:v>
                </c:pt>
                <c:pt idx="4">
                  <c:v>2.5099999999999998</c:v>
                </c:pt>
                <c:pt idx="5">
                  <c:v>2.37</c:v>
                </c:pt>
                <c:pt idx="6">
                  <c:v>2.17</c:v>
                </c:pt>
                <c:pt idx="7">
                  <c:v>2.2400000000000002</c:v>
                </c:pt>
                <c:pt idx="8">
                  <c:v>5.01</c:v>
                </c:pt>
                <c:pt idx="9">
                  <c:v>2.44</c:v>
                </c:pt>
                <c:pt idx="10">
                  <c:v>1.91</c:v>
                </c:pt>
                <c:pt idx="11">
                  <c:v>1.34</c:v>
                </c:pt>
                <c:pt idx="12">
                  <c:v>1.1299999999999999</c:v>
                </c:pt>
                <c:pt idx="13">
                  <c:v>1.65</c:v>
                </c:pt>
                <c:pt idx="14">
                  <c:v>3.4</c:v>
                </c:pt>
                <c:pt idx="15">
                  <c:v>3.44</c:v>
                </c:pt>
                <c:pt idx="16">
                  <c:v>2.4</c:v>
                </c:pt>
                <c:pt idx="17">
                  <c:v>1.84</c:v>
                </c:pt>
                <c:pt idx="18">
                  <c:v>1</c:v>
                </c:pt>
                <c:pt idx="19">
                  <c:v>0.41</c:v>
                </c:pt>
                <c:pt idx="20">
                  <c:v>1.5</c:v>
                </c:pt>
                <c:pt idx="21">
                  <c:v>1.5</c:v>
                </c:pt>
                <c:pt idx="22">
                  <c:v>2.11</c:v>
                </c:pt>
                <c:pt idx="23">
                  <c:v>2.0299999999999998</c:v>
                </c:pt>
                <c:pt idx="24">
                  <c:v>1.5</c:v>
                </c:pt>
                <c:pt idx="25">
                  <c:v>1.5</c:v>
                </c:pt>
                <c:pt idx="26">
                  <c:v>1.5</c:v>
                </c:pt>
                <c:pt idx="27">
                  <c:v>1.5</c:v>
                </c:pt>
                <c:pt idx="28">
                  <c:v>1.91</c:v>
                </c:pt>
                <c:pt idx="29">
                  <c:v>1.06</c:v>
                </c:pt>
                <c:pt idx="3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37F7-1441-94AC-F9A836DE0E6C}"/>
            </c:ext>
          </c:extLst>
        </c:ser>
        <c:ser>
          <c:idx val="3"/>
          <c:order val="3"/>
          <c:tx>
            <c:strRef>
              <c:f>'CBs Rate'!$T$4</c:f>
              <c:strCache>
                <c:ptCount val="1"/>
                <c:pt idx="0">
                  <c:v>Bank of Japan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8"/>
            <c:spPr>
              <a:noFill/>
              <a:ln>
                <a:solidFill>
                  <a:schemeClr val="tx1"/>
                </a:solidFill>
              </a:ln>
            </c:spPr>
          </c:marker>
          <c:xVal>
            <c:numRef>
              <c:f>'CBs Rate'!$P$5:$P$36</c:f>
              <c:numCache>
                <c:formatCode>m/d/yy</c:formatCode>
                <c:ptCount val="32"/>
                <c:pt idx="0">
                  <c:v>39709</c:v>
                </c:pt>
                <c:pt idx="1">
                  <c:v>39710</c:v>
                </c:pt>
                <c:pt idx="2">
                  <c:v>39713</c:v>
                </c:pt>
                <c:pt idx="3">
                  <c:v>39714</c:v>
                </c:pt>
                <c:pt idx="4">
                  <c:v>39715</c:v>
                </c:pt>
                <c:pt idx="5">
                  <c:v>39716</c:v>
                </c:pt>
                <c:pt idx="6">
                  <c:v>39717</c:v>
                </c:pt>
                <c:pt idx="7">
                  <c:v>39720</c:v>
                </c:pt>
                <c:pt idx="8">
                  <c:v>39721</c:v>
                </c:pt>
                <c:pt idx="9">
                  <c:v>39722</c:v>
                </c:pt>
                <c:pt idx="10">
                  <c:v>39723</c:v>
                </c:pt>
                <c:pt idx="11">
                  <c:v>39724</c:v>
                </c:pt>
                <c:pt idx="12">
                  <c:v>39727</c:v>
                </c:pt>
                <c:pt idx="13">
                  <c:v>39728</c:v>
                </c:pt>
                <c:pt idx="14">
                  <c:v>39729</c:v>
                </c:pt>
                <c:pt idx="15">
                  <c:v>39730</c:v>
                </c:pt>
                <c:pt idx="16">
                  <c:v>39731</c:v>
                </c:pt>
                <c:pt idx="17">
                  <c:v>39735</c:v>
                </c:pt>
                <c:pt idx="18">
                  <c:v>39736</c:v>
                </c:pt>
                <c:pt idx="19">
                  <c:v>39737</c:v>
                </c:pt>
                <c:pt idx="20">
                  <c:v>39738</c:v>
                </c:pt>
                <c:pt idx="21">
                  <c:v>39741</c:v>
                </c:pt>
                <c:pt idx="22">
                  <c:v>39742</c:v>
                </c:pt>
                <c:pt idx="23">
                  <c:v>39743</c:v>
                </c:pt>
                <c:pt idx="24">
                  <c:v>39744</c:v>
                </c:pt>
                <c:pt idx="25">
                  <c:v>39745</c:v>
                </c:pt>
                <c:pt idx="26">
                  <c:v>39748</c:v>
                </c:pt>
                <c:pt idx="27">
                  <c:v>39749</c:v>
                </c:pt>
                <c:pt idx="28">
                  <c:v>39750</c:v>
                </c:pt>
                <c:pt idx="29">
                  <c:v>39751</c:v>
                </c:pt>
                <c:pt idx="30">
                  <c:v>39752</c:v>
                </c:pt>
              </c:numCache>
            </c:numRef>
          </c:xVal>
          <c:yVal>
            <c:numRef>
              <c:f>'CBs Rate'!$T$5:$T$36</c:f>
              <c:numCache>
                <c:formatCode>General</c:formatCode>
                <c:ptCount val="32"/>
                <c:pt idx="4" formatCode="_(* #\ ##0.00_);_(* \(#\ ##0.00\);_(* &quot;-&quot;??_);_(@_)">
                  <c:v>3.45</c:v>
                </c:pt>
                <c:pt idx="13" formatCode="_(* #\ ##0.00_);_(* \(#\ ##0.00\);_(* &quot;-&quot;??_);_(@_)">
                  <c:v>4.1399999999999997</c:v>
                </c:pt>
                <c:pt idx="22" formatCode="_(* #\ ##0.00_);_(* \(#\ ##0.00\);_(* &quot;-&quot;??_);_(@_)">
                  <c:v>2.11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37F7-1441-94AC-F9A836DE0E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2362904"/>
        <c:axId val="2124463000"/>
      </c:scatterChart>
      <c:valAx>
        <c:axId val="-2142362904"/>
        <c:scaling>
          <c:orientation val="minMax"/>
          <c:max val="39753"/>
          <c:min val="39706"/>
        </c:scaling>
        <c:delete val="0"/>
        <c:axPos val="b"/>
        <c:numFmt formatCode="m/d/yy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2124463000"/>
        <c:crossesAt val="0"/>
        <c:crossBetween val="midCat"/>
        <c:majorUnit val="2"/>
      </c:valAx>
      <c:valAx>
        <c:axId val="2124463000"/>
        <c:scaling>
          <c:orientation val="minMax"/>
          <c:max val="12"/>
        </c:scaling>
        <c:delete val="0"/>
        <c:axPos val="l"/>
        <c:numFmt formatCode="_(* #\ ##0.00_);_(* \(#\ ##0.00\);_(* &quot;-&quot;??_);_(@_)" sourceLinked="1"/>
        <c:majorTickMark val="out"/>
        <c:minorTickMark val="none"/>
        <c:tickLblPos val="nextTo"/>
        <c:crossAx val="-2142362904"/>
        <c:crosses val="autoZero"/>
        <c:crossBetween val="midCat"/>
        <c:majorUnit val="2"/>
        <c:minorUnit val="0.4"/>
      </c:valAx>
    </c:plotArea>
    <c:legend>
      <c:legendPos val="r"/>
      <c:layout>
        <c:manualLayout>
          <c:xMode val="edge"/>
          <c:yMode val="edge"/>
          <c:x val="0.67393698870635799"/>
          <c:y val="0.192531572035987"/>
          <c:w val="0.27447558513017201"/>
          <c:h val="0.218589514545976"/>
        </c:manualLayout>
      </c:layout>
      <c:overlay val="0"/>
    </c:legend>
    <c:plotVisOnly val="1"/>
    <c:dispBlanksAs val="gap"/>
    <c:showDLblsOverMax val="0"/>
  </c:chart>
  <c:spPr>
    <a:ln cap="flat"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493298868950695E-2"/>
          <c:y val="4.1335453100159E-2"/>
          <c:w val="0.86384736063589795"/>
          <c:h val="0.780909302255061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Feuil1!$R$1</c:f>
              <c:strCache>
                <c:ptCount val="1"/>
                <c:pt idx="0">
                  <c:v>Dollar offered (in billion euros, left scale)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15875">
              <a:solidFill>
                <a:schemeClr val="bg1">
                  <a:lumMod val="75000"/>
                </a:schemeClr>
              </a:solidFill>
            </a:ln>
          </c:spPr>
          <c:invertIfNegative val="0"/>
          <c:cat>
            <c:numRef>
              <c:f>Feuil1!$Q$2:$Q$86</c:f>
              <c:numCache>
                <c:formatCode>m/d/yy</c:formatCode>
                <c:ptCount val="85"/>
                <c:pt idx="0">
                  <c:v>39433</c:v>
                </c:pt>
                <c:pt idx="1">
                  <c:v>39437</c:v>
                </c:pt>
                <c:pt idx="2">
                  <c:v>39461</c:v>
                </c:pt>
                <c:pt idx="3">
                  <c:v>39475</c:v>
                </c:pt>
                <c:pt idx="4">
                  <c:v>39532</c:v>
                </c:pt>
                <c:pt idx="5">
                  <c:v>39545</c:v>
                </c:pt>
                <c:pt idx="6">
                  <c:v>39559</c:v>
                </c:pt>
                <c:pt idx="7">
                  <c:v>39573</c:v>
                </c:pt>
                <c:pt idx="8">
                  <c:v>39587</c:v>
                </c:pt>
                <c:pt idx="9">
                  <c:v>39601</c:v>
                </c:pt>
                <c:pt idx="10">
                  <c:v>39615</c:v>
                </c:pt>
                <c:pt idx="11">
                  <c:v>39629</c:v>
                </c:pt>
                <c:pt idx="12">
                  <c:v>39643</c:v>
                </c:pt>
                <c:pt idx="13">
                  <c:v>39657</c:v>
                </c:pt>
                <c:pt idx="14">
                  <c:v>39671</c:v>
                </c:pt>
                <c:pt idx="15">
                  <c:v>39672</c:v>
                </c:pt>
                <c:pt idx="16">
                  <c:v>39685</c:v>
                </c:pt>
                <c:pt idx="17">
                  <c:v>39699</c:v>
                </c:pt>
                <c:pt idx="18">
                  <c:v>39700</c:v>
                </c:pt>
                <c:pt idx="19">
                  <c:v>39709</c:v>
                </c:pt>
                <c:pt idx="20">
                  <c:v>39710</c:v>
                </c:pt>
                <c:pt idx="21">
                  <c:v>39713</c:v>
                </c:pt>
                <c:pt idx="22">
                  <c:v>39714</c:v>
                </c:pt>
                <c:pt idx="23">
                  <c:v>39715</c:v>
                </c:pt>
                <c:pt idx="24">
                  <c:v>39716</c:v>
                </c:pt>
                <c:pt idx="25">
                  <c:v>39717</c:v>
                </c:pt>
                <c:pt idx="26">
                  <c:v>39720</c:v>
                </c:pt>
                <c:pt idx="27">
                  <c:v>39721</c:v>
                </c:pt>
                <c:pt idx="28">
                  <c:v>39722</c:v>
                </c:pt>
                <c:pt idx="29">
                  <c:v>39723</c:v>
                </c:pt>
                <c:pt idx="30">
                  <c:v>39724</c:v>
                </c:pt>
                <c:pt idx="31">
                  <c:v>39727</c:v>
                </c:pt>
                <c:pt idx="32">
                  <c:v>39728</c:v>
                </c:pt>
                <c:pt idx="33">
                  <c:v>39729</c:v>
                </c:pt>
                <c:pt idx="34">
                  <c:v>39730</c:v>
                </c:pt>
                <c:pt idx="35">
                  <c:v>39731</c:v>
                </c:pt>
                <c:pt idx="36">
                  <c:v>39735</c:v>
                </c:pt>
                <c:pt idx="37">
                  <c:v>39736</c:v>
                </c:pt>
                <c:pt idx="38">
                  <c:v>39737</c:v>
                </c:pt>
                <c:pt idx="39">
                  <c:v>39742</c:v>
                </c:pt>
                <c:pt idx="40">
                  <c:v>39743</c:v>
                </c:pt>
                <c:pt idx="41">
                  <c:v>39750</c:v>
                </c:pt>
                <c:pt idx="42">
                  <c:v>39756</c:v>
                </c:pt>
                <c:pt idx="43">
                  <c:v>39757</c:v>
                </c:pt>
                <c:pt idx="44">
                  <c:v>39764</c:v>
                </c:pt>
                <c:pt idx="45">
                  <c:v>39770</c:v>
                </c:pt>
                <c:pt idx="46">
                  <c:v>39771</c:v>
                </c:pt>
                <c:pt idx="47">
                  <c:v>39778</c:v>
                </c:pt>
                <c:pt idx="48">
                  <c:v>39784</c:v>
                </c:pt>
                <c:pt idx="49">
                  <c:v>39785</c:v>
                </c:pt>
                <c:pt idx="50">
                  <c:v>39792</c:v>
                </c:pt>
                <c:pt idx="51">
                  <c:v>39798</c:v>
                </c:pt>
                <c:pt idx="52">
                  <c:v>39799</c:v>
                </c:pt>
                <c:pt idx="53">
                  <c:v>39805</c:v>
                </c:pt>
                <c:pt idx="54">
                  <c:v>39812</c:v>
                </c:pt>
                <c:pt idx="55">
                  <c:v>39820</c:v>
                </c:pt>
                <c:pt idx="56">
                  <c:v>39826</c:v>
                </c:pt>
                <c:pt idx="57">
                  <c:v>39827</c:v>
                </c:pt>
                <c:pt idx="58">
                  <c:v>39834</c:v>
                </c:pt>
                <c:pt idx="59">
                  <c:v>39840</c:v>
                </c:pt>
                <c:pt idx="60">
                  <c:v>39841</c:v>
                </c:pt>
                <c:pt idx="61">
                  <c:v>39848</c:v>
                </c:pt>
                <c:pt idx="62">
                  <c:v>39854</c:v>
                </c:pt>
                <c:pt idx="63">
                  <c:v>39855</c:v>
                </c:pt>
                <c:pt idx="64">
                  <c:v>39862</c:v>
                </c:pt>
                <c:pt idx="65">
                  <c:v>39868</c:v>
                </c:pt>
                <c:pt idx="66">
                  <c:v>39869</c:v>
                </c:pt>
                <c:pt idx="67">
                  <c:v>39876</c:v>
                </c:pt>
                <c:pt idx="68">
                  <c:v>39882</c:v>
                </c:pt>
                <c:pt idx="69">
                  <c:v>39883</c:v>
                </c:pt>
                <c:pt idx="70">
                  <c:v>39890</c:v>
                </c:pt>
                <c:pt idx="71">
                  <c:v>39896</c:v>
                </c:pt>
                <c:pt idx="72">
                  <c:v>39897</c:v>
                </c:pt>
                <c:pt idx="73">
                  <c:v>39904</c:v>
                </c:pt>
                <c:pt idx="74">
                  <c:v>39910</c:v>
                </c:pt>
                <c:pt idx="75">
                  <c:v>39911</c:v>
                </c:pt>
                <c:pt idx="76">
                  <c:v>39918</c:v>
                </c:pt>
                <c:pt idx="77">
                  <c:v>39924</c:v>
                </c:pt>
                <c:pt idx="78">
                  <c:v>39925</c:v>
                </c:pt>
                <c:pt idx="79">
                  <c:v>39932</c:v>
                </c:pt>
                <c:pt idx="80">
                  <c:v>39938</c:v>
                </c:pt>
                <c:pt idx="81">
                  <c:v>39939</c:v>
                </c:pt>
                <c:pt idx="82">
                  <c:v>39946</c:v>
                </c:pt>
                <c:pt idx="83">
                  <c:v>39952</c:v>
                </c:pt>
                <c:pt idx="84">
                  <c:v>39953</c:v>
                </c:pt>
              </c:numCache>
            </c:numRef>
          </c:cat>
          <c:val>
            <c:numRef>
              <c:f>Feuil1!$R$2:$R$86</c:f>
              <c:numCache>
                <c:formatCode>0</c:formatCode>
                <c:ptCount val="85"/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15</c:v>
                </c:pt>
                <c:pt idx="5">
                  <c:v>15</c:v>
                </c:pt>
                <c:pt idx="6">
                  <c:v>15</c:v>
                </c:pt>
                <c:pt idx="7">
                  <c:v>25</c:v>
                </c:pt>
                <c:pt idx="8">
                  <c:v>25</c:v>
                </c:pt>
                <c:pt idx="9">
                  <c:v>25</c:v>
                </c:pt>
                <c:pt idx="10">
                  <c:v>25</c:v>
                </c:pt>
                <c:pt idx="11">
                  <c:v>25</c:v>
                </c:pt>
                <c:pt idx="12">
                  <c:v>25</c:v>
                </c:pt>
                <c:pt idx="13">
                  <c:v>25</c:v>
                </c:pt>
                <c:pt idx="14">
                  <c:v>10</c:v>
                </c:pt>
                <c:pt idx="15">
                  <c:v>20</c:v>
                </c:pt>
                <c:pt idx="16">
                  <c:v>20</c:v>
                </c:pt>
                <c:pt idx="17">
                  <c:v>10</c:v>
                </c:pt>
                <c:pt idx="18">
                  <c:v>10</c:v>
                </c:pt>
                <c:pt idx="19">
                  <c:v>40</c:v>
                </c:pt>
                <c:pt idx="20">
                  <c:v>40</c:v>
                </c:pt>
                <c:pt idx="21">
                  <c:v>40</c:v>
                </c:pt>
                <c:pt idx="22">
                  <c:v>40</c:v>
                </c:pt>
                <c:pt idx="23">
                  <c:v>40</c:v>
                </c:pt>
                <c:pt idx="24">
                  <c:v>40</c:v>
                </c:pt>
                <c:pt idx="25">
                  <c:v>35</c:v>
                </c:pt>
                <c:pt idx="26">
                  <c:v>30</c:v>
                </c:pt>
                <c:pt idx="27">
                  <c:v>30</c:v>
                </c:pt>
                <c:pt idx="28">
                  <c:v>50</c:v>
                </c:pt>
                <c:pt idx="29">
                  <c:v>50</c:v>
                </c:pt>
                <c:pt idx="30">
                  <c:v>50</c:v>
                </c:pt>
                <c:pt idx="31">
                  <c:v>50</c:v>
                </c:pt>
                <c:pt idx="32">
                  <c:v>50</c:v>
                </c:pt>
                <c:pt idx="33">
                  <c:v>70</c:v>
                </c:pt>
                <c:pt idx="34">
                  <c:v>100</c:v>
                </c:pt>
                <c:pt idx="35">
                  <c:v>93.877999999999986</c:v>
                </c:pt>
                <c:pt idx="36">
                  <c:v>98.403999999999996</c:v>
                </c:pt>
                <c:pt idx="37">
                  <c:v>170.92500000000001</c:v>
                </c:pt>
                <c:pt idx="38">
                  <c:v>100</c:v>
                </c:pt>
                <c:pt idx="39">
                  <c:v>101.93</c:v>
                </c:pt>
                <c:pt idx="40">
                  <c:v>67.972999999999999</c:v>
                </c:pt>
                <c:pt idx="41">
                  <c:v>92.135999999999996</c:v>
                </c:pt>
                <c:pt idx="42">
                  <c:v>70.792000000000002</c:v>
                </c:pt>
                <c:pt idx="43">
                  <c:v>58.646999999999998</c:v>
                </c:pt>
                <c:pt idx="44">
                  <c:v>60.575000000000003</c:v>
                </c:pt>
                <c:pt idx="45">
                  <c:v>52.286000000000001</c:v>
                </c:pt>
                <c:pt idx="46">
                  <c:v>72.471999999999994</c:v>
                </c:pt>
                <c:pt idx="47">
                  <c:v>84.563000000000002</c:v>
                </c:pt>
                <c:pt idx="48">
                  <c:v>67.465999999999994</c:v>
                </c:pt>
                <c:pt idx="49">
                  <c:v>75.107999999999976</c:v>
                </c:pt>
                <c:pt idx="50">
                  <c:v>57.427</c:v>
                </c:pt>
                <c:pt idx="51">
                  <c:v>47.588999999999999</c:v>
                </c:pt>
                <c:pt idx="52">
                  <c:v>41.55</c:v>
                </c:pt>
                <c:pt idx="53">
                  <c:v>52.305</c:v>
                </c:pt>
                <c:pt idx="54">
                  <c:v>10.786</c:v>
                </c:pt>
                <c:pt idx="55">
                  <c:v>41.101999999999997</c:v>
                </c:pt>
                <c:pt idx="56">
                  <c:v>21.305</c:v>
                </c:pt>
                <c:pt idx="57">
                  <c:v>58.018000000000001</c:v>
                </c:pt>
                <c:pt idx="58">
                  <c:v>60.304000000000002</c:v>
                </c:pt>
                <c:pt idx="59">
                  <c:v>23.942</c:v>
                </c:pt>
                <c:pt idx="60">
                  <c:v>61.484000000000002</c:v>
                </c:pt>
                <c:pt idx="61">
                  <c:v>59.097999999999999</c:v>
                </c:pt>
                <c:pt idx="62">
                  <c:v>15.384</c:v>
                </c:pt>
                <c:pt idx="63">
                  <c:v>70.007000000000005</c:v>
                </c:pt>
                <c:pt idx="64">
                  <c:v>65.849000000000004</c:v>
                </c:pt>
                <c:pt idx="65">
                  <c:v>19.170999999999999</c:v>
                </c:pt>
                <c:pt idx="66">
                  <c:v>75.126999999999995</c:v>
                </c:pt>
                <c:pt idx="67">
                  <c:v>76.447000000000003</c:v>
                </c:pt>
                <c:pt idx="68">
                  <c:v>15.973000000000001</c:v>
                </c:pt>
                <c:pt idx="69">
                  <c:v>81.947999999999993</c:v>
                </c:pt>
                <c:pt idx="70">
                  <c:v>79.796999999999997</c:v>
                </c:pt>
                <c:pt idx="71">
                  <c:v>12.244</c:v>
                </c:pt>
                <c:pt idx="72">
                  <c:v>94.361999999999995</c:v>
                </c:pt>
                <c:pt idx="73">
                  <c:v>93.084000000000003</c:v>
                </c:pt>
                <c:pt idx="74">
                  <c:v>19.425000000000001</c:v>
                </c:pt>
                <c:pt idx="75">
                  <c:v>77.471000000000004</c:v>
                </c:pt>
                <c:pt idx="76">
                  <c:v>73.77</c:v>
                </c:pt>
                <c:pt idx="77">
                  <c:v>12.159000000000001</c:v>
                </c:pt>
                <c:pt idx="78">
                  <c:v>66.669999999999973</c:v>
                </c:pt>
                <c:pt idx="79">
                  <c:v>67.103999999999999</c:v>
                </c:pt>
                <c:pt idx="80">
                  <c:v>17.881</c:v>
                </c:pt>
                <c:pt idx="81">
                  <c:v>65.321999999999974</c:v>
                </c:pt>
                <c:pt idx="82">
                  <c:v>63.024000000000001</c:v>
                </c:pt>
                <c:pt idx="83">
                  <c:v>4.7919999999999998</c:v>
                </c:pt>
                <c:pt idx="84">
                  <c:v>53.496000000000002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88-C54A-BF5C-3819EFB709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2508456"/>
        <c:axId val="-2143161160"/>
      </c:barChart>
      <c:lineChart>
        <c:grouping val="standard"/>
        <c:varyColors val="0"/>
        <c:ser>
          <c:idx val="1"/>
          <c:order val="1"/>
          <c:tx>
            <c:strRef>
              <c:f>Feuil1!$S$1</c:f>
              <c:strCache>
                <c:ptCount val="1"/>
                <c:pt idx="0">
                  <c:v>Subscribed/offered ratio (right scale)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Feuil1!$Q$2:$Q$86</c:f>
              <c:numCache>
                <c:formatCode>m/d/yy</c:formatCode>
                <c:ptCount val="85"/>
                <c:pt idx="0">
                  <c:v>39433</c:v>
                </c:pt>
                <c:pt idx="1">
                  <c:v>39437</c:v>
                </c:pt>
                <c:pt idx="2">
                  <c:v>39461</c:v>
                </c:pt>
                <c:pt idx="3">
                  <c:v>39475</c:v>
                </c:pt>
                <c:pt idx="4">
                  <c:v>39532</c:v>
                </c:pt>
                <c:pt idx="5">
                  <c:v>39545</c:v>
                </c:pt>
                <c:pt idx="6">
                  <c:v>39559</c:v>
                </c:pt>
                <c:pt idx="7">
                  <c:v>39573</c:v>
                </c:pt>
                <c:pt idx="8">
                  <c:v>39587</c:v>
                </c:pt>
                <c:pt idx="9">
                  <c:v>39601</c:v>
                </c:pt>
                <c:pt idx="10">
                  <c:v>39615</c:v>
                </c:pt>
                <c:pt idx="11">
                  <c:v>39629</c:v>
                </c:pt>
                <c:pt idx="12">
                  <c:v>39643</c:v>
                </c:pt>
                <c:pt idx="13">
                  <c:v>39657</c:v>
                </c:pt>
                <c:pt idx="14">
                  <c:v>39671</c:v>
                </c:pt>
                <c:pt idx="15">
                  <c:v>39672</c:v>
                </c:pt>
                <c:pt idx="16">
                  <c:v>39685</c:v>
                </c:pt>
                <c:pt idx="17">
                  <c:v>39699</c:v>
                </c:pt>
                <c:pt idx="18">
                  <c:v>39700</c:v>
                </c:pt>
                <c:pt idx="19">
                  <c:v>39709</c:v>
                </c:pt>
                <c:pt idx="20">
                  <c:v>39710</c:v>
                </c:pt>
                <c:pt idx="21">
                  <c:v>39713</c:v>
                </c:pt>
                <c:pt idx="22">
                  <c:v>39714</c:v>
                </c:pt>
                <c:pt idx="23">
                  <c:v>39715</c:v>
                </c:pt>
                <c:pt idx="24">
                  <c:v>39716</c:v>
                </c:pt>
                <c:pt idx="25">
                  <c:v>39717</c:v>
                </c:pt>
                <c:pt idx="26">
                  <c:v>39720</c:v>
                </c:pt>
                <c:pt idx="27">
                  <c:v>39721</c:v>
                </c:pt>
                <c:pt idx="28">
                  <c:v>39722</c:v>
                </c:pt>
                <c:pt idx="29">
                  <c:v>39723</c:v>
                </c:pt>
                <c:pt idx="30">
                  <c:v>39724</c:v>
                </c:pt>
                <c:pt idx="31">
                  <c:v>39727</c:v>
                </c:pt>
                <c:pt idx="32">
                  <c:v>39728</c:v>
                </c:pt>
                <c:pt idx="33">
                  <c:v>39729</c:v>
                </c:pt>
                <c:pt idx="34">
                  <c:v>39730</c:v>
                </c:pt>
                <c:pt idx="35">
                  <c:v>39731</c:v>
                </c:pt>
                <c:pt idx="36">
                  <c:v>39735</c:v>
                </c:pt>
                <c:pt idx="37">
                  <c:v>39736</c:v>
                </c:pt>
                <c:pt idx="38">
                  <c:v>39737</c:v>
                </c:pt>
                <c:pt idx="39">
                  <c:v>39742</c:v>
                </c:pt>
                <c:pt idx="40">
                  <c:v>39743</c:v>
                </c:pt>
                <c:pt idx="41">
                  <c:v>39750</c:v>
                </c:pt>
                <c:pt idx="42">
                  <c:v>39756</c:v>
                </c:pt>
                <c:pt idx="43">
                  <c:v>39757</c:v>
                </c:pt>
                <c:pt idx="44">
                  <c:v>39764</c:v>
                </c:pt>
                <c:pt idx="45">
                  <c:v>39770</c:v>
                </c:pt>
                <c:pt idx="46">
                  <c:v>39771</c:v>
                </c:pt>
                <c:pt idx="47">
                  <c:v>39778</c:v>
                </c:pt>
                <c:pt idx="48">
                  <c:v>39784</c:v>
                </c:pt>
                <c:pt idx="49">
                  <c:v>39785</c:v>
                </c:pt>
                <c:pt idx="50">
                  <c:v>39792</c:v>
                </c:pt>
                <c:pt idx="51">
                  <c:v>39798</c:v>
                </c:pt>
                <c:pt idx="52">
                  <c:v>39799</c:v>
                </c:pt>
                <c:pt idx="53">
                  <c:v>39805</c:v>
                </c:pt>
                <c:pt idx="54">
                  <c:v>39812</c:v>
                </c:pt>
                <c:pt idx="55">
                  <c:v>39820</c:v>
                </c:pt>
                <c:pt idx="56">
                  <c:v>39826</c:v>
                </c:pt>
                <c:pt idx="57">
                  <c:v>39827</c:v>
                </c:pt>
                <c:pt idx="58">
                  <c:v>39834</c:v>
                </c:pt>
                <c:pt idx="59">
                  <c:v>39840</c:v>
                </c:pt>
                <c:pt idx="60">
                  <c:v>39841</c:v>
                </c:pt>
                <c:pt idx="61">
                  <c:v>39848</c:v>
                </c:pt>
                <c:pt idx="62">
                  <c:v>39854</c:v>
                </c:pt>
                <c:pt idx="63">
                  <c:v>39855</c:v>
                </c:pt>
                <c:pt idx="64">
                  <c:v>39862</c:v>
                </c:pt>
                <c:pt idx="65">
                  <c:v>39868</c:v>
                </c:pt>
                <c:pt idx="66">
                  <c:v>39869</c:v>
                </c:pt>
                <c:pt idx="67">
                  <c:v>39876</c:v>
                </c:pt>
                <c:pt idx="68">
                  <c:v>39882</c:v>
                </c:pt>
                <c:pt idx="69">
                  <c:v>39883</c:v>
                </c:pt>
                <c:pt idx="70">
                  <c:v>39890</c:v>
                </c:pt>
                <c:pt idx="71">
                  <c:v>39896</c:v>
                </c:pt>
                <c:pt idx="72">
                  <c:v>39897</c:v>
                </c:pt>
                <c:pt idx="73">
                  <c:v>39904</c:v>
                </c:pt>
                <c:pt idx="74">
                  <c:v>39910</c:v>
                </c:pt>
                <c:pt idx="75">
                  <c:v>39911</c:v>
                </c:pt>
                <c:pt idx="76">
                  <c:v>39918</c:v>
                </c:pt>
                <c:pt idx="77">
                  <c:v>39924</c:v>
                </c:pt>
                <c:pt idx="78">
                  <c:v>39925</c:v>
                </c:pt>
                <c:pt idx="79">
                  <c:v>39932</c:v>
                </c:pt>
                <c:pt idx="80">
                  <c:v>39938</c:v>
                </c:pt>
                <c:pt idx="81">
                  <c:v>39939</c:v>
                </c:pt>
                <c:pt idx="82">
                  <c:v>39946</c:v>
                </c:pt>
                <c:pt idx="83">
                  <c:v>39952</c:v>
                </c:pt>
                <c:pt idx="84">
                  <c:v>39953</c:v>
                </c:pt>
              </c:numCache>
            </c:numRef>
          </c:cat>
          <c:val>
            <c:numRef>
              <c:f>Feuil1!$S$2:$S$86</c:f>
              <c:numCache>
                <c:formatCode>0.0</c:formatCode>
                <c:ptCount val="85"/>
                <c:pt idx="1">
                  <c:v>1.4115</c:v>
                </c:pt>
                <c:pt idx="2">
                  <c:v>1.4790000000000001</c:v>
                </c:pt>
                <c:pt idx="3">
                  <c:v>1.24</c:v>
                </c:pt>
                <c:pt idx="4">
                  <c:v>2.082466666666666</c:v>
                </c:pt>
                <c:pt idx="5">
                  <c:v>2.0506666666666669</c:v>
                </c:pt>
                <c:pt idx="6">
                  <c:v>2.0085333333333328</c:v>
                </c:pt>
                <c:pt idx="7">
                  <c:v>1.5811999999999999</c:v>
                </c:pt>
                <c:pt idx="8">
                  <c:v>2.355039999999998</c:v>
                </c:pt>
                <c:pt idx="9">
                  <c:v>2.5941999999999998</c:v>
                </c:pt>
                <c:pt idx="10">
                  <c:v>3.1383999999999999</c:v>
                </c:pt>
                <c:pt idx="11">
                  <c:v>3.3932000000000002</c:v>
                </c:pt>
                <c:pt idx="12">
                  <c:v>3.6030000000000002</c:v>
                </c:pt>
                <c:pt idx="13">
                  <c:v>4.0673199999999996</c:v>
                </c:pt>
                <c:pt idx="14">
                  <c:v>3.8521999999999981</c:v>
                </c:pt>
                <c:pt idx="15">
                  <c:v>4.5549999999999997</c:v>
                </c:pt>
                <c:pt idx="16">
                  <c:v>4.4624499999999996</c:v>
                </c:pt>
                <c:pt idx="17">
                  <c:v>3.1720000000000002</c:v>
                </c:pt>
                <c:pt idx="18">
                  <c:v>4.3339999999999996</c:v>
                </c:pt>
                <c:pt idx="19">
                  <c:v>2.5418750000000001</c:v>
                </c:pt>
                <c:pt idx="20">
                  <c:v>2.4180000000000001</c:v>
                </c:pt>
                <c:pt idx="21">
                  <c:v>2.052624999999999</c:v>
                </c:pt>
                <c:pt idx="22">
                  <c:v>1.9393750000000001</c:v>
                </c:pt>
                <c:pt idx="23">
                  <c:v>1.5423</c:v>
                </c:pt>
                <c:pt idx="24">
                  <c:v>1.817275</c:v>
                </c:pt>
                <c:pt idx="25">
                  <c:v>2.3570000000000002</c:v>
                </c:pt>
                <c:pt idx="26">
                  <c:v>1.9139999999999999</c:v>
                </c:pt>
                <c:pt idx="27">
                  <c:v>2.5779666666666672</c:v>
                </c:pt>
                <c:pt idx="28">
                  <c:v>1.4185399999999999</c:v>
                </c:pt>
                <c:pt idx="29">
                  <c:v>1.3443000000000001</c:v>
                </c:pt>
                <c:pt idx="30">
                  <c:v>1.658032</c:v>
                </c:pt>
                <c:pt idx="31">
                  <c:v>1.8173699999999999</c:v>
                </c:pt>
                <c:pt idx="32">
                  <c:v>2.1845240000000001</c:v>
                </c:pt>
                <c:pt idx="33">
                  <c:v>1.74332</c:v>
                </c:pt>
                <c:pt idx="34">
                  <c:v>1.1615409999999999</c:v>
                </c:pt>
                <c:pt idx="35">
                  <c:v>1</c:v>
                </c:pt>
                <c:pt idx="36">
                  <c:v>0.999994918905736</c:v>
                </c:pt>
                <c:pt idx="37">
                  <c:v>1</c:v>
                </c:pt>
                <c:pt idx="38">
                  <c:v>1.2022029999999999</c:v>
                </c:pt>
                <c:pt idx="39">
                  <c:v>1.0000049053271849</c:v>
                </c:pt>
                <c:pt idx="40">
                  <c:v>0.99999852882762297</c:v>
                </c:pt>
                <c:pt idx="41">
                  <c:v>1.000004341408353</c:v>
                </c:pt>
                <c:pt idx="42">
                  <c:v>1</c:v>
                </c:pt>
                <c:pt idx="43">
                  <c:v>0.99999488464883102</c:v>
                </c:pt>
                <c:pt idx="44">
                  <c:v>0.99999834915394104</c:v>
                </c:pt>
                <c:pt idx="45">
                  <c:v>1</c:v>
                </c:pt>
                <c:pt idx="46">
                  <c:v>1.0000041395297501</c:v>
                </c:pt>
                <c:pt idx="47">
                  <c:v>0.99999763489942395</c:v>
                </c:pt>
                <c:pt idx="48">
                  <c:v>1</c:v>
                </c:pt>
                <c:pt idx="49">
                  <c:v>0.99999733716781203</c:v>
                </c:pt>
                <c:pt idx="50">
                  <c:v>0.99999651731763795</c:v>
                </c:pt>
                <c:pt idx="51">
                  <c:v>1</c:v>
                </c:pt>
                <c:pt idx="52">
                  <c:v>1.000004813477738</c:v>
                </c:pt>
                <c:pt idx="53">
                  <c:v>1.0000057355893319</c:v>
                </c:pt>
                <c:pt idx="54">
                  <c:v>0.99995364361209005</c:v>
                </c:pt>
                <c:pt idx="55">
                  <c:v>1.0000121648581579</c:v>
                </c:pt>
                <c:pt idx="56">
                  <c:v>1.0000093874677309</c:v>
                </c:pt>
                <c:pt idx="57">
                  <c:v>0.99999827639698002</c:v>
                </c:pt>
                <c:pt idx="58">
                  <c:v>0.99999668347041704</c:v>
                </c:pt>
                <c:pt idx="59">
                  <c:v>1</c:v>
                </c:pt>
                <c:pt idx="60">
                  <c:v>1.0000016264393989</c:v>
                </c:pt>
                <c:pt idx="61">
                  <c:v>0.99999830789536004</c:v>
                </c:pt>
                <c:pt idx="62">
                  <c:v>0.99996749869994805</c:v>
                </c:pt>
                <c:pt idx="63">
                  <c:v>0.99999857157141403</c:v>
                </c:pt>
                <c:pt idx="64">
                  <c:v>0.99999848137405301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0.99999373943529701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0.99999788050274496</c:v>
                </c:pt>
                <c:pt idx="73">
                  <c:v>1.000003222895449</c:v>
                </c:pt>
                <c:pt idx="74">
                  <c:v>0.99997940797940799</c:v>
                </c:pt>
                <c:pt idx="75">
                  <c:v>0.99999741838881595</c:v>
                </c:pt>
                <c:pt idx="76">
                  <c:v>1.000005422258371</c:v>
                </c:pt>
                <c:pt idx="77">
                  <c:v>1</c:v>
                </c:pt>
                <c:pt idx="78">
                  <c:v>0.999992500374981</c:v>
                </c:pt>
                <c:pt idx="79">
                  <c:v>0.99999254887935096</c:v>
                </c:pt>
                <c:pt idx="80">
                  <c:v>1.0000055925283819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1.0000074771945571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C88-C54A-BF5C-3819EFB709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2928664"/>
        <c:axId val="-2142937960"/>
      </c:lineChart>
      <c:dateAx>
        <c:axId val="-2142508456"/>
        <c:scaling>
          <c:orientation val="minMax"/>
          <c:max val="39963"/>
          <c:min val="39417"/>
        </c:scaling>
        <c:delete val="0"/>
        <c:axPos val="b"/>
        <c:numFmt formatCode="m/d/yy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800"/>
            </a:pPr>
            <a:endParaRPr lang="fr-FR"/>
          </a:p>
        </c:txPr>
        <c:crossAx val="-2143161160"/>
        <c:crosses val="autoZero"/>
        <c:auto val="1"/>
        <c:lblOffset val="100"/>
        <c:baseTimeUnit val="days"/>
        <c:majorUnit val="1"/>
        <c:majorTimeUnit val="months"/>
      </c:dateAx>
      <c:valAx>
        <c:axId val="-2143161160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1"/>
        <c:majorTickMark val="out"/>
        <c:minorTickMark val="none"/>
        <c:tickLblPos val="nextTo"/>
        <c:crossAx val="-2142508456"/>
        <c:crossesAt val="39417"/>
        <c:crossBetween val="between"/>
      </c:valAx>
      <c:valAx>
        <c:axId val="-2142937960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crossAx val="-2142928664"/>
        <c:crosses val="max"/>
        <c:crossBetween val="between"/>
      </c:valAx>
      <c:dateAx>
        <c:axId val="-2142928664"/>
        <c:scaling>
          <c:orientation val="minMax"/>
        </c:scaling>
        <c:delete val="1"/>
        <c:axPos val="b"/>
        <c:numFmt formatCode="m/d/yy" sourceLinked="1"/>
        <c:majorTickMark val="out"/>
        <c:minorTickMark val="none"/>
        <c:tickLblPos val="nextTo"/>
        <c:crossAx val="-2142937960"/>
        <c:crosses val="autoZero"/>
        <c:auto val="1"/>
        <c:lblOffset val="100"/>
        <c:baseTimeUnit val="days"/>
      </c:dateAx>
    </c:plotArea>
    <c:legend>
      <c:legendPos val="r"/>
      <c:layout>
        <c:manualLayout>
          <c:xMode val="edge"/>
          <c:yMode val="edge"/>
          <c:x val="0.111672668051218"/>
          <c:y val="0.91408124690447101"/>
          <c:w val="0.82166065532131105"/>
          <c:h val="8.440763609584769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BC7ED-FB74-DA40-B829-8F096371DBE1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DDB36-DFAD-A744-8014-78CD464EC4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547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873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F1F4E20-E4CF-8047-96E0-92D2D2121533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C3DD313-546A-EE43-921F-DD6F00F4827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9700" y="1498600"/>
            <a:ext cx="8791487" cy="3276600"/>
          </a:xfrm>
        </p:spPr>
        <p:txBody>
          <a:bodyPr>
            <a:noAutofit/>
          </a:bodyPr>
          <a:lstStyle/>
          <a:p>
            <a:r>
              <a:rPr lang="fr-FR" sz="2400" i="1" dirty="0">
                <a:solidFill>
                  <a:schemeClr val="bg1">
                    <a:lumMod val="50000"/>
                  </a:schemeClr>
                </a:solidFill>
              </a:rPr>
              <a:t>Séminaire Master 2 Recherche HPE</a:t>
            </a:r>
            <a:br>
              <a:rPr lang="fr-FR" sz="2400" i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fr-FR" sz="2400" i="1" dirty="0">
                <a:solidFill>
                  <a:schemeClr val="bg1">
                    <a:lumMod val="50000"/>
                  </a:schemeClr>
                </a:solidFill>
              </a:rPr>
              <a:t>Laurent Le Maux</a:t>
            </a:r>
            <a:br>
              <a:rPr lang="fr-FR" sz="3600" i="1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fr-FR" sz="3600" dirty="0">
                <a:solidFill>
                  <a:schemeClr val="tx1"/>
                </a:solidFill>
              </a:rPr>
            </a:br>
            <a:br>
              <a:rPr lang="fr-FR" sz="3600" dirty="0">
                <a:solidFill>
                  <a:schemeClr val="tx1"/>
                </a:solidFill>
              </a:rPr>
            </a:br>
            <a:r>
              <a:rPr lang="fr-FR" sz="3600" dirty="0">
                <a:solidFill>
                  <a:schemeClr val="tx1"/>
                </a:solidFill>
              </a:rPr>
              <a:t>VIII</a:t>
            </a:r>
            <a:br>
              <a:rPr lang="fr-FR" sz="3600" dirty="0">
                <a:solidFill>
                  <a:schemeClr val="tx1"/>
                </a:solidFill>
              </a:rPr>
            </a:br>
            <a:r>
              <a:rPr lang="fr-FR" sz="3600" dirty="0">
                <a:solidFill>
                  <a:schemeClr val="tx1"/>
                </a:solidFill>
              </a:rPr>
              <a:t>International money </a:t>
            </a:r>
            <a:br>
              <a:rPr lang="fr-FR" sz="3600" dirty="0">
                <a:solidFill>
                  <a:schemeClr val="tx1"/>
                </a:solidFill>
              </a:rPr>
            </a:b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74700" y="4635500"/>
            <a:ext cx="7505700" cy="1104901"/>
          </a:xfrm>
        </p:spPr>
        <p:txBody>
          <a:bodyPr>
            <a:normAutofit fontScale="70000" lnSpcReduction="20000"/>
          </a:bodyPr>
          <a:lstStyle/>
          <a:p>
            <a:endParaRPr lang="fr-FR" dirty="0"/>
          </a:p>
          <a:p>
            <a:endParaRPr lang="fr-FR" dirty="0"/>
          </a:p>
          <a:p>
            <a:endParaRPr lang="fr-FR" i="1" dirty="0"/>
          </a:p>
          <a:p>
            <a:r>
              <a:rPr lang="fr-FR" i="1" dirty="0"/>
              <a:t>———————</a:t>
            </a:r>
          </a:p>
          <a:p>
            <a:endParaRPr lang="fr-FR" i="1" dirty="0"/>
          </a:p>
          <a:p>
            <a:pPr marL="0" lvl="6"/>
            <a:endParaRPr lang="fr-FR" sz="2000" i="1" dirty="0">
              <a:latin typeface="Avenir Medium"/>
              <a:cs typeface="Avenir Medium"/>
            </a:endParaRPr>
          </a:p>
          <a:p>
            <a:pPr marL="0" lvl="6"/>
            <a:endParaRPr lang="fr-FR" sz="2000" dirty="0">
              <a:latin typeface="Avenir Medium"/>
              <a:cs typeface="Avenir Medium"/>
            </a:endParaRPr>
          </a:p>
          <a:p>
            <a:pPr marL="0" lvl="6"/>
            <a:endParaRPr lang="fr-FR" sz="2000" dirty="0">
              <a:solidFill>
                <a:schemeClr val="tx1"/>
              </a:solidFill>
            </a:endParaRPr>
          </a:p>
          <a:p>
            <a:endParaRPr lang="fr-FR" i="1" dirty="0"/>
          </a:p>
          <a:p>
            <a:endParaRPr lang="fr-FR" i="1" dirty="0"/>
          </a:p>
          <a:p>
            <a:endParaRPr lang="fr-FR" i="1" dirty="0"/>
          </a:p>
          <a:p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08534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 err="1">
                <a:cs typeface="Garamond"/>
              </a:rPr>
              <a:t>From</a:t>
            </a:r>
            <a:r>
              <a:rPr lang="fr-FR" sz="3200" dirty="0">
                <a:cs typeface="Garamond"/>
              </a:rPr>
              <a:t> the 1970s to the 1990s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3058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Optimal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currency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areas (OAC) and single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currency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 err="1">
                <a:solidFill>
                  <a:srgbClr val="000000"/>
                </a:solidFill>
              </a:rPr>
              <a:t>Mundell</a:t>
            </a:r>
            <a:r>
              <a:rPr lang="en-US" sz="2000" dirty="0">
                <a:solidFill>
                  <a:srgbClr val="000000"/>
                </a:solidFill>
              </a:rPr>
              <a:t> (1961): conditions for OCA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Frankel and Rose (1997, 1998): endogenous OCA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Creation of euro (1999)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International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liquidity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(dollar) and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financial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globalization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Euromarkets in the 1970s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Financial liberalization in the 1980s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Intervention of the Fed as the global LLR (2007-2009)</a:t>
            </a:r>
          </a:p>
          <a:p>
            <a:pPr marL="857250" lvl="3" indent="0" algn="just">
              <a:spcAft>
                <a:spcPts val="600"/>
              </a:spcAft>
              <a:buNone/>
            </a:pPr>
            <a:endParaRPr lang="en-GB" sz="2000" dirty="0">
              <a:solidFill>
                <a:srgbClr val="000000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1900507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8" y="-1"/>
            <a:ext cx="8496301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Charles P. </a:t>
            </a:r>
            <a:r>
              <a:rPr lang="fr-FR" sz="3200" dirty="0" err="1">
                <a:cs typeface="Garamond"/>
              </a:rPr>
              <a:t>Kindleberger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3058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Charles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Kindleberger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(1973, 1978)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i="1" dirty="0">
                <a:solidFill>
                  <a:srgbClr val="000000"/>
                </a:solidFill>
              </a:rPr>
              <a:t>The World in Depression (1973)</a:t>
            </a:r>
          </a:p>
          <a:p>
            <a:pPr marL="742950" lvl="2" indent="-342900">
              <a:spcAft>
                <a:spcPts val="600"/>
              </a:spcAft>
              <a:buFont typeface="Wingdings" charset="2"/>
              <a:buChar char="Ø"/>
            </a:pPr>
            <a:r>
              <a:rPr lang="en-GB" sz="2000" i="1" dirty="0">
                <a:solidFill>
                  <a:srgbClr val="000000"/>
                </a:solidFill>
              </a:rPr>
              <a:t>Manias, Panics, and Crashes (1978)</a:t>
            </a: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Milton Friedman and Anna Schwartz (1963)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i="1" dirty="0">
                <a:solidFill>
                  <a:srgbClr val="000000"/>
                </a:solidFill>
              </a:rPr>
              <a:t>A Monetary History of the United States, 1867–1960</a:t>
            </a:r>
            <a:r>
              <a:rPr lang="en-GB" sz="2000" dirty="0">
                <a:solidFill>
                  <a:srgbClr val="000000"/>
                </a:solidFill>
              </a:rPr>
              <a:t>, Princeton, Princeton University Press.</a:t>
            </a: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0" lvl="1" indent="0" algn="just">
              <a:spcAft>
                <a:spcPts val="600"/>
              </a:spcAft>
              <a:buNone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   Ben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Bernanke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(1983)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“Nonmonetary Effects of the Financial Crisis in the Propagation of the Great Depression”,</a:t>
            </a:r>
            <a:r>
              <a:rPr lang="en-GB" sz="2000" i="1" dirty="0">
                <a:solidFill>
                  <a:srgbClr val="000000"/>
                </a:solidFill>
              </a:rPr>
              <a:t> AER, </a:t>
            </a:r>
            <a:r>
              <a:rPr lang="en-GB" sz="2000" dirty="0">
                <a:solidFill>
                  <a:srgbClr val="000000"/>
                </a:solidFill>
              </a:rPr>
              <a:t>73(3), 257–276.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64080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501896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Charles P. </a:t>
            </a:r>
            <a:r>
              <a:rPr lang="fr-FR" sz="3200" dirty="0" err="1">
                <a:cs typeface="Garamond"/>
              </a:rPr>
              <a:t>Kindleberger</a:t>
            </a:r>
            <a:endParaRPr lang="fr-FR" sz="3200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841500"/>
            <a:ext cx="8242301" cy="4699000"/>
          </a:xfrm>
        </p:spPr>
        <p:txBody>
          <a:bodyPr>
            <a:normAutofit fontScale="92500" lnSpcReduction="10000"/>
          </a:bodyPr>
          <a:lstStyle/>
          <a:p>
            <a:pPr marL="400050" lvl="2" indent="0" algn="just">
              <a:spcAft>
                <a:spcPts val="600"/>
              </a:spcAft>
              <a:buNone/>
            </a:pP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Argument 1: Free </a:t>
            </a:r>
            <a:r>
              <a:rPr lang="fr-FR" sz="2600" dirty="0" err="1">
                <a:solidFill>
                  <a:srgbClr val="000000"/>
                </a:solidFill>
                <a:latin typeface="Avenir Medium"/>
                <a:cs typeface="Avenir Medium"/>
              </a:rPr>
              <a:t>riding</a:t>
            </a: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 and </a:t>
            </a:r>
            <a:r>
              <a:rPr lang="fr-FR" sz="2600" dirty="0" err="1">
                <a:solidFill>
                  <a:srgbClr val="000000"/>
                </a:solidFill>
                <a:latin typeface="Avenir Medium"/>
                <a:cs typeface="Avenir Medium"/>
              </a:rPr>
              <a:t>benevolent</a:t>
            </a: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 leadership</a:t>
            </a:r>
          </a:p>
          <a:p>
            <a:pPr marL="742950" lvl="2" indent="-342900">
              <a:spcAft>
                <a:spcPts val="600"/>
              </a:spcAft>
              <a:buFont typeface="Wingdings" charset="2"/>
              <a:buChar char="Ø"/>
            </a:pPr>
            <a:r>
              <a:rPr lang="en-GB" sz="2100" dirty="0" err="1">
                <a:solidFill>
                  <a:srgbClr val="000000"/>
                </a:solidFill>
              </a:rPr>
              <a:t>Kindleberger</a:t>
            </a:r>
            <a:r>
              <a:rPr lang="en-GB" sz="2100" dirty="0">
                <a:solidFill>
                  <a:srgbClr val="000000"/>
                </a:solidFill>
              </a:rPr>
              <a:t> (</a:t>
            </a:r>
            <a:r>
              <a:rPr lang="en-US" sz="2100" i="1" dirty="0">
                <a:solidFill>
                  <a:srgbClr val="000000"/>
                </a:solidFill>
              </a:rPr>
              <a:t>World in Depression, </a:t>
            </a:r>
            <a:r>
              <a:rPr lang="en-GB" sz="2100" dirty="0">
                <a:solidFill>
                  <a:srgbClr val="000000"/>
                </a:solidFill>
              </a:rPr>
              <a:t>1973, p.28):                      </a:t>
            </a:r>
            <a:r>
              <a:rPr lang="en-US" sz="2100" dirty="0">
                <a:solidFill>
                  <a:srgbClr val="000000"/>
                </a:solidFill>
              </a:rPr>
              <a:t>“the international economic and monetary system needs leadership, […] to take on an undue share of the burdens of the system.” =&gt; Collective action problem (M. Olson, 1965)</a:t>
            </a:r>
            <a:endParaRPr lang="fr-FR" sz="2100" dirty="0">
              <a:solidFill>
                <a:srgbClr val="000000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Argument 2: The efficient leadership</a:t>
            </a:r>
          </a:p>
          <a:p>
            <a:pPr marL="742950" lvl="2" indent="-342900">
              <a:spcAft>
                <a:spcPts val="600"/>
              </a:spcAft>
              <a:buFont typeface="Wingdings" charset="2"/>
              <a:buChar char="Ø"/>
            </a:pPr>
            <a:r>
              <a:rPr lang="en-US" sz="2100" dirty="0" err="1">
                <a:solidFill>
                  <a:srgbClr val="000000"/>
                </a:solidFill>
              </a:rPr>
              <a:t>Kindleberger</a:t>
            </a:r>
            <a:r>
              <a:rPr lang="en-GB" sz="2100" dirty="0">
                <a:solidFill>
                  <a:srgbClr val="000000"/>
                </a:solidFill>
              </a:rPr>
              <a:t> (1967, p.26): the “leadership” is “inescapable” and “can operate efficiently in an international setting.”</a:t>
            </a:r>
          </a:p>
          <a:p>
            <a:pPr marL="742950" lvl="2" indent="-342900">
              <a:spcAft>
                <a:spcPts val="600"/>
              </a:spcAft>
              <a:buFont typeface="Wingdings" charset="2"/>
              <a:buChar char="Ø"/>
            </a:pPr>
            <a:r>
              <a:rPr lang="en-GB" sz="2000" dirty="0" err="1">
                <a:solidFill>
                  <a:srgbClr val="000000"/>
                </a:solidFill>
              </a:rPr>
              <a:t>Kindleberger</a:t>
            </a:r>
            <a:r>
              <a:rPr lang="en-GB" sz="2000" dirty="0">
                <a:solidFill>
                  <a:srgbClr val="000000"/>
                </a:solidFill>
              </a:rPr>
              <a:t> (1974, p.20): “the lender of last resort in [the case of a run on Eurodollar banks in Europe] should be the Federal Reserve System. But will the Federal Reserve respond to that?”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endParaRPr lang="fr-FR" sz="19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2929330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501896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Charles P. </a:t>
            </a:r>
            <a:r>
              <a:rPr lang="fr-FR" sz="3200" dirty="0" err="1">
                <a:cs typeface="Garamond"/>
              </a:rPr>
              <a:t>Kindleberger</a:t>
            </a:r>
            <a:endParaRPr lang="fr-FR" sz="3200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197100"/>
            <a:ext cx="7518401" cy="4097396"/>
          </a:xfrm>
        </p:spPr>
        <p:txBody>
          <a:bodyPr>
            <a:normAutofit fontScale="92500" lnSpcReduction="10000"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Shift </a:t>
            </a:r>
            <a:r>
              <a:rPr lang="fr-FR" sz="2600" dirty="0" err="1">
                <a:solidFill>
                  <a:srgbClr val="000000"/>
                </a:solidFill>
                <a:latin typeface="Avenir Medium"/>
                <a:cs typeface="Avenir Medium"/>
              </a:rPr>
              <a:t>from</a:t>
            </a: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r>
              <a:rPr lang="fr-FR" sz="2600" dirty="0" err="1">
                <a:solidFill>
                  <a:srgbClr val="000000"/>
                </a:solidFill>
                <a:latin typeface="Avenir Medium"/>
                <a:cs typeface="Avenir Medium"/>
              </a:rPr>
              <a:t>limited</a:t>
            </a: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…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 err="1">
                <a:solidFill>
                  <a:srgbClr val="000000"/>
                </a:solidFill>
              </a:rPr>
              <a:t>Kindleberger</a:t>
            </a:r>
            <a:r>
              <a:rPr lang="en-GB" sz="2000" dirty="0">
                <a:solidFill>
                  <a:srgbClr val="000000"/>
                </a:solidFill>
              </a:rPr>
              <a:t> (</a:t>
            </a:r>
            <a:r>
              <a:rPr lang="en-US" sz="2000" dirty="0">
                <a:solidFill>
                  <a:srgbClr val="000000"/>
                </a:solidFill>
              </a:rPr>
              <a:t>1974, p.21): “Probably the most logical thing would be to activate the swap network and have it large enough to accommodate everybody. To have limits might be a bit awkward”</a:t>
            </a: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… to </a:t>
            </a:r>
            <a:r>
              <a:rPr lang="fr-FR" sz="2600" dirty="0" err="1">
                <a:solidFill>
                  <a:srgbClr val="000000"/>
                </a:solidFill>
                <a:latin typeface="Avenir Medium"/>
                <a:cs typeface="Avenir Medium"/>
              </a:rPr>
              <a:t>unlimited</a:t>
            </a: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 provision of international </a:t>
            </a:r>
            <a:r>
              <a:rPr lang="fr-FR" sz="2600" dirty="0" err="1">
                <a:solidFill>
                  <a:srgbClr val="000000"/>
                </a:solidFill>
                <a:latin typeface="Avenir Medium"/>
                <a:cs typeface="Avenir Medium"/>
              </a:rPr>
              <a:t>liquidity</a:t>
            </a:r>
            <a:endParaRPr lang="fr-FR" sz="26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 err="1">
                <a:solidFill>
                  <a:srgbClr val="000000"/>
                </a:solidFill>
              </a:rPr>
              <a:t>Kindleberger</a:t>
            </a:r>
            <a:r>
              <a:rPr lang="en-GB" sz="2000" dirty="0">
                <a:solidFill>
                  <a:srgbClr val="000000"/>
                </a:solidFill>
              </a:rPr>
              <a:t> (1967, pp.28-9) added: “The great merit of the Basle agreement, and the </a:t>
            </a:r>
            <a:r>
              <a:rPr lang="en-GB" sz="2000" u="sng" dirty="0">
                <a:solidFill>
                  <a:srgbClr val="000000"/>
                </a:solidFill>
              </a:rPr>
              <a:t>crucial feature</a:t>
            </a:r>
            <a:r>
              <a:rPr lang="en-GB" sz="2000" dirty="0">
                <a:solidFill>
                  <a:srgbClr val="000000"/>
                </a:solidFill>
              </a:rPr>
              <a:t> of an international central bank, is the availability of unlimited amounts of assistance through rediscounting in a period of crisis. […] Lines of credit must be unlimited”. </a:t>
            </a: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4446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Dollar Swap Line </a:t>
            </a:r>
            <a:r>
              <a:rPr lang="fr-FR" sz="3200" dirty="0" err="1">
                <a:cs typeface="Garamond"/>
              </a:rPr>
              <a:t>amounts</a:t>
            </a:r>
            <a:endParaRPr lang="fr-FR" sz="3200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534130"/>
            <a:ext cx="8501897" cy="4760366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Dollar Swap Line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amounts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outstanding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by central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banks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857250" lvl="3" indent="0" algn="just">
              <a:spcAft>
                <a:spcPts val="600"/>
              </a:spcAft>
              <a:buNone/>
            </a:pPr>
            <a:r>
              <a:rPr lang="fr-FR" sz="2400" u="sng" dirty="0" err="1">
                <a:solidFill>
                  <a:srgbClr val="800000"/>
                </a:solidFill>
                <a:latin typeface="Garamond"/>
                <a:cs typeface="Garamond"/>
              </a:rPr>
              <a:t>October</a:t>
            </a:r>
            <a:r>
              <a:rPr lang="fr-FR" sz="2400" u="sng" dirty="0">
                <a:solidFill>
                  <a:srgbClr val="800000"/>
                </a:solidFill>
                <a:latin typeface="Garamond"/>
                <a:cs typeface="Garamond"/>
              </a:rPr>
              <a:t> 13, 2008 (full-</a:t>
            </a:r>
            <a:r>
              <a:rPr lang="fr-FR" sz="2400" u="sng" dirty="0" err="1">
                <a:solidFill>
                  <a:srgbClr val="800000"/>
                </a:solidFill>
                <a:latin typeface="Garamond"/>
                <a:cs typeface="Garamond"/>
              </a:rPr>
              <a:t>allotment</a:t>
            </a:r>
            <a:r>
              <a:rPr lang="fr-FR" sz="2400" u="sng" dirty="0">
                <a:solidFill>
                  <a:srgbClr val="800000"/>
                </a:solidFill>
                <a:latin typeface="Garamond"/>
                <a:cs typeface="Garamond"/>
              </a:rPr>
              <a:t> format) 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2280705"/>
              </p:ext>
            </p:extLst>
          </p:nvPr>
        </p:nvGraphicFramePr>
        <p:xfrm>
          <a:off x="1328962" y="2705100"/>
          <a:ext cx="6545038" cy="394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3505200" y="2540000"/>
            <a:ext cx="12700" cy="168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569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501896" cy="1194609"/>
          </a:xfrm>
        </p:spPr>
        <p:txBody>
          <a:bodyPr/>
          <a:lstStyle/>
          <a:p>
            <a:r>
              <a:rPr lang="fr-FR" sz="3200" dirty="0" err="1">
                <a:cs typeface="Garamond"/>
              </a:rPr>
              <a:t>Kindleberger’s</a:t>
            </a:r>
            <a:r>
              <a:rPr lang="fr-FR" sz="3200" dirty="0">
                <a:cs typeface="Garamond"/>
              </a:rPr>
              <a:t> </a:t>
            </a:r>
            <a:r>
              <a:rPr lang="fr-FR" sz="3200" dirty="0" err="1">
                <a:cs typeface="Garamond"/>
              </a:rPr>
              <a:t>rule</a:t>
            </a:r>
            <a:endParaRPr lang="fr-FR" sz="3200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790700"/>
            <a:ext cx="8280401" cy="4876800"/>
          </a:xfrm>
        </p:spPr>
        <p:txBody>
          <a:bodyPr>
            <a:normAutofit fontScale="92500" lnSpcReduction="10000"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600" dirty="0" err="1">
                <a:solidFill>
                  <a:srgbClr val="000000"/>
                </a:solidFill>
                <a:latin typeface="Avenir Medium"/>
                <a:cs typeface="Avenir Medium"/>
              </a:rPr>
              <a:t>Harsch</a:t>
            </a: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 penalty?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 err="1">
                <a:solidFill>
                  <a:srgbClr val="000000"/>
                </a:solidFill>
              </a:rPr>
              <a:t>Kindleberger</a:t>
            </a:r>
            <a:r>
              <a:rPr lang="en-GB" sz="2000" dirty="0">
                <a:solidFill>
                  <a:srgbClr val="000000"/>
                </a:solidFill>
              </a:rPr>
              <a:t> (1976, p.298): “If the lender of last resort is too stringent […], it fails to provide the brake to the deflationary spiral which is its purpose; […] </a:t>
            </a:r>
            <a:r>
              <a:rPr lang="en-GB" sz="2000" u="sng" dirty="0">
                <a:solidFill>
                  <a:srgbClr val="000000"/>
                </a:solidFill>
              </a:rPr>
              <a:t>harsh</a:t>
            </a:r>
            <a:r>
              <a:rPr lang="en-GB" sz="2000" dirty="0">
                <a:solidFill>
                  <a:srgbClr val="000000"/>
                </a:solidFill>
              </a:rPr>
              <a:t> penalties accompanying the discounting process may be as bad as the default.”</a:t>
            </a: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600" dirty="0" err="1">
                <a:solidFill>
                  <a:srgbClr val="000000"/>
                </a:solidFill>
                <a:latin typeface="Avenir Medium"/>
                <a:cs typeface="Avenir Medium"/>
              </a:rPr>
              <a:t>Lending</a:t>
            </a: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r>
              <a:rPr lang="fr-FR" sz="2600" dirty="0" err="1">
                <a:solidFill>
                  <a:srgbClr val="000000"/>
                </a:solidFill>
                <a:latin typeface="Avenir Medium"/>
                <a:cs typeface="Avenir Medium"/>
              </a:rPr>
              <a:t>freely</a:t>
            </a: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r>
              <a:rPr lang="fr-FR" sz="2600" dirty="0" err="1">
                <a:solidFill>
                  <a:srgbClr val="000000"/>
                </a:solidFill>
                <a:latin typeface="Avenir Medium"/>
                <a:cs typeface="Avenir Medium"/>
              </a:rPr>
              <a:t>without</a:t>
            </a:r>
            <a:r>
              <a:rPr lang="fr-FR" sz="2600" dirty="0">
                <a:solidFill>
                  <a:srgbClr val="000000"/>
                </a:solidFill>
                <a:latin typeface="Avenir Medium"/>
                <a:cs typeface="Avenir Medium"/>
              </a:rPr>
              <a:t> penalty rate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Thus, in </a:t>
            </a:r>
            <a:r>
              <a:rPr lang="en-GB" sz="2000" i="1" dirty="0">
                <a:solidFill>
                  <a:srgbClr val="000000"/>
                </a:solidFill>
              </a:rPr>
              <a:t>Manias, Panics and Crashes, </a:t>
            </a:r>
            <a:r>
              <a:rPr lang="en-GB" sz="2000" dirty="0" err="1">
                <a:solidFill>
                  <a:srgbClr val="000000"/>
                </a:solidFill>
              </a:rPr>
              <a:t>Kindleberger</a:t>
            </a:r>
            <a:r>
              <a:rPr lang="en-GB" sz="2000" dirty="0">
                <a:solidFill>
                  <a:srgbClr val="000000"/>
                </a:solidFill>
              </a:rPr>
              <a:t> (1978, p.225) set recommendations, which went beyond Bagehot’s rule:   the “swap network is better at </a:t>
            </a:r>
            <a:r>
              <a:rPr lang="en-GB" sz="2000" u="sng" dirty="0">
                <a:solidFill>
                  <a:srgbClr val="000000"/>
                </a:solidFill>
              </a:rPr>
              <a:t>lending freely</a:t>
            </a:r>
            <a:r>
              <a:rPr lang="en-GB" sz="2000" dirty="0">
                <a:solidFill>
                  <a:srgbClr val="000000"/>
                </a:solidFill>
              </a:rPr>
              <a:t>, with its speed in decision making and elastic limits.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u="sng" dirty="0">
                <a:solidFill>
                  <a:srgbClr val="000000"/>
                </a:solidFill>
              </a:rPr>
              <a:t>It lacks the penalty rate</a:t>
            </a:r>
            <a:r>
              <a:rPr lang="en-GB" sz="2000" dirty="0">
                <a:solidFill>
                  <a:srgbClr val="000000"/>
                </a:solidFill>
              </a:rPr>
              <a:t>, </a:t>
            </a:r>
            <a:r>
              <a:rPr lang="en-GB" sz="2000" u="sng" dirty="0">
                <a:solidFill>
                  <a:srgbClr val="000000"/>
                </a:solidFill>
              </a:rPr>
              <a:t>but</a:t>
            </a:r>
            <a:r>
              <a:rPr lang="en-GB" sz="2000" dirty="0">
                <a:solidFill>
                  <a:srgbClr val="000000"/>
                </a:solidFill>
              </a:rPr>
              <a:t> among the insider group of the Bank for International Settlements [that is, among central banks] the chances of abuse seems minimal.”</a:t>
            </a: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227985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Dollar Swap Line rates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534130"/>
            <a:ext cx="8229601" cy="4760366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The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interest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rate set by the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Federal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Reserve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1500" i="1" dirty="0">
                <a:solidFill>
                  <a:srgbClr val="000000"/>
                </a:solidFill>
                <a:latin typeface="Avenir Medium"/>
                <a:cs typeface="Avenir Medium"/>
              </a:rPr>
              <a:t>	</a:t>
            </a:r>
            <a:r>
              <a:rPr lang="fr-FR" sz="1500" i="1" dirty="0" err="1">
                <a:solidFill>
                  <a:srgbClr val="000000"/>
                </a:solidFill>
                <a:latin typeface="Avenir Medium"/>
                <a:cs typeface="Avenir Medium"/>
              </a:rPr>
              <a:t>September</a:t>
            </a:r>
            <a:r>
              <a:rPr lang="fr-FR" sz="1500" i="1" dirty="0">
                <a:solidFill>
                  <a:srgbClr val="000000"/>
                </a:solidFill>
                <a:latin typeface="Avenir Medium"/>
                <a:cs typeface="Avenir Medium"/>
              </a:rPr>
              <a:t> 15 – </a:t>
            </a:r>
            <a:r>
              <a:rPr lang="fr-FR" sz="1500" i="1" dirty="0" err="1">
                <a:solidFill>
                  <a:srgbClr val="000000"/>
                </a:solidFill>
                <a:latin typeface="Avenir Medium"/>
                <a:cs typeface="Avenir Medium"/>
              </a:rPr>
              <a:t>October</a:t>
            </a:r>
            <a:r>
              <a:rPr lang="fr-FR" sz="1500" i="1" dirty="0">
                <a:solidFill>
                  <a:srgbClr val="000000"/>
                </a:solidFill>
                <a:latin typeface="Avenir Medium"/>
                <a:cs typeface="Avenir Medium"/>
              </a:rPr>
              <a:t> 31, 2008 (%)      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1500" i="1" dirty="0">
                <a:solidFill>
                  <a:srgbClr val="000000"/>
                </a:solidFill>
                <a:latin typeface="Avenir Medium"/>
                <a:cs typeface="Avenir Medium"/>
              </a:rPr>
              <a:t>				</a:t>
            </a:r>
            <a:r>
              <a:rPr lang="fr-FR" sz="2400" u="sng" dirty="0" err="1">
                <a:solidFill>
                  <a:srgbClr val="800000"/>
                </a:solidFill>
                <a:latin typeface="Garamond"/>
                <a:cs typeface="Garamond"/>
              </a:rPr>
              <a:t>October</a:t>
            </a:r>
            <a:r>
              <a:rPr lang="fr-FR" sz="2400" u="sng" dirty="0">
                <a:solidFill>
                  <a:srgbClr val="800000"/>
                </a:solidFill>
                <a:latin typeface="Garamond"/>
                <a:cs typeface="Garamond"/>
              </a:rPr>
              <a:t> 13, 2008</a:t>
            </a: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7766389"/>
              </p:ext>
            </p:extLst>
          </p:nvPr>
        </p:nvGraphicFramePr>
        <p:xfrm>
          <a:off x="1300548" y="2514600"/>
          <a:ext cx="6778150" cy="4096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5448300" y="2857500"/>
            <a:ext cx="38100" cy="195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26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194609"/>
          </a:xfrm>
        </p:spPr>
        <p:txBody>
          <a:bodyPr/>
          <a:lstStyle/>
          <a:p>
            <a:r>
              <a:rPr lang="fr-FR" sz="3200" dirty="0" err="1">
                <a:cs typeface="Garamond"/>
              </a:rPr>
              <a:t>Who</a:t>
            </a:r>
            <a:r>
              <a:rPr lang="fr-FR" sz="3200" dirty="0">
                <a:cs typeface="Garamond"/>
              </a:rPr>
              <a:t> </a:t>
            </a:r>
            <a:r>
              <a:rPr lang="fr-FR" sz="3200" dirty="0" err="1">
                <a:cs typeface="Garamond"/>
              </a:rPr>
              <a:t>shared</a:t>
            </a:r>
            <a:r>
              <a:rPr lang="fr-FR" sz="3200" dirty="0">
                <a:cs typeface="Garamond"/>
              </a:rPr>
              <a:t> the </a:t>
            </a:r>
            <a:r>
              <a:rPr lang="fr-FR" sz="3200" dirty="0" err="1">
                <a:cs typeface="Garamond"/>
              </a:rPr>
              <a:t>burden</a:t>
            </a:r>
            <a:r>
              <a:rPr lang="fr-FR" sz="3200" dirty="0">
                <a:cs typeface="Garamond"/>
              </a:rPr>
              <a:t>? Not the U.S.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534130"/>
            <a:ext cx="8501897" cy="4760366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Dollar swap Line rate and ECB dollar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interest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rate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300" y="2133600"/>
            <a:ext cx="6845300" cy="452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569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501896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Charles P. </a:t>
            </a:r>
            <a:r>
              <a:rPr lang="fr-FR" sz="3200" dirty="0" err="1">
                <a:cs typeface="Garamond"/>
              </a:rPr>
              <a:t>Kindleberger</a:t>
            </a:r>
            <a:endParaRPr lang="fr-FR" sz="3200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841500"/>
            <a:ext cx="7937501" cy="4699000"/>
          </a:xfrm>
        </p:spPr>
        <p:txBody>
          <a:bodyPr>
            <a:normAutofit/>
          </a:bodyPr>
          <a:lstStyle/>
          <a:p>
            <a:pPr marL="400050" lvl="2" indent="0" algn="just">
              <a:spcAft>
                <a:spcPts val="600"/>
              </a:spcAft>
              <a:buNone/>
            </a:pP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Argument 1: The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benevolent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leadership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 err="1">
                <a:solidFill>
                  <a:srgbClr val="000000"/>
                </a:solidFill>
              </a:rPr>
              <a:t>Kindleberger</a:t>
            </a:r>
            <a:r>
              <a:rPr lang="en-GB" sz="2000" dirty="0">
                <a:solidFill>
                  <a:srgbClr val="000000"/>
                </a:solidFill>
              </a:rPr>
              <a:t> (</a:t>
            </a:r>
            <a:r>
              <a:rPr lang="en-US" sz="2000" i="1" dirty="0">
                <a:solidFill>
                  <a:srgbClr val="000000"/>
                </a:solidFill>
              </a:rPr>
              <a:t>World in Depression, </a:t>
            </a:r>
            <a:r>
              <a:rPr lang="en-GB" sz="2000" dirty="0">
                <a:solidFill>
                  <a:srgbClr val="000000"/>
                </a:solidFill>
              </a:rPr>
              <a:t>1973, p.28): </a:t>
            </a:r>
            <a:r>
              <a:rPr lang="en-US" sz="2000" dirty="0">
                <a:solidFill>
                  <a:srgbClr val="000000"/>
                </a:solidFill>
              </a:rPr>
              <a:t>“the international economic and monetary system needs leadership, […] to take on an undue share of the burdens of the system”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Argument 2: The efficient leadership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 err="1">
                <a:solidFill>
                  <a:srgbClr val="000000"/>
                </a:solidFill>
              </a:rPr>
              <a:t>Kindleberger</a:t>
            </a:r>
            <a:r>
              <a:rPr lang="en-GB" sz="2000" dirty="0">
                <a:solidFill>
                  <a:srgbClr val="000000"/>
                </a:solidFill>
              </a:rPr>
              <a:t> (1967, p.26): the “leadership” is “inescapable” and “can operate efficiently in an international setting.”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2929330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501896" cy="1194609"/>
          </a:xfrm>
        </p:spPr>
        <p:txBody>
          <a:bodyPr/>
          <a:lstStyle/>
          <a:p>
            <a:r>
              <a:rPr lang="fr-FR" sz="3200" dirty="0" err="1">
                <a:cs typeface="Garamond"/>
              </a:rPr>
              <a:t>Kindleberger’s</a:t>
            </a:r>
            <a:r>
              <a:rPr lang="fr-FR" sz="3200" dirty="0">
                <a:cs typeface="Garamond"/>
              </a:rPr>
              <a:t> moment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019300"/>
            <a:ext cx="8342417" cy="4648200"/>
          </a:xfrm>
        </p:spPr>
        <p:txBody>
          <a:bodyPr>
            <a:normAutofit fontScale="92500"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en-GB" sz="2400" b="1" dirty="0">
                <a:solidFill>
                  <a:schemeClr val="tx1"/>
                </a:solidFill>
                <a:latin typeface="Avenir Medium"/>
                <a:cs typeface="Avenir Medium"/>
              </a:rPr>
              <a:t>Bill Dudley (FOMC </a:t>
            </a:r>
            <a:r>
              <a:rPr lang="en-GB" sz="2400" b="1" dirty="0">
                <a:solidFill>
                  <a:srgbClr val="000000"/>
                </a:solidFill>
                <a:latin typeface="Avenir Medium"/>
                <a:cs typeface="Avenir Medium"/>
              </a:rPr>
              <a:t>Transcripts, 2008, Sep. 16, p. 17)</a:t>
            </a:r>
            <a:endParaRPr lang="fr-FR" sz="2400" b="1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The important thing here is </a:t>
            </a:r>
            <a:r>
              <a:rPr lang="en-GB" sz="2000" u="sng" dirty="0">
                <a:solidFill>
                  <a:srgbClr val="000000"/>
                </a:solidFill>
              </a:rPr>
              <a:t>credibility</a:t>
            </a:r>
            <a:r>
              <a:rPr lang="en-GB" sz="2000" dirty="0">
                <a:solidFill>
                  <a:srgbClr val="000000"/>
                </a:solidFill>
              </a:rPr>
              <a:t>. In a crisis you need enough force—more force than the market thinks is necessary to solve the problem.</a:t>
            </a:r>
            <a:r>
              <a:rPr lang="fr-FR" sz="20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en-GB" sz="2400" b="1" dirty="0">
                <a:solidFill>
                  <a:srgbClr val="000000"/>
                </a:solidFill>
                <a:latin typeface="Avenir Medium"/>
                <a:cs typeface="Avenir Medium"/>
              </a:rPr>
              <a:t>Ben Bernanke (FOMC Transcripts, 2008, Sep. 16, pp. 3, 17)</a:t>
            </a:r>
            <a:endParaRPr lang="fr-FR" sz="2400" b="1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I would like to put on the table a request for authorization for swap lines. I prefer not to put a limit on it.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We want to have the </a:t>
            </a:r>
            <a:r>
              <a:rPr lang="en-GB" sz="2000" u="sng" dirty="0">
                <a:solidFill>
                  <a:srgbClr val="000000"/>
                </a:solidFill>
              </a:rPr>
              <a:t>flexibility</a:t>
            </a:r>
            <a:r>
              <a:rPr lang="en-GB" sz="2000" dirty="0">
                <a:solidFill>
                  <a:srgbClr val="000000"/>
                </a:solidFill>
              </a:rPr>
              <a:t> in case of an emergency to respond, and we also don’t want to communicate to the markets somehow that we have a hard limit that is not going to be changed. That would be potentially bad for confidence.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1376179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Dollar Swap </a:t>
            </a:r>
            <a:r>
              <a:rPr lang="fr-FR" sz="3200" dirty="0" err="1">
                <a:cs typeface="Garamond"/>
              </a:rPr>
              <a:t>Lines</a:t>
            </a:r>
            <a:endParaRPr lang="fr-FR" sz="3200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534130"/>
            <a:ext cx="8501897" cy="4760366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Dollar Swap Line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amounts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outstanding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by central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banks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857250" lvl="3" indent="0" algn="just">
              <a:spcAft>
                <a:spcPts val="600"/>
              </a:spcAft>
              <a:buNone/>
            </a:pPr>
            <a:r>
              <a:rPr lang="fr-FR" sz="2400" u="sng" dirty="0" err="1">
                <a:solidFill>
                  <a:srgbClr val="800000"/>
                </a:solidFill>
                <a:latin typeface="Garamond"/>
                <a:cs typeface="Garamond"/>
              </a:rPr>
              <a:t>October</a:t>
            </a:r>
            <a:r>
              <a:rPr lang="fr-FR" sz="2400" u="sng" dirty="0">
                <a:solidFill>
                  <a:srgbClr val="800000"/>
                </a:solidFill>
                <a:latin typeface="Garamond"/>
                <a:cs typeface="Garamond"/>
              </a:rPr>
              <a:t> 13, 2008 (full-</a:t>
            </a:r>
            <a:r>
              <a:rPr lang="fr-FR" sz="2400" u="sng" dirty="0" err="1">
                <a:solidFill>
                  <a:srgbClr val="800000"/>
                </a:solidFill>
                <a:latin typeface="Garamond"/>
                <a:cs typeface="Garamond"/>
              </a:rPr>
              <a:t>allotment</a:t>
            </a:r>
            <a:r>
              <a:rPr lang="fr-FR" sz="2400" u="sng" dirty="0">
                <a:solidFill>
                  <a:srgbClr val="800000"/>
                </a:solidFill>
                <a:latin typeface="Garamond"/>
                <a:cs typeface="Garamond"/>
              </a:rPr>
              <a:t> format) 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8739679"/>
              </p:ext>
            </p:extLst>
          </p:nvPr>
        </p:nvGraphicFramePr>
        <p:xfrm>
          <a:off x="1328962" y="2705100"/>
          <a:ext cx="6545038" cy="394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3505200" y="2540000"/>
            <a:ext cx="12700" cy="168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9608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501896" cy="1194609"/>
          </a:xfrm>
        </p:spPr>
        <p:txBody>
          <a:bodyPr/>
          <a:lstStyle/>
          <a:p>
            <a:r>
              <a:rPr lang="fr-FR" sz="3200" dirty="0" err="1">
                <a:cs typeface="Garamond"/>
              </a:rPr>
              <a:t>Kindleberger</a:t>
            </a:r>
            <a:r>
              <a:rPr lang="fr-FR" sz="3200" dirty="0">
                <a:cs typeface="Garamond"/>
              </a:rPr>
              <a:t> in central </a:t>
            </a:r>
            <a:r>
              <a:rPr lang="fr-FR" sz="3200" dirty="0" err="1">
                <a:cs typeface="Garamond"/>
              </a:rPr>
              <a:t>banks</a:t>
            </a:r>
            <a:endParaRPr lang="fr-FR" sz="3200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866900"/>
            <a:ext cx="8369301" cy="4427596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Liikanen (2013)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“The idea that the stability of the international monetary system needs leadership and the conduct of monetary policy from an international perspective originates from research by Charles </a:t>
            </a:r>
            <a:r>
              <a:rPr lang="en-US" sz="2000" dirty="0" err="1">
                <a:solidFill>
                  <a:srgbClr val="000000"/>
                </a:solidFill>
              </a:rPr>
              <a:t>Kindleberger</a:t>
            </a:r>
            <a:r>
              <a:rPr lang="en-US" sz="2000" i="1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(1973).”</a:t>
            </a: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Fischer (2015)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“My teacher Charles </a:t>
            </a:r>
            <a:r>
              <a:rPr lang="en-US" sz="2000" dirty="0" err="1">
                <a:solidFill>
                  <a:srgbClr val="000000"/>
                </a:solidFill>
              </a:rPr>
              <a:t>Kindleberger</a:t>
            </a:r>
            <a:r>
              <a:rPr lang="en-US" sz="2000" dirty="0">
                <a:solidFill>
                  <a:srgbClr val="000000"/>
                </a:solidFill>
              </a:rPr>
              <a:t> argued that stability of the international financial system could best be supported by the leadership of a financial hegemon. [</a:t>
            </a:r>
            <a:r>
              <a:rPr lang="fr-FR" sz="2000" dirty="0">
                <a:solidFill>
                  <a:srgbClr val="000000"/>
                </a:solidFill>
              </a:rPr>
              <a:t>…</a:t>
            </a:r>
            <a:r>
              <a:rPr lang="en-US" sz="2000" dirty="0">
                <a:solidFill>
                  <a:srgbClr val="000000"/>
                </a:solidFill>
              </a:rPr>
              <a:t>] But I should caution that the responsibility of the Fed is not unbounded. ”</a:t>
            </a: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9421080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501896" cy="1194609"/>
          </a:xfrm>
        </p:spPr>
        <p:txBody>
          <a:bodyPr/>
          <a:lstStyle/>
          <a:p>
            <a:r>
              <a:rPr lang="fr-FR" sz="3200">
                <a:cs typeface="Garamond"/>
              </a:rPr>
              <a:t>Conclusion</a:t>
            </a:r>
            <a:endParaRPr lang="fr-FR" sz="3200" dirty="0" err="1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727200"/>
            <a:ext cx="8064501" cy="462280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endParaRPr lang="en-US" sz="11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>
              <a:buFont typeface="Wingdings" charset="2"/>
              <a:buChar char="§"/>
            </a:pPr>
            <a:r>
              <a:rPr lang="en-US" b="1" dirty="0">
                <a:solidFill>
                  <a:srgbClr val="000000"/>
                </a:solidFill>
                <a:latin typeface="Avenir Medium"/>
                <a:cs typeface="Avenir Medium"/>
              </a:rPr>
              <a:t>Bernanke (1983)</a:t>
            </a:r>
            <a:endParaRPr lang="fr-FR" b="1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Charles </a:t>
            </a:r>
            <a:r>
              <a:rPr lang="en-US" sz="2000" dirty="0" err="1">
                <a:solidFill>
                  <a:srgbClr val="000000"/>
                </a:solidFill>
              </a:rPr>
              <a:t>Kindleberger</a:t>
            </a:r>
            <a:r>
              <a:rPr lang="en-US" sz="2000" dirty="0">
                <a:solidFill>
                  <a:srgbClr val="000000"/>
                </a:solidFill>
              </a:rPr>
              <a:t>, in “</a:t>
            </a:r>
            <a:r>
              <a:rPr lang="en-US" sz="2000" dirty="0" err="1">
                <a:solidFill>
                  <a:srgbClr val="000000"/>
                </a:solidFill>
              </a:rPr>
              <a:t>argu</a:t>
            </a:r>
            <a:r>
              <a:rPr lang="en-US" sz="2000" dirty="0">
                <a:solidFill>
                  <a:srgbClr val="000000"/>
                </a:solidFill>
              </a:rPr>
              <a:t>[</a:t>
            </a:r>
            <a:r>
              <a:rPr lang="en-US" sz="2000" dirty="0" err="1">
                <a:solidFill>
                  <a:srgbClr val="000000"/>
                </a:solidFill>
              </a:rPr>
              <a:t>ing</a:t>
            </a:r>
            <a:r>
              <a:rPr lang="en-US" sz="2000" dirty="0">
                <a:solidFill>
                  <a:srgbClr val="000000"/>
                </a:solidFill>
              </a:rPr>
              <a:t>] for the inherent instability of the financial system, […] had to depart from the assumption of rational economic behavior.”</a:t>
            </a: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>
              <a:buFont typeface="Wingdings" charset="2"/>
              <a:buChar char="§"/>
            </a:pPr>
            <a:r>
              <a:rPr lang="en-US" b="1" dirty="0" err="1">
                <a:solidFill>
                  <a:srgbClr val="000000"/>
                </a:solidFill>
                <a:latin typeface="Avenir Medium"/>
                <a:cs typeface="Avenir Medium"/>
              </a:rPr>
              <a:t>Kindleberger</a:t>
            </a:r>
            <a:r>
              <a:rPr lang="en-US" b="1" dirty="0">
                <a:solidFill>
                  <a:srgbClr val="000000"/>
                </a:solidFill>
                <a:latin typeface="Avenir Medium"/>
                <a:cs typeface="Avenir Medium"/>
              </a:rPr>
              <a:t> (1978)</a:t>
            </a:r>
            <a:endParaRPr lang="fr-FR" b="1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Manias and panics are “based on </a:t>
            </a:r>
            <a:r>
              <a:rPr lang="en-US" sz="2000" u="sng" dirty="0">
                <a:solidFill>
                  <a:srgbClr val="000000"/>
                </a:solidFill>
              </a:rPr>
              <a:t>rational behavior</a:t>
            </a:r>
            <a:r>
              <a:rPr lang="en-US" sz="2000" dirty="0">
                <a:solidFill>
                  <a:srgbClr val="000000"/>
                </a:solidFill>
              </a:rPr>
              <a:t> on the part of each participant that is </a:t>
            </a:r>
            <a:r>
              <a:rPr lang="en-US" sz="2000" u="sng" dirty="0">
                <a:solidFill>
                  <a:srgbClr val="000000"/>
                </a:solidFill>
              </a:rPr>
              <a:t>irrational overall</a:t>
            </a:r>
            <a:r>
              <a:rPr lang="en-US" sz="2000" dirty="0">
                <a:solidFill>
                  <a:srgbClr val="000000"/>
                </a:solidFill>
              </a:rPr>
              <a:t>.”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en-US" sz="2000" dirty="0"/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en-US" sz="2000" dirty="0"/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250958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501896" cy="1194609"/>
          </a:xfrm>
        </p:spPr>
        <p:txBody>
          <a:bodyPr/>
          <a:lstStyle/>
          <a:p>
            <a:r>
              <a:rPr lang="fr-FR" sz="3200">
                <a:cs typeface="Garamond"/>
              </a:rPr>
              <a:t>Conclusion</a:t>
            </a:r>
            <a:endParaRPr lang="fr-FR" sz="3200" dirty="0" err="1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81200"/>
            <a:ext cx="8501897" cy="4313296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  <a:latin typeface="Avenir Medium"/>
                <a:cs typeface="Avenir Medium"/>
              </a:rPr>
              <a:t>Bernanke and </a:t>
            </a:r>
            <a:r>
              <a:rPr lang="en-US" dirty="0" err="1">
                <a:solidFill>
                  <a:srgbClr val="000000"/>
                </a:solidFill>
                <a:latin typeface="Avenir Medium"/>
                <a:cs typeface="Avenir Medium"/>
              </a:rPr>
              <a:t>Gertler</a:t>
            </a:r>
            <a:r>
              <a:rPr lang="en-US" dirty="0">
                <a:solidFill>
                  <a:srgbClr val="000000"/>
                </a:solidFill>
                <a:latin typeface="Avenir Medium"/>
                <a:cs typeface="Avenir Medium"/>
              </a:rPr>
              <a:t> (1999)</a:t>
            </a: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As a “possible source of </a:t>
            </a:r>
            <a:r>
              <a:rPr lang="en-US" sz="2000" dirty="0" err="1">
                <a:solidFill>
                  <a:srgbClr val="000000"/>
                </a:solidFill>
              </a:rPr>
              <a:t>nonfondamental</a:t>
            </a:r>
            <a:r>
              <a:rPr lang="en-US" sz="2000" dirty="0">
                <a:solidFill>
                  <a:srgbClr val="000000"/>
                </a:solidFill>
              </a:rPr>
              <a:t> movements in asset prices that has received much attention is irrational behavior by investors, for example, herd behavior” (page 19).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Although “it is difficult to identify any particular episode conclusively as a bubble, even after the fact [</a:t>
            </a:r>
            <a:r>
              <a:rPr lang="fr-FR" sz="2000" dirty="0">
                <a:solidFill>
                  <a:srgbClr val="000000"/>
                </a:solidFill>
              </a:rPr>
              <a:t>…</a:t>
            </a:r>
            <a:r>
              <a:rPr lang="en-US" sz="2000" dirty="0">
                <a:solidFill>
                  <a:srgbClr val="000000"/>
                </a:solidFill>
              </a:rPr>
              <a:t>], episodes of ‘irrational exuberance’ in financial markets are certainly a logical possibility” (page 19).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“With this concern as motivation, we present simulations of the economic effects of bubbles” given that asset price bubbles are “exogenous” (page 24).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en-US" sz="2000" dirty="0"/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126413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501896" cy="1194609"/>
          </a:xfrm>
        </p:spPr>
        <p:txBody>
          <a:bodyPr/>
          <a:lstStyle/>
          <a:p>
            <a:r>
              <a:rPr lang="fr-FR" sz="3200">
                <a:cs typeface="Garamond"/>
              </a:rPr>
              <a:t>Conclusion</a:t>
            </a:r>
            <a:endParaRPr lang="fr-FR" sz="3200" dirty="0" err="1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81200"/>
            <a:ext cx="8369301" cy="386080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  <a:latin typeface="Avenir Medium"/>
                <a:cs typeface="Avenir Medium"/>
              </a:rPr>
              <a:t>Bernanke and </a:t>
            </a:r>
            <a:r>
              <a:rPr lang="en-US" dirty="0" err="1">
                <a:solidFill>
                  <a:srgbClr val="000000"/>
                </a:solidFill>
                <a:latin typeface="Avenir Medium"/>
                <a:cs typeface="Avenir Medium"/>
              </a:rPr>
              <a:t>Gertler</a:t>
            </a:r>
            <a:r>
              <a:rPr lang="en-US" dirty="0">
                <a:solidFill>
                  <a:srgbClr val="000000"/>
                </a:solidFill>
                <a:latin typeface="Avenir Medium"/>
                <a:cs typeface="Avenir Medium"/>
              </a:rPr>
              <a:t> (1999)</a:t>
            </a: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“Although our framework [</a:t>
            </a:r>
            <a:r>
              <a:rPr lang="fr-FR" sz="2000" dirty="0">
                <a:solidFill>
                  <a:srgbClr val="000000"/>
                </a:solidFill>
              </a:rPr>
              <a:t>…</a:t>
            </a:r>
            <a:r>
              <a:rPr lang="en-US" sz="2000" dirty="0">
                <a:solidFill>
                  <a:srgbClr val="000000"/>
                </a:solidFill>
              </a:rPr>
              <a:t>] is silent about certain types of lender-of-last-resort interventions that the central bank might undertake, we believe that these omissions are unlikely to affect our central bank conclusions about aggregate stabilization policy” (p. 42)</a:t>
            </a:r>
            <a:endParaRPr lang="fr-FR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8906360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194609"/>
          </a:xfrm>
        </p:spPr>
        <p:txBody>
          <a:bodyPr/>
          <a:lstStyle/>
          <a:p>
            <a:r>
              <a:rPr lang="fr-FR" sz="3200" dirty="0" err="1">
                <a:cs typeface="Garamond"/>
              </a:rPr>
              <a:t>Congress</a:t>
            </a:r>
            <a:r>
              <a:rPr lang="fr-FR" sz="3200" dirty="0">
                <a:cs typeface="Garamond"/>
              </a:rPr>
              <a:t> and </a:t>
            </a:r>
            <a:r>
              <a:rPr lang="fr-FR" sz="3200" dirty="0" err="1">
                <a:cs typeface="Garamond"/>
              </a:rPr>
              <a:t>Federal</a:t>
            </a:r>
            <a:r>
              <a:rPr lang="fr-FR" sz="3200" dirty="0">
                <a:cs typeface="Garamond"/>
              </a:rPr>
              <a:t> Reserve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5000" y="1993900"/>
            <a:ext cx="8216900" cy="4300596"/>
          </a:xfrm>
        </p:spPr>
        <p:txBody>
          <a:bodyPr>
            <a:normAutofit/>
          </a:bodyPr>
          <a:lstStyle/>
          <a:p>
            <a:pPr marL="400050" lvl="2" indent="0" algn="just">
              <a:spcAft>
                <a:spcPts val="600"/>
              </a:spcAft>
              <a:buNone/>
            </a:pPr>
            <a:endParaRPr lang="en-US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600" y="1603209"/>
            <a:ext cx="5930900" cy="460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7831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194609"/>
          </a:xfrm>
        </p:spPr>
        <p:txBody>
          <a:bodyPr/>
          <a:lstStyle/>
          <a:p>
            <a:r>
              <a:rPr lang="fr-FR" sz="3200" dirty="0" err="1">
                <a:cs typeface="Garamond"/>
              </a:rPr>
              <a:t>Stylized</a:t>
            </a:r>
            <a:r>
              <a:rPr lang="fr-FR" sz="3200" dirty="0">
                <a:cs typeface="Garamond"/>
              </a:rPr>
              <a:t> </a:t>
            </a:r>
            <a:r>
              <a:rPr lang="fr-FR" sz="3200" dirty="0" err="1">
                <a:cs typeface="Garamond"/>
              </a:rPr>
              <a:t>facts</a:t>
            </a:r>
            <a:endParaRPr lang="fr-FR" sz="3200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534130"/>
            <a:ext cx="8501897" cy="4760366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Facility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amounts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by parent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bank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country </a:t>
            </a:r>
            <a:r>
              <a:rPr lang="fr-FR" sz="2400">
                <a:solidFill>
                  <a:srgbClr val="000000"/>
                </a:solidFill>
                <a:latin typeface="Avenir Medium"/>
                <a:cs typeface="Avenir Medium"/>
              </a:rPr>
              <a:t>of domicile (%)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733" y="2248171"/>
            <a:ext cx="7527878" cy="403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6073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300" y="-1"/>
            <a:ext cx="8610600" cy="1194609"/>
          </a:xfrm>
        </p:spPr>
        <p:txBody>
          <a:bodyPr/>
          <a:lstStyle/>
          <a:p>
            <a:r>
              <a:rPr lang="fr-FR" sz="3200" dirty="0" err="1">
                <a:cs typeface="Garamond"/>
              </a:rPr>
              <a:t>Stylized</a:t>
            </a:r>
            <a:r>
              <a:rPr lang="fr-FR" sz="3200" dirty="0">
                <a:cs typeface="Garamond"/>
              </a:rPr>
              <a:t> </a:t>
            </a:r>
            <a:r>
              <a:rPr lang="fr-FR" sz="3200" dirty="0" err="1">
                <a:cs typeface="Garamond"/>
              </a:rPr>
              <a:t>facts</a:t>
            </a:r>
            <a:endParaRPr lang="fr-FR" sz="3200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9300" y="1534130"/>
            <a:ext cx="7505700" cy="4760366"/>
          </a:xfrm>
        </p:spPr>
        <p:txBody>
          <a:bodyPr>
            <a:normAutofit/>
          </a:bodyPr>
          <a:lstStyle/>
          <a:p>
            <a:pPr marL="342900" lvl="1" indent="-342900">
              <a:spcAft>
                <a:spcPts val="600"/>
              </a:spcAft>
              <a:buFont typeface="Wingdings" charset="2"/>
              <a:buChar char="§"/>
            </a:pPr>
            <a:r>
              <a:rPr lang="fr-FR" sz="2400" spc="-60" dirty="0" err="1">
                <a:solidFill>
                  <a:srgbClr val="000000"/>
                </a:solidFill>
                <a:latin typeface="Avenir Medium"/>
                <a:cs typeface="Avenir Medium"/>
              </a:rPr>
              <a:t>Term</a:t>
            </a:r>
            <a:r>
              <a:rPr lang="fr-FR" sz="2400" spc="-6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r>
              <a:rPr lang="fr-FR" sz="2400" spc="-60" dirty="0" err="1">
                <a:solidFill>
                  <a:srgbClr val="000000"/>
                </a:solidFill>
                <a:latin typeface="Avenir Medium"/>
                <a:cs typeface="Avenir Medium"/>
              </a:rPr>
              <a:t>Auction</a:t>
            </a:r>
            <a:r>
              <a:rPr lang="fr-FR" sz="2400" spc="-6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r>
              <a:rPr lang="fr-FR" sz="2400" spc="-60" dirty="0" err="1">
                <a:solidFill>
                  <a:srgbClr val="000000"/>
                </a:solidFill>
                <a:latin typeface="Avenir Medium"/>
                <a:cs typeface="Avenir Medium"/>
              </a:rPr>
              <a:t>Facility</a:t>
            </a:r>
            <a:r>
              <a:rPr lang="fr-FR" sz="2400" spc="-60" dirty="0">
                <a:solidFill>
                  <a:srgbClr val="000000"/>
                </a:solidFill>
                <a:latin typeface="Avenir Medium"/>
                <a:cs typeface="Avenir Medium"/>
              </a:rPr>
              <a:t> (FOMC, August 5, 2008, </a:t>
            </a:r>
            <a:r>
              <a:rPr lang="fr-FR" sz="2400" spc="-60" dirty="0" err="1">
                <a:solidFill>
                  <a:srgbClr val="000000"/>
                </a:solidFill>
                <a:latin typeface="Avenir Medium"/>
                <a:cs typeface="Avenir Medium"/>
              </a:rPr>
              <a:t>Materials</a:t>
            </a:r>
            <a:r>
              <a:rPr lang="fr-FR" sz="2400" spc="-60" dirty="0">
                <a:solidFill>
                  <a:srgbClr val="000000"/>
                </a:solidFill>
                <a:latin typeface="Avenir Medium"/>
                <a:cs typeface="Avenir Medium"/>
              </a:rPr>
              <a:t>, Figure 17)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900" y="2667000"/>
            <a:ext cx="6896100" cy="38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1137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300" y="-1"/>
            <a:ext cx="8610600" cy="1194609"/>
          </a:xfrm>
        </p:spPr>
        <p:txBody>
          <a:bodyPr/>
          <a:lstStyle/>
          <a:p>
            <a:r>
              <a:rPr lang="fr-FR" sz="3200" dirty="0" err="1">
                <a:cs typeface="Garamond"/>
              </a:rPr>
              <a:t>Stylized</a:t>
            </a:r>
            <a:r>
              <a:rPr lang="fr-FR" sz="3200" dirty="0">
                <a:cs typeface="Garamond"/>
              </a:rPr>
              <a:t> </a:t>
            </a:r>
            <a:r>
              <a:rPr lang="fr-FR" sz="3200" dirty="0" err="1">
                <a:cs typeface="Garamond"/>
              </a:rPr>
              <a:t>facts</a:t>
            </a:r>
            <a:endParaRPr lang="fr-FR" sz="3200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2000" y="1534130"/>
            <a:ext cx="7366000" cy="4760366"/>
          </a:xfrm>
        </p:spPr>
        <p:txBody>
          <a:bodyPr>
            <a:normAutofit/>
          </a:bodyPr>
          <a:lstStyle/>
          <a:p>
            <a:pPr marL="342900" lvl="1" indent="-342900">
              <a:spcAft>
                <a:spcPts val="600"/>
              </a:spcAft>
              <a:buFont typeface="Wingdings" charset="2"/>
              <a:buChar char="§"/>
            </a:pPr>
            <a:r>
              <a:rPr lang="fr-FR" sz="2400" spc="-60" dirty="0">
                <a:solidFill>
                  <a:srgbClr val="000000"/>
                </a:solidFill>
                <a:latin typeface="Avenir Medium"/>
                <a:cs typeface="Avenir Medium"/>
              </a:rPr>
              <a:t>Dollar Swap </a:t>
            </a:r>
            <a:r>
              <a:rPr lang="fr-FR" sz="2400" spc="-60" dirty="0" err="1">
                <a:solidFill>
                  <a:srgbClr val="000000"/>
                </a:solidFill>
                <a:latin typeface="Avenir Medium"/>
                <a:cs typeface="Avenir Medium"/>
              </a:rPr>
              <a:t>Lines</a:t>
            </a:r>
            <a:r>
              <a:rPr lang="fr-FR" sz="2400" spc="-60" dirty="0">
                <a:solidFill>
                  <a:srgbClr val="000000"/>
                </a:solidFill>
                <a:latin typeface="Avenir Medium"/>
                <a:cs typeface="Avenir Medium"/>
              </a:rPr>
              <a:t> (FOMC, August 5, 2008 </a:t>
            </a:r>
            <a:r>
              <a:rPr lang="fr-FR" sz="2400" spc="-60" dirty="0" err="1">
                <a:solidFill>
                  <a:srgbClr val="000000"/>
                </a:solidFill>
                <a:latin typeface="Avenir Medium"/>
                <a:cs typeface="Avenir Medium"/>
              </a:rPr>
              <a:t>Materials</a:t>
            </a:r>
            <a:r>
              <a:rPr lang="fr-FR" sz="2400" spc="-60" dirty="0">
                <a:solidFill>
                  <a:srgbClr val="000000"/>
                </a:solidFill>
                <a:latin typeface="Avenir Medium"/>
                <a:cs typeface="Avenir Medium"/>
              </a:rPr>
              <a:t>, Figure 18)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700" y="2565400"/>
            <a:ext cx="69723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7703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The ECB and the dollar provision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534130"/>
            <a:ext cx="8501897" cy="4760366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R</a:t>
            </a:r>
            <a:r>
              <a:rPr lang="en-GB" sz="2400" spc="-70" dirty="0" err="1">
                <a:solidFill>
                  <a:srgbClr val="000000"/>
                </a:solidFill>
                <a:latin typeface="Avenir Medium"/>
                <a:cs typeface="Avenir Medium"/>
              </a:rPr>
              <a:t>atio</a:t>
            </a:r>
            <a:r>
              <a:rPr lang="en-GB" sz="2400" spc="-70" dirty="0">
                <a:solidFill>
                  <a:srgbClr val="000000"/>
                </a:solidFill>
                <a:latin typeface="Avenir Medium"/>
                <a:cs typeface="Avenir Medium"/>
              </a:rPr>
              <a:t> of the subscribed amounts in dollars by the </a:t>
            </a:r>
            <a:r>
              <a:rPr lang="en-GB" sz="2400" spc="-70" dirty="0" err="1">
                <a:solidFill>
                  <a:srgbClr val="000000"/>
                </a:solidFill>
                <a:latin typeface="Avenir Medium"/>
                <a:cs typeface="Avenir Medium"/>
              </a:rPr>
              <a:t>eurozone</a:t>
            </a:r>
            <a:r>
              <a:rPr lang="en-GB" sz="2400" spc="-70" dirty="0">
                <a:solidFill>
                  <a:srgbClr val="000000"/>
                </a:solidFill>
                <a:latin typeface="Avenir Medium"/>
                <a:cs typeface="Avenir Medium"/>
              </a:rPr>
              <a:t> banks to the offered amounts in dollars by the ECB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1711323"/>
              </p:ext>
            </p:extLst>
          </p:nvPr>
        </p:nvGraphicFramePr>
        <p:xfrm>
          <a:off x="1054100" y="2260600"/>
          <a:ext cx="6743700" cy="4220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98283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1910s and 1920s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3058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Paper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money and gold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bullion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standard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Paper money (1914), Genoa conference (1922)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dirty="0">
                <a:solidFill>
                  <a:srgbClr val="000000"/>
                </a:solidFill>
              </a:rPr>
              <a:t>R</a:t>
            </a:r>
            <a:r>
              <a:rPr lang="en-US" sz="2000" dirty="0" err="1">
                <a:solidFill>
                  <a:srgbClr val="000000"/>
                </a:solidFill>
              </a:rPr>
              <a:t>eturn</a:t>
            </a:r>
            <a:r>
              <a:rPr lang="en-US" sz="2000" dirty="0">
                <a:solidFill>
                  <a:srgbClr val="000000"/>
                </a:solidFill>
              </a:rPr>
              <a:t> to convertibility in Britain at the pre-war parity (1926)</a:t>
            </a:r>
            <a:endParaRPr lang="fr-FR" sz="2000" i="1" dirty="0">
              <a:solidFill>
                <a:srgbClr val="000000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Purchase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Power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Parity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(Cassel, 1916)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Purchase Power Parity theory such as: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		S = (P/P*)</a:t>
            </a:r>
          </a:p>
          <a:p>
            <a:pPr marL="1771650" lvl="5" indent="0" algn="just"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	P: domestic price level</a:t>
            </a:r>
          </a:p>
          <a:p>
            <a:pPr marL="1771650" lvl="5" indent="0" algn="just"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	P*: foreign price level</a:t>
            </a:r>
          </a:p>
          <a:p>
            <a:pPr marL="1771650" lvl="5" indent="0" algn="just"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	S: foreign currency price in domestic currency</a:t>
            </a:r>
          </a:p>
          <a:p>
            <a:pPr marL="857250" lvl="3" indent="0" algn="just">
              <a:spcAft>
                <a:spcPts val="600"/>
              </a:spcAft>
              <a:buNone/>
            </a:pPr>
            <a:endParaRPr lang="en-GB" sz="2000" dirty="0">
              <a:solidFill>
                <a:srgbClr val="000000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3315376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1910s and 1920s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4963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Interest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Rate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Parity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(Keynes, 1923)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Interest Rate Parity theory such as:</a:t>
            </a:r>
          </a:p>
          <a:p>
            <a:pPr marL="1771650" lvl="5" indent="0" algn="just">
              <a:spcAft>
                <a:spcPts val="600"/>
              </a:spcAft>
              <a:buNone/>
            </a:pPr>
            <a:endParaRPr lang="en-GB" sz="800" dirty="0">
              <a:solidFill>
                <a:srgbClr val="000000"/>
              </a:solidFill>
            </a:endParaRPr>
          </a:p>
          <a:p>
            <a:pPr marL="1771650" lvl="5" indent="0" algn="just"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F/S = (1+</a:t>
            </a:r>
            <a:r>
              <a:rPr lang="en-GB" sz="2000" i="1" dirty="0">
                <a:solidFill>
                  <a:srgbClr val="000000"/>
                </a:solidFill>
              </a:rPr>
              <a:t>i</a:t>
            </a:r>
            <a:r>
              <a:rPr lang="en-GB" sz="2000" dirty="0">
                <a:solidFill>
                  <a:srgbClr val="000000"/>
                </a:solidFill>
              </a:rPr>
              <a:t>)/(1+</a:t>
            </a:r>
            <a:r>
              <a:rPr lang="en-GB" sz="2000" i="1" dirty="0">
                <a:solidFill>
                  <a:srgbClr val="000000"/>
                </a:solidFill>
              </a:rPr>
              <a:t>i*</a:t>
            </a:r>
            <a:r>
              <a:rPr lang="en-GB" sz="2000" dirty="0">
                <a:solidFill>
                  <a:srgbClr val="000000"/>
                </a:solidFill>
              </a:rPr>
              <a:t>)</a:t>
            </a:r>
          </a:p>
          <a:p>
            <a:pPr marL="1771650" lvl="5" indent="0" algn="just">
              <a:spcAft>
                <a:spcPts val="600"/>
              </a:spcAft>
              <a:buNone/>
            </a:pPr>
            <a:endParaRPr lang="en-GB" sz="800" dirty="0">
              <a:solidFill>
                <a:srgbClr val="000000"/>
              </a:solidFill>
            </a:endParaRPr>
          </a:p>
          <a:p>
            <a:pPr marL="1771650" lvl="5" indent="0">
              <a:spcAft>
                <a:spcPts val="600"/>
              </a:spcAft>
              <a:buNone/>
            </a:pPr>
            <a:r>
              <a:rPr lang="fr-FR" sz="2000" i="1" spc="-120" dirty="0">
                <a:solidFill>
                  <a:srgbClr val="000000"/>
                </a:solidFill>
              </a:rPr>
              <a:t>i</a:t>
            </a:r>
            <a:r>
              <a:rPr lang="en-GB" sz="2000" i="1" spc="-120" dirty="0">
                <a:solidFill>
                  <a:srgbClr val="000000"/>
                </a:solidFill>
              </a:rPr>
              <a:t> </a:t>
            </a:r>
            <a:r>
              <a:rPr lang="en-GB" sz="2000" spc="-120" dirty="0">
                <a:solidFill>
                  <a:srgbClr val="000000"/>
                </a:solidFill>
              </a:rPr>
              <a:t>: domestic interest rate	</a:t>
            </a:r>
            <a:r>
              <a:rPr lang="fr-FR" sz="2000" i="1" spc="-120" dirty="0">
                <a:solidFill>
                  <a:srgbClr val="000000"/>
                </a:solidFill>
              </a:rPr>
              <a:t>i*</a:t>
            </a:r>
            <a:r>
              <a:rPr lang="en-GB" sz="2000" i="1" spc="-120" dirty="0">
                <a:solidFill>
                  <a:srgbClr val="000000"/>
                </a:solidFill>
              </a:rPr>
              <a:t> </a:t>
            </a:r>
            <a:r>
              <a:rPr lang="en-GB" sz="2000" spc="-120" dirty="0">
                <a:solidFill>
                  <a:srgbClr val="000000"/>
                </a:solidFill>
              </a:rPr>
              <a:t>: foreign interest rate</a:t>
            </a:r>
          </a:p>
          <a:p>
            <a:pPr marL="1771650" lvl="5" indent="0">
              <a:spcAft>
                <a:spcPts val="600"/>
              </a:spcAft>
              <a:buNone/>
            </a:pPr>
            <a:r>
              <a:rPr lang="en-GB" sz="2000" spc="-120" dirty="0">
                <a:solidFill>
                  <a:srgbClr val="000000"/>
                </a:solidFill>
              </a:rPr>
              <a:t>S: spot exchange rate	F: forward exchange rate</a:t>
            </a:r>
          </a:p>
          <a:p>
            <a:pPr marL="1771650" lvl="5" indent="0" algn="just">
              <a:spcAft>
                <a:spcPts val="600"/>
              </a:spcAft>
              <a:buNone/>
            </a:pPr>
            <a:r>
              <a:rPr lang="en-GB" sz="2000" spc="-100" dirty="0">
                <a:solidFill>
                  <a:srgbClr val="000000"/>
                </a:solidFill>
              </a:rPr>
              <a:t>(foreign currency price in domestic currency)</a:t>
            </a:r>
          </a:p>
          <a:p>
            <a:pPr marL="1771650" lvl="5" indent="0" algn="just">
              <a:spcAft>
                <a:spcPts val="600"/>
              </a:spcAft>
              <a:buNone/>
            </a:pPr>
            <a:endParaRPr lang="en-GB" sz="1200" dirty="0">
              <a:solidFill>
                <a:srgbClr val="000000"/>
              </a:solidFill>
            </a:endParaRPr>
          </a:p>
          <a:p>
            <a:pPr marL="1771650" lvl="5" indent="0" algn="just"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Swap basis spread:</a:t>
            </a:r>
          </a:p>
          <a:p>
            <a:pPr marL="1771650" lvl="5" indent="0" algn="just"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(1+</a:t>
            </a:r>
            <a:r>
              <a:rPr lang="en-GB" sz="2000" i="1" dirty="0">
                <a:solidFill>
                  <a:srgbClr val="000000"/>
                </a:solidFill>
              </a:rPr>
              <a:t>i</a:t>
            </a:r>
            <a:r>
              <a:rPr lang="en-GB" sz="2000" dirty="0">
                <a:solidFill>
                  <a:srgbClr val="000000"/>
                </a:solidFill>
              </a:rPr>
              <a:t>) – (F/S).(1+</a:t>
            </a:r>
            <a:r>
              <a:rPr lang="en-GB" sz="2000" i="1" dirty="0">
                <a:solidFill>
                  <a:srgbClr val="000000"/>
                </a:solidFill>
              </a:rPr>
              <a:t>i*</a:t>
            </a:r>
            <a:r>
              <a:rPr lang="en-GB" sz="2000" dirty="0">
                <a:solidFill>
                  <a:srgbClr val="000000"/>
                </a:solidFill>
              </a:rPr>
              <a:t>)</a:t>
            </a:r>
          </a:p>
          <a:p>
            <a:pPr marL="1771650" lvl="5" indent="0" algn="just">
              <a:spcAft>
                <a:spcPts val="600"/>
              </a:spcAft>
              <a:buNone/>
            </a:pPr>
            <a:endParaRPr lang="en-GB" sz="2000" dirty="0">
              <a:solidFill>
                <a:srgbClr val="000000"/>
              </a:solidFill>
            </a:endParaRPr>
          </a:p>
          <a:p>
            <a:pPr marL="857250" lvl="3" indent="0" algn="just">
              <a:spcAft>
                <a:spcPts val="600"/>
              </a:spcAft>
              <a:buNone/>
            </a:pPr>
            <a:endParaRPr lang="en-GB" sz="2000" dirty="0">
              <a:solidFill>
                <a:srgbClr val="000000"/>
              </a:solidFill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165428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Illustration of the IRP </a:t>
            </a:r>
            <a:r>
              <a:rPr lang="fr-FR" sz="3200" dirty="0" err="1">
                <a:cs typeface="Garamond"/>
              </a:rPr>
              <a:t>theory</a:t>
            </a:r>
            <a:endParaRPr lang="fr-FR" sz="3200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524000"/>
            <a:ext cx="8501897" cy="4770496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Euro - Dollar Swap Basis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Spread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= </a:t>
            </a:r>
            <a:r>
              <a:rPr lang="en-GB" sz="2400" dirty="0">
                <a:solidFill>
                  <a:srgbClr val="000000"/>
                </a:solidFill>
              </a:rPr>
              <a:t>(1+</a:t>
            </a:r>
            <a:r>
              <a:rPr lang="en-GB" sz="2400" i="1" dirty="0">
                <a:solidFill>
                  <a:srgbClr val="000000"/>
                </a:solidFill>
              </a:rPr>
              <a:t>i</a:t>
            </a:r>
            <a:r>
              <a:rPr lang="en-GB" sz="2400" baseline="-25000" dirty="0">
                <a:solidFill>
                  <a:srgbClr val="000000"/>
                </a:solidFill>
              </a:rPr>
              <a:t>$</a:t>
            </a:r>
            <a:r>
              <a:rPr lang="en-GB" sz="2400" dirty="0">
                <a:solidFill>
                  <a:srgbClr val="000000"/>
                </a:solidFill>
              </a:rPr>
              <a:t>) –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(</a:t>
            </a:r>
            <a:r>
              <a:rPr lang="en-GB" sz="2400" dirty="0">
                <a:solidFill>
                  <a:srgbClr val="000000"/>
                </a:solidFill>
              </a:rPr>
              <a:t>F/S)</a:t>
            </a:r>
            <a:r>
              <a:rPr lang="en-GB" sz="3200" dirty="0">
                <a:solidFill>
                  <a:srgbClr val="000000"/>
                </a:solidFill>
              </a:rPr>
              <a:t>.</a:t>
            </a:r>
            <a:r>
              <a:rPr lang="en-GB" sz="2400" dirty="0">
                <a:solidFill>
                  <a:srgbClr val="000000"/>
                </a:solidFill>
              </a:rPr>
              <a:t>(1+</a:t>
            </a:r>
            <a:r>
              <a:rPr lang="en-GB" sz="2400" i="1" dirty="0">
                <a:solidFill>
                  <a:srgbClr val="000000"/>
                </a:solidFill>
              </a:rPr>
              <a:t>i</a:t>
            </a:r>
            <a:r>
              <a:rPr lang="en-GB" sz="2400" baseline="-25000" dirty="0">
                <a:solidFill>
                  <a:srgbClr val="000000"/>
                </a:solidFill>
              </a:rPr>
              <a:t>€</a:t>
            </a:r>
            <a:r>
              <a:rPr lang="en-GB" sz="2400" dirty="0">
                <a:solidFill>
                  <a:srgbClr val="000000"/>
                </a:solidFill>
              </a:rPr>
              <a:t>)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1500" i="1" dirty="0">
                <a:solidFill>
                  <a:srgbClr val="000000"/>
                </a:solidFill>
                <a:latin typeface="Avenir Medium"/>
                <a:cs typeface="Avenir Medium"/>
              </a:rPr>
              <a:t>	August 2007 – </a:t>
            </a:r>
            <a:r>
              <a:rPr lang="fr-FR" sz="1500" i="1" dirty="0" err="1">
                <a:solidFill>
                  <a:srgbClr val="000000"/>
                </a:solidFill>
                <a:latin typeface="Avenir Medium"/>
                <a:cs typeface="Avenir Medium"/>
              </a:rPr>
              <a:t>Septembrer</a:t>
            </a:r>
            <a:r>
              <a:rPr lang="fr-FR" sz="1500" i="1" dirty="0">
                <a:solidFill>
                  <a:srgbClr val="000000"/>
                </a:solidFill>
                <a:latin typeface="Avenir Medium"/>
                <a:cs typeface="Avenir Medium"/>
              </a:rPr>
              <a:t> 2009 (Goldberg, Kennedy and </a:t>
            </a:r>
            <a:r>
              <a:rPr lang="fr-FR" sz="1500" i="1" dirty="0" err="1">
                <a:solidFill>
                  <a:srgbClr val="000000"/>
                </a:solidFill>
                <a:latin typeface="Avenir Medium"/>
                <a:cs typeface="Avenir Medium"/>
              </a:rPr>
              <a:t>Mui</a:t>
            </a:r>
            <a:r>
              <a:rPr lang="fr-FR" sz="1500" i="1" dirty="0">
                <a:solidFill>
                  <a:srgbClr val="000000"/>
                </a:solidFill>
                <a:latin typeface="Avenir Medium"/>
                <a:cs typeface="Avenir Medium"/>
              </a:rPr>
              <a:t>, 2011)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1900" y="2768600"/>
            <a:ext cx="6540500" cy="370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907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1930s and 1940s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3058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Decline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of the sterling and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rise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of the dollar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Ralph </a:t>
            </a:r>
            <a:r>
              <a:rPr lang="en-US" sz="2000" dirty="0" err="1">
                <a:solidFill>
                  <a:srgbClr val="000000"/>
                </a:solidFill>
              </a:rPr>
              <a:t>Hawtrey</a:t>
            </a:r>
            <a:r>
              <a:rPr lang="en-US" sz="2000" dirty="0">
                <a:solidFill>
                  <a:srgbClr val="000000"/>
                </a:solidFill>
              </a:rPr>
              <a:t> (1932), </a:t>
            </a:r>
            <a:r>
              <a:rPr lang="en-US" sz="2000" i="1" dirty="0">
                <a:solidFill>
                  <a:srgbClr val="000000"/>
                </a:solidFill>
              </a:rPr>
              <a:t>The Art of Central Banking</a:t>
            </a:r>
            <a:endParaRPr lang="en-US" sz="2000" dirty="0">
              <a:solidFill>
                <a:srgbClr val="000000"/>
              </a:solidFill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John H. Williams (1934), “The World’s Monetary Dilemma”, </a:t>
            </a:r>
            <a:r>
              <a:rPr lang="fr-FR" sz="2000" i="1" dirty="0" err="1">
                <a:solidFill>
                  <a:srgbClr val="000000"/>
                </a:solidFill>
              </a:rPr>
              <a:t>Proceedings</a:t>
            </a:r>
            <a:r>
              <a:rPr lang="fr-FR" sz="2000" i="1" dirty="0">
                <a:solidFill>
                  <a:srgbClr val="000000"/>
                </a:solidFill>
              </a:rPr>
              <a:t> of the </a:t>
            </a:r>
            <a:r>
              <a:rPr lang="fr-FR" sz="2000" i="1" dirty="0" err="1">
                <a:solidFill>
                  <a:srgbClr val="000000"/>
                </a:solidFill>
              </a:rPr>
              <a:t>Academy</a:t>
            </a:r>
            <a:r>
              <a:rPr lang="fr-FR" sz="2000" i="1" dirty="0">
                <a:solidFill>
                  <a:srgbClr val="000000"/>
                </a:solidFill>
              </a:rPr>
              <a:t> of </a:t>
            </a:r>
            <a:r>
              <a:rPr lang="fr-FR" sz="2000" i="1" dirty="0" err="1">
                <a:solidFill>
                  <a:srgbClr val="000000"/>
                </a:solidFill>
              </a:rPr>
              <a:t>Political</a:t>
            </a:r>
            <a:r>
              <a:rPr lang="fr-FR" sz="2000" i="1" dirty="0">
                <a:solidFill>
                  <a:srgbClr val="000000"/>
                </a:solidFill>
              </a:rPr>
              <a:t> Science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2000" spc="-70" dirty="0">
                <a:solidFill>
                  <a:srgbClr val="000000"/>
                </a:solidFill>
              </a:rPr>
              <a:t>Charles </a:t>
            </a:r>
            <a:r>
              <a:rPr lang="fr-FR" sz="2000" spc="-70" dirty="0" err="1">
                <a:solidFill>
                  <a:srgbClr val="000000"/>
                </a:solidFill>
              </a:rPr>
              <a:t>Kindleberger</a:t>
            </a:r>
            <a:r>
              <a:rPr lang="fr-FR" sz="2000" spc="-70" dirty="0">
                <a:solidFill>
                  <a:srgbClr val="000000"/>
                </a:solidFill>
              </a:rPr>
              <a:t> (1973), </a:t>
            </a:r>
            <a:r>
              <a:rPr lang="fr-FR" sz="2000" i="1" spc="-70" dirty="0">
                <a:solidFill>
                  <a:srgbClr val="000000"/>
                </a:solidFill>
              </a:rPr>
              <a:t>The World in </a:t>
            </a:r>
            <a:r>
              <a:rPr lang="fr-FR" sz="2000" i="1" spc="-70" dirty="0" err="1">
                <a:solidFill>
                  <a:srgbClr val="000000"/>
                </a:solidFill>
              </a:rPr>
              <a:t>Depression</a:t>
            </a:r>
            <a:r>
              <a:rPr lang="fr-FR" sz="2000" spc="-70" dirty="0">
                <a:solidFill>
                  <a:srgbClr val="000000"/>
                </a:solidFill>
              </a:rPr>
              <a:t>, 1929-1939</a:t>
            </a:r>
            <a:r>
              <a:rPr lang="en-GB" sz="2000" spc="-70" dirty="0">
                <a:solidFill>
                  <a:srgbClr val="000000"/>
                </a:solidFill>
              </a:rPr>
              <a:t>.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spc="-7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endParaRPr lang="fr-FR" sz="800" spc="-7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Keynes’ </a:t>
            </a:r>
            <a:r>
              <a:rPr lang="fr-FR" sz="2400" i="1" dirty="0">
                <a:solidFill>
                  <a:srgbClr val="000000"/>
                </a:solidFill>
                <a:latin typeface="Avenir Medium"/>
                <a:cs typeface="Avenir Medium"/>
              </a:rPr>
              <a:t>Clearing Union 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(1942)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International money: the </a:t>
            </a:r>
            <a:r>
              <a:rPr lang="en-GB" sz="2000" dirty="0" err="1">
                <a:solidFill>
                  <a:srgbClr val="000000"/>
                </a:solidFill>
              </a:rPr>
              <a:t>bancor</a:t>
            </a:r>
            <a:endParaRPr lang="en-GB" sz="2000" dirty="0">
              <a:solidFill>
                <a:srgbClr val="000000"/>
              </a:solidFill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Clearing system and fixed exchange rate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Removal of foreign exchange market</a:t>
            </a:r>
            <a:r>
              <a:rPr lang="fr-FR" sz="2000" dirty="0">
                <a:solidFill>
                  <a:srgbClr val="000000"/>
                </a:solidFill>
              </a:rPr>
              <a:t>.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000" dirty="0">
              <a:solidFill>
                <a:schemeClr val="tx1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97940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 err="1">
                <a:cs typeface="Garamond"/>
              </a:rPr>
              <a:t>Bretton-Woods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3058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Keynes Plan </a:t>
            </a:r>
            <a:r>
              <a:rPr lang="fr-FR" sz="2400" i="1" dirty="0">
                <a:solidFill>
                  <a:srgbClr val="000000"/>
                </a:solidFill>
                <a:latin typeface="Avenir Medium"/>
                <a:cs typeface="Avenir Medium"/>
              </a:rPr>
              <a:t>versus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White Plan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Keynes Plan:	Multilateral system of clearings</a:t>
            </a:r>
          </a:p>
          <a:p>
            <a:pPr marL="2686050" lvl="7" indent="0" algn="just"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	International money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White Plan:	Gold exchange standard or dollar system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			Hierarchy between currencies</a:t>
            </a:r>
          </a:p>
          <a:p>
            <a:pPr marL="400050" lvl="2" indent="0" algn="just">
              <a:spcAft>
                <a:spcPts val="600"/>
              </a:spcAft>
              <a:buNone/>
            </a:pPr>
            <a:r>
              <a:rPr lang="fr-FR" sz="20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Hierarchy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between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currencies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De jure? Bretton-Woods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De facto? Post Bretton-Woods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2976049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4000" y="-1"/>
            <a:ext cx="8699500" cy="1194609"/>
          </a:xfrm>
        </p:spPr>
        <p:txBody>
          <a:bodyPr/>
          <a:lstStyle/>
          <a:p>
            <a:r>
              <a:rPr lang="fr-FR" sz="3200" dirty="0" err="1">
                <a:cs typeface="Garamond"/>
              </a:rPr>
              <a:t>Bretton-Woods</a:t>
            </a:r>
            <a:endParaRPr lang="fr-FR" sz="3200" i="1" dirty="0"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30400"/>
            <a:ext cx="8496301" cy="4711700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Triffin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versus Kindleberger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Triffin dilemma:	U.S. =&gt; shortage of dollars</a:t>
            </a:r>
          </a:p>
          <a:p>
            <a:pPr marL="1771650" lvl="5" indent="0" algn="just"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		U.S. deficit =&gt; excess of dollars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 err="1">
                <a:solidFill>
                  <a:srgbClr val="000000"/>
                </a:solidFill>
              </a:rPr>
              <a:t>Kindleberger</a:t>
            </a:r>
            <a:r>
              <a:rPr lang="en-GB" sz="2000" dirty="0">
                <a:solidFill>
                  <a:srgbClr val="000000"/>
                </a:solidFill>
              </a:rPr>
              <a:t>:	U.S. short-term debts and U.S. long-term loans</a:t>
            </a:r>
          </a:p>
          <a:p>
            <a:pPr marL="2686050" lvl="7" indent="0" algn="just"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	=&gt; The U.S. is the “bank of the world”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endParaRPr lang="en-GB" sz="2000" dirty="0">
              <a:solidFill>
                <a:srgbClr val="000000"/>
              </a:solidFill>
            </a:endParaRPr>
          </a:p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en-GB" sz="2400" dirty="0">
                <a:solidFill>
                  <a:srgbClr val="000000"/>
                </a:solidFill>
                <a:latin typeface="Avenir Medium"/>
                <a:cs typeface="Avenir Medium"/>
              </a:rPr>
              <a:t>Management of Bretton Woods system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International capital control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US" sz="2000" dirty="0">
                <a:solidFill>
                  <a:srgbClr val="000000"/>
                </a:solidFill>
              </a:rPr>
              <a:t>Balance of payments disequilibrium and the IMF</a:t>
            </a:r>
          </a:p>
          <a:p>
            <a:pPr marL="742950" lvl="2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en-GB" sz="2000" dirty="0">
                <a:solidFill>
                  <a:srgbClr val="000000"/>
                </a:solidFill>
              </a:rPr>
              <a:t>Foreign exchange rate and the Basle Swap Agreements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82225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500" y="-1"/>
            <a:ext cx="81153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Basel Swap Arrangements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534130"/>
            <a:ext cx="8501897" cy="4760366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Drawings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on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reciprocal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central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bank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swaps, 1962-1971</a:t>
            </a:r>
            <a:r>
              <a:rPr lang="fr-FR" sz="1500" i="1" dirty="0">
                <a:solidFill>
                  <a:srgbClr val="000000"/>
                </a:solidFill>
                <a:latin typeface="Avenir Medium"/>
                <a:cs typeface="Avenir Medium"/>
              </a:rPr>
              <a:t>	</a:t>
            </a: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222500"/>
            <a:ext cx="716280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629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écutive">
  <a:themeElements>
    <a:clrScheme name="Exé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é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é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Exécutive.thmx</Template>
  <TotalTime>3443</TotalTime>
  <Words>1677</Words>
  <Application>Microsoft Macintosh PowerPoint</Application>
  <PresentationFormat>Affichage à l'écran (4:3)</PresentationFormat>
  <Paragraphs>203</Paragraphs>
  <Slides>28</Slides>
  <Notes>27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7" baseType="lpstr">
      <vt:lpstr>Arial</vt:lpstr>
      <vt:lpstr>Avenir Medium</vt:lpstr>
      <vt:lpstr>Calibri</vt:lpstr>
      <vt:lpstr>Century Gothic</vt:lpstr>
      <vt:lpstr>Courier New</vt:lpstr>
      <vt:lpstr>Garamond</vt:lpstr>
      <vt:lpstr>Palatino Linotype</vt:lpstr>
      <vt:lpstr>Wingdings</vt:lpstr>
      <vt:lpstr>Exécutive</vt:lpstr>
      <vt:lpstr>Séminaire Master 2 Recherche HPE Laurent Le Maux   VIII International money  </vt:lpstr>
      <vt:lpstr>Dollar Swap Lines</vt:lpstr>
      <vt:lpstr>1910s and 1920s</vt:lpstr>
      <vt:lpstr>1910s and 1920s</vt:lpstr>
      <vt:lpstr>Illustration of the IRP theory</vt:lpstr>
      <vt:lpstr>1930s and 1940s</vt:lpstr>
      <vt:lpstr>Bretton-Woods</vt:lpstr>
      <vt:lpstr>Bretton-Woods</vt:lpstr>
      <vt:lpstr>Basel Swap Arrangements</vt:lpstr>
      <vt:lpstr>From the 1970s to the 1990s</vt:lpstr>
      <vt:lpstr>Charles P. Kindleberger</vt:lpstr>
      <vt:lpstr>Charles P. Kindleberger</vt:lpstr>
      <vt:lpstr>Charles P. Kindleberger</vt:lpstr>
      <vt:lpstr>Dollar Swap Line amounts</vt:lpstr>
      <vt:lpstr>Kindleberger’s rule</vt:lpstr>
      <vt:lpstr>Dollar Swap Line rates</vt:lpstr>
      <vt:lpstr>Who shared the burden? Not the U.S.</vt:lpstr>
      <vt:lpstr>Charles P. Kindleberger</vt:lpstr>
      <vt:lpstr>Kindleberger’s moment</vt:lpstr>
      <vt:lpstr>Kindleberger in central banks</vt:lpstr>
      <vt:lpstr>Conclusion</vt:lpstr>
      <vt:lpstr>Conclusion</vt:lpstr>
      <vt:lpstr>Conclusion</vt:lpstr>
      <vt:lpstr>Congress and Federal Reserve</vt:lpstr>
      <vt:lpstr>Stylized facts</vt:lpstr>
      <vt:lpstr>Stylized facts</vt:lpstr>
      <vt:lpstr>Stylized facts</vt:lpstr>
      <vt:lpstr>The ECB and the dollar provision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L’économie politique de la monnaie L</dc:title>
  <dc:creator>Le Maux</dc:creator>
  <cp:lastModifiedBy>Laurent Lemaux</cp:lastModifiedBy>
  <cp:revision>258</cp:revision>
  <cp:lastPrinted>2019-05-19T15:19:29Z</cp:lastPrinted>
  <dcterms:created xsi:type="dcterms:W3CDTF">2014-11-12T08:17:35Z</dcterms:created>
  <dcterms:modified xsi:type="dcterms:W3CDTF">2026-03-11T23:09:11Z</dcterms:modified>
</cp:coreProperties>
</file>