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46957-242E-F0CE-6CB7-1EA21D4B5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F1A0FB-76F9-947A-9DBC-B43EA541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8AACAB-B6C4-90F3-94CF-03ED93B6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249D6-783F-C217-463F-76D36EEC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F9FCDC-863A-782A-D6FF-9CC9AED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4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3B926-85A2-27A7-5A57-E9A8AAB9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C83F0F-675A-EFE9-597E-43F693992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E90D6A-9D9A-6E18-EF22-4FF96AE5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8BB510-4F8B-C744-816D-0AFF1535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85A9A-ED6F-DB7F-C827-D3FE16B4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0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2981A2-FACA-E52B-6156-A7E37F624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B8BE5A-2F62-8A84-76B2-739EFCD3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07FB0-EB8C-CF2E-6F08-4DE1B919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9FD3E6-E9A8-2FEC-1D6F-5580BDC9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C4D1D-BD91-CEA0-908C-7C7695DC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6AD17-C361-F57B-5D49-5958BFFF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8BA8C-CC7C-634E-599E-3FAF758F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0EAE7-A64B-766A-25E7-9CBC8006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9E58CF-9C8D-8EBB-80F3-01AF0CBB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462EC-0574-795A-7DA7-32110841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1CB62-0D98-BBFC-5C0F-615FD5D7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249E57-5346-51FE-8AE5-3371ECAAF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E496-0678-7001-C3C5-37E49B97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FE98B-A743-7CF0-2517-59F1B897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1834D-8204-97CA-2067-B58CC63A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7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F7DFB-C578-F70A-DAE2-3800CC76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93E221-9FAE-95F7-2CB8-BDC751190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641C1A-1EC9-5054-0321-434F4D900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3D9DAB-E4BD-3590-77FD-E455401E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CC262C-8BE3-4F9C-9B37-C0C4EFE4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E0F4A-0040-6BA7-CEF3-DBEDA524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D2ABD-374C-FFF2-73FB-69357C19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5AABAB-796C-18EA-F73B-A9BE3339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844441-D2B1-DCC2-C3B6-291EEEC5E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4D9121-DCEC-A9F1-1BE1-379E81E76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77AA6D-DD38-C650-4BBF-A7FA215C2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AEEF13-BBDF-6824-839C-0C0B0AEE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C54741-1590-802D-3574-D2405DD1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A7E9EF-3AE1-8D41-AF36-513E401A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2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EE83-9CB7-B6A6-DC2B-7167B455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9BB289-8A22-638D-A87F-CC471BC9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AF9794-9BD4-AD70-6556-7F18BCE0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95115-6C62-CC1A-5981-00B217F9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4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8D01B8-B64E-A4E7-3921-9BC32992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193CC4-E0DC-B4DE-C6A9-FD1AEA2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23FAAF-17E4-55F6-A82B-9A7B0C8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8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719A6-3695-7078-38A5-52310A72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002C6B-0391-58A8-FE93-759F0A43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00216E-DE37-06A5-3479-7F0967217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F67DBA-0419-C761-E854-6A11B475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C37129-CD4D-4129-36D3-BC26615D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E71BDB-A329-F9BD-E7B7-61495559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84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455DA-CA0A-81BD-A56D-35D7DDEF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376412-8911-7724-6263-6575AE52E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E3A3A6-C584-DECD-CBB7-FB8069FD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DEBF5F-8451-77C9-B974-48115AA0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7416B8-701E-30AA-8B5D-81A0DA13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DC3742-F35B-49FC-B725-8023D815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3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8C85A8-0D01-E9F7-F60F-158D183B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958E7-E623-7E2F-D954-A7910490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F1F68E-AEB4-65EF-7003-3A1D96382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3BF83-1422-42A9-9F0E-C519D27DC7A8}" type="datetimeFigureOut">
              <a:rPr lang="fr-FR" smtClean="0"/>
              <a:t>11/03/2026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77BCED-8F00-F819-CF5F-3EDE4D94B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84DF1-E131-A7B6-EBDA-A136A5768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54B549-D8ED-4012-898B-E9F96F8C2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ADE9C-6431-4A48-DE2A-4050119C9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TD Historiographie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6ED770-E45E-DB2A-40A2-00C8CA858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Braudel et la deuxième génération des Annales </a:t>
            </a:r>
          </a:p>
        </p:txBody>
      </p:sp>
    </p:spTree>
    <p:extLst>
      <p:ext uri="{BB962C8B-B14F-4D97-AF65-F5344CB8AC3E}">
        <p14:creationId xmlns:p14="http://schemas.microsoft.com/office/powerpoint/2010/main" val="230048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A3F83-15A1-6134-9186-3D5B3948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22" y="467889"/>
            <a:ext cx="9792955" cy="59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7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B11A3-2646-CDB3-C3CF-5B2CC38C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 des années 1960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18C3EC-7582-E3B8-E64D-C324CE56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1" y="1777717"/>
            <a:ext cx="710353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Histoire sérielle </a:t>
            </a:r>
            <a:r>
              <a:rPr lang="fr-FR" dirty="0"/>
              <a:t>: histoire conçue à partir de séries conséquentes de données et de chiffres, rendues homogènes et exploitables pour en tirer des développements d’ensemble.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Aspect quantitatif donne l’image de </a:t>
            </a:r>
            <a:r>
              <a:rPr lang="fr-FR" b="1" dirty="0"/>
              <a:t>scientificité</a:t>
            </a:r>
            <a:r>
              <a:rPr lang="fr-FR" dirty="0"/>
              <a:t> accordée à l’histoire.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Accent sur les concepts éco + statistiques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Structuralisme</a:t>
            </a:r>
            <a:r>
              <a:rPr lang="fr-FR" dirty="0"/>
              <a:t> : Idée que les processus sociaux sont issus de </a:t>
            </a:r>
            <a:r>
              <a:rPr lang="fr-FR" b="1" dirty="0"/>
              <a:t>structures</a:t>
            </a:r>
            <a:r>
              <a:rPr lang="fr-FR" dirty="0"/>
              <a:t> fondamentales qui sont le plus souvent non conscientes.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Forte influence de </a:t>
            </a:r>
            <a:r>
              <a:rPr lang="fr-FR" b="1" u="sng" dirty="0"/>
              <a:t>l’anthropologie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8" name="Picture 4" descr="Camille-Ernest Labrousse - EcuRed">
            <a:extLst>
              <a:ext uri="{FF2B5EF4-FFF2-40B4-BE49-F238E27FC236}">
                <a16:creationId xmlns:a16="http://schemas.microsoft.com/office/drawing/2014/main" id="{42D119A6-2367-E4C2-F626-3AAAFB0B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33" y="365125"/>
            <a:ext cx="3912810" cy="50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F9482BE-EFB8-41F9-3CFB-B3C71D8DD658}"/>
              </a:ext>
            </a:extLst>
          </p:cNvPr>
          <p:cNvSpPr txBox="1"/>
          <p:nvPr/>
        </p:nvSpPr>
        <p:spPr>
          <a:xfrm>
            <a:off x="7941733" y="5807631"/>
            <a:ext cx="391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Camille-Ernest Labrousse </a:t>
            </a:r>
          </a:p>
          <a:p>
            <a:pPr algn="ctr"/>
            <a:r>
              <a:rPr lang="fr-FR" dirty="0"/>
              <a:t>(1895-1988)</a:t>
            </a:r>
          </a:p>
        </p:txBody>
      </p:sp>
    </p:spTree>
    <p:extLst>
      <p:ext uri="{BB962C8B-B14F-4D97-AF65-F5344CB8AC3E}">
        <p14:creationId xmlns:p14="http://schemas.microsoft.com/office/powerpoint/2010/main" val="27962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BC292-911D-90F9-2E3C-A670C23D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Fernand Braudel (1902-1985)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ADCBF-46CA-9399-2BA6-0D4809D0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5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Vers une </a:t>
            </a:r>
            <a:r>
              <a:rPr lang="fr-FR" dirty="0">
                <a:highlight>
                  <a:srgbClr val="FFFF00"/>
                </a:highlight>
              </a:rPr>
              <a:t>géohistoire</a:t>
            </a:r>
            <a:r>
              <a:rPr lang="fr-FR" dirty="0"/>
              <a:t> de la Méditerranée.</a:t>
            </a:r>
          </a:p>
          <a:p>
            <a:pPr marL="0" indent="0">
              <a:buNone/>
            </a:pPr>
            <a:r>
              <a:rPr lang="fr-FR" b="1" dirty="0"/>
              <a:t>Concept de la longue durée </a:t>
            </a:r>
          </a:p>
          <a:p>
            <a:pPr marL="0" indent="0">
              <a:buNone/>
            </a:pPr>
            <a:r>
              <a:rPr lang="fr-FR" dirty="0"/>
              <a:t>1940-45: prisonnier de guerre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1949</a:t>
            </a:r>
            <a:r>
              <a:rPr lang="fr-FR" i="1" dirty="0"/>
              <a:t>: La Méditerranée et le monde méditerranéen à l’époque de Philippe II 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Directeur de thèse : </a:t>
            </a:r>
            <a:r>
              <a:rPr lang="fr-FR" dirty="0">
                <a:highlight>
                  <a:srgbClr val="FFFF00"/>
                </a:highlight>
              </a:rPr>
              <a:t>Lucien Febvre </a:t>
            </a:r>
          </a:p>
          <a:p>
            <a:pPr marL="0" indent="0">
              <a:buNone/>
            </a:pPr>
            <a:r>
              <a:rPr lang="fr-FR" dirty="0"/>
              <a:t>1946: direction des </a:t>
            </a:r>
            <a:r>
              <a:rPr lang="fr-FR" i="1" dirty="0"/>
              <a:t>Annales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1962: fondation de l’EHESS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Fernand Braudel (1902-1985) - Clioweb, le blog">
            <a:extLst>
              <a:ext uri="{FF2B5EF4-FFF2-40B4-BE49-F238E27FC236}">
                <a16:creationId xmlns:a16="http://schemas.microsoft.com/office/drawing/2014/main" id="{2FFE0CDC-7B8B-CC4E-7E59-6466244C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49" y="1439258"/>
            <a:ext cx="3974755" cy="50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2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66983-687B-4593-BEBF-0EE5DA48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temps chez Braudel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7690B1-4FB5-4DAF-0C1B-19B64F76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/>
              <a:t>Structure La </a:t>
            </a:r>
            <a:r>
              <a:rPr lang="fr-FR" i="1" dirty="0">
                <a:highlight>
                  <a:srgbClr val="FFFF00"/>
                </a:highlight>
              </a:rPr>
              <a:t>Méditerranée</a:t>
            </a:r>
            <a:r>
              <a:rPr lang="fr-FR" dirty="0"/>
              <a:t> : </a:t>
            </a:r>
          </a:p>
          <a:p>
            <a:pPr marL="0" indent="0">
              <a:buNone/>
            </a:pPr>
            <a:r>
              <a:rPr lang="fr-FR" dirty="0"/>
              <a:t>1) « La part du milieu » =&gt; géographie</a:t>
            </a:r>
          </a:p>
          <a:p>
            <a:pPr marL="0" indent="0">
              <a:buNone/>
            </a:pPr>
            <a:r>
              <a:rPr lang="fr-FR" dirty="0"/>
              <a:t>2) « Les mouvements d’ensemble »=&gt; l’économie </a:t>
            </a:r>
          </a:p>
          <a:p>
            <a:pPr marL="0" indent="0">
              <a:buNone/>
            </a:pPr>
            <a:r>
              <a:rPr lang="fr-FR" dirty="0"/>
              <a:t>3) « Les évènements » = &gt; le politique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>
                <a:highlight>
                  <a:srgbClr val="FFFF00"/>
                </a:highlight>
              </a:rPr>
              <a:t>Civilisation matérielle, économie et capitalisme </a:t>
            </a:r>
            <a:r>
              <a:rPr lang="fr-FR" i="1" dirty="0"/>
              <a:t>15e siècle – 18e siècle</a:t>
            </a:r>
          </a:p>
          <a:p>
            <a:pPr lvl="0"/>
            <a:r>
              <a:rPr lang="fr-FR" dirty="0"/>
              <a:t>Le premier tome, </a:t>
            </a:r>
            <a:r>
              <a:rPr lang="fr-FR" i="1" dirty="0"/>
              <a:t>Les structures du quotidien</a:t>
            </a:r>
            <a:r>
              <a:rPr lang="fr-FR" dirty="0"/>
              <a:t>, est centré sur la vie matérielle et la démographie</a:t>
            </a:r>
          </a:p>
          <a:p>
            <a:pPr lvl="0"/>
            <a:r>
              <a:rPr lang="fr-FR" dirty="0"/>
              <a:t>Le second, </a:t>
            </a:r>
            <a:r>
              <a:rPr lang="fr-FR" i="1" dirty="0"/>
              <a:t>Les jeux de l’échange</a:t>
            </a:r>
            <a:r>
              <a:rPr lang="fr-FR" dirty="0"/>
              <a:t>, sur l’activité économique ; </a:t>
            </a:r>
          </a:p>
          <a:p>
            <a:pPr lvl="0"/>
            <a:r>
              <a:rPr lang="fr-FR" dirty="0"/>
              <a:t>Le troisième, </a:t>
            </a:r>
            <a:r>
              <a:rPr lang="fr-FR" i="1" dirty="0"/>
              <a:t>Le temps du monde</a:t>
            </a:r>
            <a:r>
              <a:rPr lang="fr-FR" dirty="0"/>
              <a:t>, allie réflexion sur l’espace et le temps.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56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9B8A6-618C-2B29-1A26-C1C46D4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géographie vidalienne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1541E-4D42-FE04-3B62-133E579D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934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 1891: </a:t>
            </a:r>
            <a:r>
              <a:rPr lang="fr-FR" i="1" dirty="0"/>
              <a:t>Les Annales de géographie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contre au </a:t>
            </a:r>
            <a:r>
              <a:rPr lang="fr-FR" dirty="0">
                <a:highlight>
                  <a:srgbClr val="FFFF00"/>
                </a:highlight>
              </a:rPr>
              <a:t>déterminisme</a:t>
            </a:r>
            <a:r>
              <a:rPr lang="fr-FR" dirty="0"/>
              <a:t> géographique</a:t>
            </a:r>
          </a:p>
          <a:p>
            <a:pPr marL="0" indent="0">
              <a:buNone/>
            </a:pPr>
            <a:r>
              <a:rPr lang="fr-FR" dirty="0"/>
              <a:t>Géographie comme </a:t>
            </a:r>
            <a:r>
              <a:rPr lang="fr-FR" b="1" dirty="0"/>
              <a:t>interaction</a:t>
            </a:r>
            <a:r>
              <a:rPr lang="fr-FR" dirty="0"/>
              <a:t> entre l’homme et son </a:t>
            </a:r>
            <a:r>
              <a:rPr lang="fr-FR" b="1" i="1" u="sng" dirty="0">
                <a:highlight>
                  <a:srgbClr val="FFFF00"/>
                </a:highlight>
              </a:rPr>
              <a:t>milieu</a:t>
            </a:r>
            <a:r>
              <a:rPr lang="fr-FR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Rôle de la cartographie + statistiques = </a:t>
            </a:r>
            <a:r>
              <a:rPr lang="fr-FR" b="1" dirty="0"/>
              <a:t>régions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1903: </a:t>
            </a:r>
            <a:r>
              <a:rPr lang="fr-FR" i="1" dirty="0"/>
              <a:t>Tableau de la géographie de la France</a:t>
            </a:r>
          </a:p>
          <a:p>
            <a:pPr marL="0" indent="0">
              <a:buNone/>
            </a:pPr>
            <a:r>
              <a:rPr lang="fr-FR" i="1" dirty="0"/>
              <a:t>=&gt; </a:t>
            </a:r>
            <a:r>
              <a:rPr lang="fr-FR" dirty="0"/>
              <a:t>ouvrage fondateur de la géographie moderne, </a:t>
            </a:r>
            <a:r>
              <a:rPr lang="fr-FR" dirty="0">
                <a:highlight>
                  <a:srgbClr val="FFFF00"/>
                </a:highlight>
              </a:rPr>
              <a:t>premier volume de la grande </a:t>
            </a:r>
            <a:r>
              <a:rPr lang="fr-FR" i="1" dirty="0">
                <a:highlight>
                  <a:srgbClr val="FFFF00"/>
                </a:highlight>
              </a:rPr>
              <a:t>Histoire de France </a:t>
            </a:r>
            <a:r>
              <a:rPr lang="fr-FR" dirty="0">
                <a:highlight>
                  <a:srgbClr val="FFFF00"/>
                </a:highlight>
              </a:rPr>
              <a:t>(1900-1911) d’Ernest Lavisse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B506AC-D1EE-8CCD-BC78-257B7381E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16" y="1690688"/>
            <a:ext cx="3023756" cy="38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9D95D3-6DCE-1FC8-8060-4F120872528A}"/>
              </a:ext>
            </a:extLst>
          </p:cNvPr>
          <p:cNvSpPr txBox="1"/>
          <p:nvPr/>
        </p:nvSpPr>
        <p:spPr>
          <a:xfrm>
            <a:off x="8088086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Paul Vidal de La Blache, (1845 – 1918)</a:t>
            </a:r>
          </a:p>
        </p:txBody>
      </p:sp>
      <p:pic>
        <p:nvPicPr>
          <p:cNvPr id="1028" name="Picture 4" descr="Histoire de France depuis les origines jusqu'à la Révolution. Tome premier.  I, Tableau de la géographie de la France / par P. Vidal de La Blache,... |  Gallica">
            <a:extLst>
              <a:ext uri="{FF2B5EF4-FFF2-40B4-BE49-F238E27FC236}">
                <a16:creationId xmlns:a16="http://schemas.microsoft.com/office/drawing/2014/main" id="{3AFA4818-5AA9-756C-ADA6-3AF055FB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16" y="1690688"/>
            <a:ext cx="3080885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F71E2-62E1-42C5-3FD4-60592FDF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géographie braudélienne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AAE5A-7EB5-B16C-EF38-D2A0B214C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Héritier de </a:t>
            </a:r>
            <a:r>
              <a:rPr lang="fr-FR" b="1" dirty="0"/>
              <a:t>Paul Vidal de La Blache</a:t>
            </a:r>
            <a:r>
              <a:rPr lang="fr-FR" dirty="0"/>
              <a:t> (1845-1918)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l'étude des relations </a:t>
            </a:r>
            <a:r>
              <a:rPr lang="fr-FR" dirty="0">
                <a:highlight>
                  <a:srgbClr val="FFFF00"/>
                </a:highlight>
              </a:rPr>
              <a:t>homme-milieu </a:t>
            </a:r>
            <a:r>
              <a:rPr lang="fr-FR" dirty="0"/>
              <a:t>avec comme concepts centraux le </a:t>
            </a:r>
            <a:r>
              <a:rPr lang="fr-FR" b="1" dirty="0"/>
              <a:t>milieu</a:t>
            </a:r>
            <a:r>
              <a:rPr lang="fr-FR" dirty="0"/>
              <a:t>, </a:t>
            </a:r>
            <a:r>
              <a:rPr lang="fr-FR" b="1" dirty="0"/>
              <a:t>l'adaptation</a:t>
            </a:r>
            <a:r>
              <a:rPr lang="fr-FR" dirty="0"/>
              <a:t> et le </a:t>
            </a:r>
            <a:r>
              <a:rPr lang="fr-FR" b="1" dirty="0"/>
              <a:t>genre</a:t>
            </a:r>
            <a:r>
              <a:rPr lang="fr-FR" dirty="0"/>
              <a:t> de vie.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Intègre le structuralisme par la prise en compte de la géographie sur le temps long des sociétés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Rôle des mobilités constantes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Économie-monde : </a:t>
            </a:r>
            <a:r>
              <a:rPr lang="fr-FR" dirty="0"/>
              <a:t>« un morceau de la planète économiquement autonome, capable pour l'essentiel de se suffire à lui-même et auquel ses liaisons et ses échanges intérieurs confèrent une certaine unité organique ». (</a:t>
            </a:r>
            <a:r>
              <a:rPr lang="fr-FR" i="1" dirty="0"/>
              <a:t>Civilisation matérielle, économie et capitalisme)</a:t>
            </a: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Toujours localiser l’événement par rapport au milieu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Réfléchir à la position relative des phénomènes historiques les uns par rapport aux autres</a:t>
            </a:r>
          </a:p>
        </p:txBody>
      </p:sp>
    </p:spTree>
    <p:extLst>
      <p:ext uri="{BB962C8B-B14F-4D97-AF65-F5344CB8AC3E}">
        <p14:creationId xmlns:p14="http://schemas.microsoft.com/office/powerpoint/2010/main" val="9611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681CD-DD3F-C86D-546A-EB312E6F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La Méditerranée et le monde méditerranéen à l’époque de Philippe II  </a:t>
            </a:r>
            <a:r>
              <a:rPr lang="fr-FR" b="1" dirty="0"/>
              <a:t>(1949)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2B4E6-3DA1-43FD-4A3C-E096910D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8067" cy="47953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Le </a:t>
            </a:r>
            <a:r>
              <a:rPr lang="fr-FR" b="1" dirty="0"/>
              <a:t>personnage central était un </a:t>
            </a:r>
            <a:r>
              <a:rPr lang="fr-FR" b="1" dirty="0">
                <a:highlight>
                  <a:srgbClr val="FFFF00"/>
                </a:highlight>
              </a:rPr>
              <a:t>espace maritime</a:t>
            </a:r>
            <a:r>
              <a:rPr lang="fr-FR" b="1" dirty="0"/>
              <a:t>. </a:t>
            </a:r>
          </a:p>
          <a:p>
            <a:pPr marL="0" indent="0">
              <a:buNone/>
            </a:pPr>
            <a:r>
              <a:rPr lang="fr-FR" dirty="0"/>
              <a:t>Influence de son passage en </a:t>
            </a:r>
            <a:r>
              <a:rPr lang="fr-FR" dirty="0">
                <a:highlight>
                  <a:srgbClr val="FFFF00"/>
                </a:highlight>
              </a:rPr>
              <a:t>Algérie</a:t>
            </a:r>
            <a:r>
              <a:rPr lang="fr-FR" dirty="0"/>
              <a:t> (1920s)</a:t>
            </a:r>
          </a:p>
          <a:p>
            <a:pPr marL="0" indent="0">
              <a:buNone/>
            </a:pPr>
            <a:r>
              <a:rPr lang="fr-FR" dirty="0"/>
              <a:t>=&gt; « civilisation » : aspect </a:t>
            </a:r>
            <a:r>
              <a:rPr lang="fr-FR" b="1" u="sng" dirty="0"/>
              <a:t>colonial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b="1" dirty="0"/>
              <a:t>Archives</a:t>
            </a:r>
            <a:r>
              <a:rPr lang="fr-FR" dirty="0"/>
              <a:t> et de documents à Madrid, à Simancas (Espagne), en France, dans les abondants dépôts d'archives italiens, ou encore à Dubrovnik en Croatie.</a:t>
            </a:r>
          </a:p>
          <a:p>
            <a:pPr marL="0" indent="0">
              <a:buNone/>
            </a:pPr>
            <a:r>
              <a:rPr lang="fr-FR" b="1" dirty="0"/>
              <a:t>Thèse : </a:t>
            </a:r>
            <a:r>
              <a:rPr lang="fr-FR" dirty="0">
                <a:highlight>
                  <a:srgbClr val="FFFF00"/>
                </a:highlight>
              </a:rPr>
              <a:t>centralité</a:t>
            </a:r>
            <a:r>
              <a:rPr lang="fr-FR" dirty="0"/>
              <a:t> méditerranéenne du XVI-XVIIème malgré l’ouverture de nouvelles routes commerciales </a:t>
            </a:r>
          </a:p>
          <a:p>
            <a:pPr marL="0" indent="0">
              <a:buNone/>
            </a:pPr>
            <a:r>
              <a:rPr lang="fr-FR" b="1" dirty="0"/>
              <a:t>Interdisciplinarité : </a:t>
            </a:r>
            <a:r>
              <a:rPr lang="fr-FR" dirty="0"/>
              <a:t>géographie, histoire,  sociologie, économie. </a:t>
            </a:r>
            <a:endParaRPr lang="fr-FR" b="1" dirty="0"/>
          </a:p>
        </p:txBody>
      </p:sp>
      <p:pic>
        <p:nvPicPr>
          <p:cNvPr id="1026" name="Picture 2" descr="Amazon.fr - La Méditerranée et le monde méditerranéen à l ...">
            <a:extLst>
              <a:ext uri="{FF2B5EF4-FFF2-40B4-BE49-F238E27FC236}">
                <a16:creationId xmlns:a16="http://schemas.microsoft.com/office/drawing/2014/main" id="{F34ACEF4-41AA-10F2-B82E-ED5B6580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60" y="1173427"/>
            <a:ext cx="3642187" cy="56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3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D3A34-4A54-F31A-0405-EB11155AA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C8153-802A-56B7-6260-6E87CB03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La Méditerranée et le monde méditerranéen à l’époque de Philippe II  </a:t>
            </a:r>
            <a:r>
              <a:rPr lang="fr-FR" b="1" dirty="0"/>
              <a:t>(1949)</a:t>
            </a: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C8EDF5-E972-199E-3CBF-B634631E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56" y="1690688"/>
            <a:ext cx="9385488" cy="4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5B776A-B408-6231-6EAD-DCAF78AB2D85}"/>
              </a:ext>
            </a:extLst>
          </p:cNvPr>
          <p:cNvSpPr txBox="1"/>
          <p:nvPr/>
        </p:nvSpPr>
        <p:spPr>
          <a:xfrm>
            <a:off x="3666067" y="6256337"/>
            <a:ext cx="485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Méditerranée au XVIème siècle </a:t>
            </a:r>
          </a:p>
        </p:txBody>
      </p:sp>
    </p:spTree>
    <p:extLst>
      <p:ext uri="{BB962C8B-B14F-4D97-AF65-F5344CB8AC3E}">
        <p14:creationId xmlns:p14="http://schemas.microsoft.com/office/powerpoint/2010/main" val="368401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525F7F-130B-20EB-AF34-24827844F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959" y="120535"/>
            <a:ext cx="7334081" cy="66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5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524</Words>
  <Application>Microsoft Office PowerPoint</Application>
  <PresentationFormat>Grand écran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Symbol</vt:lpstr>
      <vt:lpstr>Wingdings</vt:lpstr>
      <vt:lpstr>Thème Office</vt:lpstr>
      <vt:lpstr>TD Historiographie </vt:lpstr>
      <vt:lpstr>Contexte des années 1960 </vt:lpstr>
      <vt:lpstr>Fernand Braudel (1902-1985)</vt:lpstr>
      <vt:lpstr>Le temps chez Braudel</vt:lpstr>
      <vt:lpstr>La géographie vidalienne </vt:lpstr>
      <vt:lpstr>La géographie braudélienne </vt:lpstr>
      <vt:lpstr>La Méditerranée et le monde méditerranéen à l’époque de Philippe II  (1949)</vt:lpstr>
      <vt:lpstr>La Méditerranée et le monde méditerranéen à l’époque de Philippe II  (1949)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Gendre</dc:creator>
  <cp:lastModifiedBy>Emma Gendre</cp:lastModifiedBy>
  <cp:revision>31</cp:revision>
  <dcterms:created xsi:type="dcterms:W3CDTF">2026-02-24T16:49:25Z</dcterms:created>
  <dcterms:modified xsi:type="dcterms:W3CDTF">2026-03-11T20:57:23Z</dcterms:modified>
</cp:coreProperties>
</file>