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2" r:id="rId3"/>
    <p:sldId id="289" r:id="rId4"/>
    <p:sldId id="290" r:id="rId5"/>
    <p:sldId id="297" r:id="rId6"/>
    <p:sldId id="292" r:id="rId7"/>
    <p:sldId id="293" r:id="rId8"/>
    <p:sldId id="314" r:id="rId9"/>
    <p:sldId id="295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296" r:id="rId18"/>
    <p:sldId id="315" r:id="rId19"/>
    <p:sldId id="307" r:id="rId20"/>
    <p:sldId id="305" r:id="rId21"/>
    <p:sldId id="308" r:id="rId22"/>
    <p:sldId id="309" r:id="rId23"/>
    <p:sldId id="310" r:id="rId24"/>
    <p:sldId id="311" r:id="rId25"/>
    <p:sldId id="318" r:id="rId26"/>
    <p:sldId id="316" r:id="rId2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42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864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8DAE2-03FA-9E47-89A6-0684C59754C6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58C19-D008-EF47-AA6B-FF71BD1B20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623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48AE3-8A1C-E843-AA98-8E7DCA3690D3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67418-F631-AB49-9099-2C283CAD8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640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67418-F631-AB49-9099-2C283CAD878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821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93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28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49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71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77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46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16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40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04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48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08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C329E-8D52-914A-ADA0-3A586DAF4BCA}" type="datetimeFigureOut">
              <a:rPr lang="fr-FR" smtClean="0"/>
              <a:t>14/03/2026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84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Séminaire Master 2 Recherche HPE</a:t>
            </a: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Laurent Le Maux</a:t>
            </a: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2624" y="3111501"/>
            <a:ext cx="7762875" cy="3222624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tx1"/>
                </a:solidFill>
                <a:latin typeface="Palatino Linotype"/>
                <a:cs typeface="Palatino Linotype"/>
              </a:rPr>
              <a:t>IX</a:t>
            </a:r>
            <a:br>
              <a:rPr lang="fr-FR" sz="3600" dirty="0">
                <a:solidFill>
                  <a:schemeClr val="tx1"/>
                </a:solidFill>
                <a:latin typeface="Palatino Linotype"/>
                <a:cs typeface="Palatino Linotype"/>
              </a:rPr>
            </a:br>
            <a:r>
              <a:rPr lang="fr-FR" sz="3600" dirty="0">
                <a:solidFill>
                  <a:schemeClr val="tx1"/>
                </a:solidFill>
                <a:latin typeface="Palatino Linotype"/>
                <a:cs typeface="Palatino Linotype"/>
              </a:rPr>
              <a:t>Banque, Finance et Banque Centrale</a:t>
            </a:r>
          </a:p>
          <a:p>
            <a:r>
              <a:rPr lang="fr-FR" sz="3600" dirty="0">
                <a:solidFill>
                  <a:schemeClr val="tx1"/>
                </a:solidFill>
                <a:latin typeface="Palatino Linotype"/>
                <a:cs typeface="Palatino Linotype"/>
              </a:rPr>
              <a:t>(1968-2007)</a:t>
            </a:r>
            <a:endParaRPr lang="fr-F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119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1 – Les agents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575031" cy="52350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100" dirty="0"/>
              <a:t>En t</a:t>
            </a:r>
            <a:r>
              <a:rPr lang="fr-FR" sz="2800" spc="-100" baseline="-25000" dirty="0"/>
              <a:t>0</a:t>
            </a:r>
            <a:r>
              <a:rPr lang="fr-FR" sz="2800" spc="-100" dirty="0"/>
              <a:t>, les agents détiennent 1 unité monétaire qu’ils peuvent déposer à la banque pour être rémunérée ou consommée. </a:t>
            </a:r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110" dirty="0"/>
              <a:t>L’utilité espérée des agents (0&lt;β&lt;1, le facteur d’actualisation)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800" spc="-100" dirty="0"/>
              <a:t>					U = (</a:t>
            </a:r>
            <a:r>
              <a:rPr lang="fr-FR" sz="2800" i="1" spc="-100" dirty="0"/>
              <a:t>p</a:t>
            </a:r>
            <a:r>
              <a:rPr lang="fr-FR" sz="2800" spc="-100" dirty="0"/>
              <a:t>).u(C</a:t>
            </a:r>
            <a:r>
              <a:rPr lang="fr-FR" sz="2800" spc="-100" baseline="-25000" dirty="0"/>
              <a:t>1</a:t>
            </a:r>
            <a:r>
              <a:rPr lang="fr-FR" sz="2800" spc="-100" dirty="0"/>
              <a:t>) + β.(1–</a:t>
            </a:r>
            <a:r>
              <a:rPr lang="fr-FR" sz="2800" i="1" spc="-100" dirty="0"/>
              <a:t>p</a:t>
            </a:r>
            <a:r>
              <a:rPr lang="fr-FR" sz="2800" spc="-100" dirty="0"/>
              <a:t>).u(C</a:t>
            </a:r>
            <a:r>
              <a:rPr lang="fr-FR" sz="2800" spc="-100" baseline="-25000" dirty="0"/>
              <a:t>2</a:t>
            </a:r>
            <a:r>
              <a:rPr lang="fr-FR" sz="2800" spc="-100" dirty="0"/>
              <a:t>)</a:t>
            </a:r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66" y="2331323"/>
            <a:ext cx="7634221" cy="272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825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La banque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575031" cy="523501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En t</a:t>
            </a:r>
            <a:r>
              <a:rPr lang="fr-FR" sz="2800" baseline="-25000" dirty="0"/>
              <a:t>0</a:t>
            </a:r>
            <a:r>
              <a:rPr lang="fr-FR" sz="2800" dirty="0"/>
              <a:t>, la banque peut utiliser la proportion (1–</a:t>
            </a:r>
            <a:r>
              <a:rPr lang="fr-FR" sz="2800" i="1" dirty="0"/>
              <a:t>p</a:t>
            </a:r>
            <a:r>
              <a:rPr lang="fr-FR" sz="2800" dirty="0"/>
              <a:t>) pour investir à long terme, jusque t</a:t>
            </a:r>
            <a:r>
              <a:rPr lang="fr-FR" sz="2800" baseline="-25000" dirty="0"/>
              <a:t>2</a:t>
            </a:r>
            <a:r>
              <a:rPr lang="fr-FR" sz="2800" dirty="0"/>
              <a:t>. </a:t>
            </a: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 marL="0" indent="0">
              <a:lnSpc>
                <a:spcPct val="110000"/>
              </a:lnSpc>
              <a:buNone/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banque collecte des dépôts liquides (terme t</a:t>
            </a:r>
            <a:r>
              <a:rPr lang="fr-FR" sz="2800" baseline="-25000" dirty="0"/>
              <a:t>0</a:t>
            </a:r>
            <a:r>
              <a:rPr lang="fr-FR" sz="2800" dirty="0"/>
              <a:t>) et    investit dans les actifs de long terme </a:t>
            </a:r>
            <a:r>
              <a:rPr lang="fr-FR" sz="2800" dirty="0" err="1"/>
              <a:t>illiquides</a:t>
            </a:r>
            <a:r>
              <a:rPr lang="fr-FR" sz="2800" dirty="0"/>
              <a:t> (terme t</a:t>
            </a:r>
            <a:r>
              <a:rPr lang="fr-FR" sz="2800" baseline="-25000" dirty="0"/>
              <a:t>2</a:t>
            </a:r>
            <a:r>
              <a:rPr lang="fr-FR" sz="2800" dirty="0"/>
              <a:t>). </a:t>
            </a: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66" y="2331323"/>
            <a:ext cx="7634221" cy="272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517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La banque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575031" cy="523501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2800" dirty="0"/>
              <a:t>	</a:t>
            </a:r>
            <a:r>
              <a:rPr lang="fr-FR" sz="2800" dirty="0">
                <a:solidFill>
                  <a:srgbClr val="342BFF"/>
                </a:solidFill>
              </a:rPr>
              <a:t>A</a:t>
            </a:r>
            <a:r>
              <a:rPr lang="fr-FR" sz="2800" baseline="-25000" dirty="0">
                <a:solidFill>
                  <a:srgbClr val="342BFF"/>
                </a:solidFill>
              </a:rPr>
              <a:t>1</a:t>
            </a:r>
            <a:r>
              <a:rPr lang="fr-FR" sz="2800" dirty="0">
                <a:solidFill>
                  <a:srgbClr val="342BFF"/>
                </a:solidFill>
              </a:rPr>
              <a:t> (terme = t</a:t>
            </a:r>
            <a:r>
              <a:rPr lang="fr-FR" sz="2800" baseline="-25000" dirty="0">
                <a:solidFill>
                  <a:srgbClr val="342BFF"/>
                </a:solidFill>
              </a:rPr>
              <a:t>1</a:t>
            </a:r>
            <a:r>
              <a:rPr lang="fr-FR" sz="2800" dirty="0">
                <a:solidFill>
                  <a:srgbClr val="342BFF"/>
                </a:solidFill>
              </a:rPr>
              <a:t>) =&gt; rémunération R=1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800" dirty="0">
                <a:solidFill>
                  <a:srgbClr val="342BFF"/>
                </a:solidFill>
              </a:rPr>
              <a:t>	A</a:t>
            </a:r>
            <a:r>
              <a:rPr lang="fr-FR" sz="2800" baseline="-25000" dirty="0">
                <a:solidFill>
                  <a:srgbClr val="342BFF"/>
                </a:solidFill>
              </a:rPr>
              <a:t>2</a:t>
            </a:r>
            <a:r>
              <a:rPr lang="fr-FR" sz="2800" dirty="0">
                <a:solidFill>
                  <a:srgbClr val="342BFF"/>
                </a:solidFill>
              </a:rPr>
              <a:t> (terme = t</a:t>
            </a:r>
            <a:r>
              <a:rPr lang="fr-FR" sz="2800" baseline="-25000" dirty="0">
                <a:solidFill>
                  <a:srgbClr val="342BFF"/>
                </a:solidFill>
              </a:rPr>
              <a:t>2</a:t>
            </a:r>
            <a:r>
              <a:rPr lang="fr-FR" sz="2800" dirty="0">
                <a:solidFill>
                  <a:srgbClr val="342BFF"/>
                </a:solidFill>
              </a:rPr>
              <a:t>) =&gt; rémunération R&gt;1 </a:t>
            </a:r>
            <a:endParaRPr lang="fr-FR" sz="2800" spc="-100" dirty="0">
              <a:solidFill>
                <a:srgbClr val="342BFF"/>
              </a:solidFill>
            </a:endParaRPr>
          </a:p>
          <a:p>
            <a:pPr>
              <a:lnSpc>
                <a:spcPct val="110000"/>
              </a:lnSpc>
            </a:pPr>
            <a:endParaRPr lang="fr-FR" sz="2800" spc="-100" dirty="0">
              <a:solidFill>
                <a:srgbClr val="342BFF"/>
              </a:solidFill>
            </a:endParaRPr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>
              <a:lnSpc>
                <a:spcPct val="110000"/>
              </a:lnSpc>
            </a:pPr>
            <a:endParaRPr lang="fr-FR" sz="2800" spc="-100" dirty="0"/>
          </a:p>
          <a:p>
            <a:pPr marL="0" indent="0">
              <a:lnSpc>
                <a:spcPct val="110000"/>
              </a:lnSpc>
              <a:buNone/>
            </a:pPr>
            <a:endParaRPr lang="fr-FR" sz="2800" spc="-100" dirty="0"/>
          </a:p>
          <a:p>
            <a:pPr marL="400050" lvl="1" indent="0">
              <a:lnSpc>
                <a:spcPct val="110000"/>
              </a:lnSpc>
              <a:buNone/>
            </a:pPr>
            <a:endParaRPr lang="fr-FR" dirty="0"/>
          </a:p>
          <a:p>
            <a:pPr marL="400050" lvl="1" indent="0">
              <a:lnSpc>
                <a:spcPct val="110000"/>
              </a:lnSpc>
              <a:buNone/>
            </a:pPr>
            <a:r>
              <a:rPr lang="fr-FR" dirty="0"/>
              <a:t>Si la probabilité </a:t>
            </a:r>
            <a:r>
              <a:rPr lang="fr-FR" i="1" dirty="0"/>
              <a:t>p</a:t>
            </a:r>
            <a:r>
              <a:rPr lang="fr-FR" dirty="0"/>
              <a:t> est respectée, avec (1–</a:t>
            </a:r>
            <a:r>
              <a:rPr lang="fr-FR" i="1" dirty="0"/>
              <a:t>p</a:t>
            </a:r>
            <a:r>
              <a:rPr lang="fr-FR" dirty="0"/>
              <a:t>) la part des dépôts investis à long terme, la banque reçoit: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800" spc="-100" dirty="0"/>
              <a:t>					 (</a:t>
            </a:r>
            <a:r>
              <a:rPr lang="fr-FR" sz="2800" i="1" spc="-100" dirty="0"/>
              <a:t>p</a:t>
            </a:r>
            <a:r>
              <a:rPr lang="fr-FR" sz="2800" spc="-100" dirty="0"/>
              <a:t>). C</a:t>
            </a:r>
            <a:r>
              <a:rPr lang="fr-FR" sz="2800" spc="-100" baseline="-25000" dirty="0"/>
              <a:t>1</a:t>
            </a:r>
            <a:r>
              <a:rPr lang="fr-FR" sz="2800" spc="-100" dirty="0"/>
              <a:t>.</a:t>
            </a:r>
            <a:r>
              <a:rPr lang="fr-FR" sz="2800" spc="-100" dirty="0">
                <a:solidFill>
                  <a:srgbClr val="342BFF"/>
                </a:solidFill>
              </a:rPr>
              <a:t>(1)</a:t>
            </a:r>
            <a:r>
              <a:rPr lang="fr-FR" sz="2800" spc="-100" dirty="0"/>
              <a:t> + (1–</a:t>
            </a:r>
            <a:r>
              <a:rPr lang="fr-FR" sz="2800" i="1" spc="-100" dirty="0"/>
              <a:t>p</a:t>
            </a:r>
            <a:r>
              <a:rPr lang="fr-FR" sz="2800" spc="-100" dirty="0"/>
              <a:t>). C</a:t>
            </a:r>
            <a:r>
              <a:rPr lang="fr-FR" sz="2800" spc="-100" baseline="-25000" dirty="0"/>
              <a:t>2</a:t>
            </a:r>
            <a:r>
              <a:rPr lang="fr-FR" sz="2800" spc="-100" dirty="0"/>
              <a:t>.</a:t>
            </a:r>
            <a:r>
              <a:rPr lang="fr-FR" sz="2800" spc="-100" dirty="0">
                <a:solidFill>
                  <a:srgbClr val="342BFF"/>
                </a:solidFill>
              </a:rPr>
              <a:t>(R)</a:t>
            </a:r>
            <a:endParaRPr lang="fr-FR" sz="1200" spc="-100" dirty="0">
              <a:solidFill>
                <a:srgbClr val="342BFF"/>
              </a:solidFill>
            </a:endParaRPr>
          </a:p>
          <a:p>
            <a:pPr>
              <a:lnSpc>
                <a:spcPct val="110000"/>
              </a:lnSpc>
            </a:pPr>
            <a:endParaRPr lang="fr-FR" sz="2800" spc="-1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67" y="2363189"/>
            <a:ext cx="7681418" cy="264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875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La banque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On appelle </a:t>
            </a:r>
            <a:r>
              <a:rPr lang="fr-FR" sz="2800" b="1" dirty="0"/>
              <a:t>choc de liquidité</a:t>
            </a:r>
            <a:r>
              <a:rPr lang="fr-FR" sz="2800" dirty="0"/>
              <a:t> le fait que les agents (dont la proportion est a priori </a:t>
            </a:r>
            <a:r>
              <a:rPr lang="fr-FR" sz="2800" i="1" dirty="0"/>
              <a:t>p</a:t>
            </a:r>
            <a:r>
              <a:rPr lang="fr-FR" sz="2800" dirty="0"/>
              <a:t>) veulent retirer leur dépôt à la date t</a:t>
            </a:r>
            <a:r>
              <a:rPr lang="fr-FR" sz="2800" baseline="-25000" dirty="0"/>
              <a:t>1</a:t>
            </a:r>
            <a:r>
              <a:rPr lang="fr-FR" sz="2800" dirty="0"/>
              <a:t> pour consommer. De manière </a:t>
            </a:r>
            <a:r>
              <a:rPr lang="fr-FR" sz="2800" b="1" dirty="0"/>
              <a:t>inattendue</a:t>
            </a:r>
            <a:r>
              <a:rPr lang="fr-FR" sz="2800" dirty="0"/>
              <a:t>, il y a une proportion plus importante d’agents (</a:t>
            </a:r>
            <a:r>
              <a:rPr lang="fr-FR" sz="2800" i="1" dirty="0"/>
              <a:t>p </a:t>
            </a:r>
            <a:r>
              <a:rPr lang="fr-FR" sz="2800" dirty="0"/>
              <a:t>plus élevé</a:t>
            </a:r>
            <a:r>
              <a:rPr lang="fr-FR" sz="2800" i="1" dirty="0"/>
              <a:t>)</a:t>
            </a:r>
            <a:r>
              <a:rPr lang="fr-FR" sz="2800" dirty="0"/>
              <a:t> peut retirer les dépôts en t</a:t>
            </a:r>
            <a:r>
              <a:rPr lang="fr-FR" sz="2800" baseline="-25000" dirty="0"/>
              <a:t>1</a:t>
            </a:r>
            <a:r>
              <a:rPr lang="fr-FR" sz="2800" dirty="0"/>
              <a:t>.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banque est alors obligée de vendre une partie de A</a:t>
            </a:r>
            <a:r>
              <a:rPr lang="fr-FR" sz="2800" baseline="-25000" dirty="0"/>
              <a:t>2</a:t>
            </a:r>
            <a:r>
              <a:rPr lang="fr-FR" sz="2800" dirty="0"/>
              <a:t> en t</a:t>
            </a:r>
            <a:r>
              <a:rPr lang="fr-FR" sz="2800" baseline="-25000" dirty="0"/>
              <a:t>1</a:t>
            </a:r>
            <a:r>
              <a:rPr lang="fr-FR" sz="2800" dirty="0"/>
              <a:t> et cela se fait à un coût de sorte que le rendement est négatif : r&lt;0.</a:t>
            </a:r>
            <a:endParaRPr lang="fr-FR" sz="2800" spc="-100" dirty="0"/>
          </a:p>
          <a:p>
            <a:pPr marL="0" indent="0">
              <a:buNone/>
            </a:pPr>
            <a:r>
              <a:rPr lang="fr-FR" sz="2800" dirty="0"/>
              <a:t>			</a:t>
            </a:r>
            <a:r>
              <a:rPr lang="fr-FR" sz="2800" dirty="0">
                <a:solidFill>
                  <a:srgbClr val="342BFF"/>
                </a:solidFill>
              </a:rPr>
              <a:t>R&gt;0		rendement de A</a:t>
            </a:r>
            <a:r>
              <a:rPr lang="fr-FR" sz="2800" baseline="-25000" dirty="0">
                <a:solidFill>
                  <a:srgbClr val="342BFF"/>
                </a:solidFill>
              </a:rPr>
              <a:t>2</a:t>
            </a:r>
            <a:r>
              <a:rPr lang="fr-FR" sz="2800" dirty="0">
                <a:solidFill>
                  <a:srgbClr val="342BFF"/>
                </a:solidFill>
              </a:rPr>
              <a:t> en t</a:t>
            </a:r>
            <a:r>
              <a:rPr lang="fr-FR" sz="2800" baseline="-25000" dirty="0">
                <a:solidFill>
                  <a:srgbClr val="342BFF"/>
                </a:solidFill>
              </a:rPr>
              <a:t>2</a:t>
            </a:r>
            <a:endParaRPr lang="fr-FR" sz="2800" dirty="0">
              <a:solidFill>
                <a:srgbClr val="342BFF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rgbClr val="FF0000"/>
                </a:solidFill>
              </a:rPr>
              <a:t>			r&lt;0		rendement A</a:t>
            </a:r>
            <a:r>
              <a:rPr lang="fr-FR" sz="2800" baseline="-25000" dirty="0">
                <a:solidFill>
                  <a:srgbClr val="FF0000"/>
                </a:solidFill>
              </a:rPr>
              <a:t>2</a:t>
            </a:r>
            <a:r>
              <a:rPr lang="fr-FR" sz="2800" dirty="0">
                <a:solidFill>
                  <a:srgbClr val="FF0000"/>
                </a:solidFill>
              </a:rPr>
              <a:t> en t</a:t>
            </a:r>
            <a:r>
              <a:rPr lang="fr-FR" sz="2800" baseline="-25000" dirty="0">
                <a:solidFill>
                  <a:srgbClr val="FF0000"/>
                </a:solidFill>
              </a:rPr>
              <a:t>1</a:t>
            </a:r>
            <a:endParaRPr lang="fr-FR" sz="28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</a:pPr>
            <a:endParaRPr lang="fr-FR" sz="2800" spc="-100" dirty="0"/>
          </a:p>
        </p:txBody>
      </p:sp>
    </p:spTree>
    <p:extLst>
      <p:ext uri="{BB962C8B-B14F-4D97-AF65-F5344CB8AC3E}">
        <p14:creationId xmlns:p14="http://schemas.microsoft.com/office/powerpoint/2010/main" val="285416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3 – Comportement stratégique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Deux types de déposants : </a:t>
            </a:r>
          </a:p>
          <a:p>
            <a:pPr lvl="1" indent="-342900">
              <a:lnSpc>
                <a:spcPct val="110000"/>
              </a:lnSpc>
              <a:buFont typeface="Wingdings" charset="2"/>
              <a:buChar char="Ø"/>
            </a:pPr>
            <a:r>
              <a:rPr lang="fr-FR" dirty="0"/>
              <a:t>Déposant ‘‘patient’’: il s’intéresse à sa consommation en t</a:t>
            </a:r>
            <a:r>
              <a:rPr lang="fr-FR" baseline="-25000" dirty="0"/>
              <a:t>2</a:t>
            </a:r>
            <a:r>
              <a:rPr lang="fr-FR" dirty="0"/>
              <a:t> et attend de retirer son dépôt en t</a:t>
            </a:r>
            <a:r>
              <a:rPr lang="fr-FR" baseline="-25000" dirty="0"/>
              <a:t>2</a:t>
            </a:r>
            <a:r>
              <a:rPr lang="fr-FR" dirty="0"/>
              <a:t> ; </a:t>
            </a:r>
          </a:p>
          <a:p>
            <a:pPr lvl="1" indent="-342900">
              <a:lnSpc>
                <a:spcPct val="110000"/>
              </a:lnSpc>
              <a:buFont typeface="Wingdings" charset="2"/>
              <a:buChar char="Ø"/>
            </a:pPr>
            <a:r>
              <a:rPr lang="fr-FR" dirty="0"/>
              <a:t>Déposant ‘‘impatient’’: il subit un </a:t>
            </a:r>
            <a:r>
              <a:rPr lang="fr-FR" b="1" dirty="0"/>
              <a:t>choc de liquidité </a:t>
            </a:r>
            <a:r>
              <a:rPr lang="fr-FR" dirty="0"/>
              <a:t>et il est impatient de consommer en t</a:t>
            </a:r>
            <a:r>
              <a:rPr lang="fr-FR" baseline="-25000" dirty="0"/>
              <a:t>1 </a:t>
            </a:r>
            <a:r>
              <a:rPr lang="fr-FR" dirty="0"/>
              <a:t>; il retire C*</a:t>
            </a:r>
            <a:r>
              <a:rPr lang="fr-FR" baseline="-25000" dirty="0"/>
              <a:t>1</a:t>
            </a:r>
            <a:r>
              <a:rPr lang="fr-FR" dirty="0"/>
              <a:t> en t</a:t>
            </a:r>
            <a:r>
              <a:rPr lang="fr-FR" baseline="-25000" dirty="0"/>
              <a:t>1</a:t>
            </a:r>
            <a:r>
              <a:rPr lang="fr-FR" dirty="0"/>
              <a:t>.</a:t>
            </a:r>
          </a:p>
          <a:p>
            <a:pPr lvl="1" indent="-342900">
              <a:lnSpc>
                <a:spcPct val="110000"/>
              </a:lnSpc>
              <a:buFont typeface="Wingdings" charset="2"/>
              <a:buChar char="Ø"/>
            </a:pPr>
            <a:r>
              <a:rPr lang="fr-FR" dirty="0"/>
              <a:t>Les déposants savent </a:t>
            </a:r>
            <a:r>
              <a:rPr lang="fr-FR" b="1" dirty="0"/>
              <a:t>uniquement en  t</a:t>
            </a:r>
            <a:r>
              <a:rPr lang="fr-FR" b="1" baseline="-25000" dirty="0"/>
              <a:t>1</a:t>
            </a:r>
            <a:r>
              <a:rPr lang="fr-FR" b="1" dirty="0"/>
              <a:t> </a:t>
            </a:r>
            <a:r>
              <a:rPr lang="fr-FR" dirty="0"/>
              <a:t>à quel type ils-elles appartiennent (‘‘patient’’ ou ‘‘impatient’’):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800" dirty="0"/>
              <a:t>		C</a:t>
            </a:r>
            <a:r>
              <a:rPr lang="fr-FR" sz="2800" baseline="-25000" dirty="0"/>
              <a:t>1</a:t>
            </a:r>
            <a:r>
              <a:rPr lang="fr-FR" sz="2800" dirty="0"/>
              <a:t> : consommation anticipée en t</a:t>
            </a:r>
            <a:r>
              <a:rPr lang="fr-FR" sz="2800" baseline="-25000" dirty="0"/>
              <a:t>0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		C*</a:t>
            </a:r>
            <a:r>
              <a:rPr lang="fr-FR" sz="2800" baseline="-25000" dirty="0"/>
              <a:t>1</a:t>
            </a:r>
            <a:r>
              <a:rPr lang="fr-FR" sz="2800" dirty="0"/>
              <a:t> : consommation effective en t</a:t>
            </a:r>
            <a:r>
              <a:rPr lang="fr-FR" sz="2800" baseline="-25000" dirty="0"/>
              <a:t>1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		C*</a:t>
            </a:r>
            <a:r>
              <a:rPr lang="fr-FR" sz="2800" baseline="-25000" dirty="0"/>
              <a:t>2</a:t>
            </a:r>
            <a:r>
              <a:rPr lang="fr-FR" sz="2800" dirty="0"/>
              <a:t> : consommation effective en t</a:t>
            </a:r>
            <a:r>
              <a:rPr lang="fr-FR" sz="2800" baseline="-25000" dirty="0"/>
              <a:t>2</a:t>
            </a:r>
            <a:endParaRPr lang="fr-FR" sz="2800" dirty="0"/>
          </a:p>
          <a:p>
            <a:pPr marL="400050" lvl="1" indent="0">
              <a:lnSpc>
                <a:spcPct val="11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9432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3 – Comportement stratégique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600" dirty="0"/>
              <a:t>Un déposant ‘‘patient’’ et ‘‘anxieux’’ peut anticiper que d’autres déposants vont subir un choc de liquidité et retirer leurs dépôts en t</a:t>
            </a:r>
            <a:r>
              <a:rPr lang="fr-FR" sz="2600" baseline="-25000" dirty="0"/>
              <a:t>1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600" dirty="0"/>
              <a:t>S’il y a un choc de liquidité, une proportion plus importante que </a:t>
            </a:r>
            <a:r>
              <a:rPr lang="fr-FR" sz="2600" i="1" dirty="0"/>
              <a:t>p</a:t>
            </a:r>
            <a:r>
              <a:rPr lang="fr-FR" sz="2600" dirty="0"/>
              <a:t> risque de retirer leur fond en t</a:t>
            </a:r>
            <a:r>
              <a:rPr lang="fr-FR" sz="2600" baseline="-25000" dirty="0"/>
              <a:t>1</a:t>
            </a:r>
            <a:r>
              <a:rPr lang="fr-FR" sz="2600" dirty="0"/>
              <a:t>. La banque est alors en difficulté: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600" dirty="0"/>
              <a:t>		Vente à perte des actifs de long terme (</a:t>
            </a:r>
            <a:r>
              <a:rPr lang="fr-FR" sz="2600" dirty="0">
                <a:solidFill>
                  <a:srgbClr val="FF0000"/>
                </a:solidFill>
              </a:rPr>
              <a:t>r&lt;0</a:t>
            </a:r>
            <a:r>
              <a:rPr lang="fr-FR" sz="2600" dirty="0"/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600" dirty="0"/>
              <a:t>		La banque reçoit en t</a:t>
            </a:r>
            <a:r>
              <a:rPr lang="fr-FR" sz="2600" baseline="-25000" dirty="0"/>
              <a:t>1</a:t>
            </a:r>
            <a:r>
              <a:rPr lang="fr-FR" sz="2600" dirty="0"/>
              <a:t>:		</a:t>
            </a:r>
            <a:r>
              <a:rPr lang="fr-FR" sz="2600" dirty="0">
                <a:solidFill>
                  <a:srgbClr val="FF0000"/>
                </a:solidFill>
              </a:rPr>
              <a:t>(</a:t>
            </a:r>
            <a:r>
              <a:rPr lang="fr-FR" sz="2600" i="1" dirty="0">
                <a:solidFill>
                  <a:srgbClr val="FF0000"/>
                </a:solidFill>
              </a:rPr>
              <a:t>p</a:t>
            </a:r>
            <a:r>
              <a:rPr lang="fr-FR" sz="2600" dirty="0">
                <a:solidFill>
                  <a:srgbClr val="FF0000"/>
                </a:solidFill>
              </a:rPr>
              <a:t>). C*</a:t>
            </a:r>
            <a:r>
              <a:rPr lang="fr-FR" sz="2600" baseline="-25000" dirty="0">
                <a:solidFill>
                  <a:srgbClr val="FF0000"/>
                </a:solidFill>
              </a:rPr>
              <a:t>1</a:t>
            </a:r>
            <a:r>
              <a:rPr lang="fr-FR" sz="2600" dirty="0">
                <a:solidFill>
                  <a:srgbClr val="FF0000"/>
                </a:solidFill>
              </a:rPr>
              <a:t> + (1–</a:t>
            </a:r>
            <a:r>
              <a:rPr lang="fr-FR" sz="2600" i="1" dirty="0">
                <a:solidFill>
                  <a:srgbClr val="FF0000"/>
                </a:solidFill>
              </a:rPr>
              <a:t>p</a:t>
            </a:r>
            <a:r>
              <a:rPr lang="fr-FR" sz="2600" dirty="0">
                <a:solidFill>
                  <a:srgbClr val="FF0000"/>
                </a:solidFill>
              </a:rPr>
              <a:t>)C*</a:t>
            </a:r>
            <a:r>
              <a:rPr lang="fr-FR" sz="2600" baseline="-25000" dirty="0">
                <a:solidFill>
                  <a:srgbClr val="FF0000"/>
                </a:solidFill>
              </a:rPr>
              <a:t>2</a:t>
            </a:r>
            <a:r>
              <a:rPr lang="fr-FR" sz="2600" dirty="0">
                <a:solidFill>
                  <a:srgbClr val="FF0000"/>
                </a:solidFill>
              </a:rPr>
              <a:t>.r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600" dirty="0"/>
              <a:t>		Au lieu de:					(</a:t>
            </a:r>
            <a:r>
              <a:rPr lang="fr-FR" sz="2600" i="1" dirty="0"/>
              <a:t>p</a:t>
            </a:r>
            <a:r>
              <a:rPr lang="fr-FR" sz="2600" dirty="0"/>
              <a:t>). C</a:t>
            </a:r>
            <a:r>
              <a:rPr lang="fr-FR" sz="2600" baseline="-25000" dirty="0"/>
              <a:t>1</a:t>
            </a:r>
            <a:r>
              <a:rPr lang="fr-FR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0553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4 – Equilibre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600" dirty="0"/>
              <a:t>La règle séquentielle concernant le retrait des dépôts est celle du ‘‘premier-arrivé, premier servi’’: les déposants ont donc intérêt à se ruer sur la banque.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600" spc="-50" dirty="0"/>
              <a:t>Equilibre « haut » (Nash): pas de déposant « patient anxieux »</a:t>
            </a:r>
            <a:r>
              <a:rPr lang="fr-FR" sz="2600" dirty="0"/>
              <a:t>     =&gt; ils ne retirent pas leur fond en t</a:t>
            </a:r>
            <a:r>
              <a:rPr lang="fr-FR" sz="2600" baseline="-25000" dirty="0"/>
              <a:t>1</a:t>
            </a:r>
            <a:r>
              <a:rPr lang="fr-FR" sz="2600" dirty="0"/>
              <a:t> =&gt; retrait en t</a:t>
            </a:r>
            <a:r>
              <a:rPr lang="fr-FR" sz="2600" baseline="-25000" dirty="0"/>
              <a:t>2</a:t>
            </a:r>
            <a:r>
              <a:rPr lang="fr-FR" sz="2600" dirty="0"/>
              <a:t>            =&gt; </a:t>
            </a:r>
            <a:r>
              <a:rPr lang="fr-FR" sz="2600" dirty="0">
                <a:solidFill>
                  <a:srgbClr val="FF0000"/>
                </a:solidFill>
              </a:rPr>
              <a:t>gain pour la collectivité R&gt;0 </a:t>
            </a:r>
            <a:r>
              <a:rPr lang="fr-FR" sz="2600" dirty="0"/>
              <a:t>=&gt; Equilibre Pareto-optimal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600" spc="-40" dirty="0"/>
              <a:t>Equilibre « bas » suite au choc: ‘‘déposants patients anxieux’’</a:t>
            </a:r>
            <a:r>
              <a:rPr lang="fr-FR" sz="2600" dirty="0"/>
              <a:t>               =&gt; ruée bancaire en t</a:t>
            </a:r>
            <a:r>
              <a:rPr lang="fr-FR" sz="2600" baseline="-25000" dirty="0"/>
              <a:t>1</a:t>
            </a:r>
            <a:r>
              <a:rPr lang="fr-FR" sz="2600" dirty="0"/>
              <a:t> =&gt; </a:t>
            </a:r>
            <a:r>
              <a:rPr lang="fr-FR" sz="2600" dirty="0">
                <a:solidFill>
                  <a:srgbClr val="FF0000"/>
                </a:solidFill>
              </a:rPr>
              <a:t>perte r&lt;0 </a:t>
            </a:r>
            <a:r>
              <a:rPr lang="fr-FR" sz="2600" dirty="0"/>
              <a:t>sur A</a:t>
            </a:r>
            <a:r>
              <a:rPr lang="fr-FR" sz="2600" baseline="-25000" dirty="0"/>
              <a:t>2</a:t>
            </a:r>
            <a:r>
              <a:rPr lang="fr-FR" sz="2600" dirty="0"/>
              <a:t> alors même que personne n’y a intérêt =&gt; Equilibre non Pareto-optimal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73992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Conclusion – Choc exogène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686801" cy="41926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 err="1"/>
              <a:t>Diamond</a:t>
            </a:r>
            <a:r>
              <a:rPr lang="fr-FR" sz="2800" dirty="0"/>
              <a:t> and </a:t>
            </a:r>
            <a:r>
              <a:rPr lang="fr-FR" sz="2800" dirty="0" err="1"/>
              <a:t>Dybvig</a:t>
            </a:r>
            <a:r>
              <a:rPr lang="fr-FR" sz="2800" dirty="0"/>
              <a:t> (1983): phénomène de type « </a:t>
            </a:r>
            <a:r>
              <a:rPr lang="fr-FR" sz="2800" i="1" dirty="0" err="1"/>
              <a:t>sunspot</a:t>
            </a:r>
            <a:r>
              <a:rPr lang="fr-FR" sz="2800" dirty="0"/>
              <a:t> » et choc de liquidité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/>
              <a:t>Bernanke and </a:t>
            </a:r>
            <a:r>
              <a:rPr lang="fr-FR" sz="2800" spc="-70" dirty="0" err="1"/>
              <a:t>Gertler</a:t>
            </a:r>
            <a:r>
              <a:rPr lang="fr-FR" sz="2800" spc="-70" dirty="0"/>
              <a:t> (1999): </a:t>
            </a:r>
            <a:r>
              <a:rPr lang="fr-FR" sz="2800" spc="-90" dirty="0"/>
              <a:t>choc exogène et irrationnalité </a:t>
            </a:r>
            <a:r>
              <a:rPr lang="fr-FR" sz="2800" spc="-70" dirty="0"/>
              <a:t>des agents comme une « possibilité logique »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panique bancaire ou la crise financière est un événement soudain: hypothèse d’efficience des marchés (G. </a:t>
            </a:r>
            <a:r>
              <a:rPr lang="fr-FR" sz="2800" dirty="0" err="1"/>
              <a:t>Vuillemey</a:t>
            </a:r>
            <a:r>
              <a:rPr lang="fr-FR" sz="2800" dirty="0"/>
              <a:t>, 2013)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2800" dirty="0"/>
              <a:t>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488308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Conclusion – Processus endogène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407401" cy="41926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Thomas </a:t>
            </a:r>
            <a:r>
              <a:rPr lang="fr-FR" sz="2800" dirty="0" err="1"/>
              <a:t>Tooke</a:t>
            </a:r>
            <a:r>
              <a:rPr lang="fr-FR" sz="2800" dirty="0"/>
              <a:t>, Ralph Hawtrey, </a:t>
            </a:r>
            <a:r>
              <a:rPr lang="fr-FR" sz="2800" dirty="0" err="1"/>
              <a:t>Hyman</a:t>
            </a:r>
            <a:r>
              <a:rPr lang="fr-FR" sz="2800" dirty="0"/>
              <a:t> </a:t>
            </a:r>
            <a:r>
              <a:rPr lang="fr-FR" sz="2800" dirty="0" err="1"/>
              <a:t>Minsky</a:t>
            </a:r>
            <a:r>
              <a:rPr lang="fr-FR" sz="2800" dirty="0"/>
              <a:t> et Charles </a:t>
            </a:r>
            <a:r>
              <a:rPr lang="fr-FR" sz="2800" dirty="0" err="1"/>
              <a:t>Kindleberger</a:t>
            </a:r>
            <a:r>
              <a:rPr lang="fr-FR" sz="2800" dirty="0"/>
              <a:t> (MIT)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/>
              <a:t>La crise financière ou la panique bancaire, n’est pas un choc exogène, un événement soudain, mais le point culminant d’un long processus.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/>
              <a:t>Explication de la crise financière et rationalité des agents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Hypothèse de l’instabilité financière et centralité de la fonction de prêteur en dernier ressort.</a:t>
            </a:r>
          </a:p>
          <a:p>
            <a:pPr>
              <a:lnSpc>
                <a:spcPct val="110000"/>
              </a:lnSpc>
            </a:pP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771111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III. La politique de stabilité financière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419527" cy="41926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545169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04287"/>
            <a:ext cx="8501896" cy="25136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fr-FR" sz="3200" dirty="0">
                <a:cs typeface="Garamond"/>
              </a:rPr>
            </a:br>
            <a:r>
              <a:rPr lang="fr-FR" sz="3200" dirty="0">
                <a:cs typeface="Garamond"/>
              </a:rPr>
              <a:t>Bilan (Actif</a:t>
            </a:r>
            <a:r>
              <a:rPr lang="fr-FR" sz="3200">
                <a:cs typeface="Garamond"/>
              </a:rPr>
              <a:t>/Passif) de </a:t>
            </a:r>
            <a:r>
              <a:rPr lang="fr-FR" sz="3200" dirty="0">
                <a:cs typeface="Garamond"/>
              </a:rPr>
              <a:t>la Réserve fédérale (2007-2009)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197100"/>
            <a:ext cx="7518401" cy="4097396"/>
          </a:xfrm>
        </p:spPr>
        <p:txBody>
          <a:bodyPr>
            <a:normAutofit/>
          </a:bodyPr>
          <a:lstStyle/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62" y="873166"/>
            <a:ext cx="7552928" cy="5984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502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1 – Le consensus Jackson </a:t>
            </a:r>
            <a:r>
              <a:rPr lang="fr-FR" sz="3600" i="1" spc="-100" dirty="0" err="1"/>
              <a:t>Hole</a:t>
            </a:r>
            <a:endParaRPr lang="fr-FR" sz="3600" i="1" spc="-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 err="1"/>
              <a:t>Bernanke</a:t>
            </a:r>
            <a:r>
              <a:rPr lang="fr-FR" sz="2800" dirty="0"/>
              <a:t> and </a:t>
            </a:r>
            <a:r>
              <a:rPr lang="fr-FR" sz="2800" dirty="0" err="1"/>
              <a:t>Gertler</a:t>
            </a:r>
            <a:r>
              <a:rPr lang="fr-FR" sz="2800" dirty="0"/>
              <a:t> (1999) et politique d’Alan Greenspan au tournant des années 2000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stabilité des prix assure la stabilité financière et la banque centrale intervient sur le système financier pour stabiliser les prix (éviter la déflation)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banque centrale intervient après coup pour « nettoyer » les effets de l’éclatement d’une bulle financière. Cette politique est connue sous le nom de « </a:t>
            </a:r>
            <a:r>
              <a:rPr lang="fr-FR" sz="2800" i="1" dirty="0"/>
              <a:t>clean up </a:t>
            </a:r>
            <a:r>
              <a:rPr lang="fr-FR" sz="2800" i="1" dirty="0" err="1"/>
              <a:t>afterwards</a:t>
            </a:r>
            <a:r>
              <a:rPr lang="fr-FR" sz="2800" dirty="0"/>
              <a:t> » ou de « </a:t>
            </a:r>
            <a:r>
              <a:rPr lang="fr-FR" sz="2800" i="1" dirty="0"/>
              <a:t>clean up</a:t>
            </a:r>
            <a:r>
              <a:rPr lang="fr-FR" sz="2800" dirty="0"/>
              <a:t> ».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78395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1 – Le consensus Jackson </a:t>
            </a:r>
            <a:r>
              <a:rPr lang="fr-FR" sz="3600" i="1" spc="-100" dirty="0" err="1"/>
              <a:t>Hole</a:t>
            </a:r>
            <a:endParaRPr lang="fr-FR" sz="3600" i="1" spc="-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3000" dirty="0"/>
              <a:t>Il s’agit d’une politique </a:t>
            </a:r>
            <a:r>
              <a:rPr lang="fr-FR" sz="3000" u="sng" dirty="0"/>
              <a:t>asymétrique </a:t>
            </a:r>
            <a:r>
              <a:rPr lang="fr-FR" sz="3000" dirty="0"/>
              <a:t>: une politique de laisser-faire en période d’euphorie, et une politique d’intervention en période de crise financière.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3000" dirty="0"/>
              <a:t>La banque centrale ne doit pas mener en même temps, avec le même instrument (son taux directeur):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fr-FR" sz="3000" spc="-70" dirty="0"/>
              <a:t>(1) la politique monétaire </a:t>
            </a:r>
            <a:r>
              <a:rPr lang="fr-FR" sz="3000" i="1" spc="-70" dirty="0"/>
              <a:t>et</a:t>
            </a:r>
            <a:r>
              <a:rPr lang="fr-FR" sz="3000" spc="-70" dirty="0"/>
              <a:t> (2) de stabilisation financière</a:t>
            </a:r>
            <a:r>
              <a:rPr lang="fr-FR" sz="3000" dirty="0"/>
              <a:t>.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3000" dirty="0"/>
              <a:t>La banque centrale affecte </a:t>
            </a:r>
            <a:r>
              <a:rPr lang="fr-FR" sz="3000" i="1" dirty="0"/>
              <a:t>un</a:t>
            </a:r>
            <a:r>
              <a:rPr lang="fr-FR" sz="3000" dirty="0"/>
              <a:t> instrument pour </a:t>
            </a:r>
            <a:r>
              <a:rPr lang="fr-FR" sz="3000" i="1" dirty="0"/>
              <a:t>un</a:t>
            </a:r>
            <a:r>
              <a:rPr lang="fr-FR" sz="3000" dirty="0"/>
              <a:t> objectif: le taux d’intérêt pour (1) et le microprudentiel pour (2). C’est le principe de séparation de (1) et (2). </a:t>
            </a:r>
            <a:r>
              <a:rPr lang="fr-FR" sz="3000" b="1" dirty="0"/>
              <a:t>Principe de Tinbergen</a:t>
            </a:r>
            <a:r>
              <a:rPr lang="fr-FR" sz="3000" dirty="0"/>
              <a:t>.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360437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Le principe de la BRI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50" dirty="0"/>
              <a:t>Blanchard (2000), Cecchetti, 2000), </a:t>
            </a:r>
            <a:r>
              <a:rPr lang="fr-FR" sz="2800" spc="-50" dirty="0" err="1"/>
              <a:t>Borio</a:t>
            </a:r>
            <a:r>
              <a:rPr lang="fr-FR" sz="2800" spc="-50" dirty="0"/>
              <a:t> et White (2004)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Selon ces économistes, la banque centrale ne doit pas laisser la bulle financière prendre des proportions trop importantes et intervenir seulement pour nettoyer.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banque centrale doit intervenir lors du gonflement de la bulle financière et aller dans le sens inverse des marchés financiers. Cette stratégie est connue sous le nom du « </a:t>
            </a:r>
            <a:r>
              <a:rPr lang="fr-FR" sz="2800" i="1" dirty="0" err="1"/>
              <a:t>leaning</a:t>
            </a:r>
            <a:r>
              <a:rPr lang="fr-FR" sz="2800" i="1" dirty="0"/>
              <a:t> </a:t>
            </a:r>
            <a:r>
              <a:rPr lang="fr-FR" sz="2800" i="1" dirty="0" err="1"/>
              <a:t>against</a:t>
            </a:r>
            <a:r>
              <a:rPr lang="fr-FR" sz="2800" i="1" dirty="0"/>
              <a:t> the </a:t>
            </a:r>
            <a:r>
              <a:rPr lang="fr-FR" sz="2800" i="1" dirty="0" err="1"/>
              <a:t>wind</a:t>
            </a:r>
            <a:r>
              <a:rPr lang="fr-FR" sz="2800" dirty="0"/>
              <a:t> »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78787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Le principe de la BRI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Il s’agit d’une politique </a:t>
            </a:r>
            <a:r>
              <a:rPr lang="fr-FR" sz="2800" u="sng" dirty="0"/>
              <a:t>symétrique</a:t>
            </a:r>
            <a:r>
              <a:rPr lang="fr-FR" sz="2800" dirty="0"/>
              <a:t>: la banque centrale intervient à chaque phase du cycle. De plus, il y a une intégration (et non une séparation) de la politique monétaire et de stabilisation financière.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La banque centrale peut mener (1) la politique monétaire </a:t>
            </a:r>
            <a:r>
              <a:rPr lang="fr-FR" sz="2800" i="1" dirty="0"/>
              <a:t>et</a:t>
            </a:r>
            <a:r>
              <a:rPr lang="fr-FR" sz="2800" dirty="0"/>
              <a:t> (2) la politique de stabilité financière avec le même instrument (le taux d’intérêt), mais pas forcément au même moment. Intégration de (1) et (2) et dépassement du principe de Tinbergen.</a:t>
            </a:r>
            <a:endParaRPr lang="fr-FR" sz="2800" i="1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00308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Le principe de la BRI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3000" dirty="0"/>
              <a:t>Selon le principe de la BRI, il s’agit donc de mener une politique contra-cyclique: durcissement en période d’euphorie, et assouplissement en période de crise.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3000" dirty="0"/>
              <a:t>La règle de Taylor est alors </a:t>
            </a:r>
            <a:r>
              <a:rPr lang="fr-FR" sz="3000" dirty="0">
                <a:solidFill>
                  <a:srgbClr val="0000FF"/>
                </a:solidFill>
              </a:rPr>
              <a:t>« augmentée »</a:t>
            </a:r>
            <a:r>
              <a:rPr lang="fr-FR" sz="3000" dirty="0"/>
              <a:t>, avec la règle de Taylor (1993) telle que: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2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i="1" dirty="0"/>
              <a:t>		</a:t>
            </a:r>
            <a:r>
              <a:rPr lang="fr-FR" sz="3000" dirty="0" err="1">
                <a:ea typeface="Lucida Grande"/>
                <a:cs typeface="Lucida Grande"/>
              </a:rPr>
              <a:t>Δ</a:t>
            </a:r>
            <a:r>
              <a:rPr lang="fr-FR" sz="3000" i="1" dirty="0" err="1"/>
              <a:t>i</a:t>
            </a:r>
            <a:r>
              <a:rPr lang="fr-FR" sz="3000" baseline="-25000" dirty="0" err="1"/>
              <a:t>BC</a:t>
            </a:r>
            <a:r>
              <a:rPr lang="fr-FR" sz="3000" dirty="0"/>
              <a:t> = </a:t>
            </a:r>
            <a:r>
              <a:rPr lang="fr-FR" sz="3000" dirty="0">
                <a:sym typeface="Symbol"/>
              </a:rPr>
              <a:t></a:t>
            </a:r>
            <a:r>
              <a:rPr lang="fr-FR" sz="3000" baseline="-25000" dirty="0"/>
              <a:t>P </a:t>
            </a:r>
            <a:r>
              <a:rPr lang="fr-FR" sz="3000" b="1" dirty="0"/>
              <a:t>. </a:t>
            </a:r>
            <a:r>
              <a:rPr lang="fr-FR" sz="3000" dirty="0"/>
              <a:t>(</a:t>
            </a:r>
            <a:r>
              <a:rPr lang="fr-FR" sz="3000" i="1" dirty="0"/>
              <a:t>p</a:t>
            </a:r>
            <a:r>
              <a:rPr lang="fr-FR" sz="3000" baseline="-25000" dirty="0"/>
              <a:t>t</a:t>
            </a:r>
            <a:r>
              <a:rPr lang="fr-FR" sz="3000" dirty="0"/>
              <a:t>–</a:t>
            </a:r>
            <a:r>
              <a:rPr lang="fr-FR" sz="3000" i="1" dirty="0"/>
              <a:t>p</a:t>
            </a:r>
            <a:r>
              <a:rPr lang="fr-FR" sz="3000" dirty="0"/>
              <a:t>*) + </a:t>
            </a:r>
            <a:r>
              <a:rPr lang="fr-FR" sz="3000" dirty="0">
                <a:sym typeface="Symbol"/>
              </a:rPr>
              <a:t></a:t>
            </a:r>
            <a:r>
              <a:rPr lang="fr-FR" sz="3000" baseline="-25000" dirty="0"/>
              <a:t>Y </a:t>
            </a:r>
            <a:r>
              <a:rPr lang="fr-FR" sz="3000" b="1" dirty="0"/>
              <a:t>. </a:t>
            </a:r>
            <a:r>
              <a:rPr lang="fr-FR" sz="3000" dirty="0"/>
              <a:t>(</a:t>
            </a:r>
            <a:r>
              <a:rPr lang="fr-FR" sz="3000" i="1" dirty="0" err="1"/>
              <a:t>y</a:t>
            </a:r>
            <a:r>
              <a:rPr lang="fr-FR" sz="3000" baseline="-25000" dirty="0" err="1"/>
              <a:t>t</a:t>
            </a:r>
            <a:r>
              <a:rPr lang="fr-FR" sz="3000" dirty="0"/>
              <a:t>–</a:t>
            </a:r>
            <a:r>
              <a:rPr lang="fr-FR" sz="3000" i="1" dirty="0"/>
              <a:t>y</a:t>
            </a:r>
            <a:r>
              <a:rPr lang="fr-FR" sz="3000" dirty="0"/>
              <a:t>*)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</a:t>
            </a:r>
            <a:r>
              <a:rPr lang="fr-FR" sz="2200" dirty="0">
                <a:ea typeface="Lucida Grande"/>
                <a:cs typeface="Lucida Grande"/>
              </a:rPr>
              <a:t>	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	</a:t>
            </a:r>
            <a:r>
              <a:rPr lang="fr-FR" sz="2600" dirty="0"/>
              <a:t>Avec:	(</a:t>
            </a:r>
            <a:r>
              <a:rPr lang="fr-FR" sz="2600" i="1" dirty="0"/>
              <a:t>p</a:t>
            </a:r>
            <a:r>
              <a:rPr lang="fr-FR" sz="2600" baseline="-25000" dirty="0"/>
              <a:t>t</a:t>
            </a:r>
            <a:r>
              <a:rPr lang="fr-FR" sz="2600" dirty="0"/>
              <a:t>–</a:t>
            </a:r>
            <a:r>
              <a:rPr lang="fr-FR" sz="2600" i="1" dirty="0"/>
              <a:t>p</a:t>
            </a:r>
            <a:r>
              <a:rPr lang="fr-FR" sz="2600" dirty="0"/>
              <a:t>*) l’inflation gap</a:t>
            </a:r>
          </a:p>
          <a:p>
            <a:pPr marL="800100" lvl="2" indent="0">
              <a:lnSpc>
                <a:spcPct val="110000"/>
              </a:lnSpc>
              <a:buNone/>
            </a:pPr>
            <a:r>
              <a:rPr lang="fr-FR" sz="2600" dirty="0"/>
              <a:t>			(</a:t>
            </a:r>
            <a:r>
              <a:rPr lang="fr-FR" sz="2600" i="1" dirty="0" err="1"/>
              <a:t>y</a:t>
            </a:r>
            <a:r>
              <a:rPr lang="fr-FR" sz="2600" baseline="-25000" dirty="0" err="1"/>
              <a:t>t</a:t>
            </a:r>
            <a:r>
              <a:rPr lang="fr-FR" sz="2600" dirty="0"/>
              <a:t>–</a:t>
            </a:r>
            <a:r>
              <a:rPr lang="fr-FR" sz="2600" i="1" dirty="0"/>
              <a:t>y</a:t>
            </a:r>
            <a:r>
              <a:rPr lang="fr-FR" sz="2600" dirty="0"/>
              <a:t>*) l’output gap</a:t>
            </a:r>
          </a:p>
          <a:p>
            <a:pPr marL="800100" lvl="2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22463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2 – Le principe de la BRI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3000" dirty="0"/>
              <a:t>La règle de Taylor </a:t>
            </a:r>
            <a:r>
              <a:rPr lang="fr-FR" sz="3000" dirty="0">
                <a:solidFill>
                  <a:srgbClr val="0000FF"/>
                </a:solidFill>
              </a:rPr>
              <a:t>« augmentée » </a:t>
            </a:r>
            <a:r>
              <a:rPr lang="fr-FR" sz="3000" dirty="0"/>
              <a:t>s’écrit: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	</a:t>
            </a:r>
            <a:r>
              <a:rPr lang="fr-FR" sz="3000" dirty="0" err="1">
                <a:ea typeface="Lucida Grande"/>
                <a:cs typeface="Lucida Grande"/>
              </a:rPr>
              <a:t>Δ</a:t>
            </a:r>
            <a:r>
              <a:rPr lang="fr-FR" sz="3000" i="1" dirty="0" err="1"/>
              <a:t>i</a:t>
            </a:r>
            <a:r>
              <a:rPr lang="fr-FR" sz="3000" baseline="-25000" dirty="0" err="1"/>
              <a:t>BC</a:t>
            </a:r>
            <a:r>
              <a:rPr lang="fr-FR" sz="3000" dirty="0"/>
              <a:t> = </a:t>
            </a:r>
            <a:r>
              <a:rPr lang="fr-FR" sz="3000" dirty="0">
                <a:sym typeface="Symbol"/>
              </a:rPr>
              <a:t></a:t>
            </a:r>
            <a:r>
              <a:rPr lang="fr-FR" sz="3000" baseline="-25000" dirty="0"/>
              <a:t>P </a:t>
            </a:r>
            <a:r>
              <a:rPr lang="fr-FR" sz="3000" b="1" dirty="0"/>
              <a:t>. </a:t>
            </a:r>
            <a:r>
              <a:rPr lang="fr-FR" sz="3000" dirty="0"/>
              <a:t>(</a:t>
            </a:r>
            <a:r>
              <a:rPr lang="fr-FR" sz="3000" i="1" dirty="0"/>
              <a:t>p</a:t>
            </a:r>
            <a:r>
              <a:rPr lang="fr-FR" sz="3000" baseline="-25000" dirty="0"/>
              <a:t>t</a:t>
            </a:r>
            <a:r>
              <a:rPr lang="fr-FR" sz="3000" dirty="0"/>
              <a:t>–</a:t>
            </a:r>
            <a:r>
              <a:rPr lang="fr-FR" sz="3000" i="1" dirty="0"/>
              <a:t>p</a:t>
            </a:r>
            <a:r>
              <a:rPr lang="fr-FR" sz="3000" dirty="0"/>
              <a:t>*) + </a:t>
            </a:r>
            <a:r>
              <a:rPr lang="fr-FR" sz="3000" dirty="0">
                <a:sym typeface="Symbol"/>
              </a:rPr>
              <a:t></a:t>
            </a:r>
            <a:r>
              <a:rPr lang="fr-FR" sz="3000" baseline="-25000" dirty="0"/>
              <a:t>Y </a:t>
            </a:r>
            <a:r>
              <a:rPr lang="fr-FR" sz="3000" b="1" dirty="0"/>
              <a:t>. </a:t>
            </a:r>
            <a:r>
              <a:rPr lang="fr-FR" sz="3000" dirty="0"/>
              <a:t>(</a:t>
            </a:r>
            <a:r>
              <a:rPr lang="fr-FR" sz="3000" i="1" dirty="0" err="1"/>
              <a:t>y</a:t>
            </a:r>
            <a:r>
              <a:rPr lang="fr-FR" sz="3000" baseline="-25000" dirty="0" err="1"/>
              <a:t>t</a:t>
            </a:r>
            <a:r>
              <a:rPr lang="fr-FR" sz="3000" dirty="0"/>
              <a:t>–</a:t>
            </a:r>
            <a:r>
              <a:rPr lang="fr-FR" sz="3000" i="1" dirty="0"/>
              <a:t>y</a:t>
            </a:r>
            <a:r>
              <a:rPr lang="fr-FR" sz="3000" dirty="0"/>
              <a:t>*) + </a:t>
            </a:r>
            <a:r>
              <a:rPr lang="fr-FR" sz="3000" dirty="0">
                <a:solidFill>
                  <a:srgbClr val="0000FF"/>
                </a:solidFill>
                <a:sym typeface="Symbol"/>
              </a:rPr>
              <a:t></a:t>
            </a:r>
            <a:r>
              <a:rPr lang="fr-FR" sz="3000" baseline="-25000" dirty="0">
                <a:solidFill>
                  <a:srgbClr val="0000FF"/>
                </a:solidFill>
              </a:rPr>
              <a:t>F </a:t>
            </a:r>
            <a:r>
              <a:rPr lang="fr-FR" sz="3000" b="1" dirty="0">
                <a:solidFill>
                  <a:srgbClr val="0000FF"/>
                </a:solidFill>
              </a:rPr>
              <a:t>. </a:t>
            </a:r>
            <a:r>
              <a:rPr lang="fr-FR" sz="3000" dirty="0">
                <a:solidFill>
                  <a:srgbClr val="0000FF"/>
                </a:solidFill>
              </a:rPr>
              <a:t>(</a:t>
            </a:r>
            <a:r>
              <a:rPr lang="fr-FR" sz="3000" i="1" dirty="0" err="1">
                <a:solidFill>
                  <a:srgbClr val="0000FF"/>
                </a:solidFill>
              </a:rPr>
              <a:t>f</a:t>
            </a:r>
            <a:r>
              <a:rPr lang="fr-FR" sz="3000" baseline="-25000" dirty="0" err="1">
                <a:solidFill>
                  <a:srgbClr val="0000FF"/>
                </a:solidFill>
              </a:rPr>
              <a:t>t</a:t>
            </a:r>
            <a:r>
              <a:rPr lang="fr-FR" sz="3000" dirty="0">
                <a:solidFill>
                  <a:srgbClr val="0000FF"/>
                </a:solidFill>
              </a:rPr>
              <a:t>–</a:t>
            </a:r>
            <a:r>
              <a:rPr lang="fr-FR" sz="3000" i="1" dirty="0">
                <a:solidFill>
                  <a:srgbClr val="0000FF"/>
                </a:solidFill>
              </a:rPr>
              <a:t>f</a:t>
            </a:r>
            <a:r>
              <a:rPr lang="fr-FR" sz="3000" dirty="0">
                <a:solidFill>
                  <a:srgbClr val="0000FF"/>
                </a:solidFill>
              </a:rPr>
              <a:t>*)</a:t>
            </a:r>
          </a:p>
          <a:p>
            <a:pPr marL="800100" lvl="2" indent="0">
              <a:lnSpc>
                <a:spcPct val="110000"/>
              </a:lnSpc>
              <a:buNone/>
            </a:pPr>
            <a:endParaRPr lang="fr-FR" sz="2000" dirty="0"/>
          </a:p>
          <a:p>
            <a:pPr marL="800100" lvl="2" indent="0">
              <a:lnSpc>
                <a:spcPct val="110000"/>
              </a:lnSpc>
              <a:buNone/>
            </a:pPr>
            <a:r>
              <a:rPr lang="fr-FR" dirty="0"/>
              <a:t>Avec:	(</a:t>
            </a:r>
            <a:r>
              <a:rPr lang="fr-FR" i="1" dirty="0"/>
              <a:t>p</a:t>
            </a:r>
            <a:r>
              <a:rPr lang="fr-FR" baseline="-25000" dirty="0"/>
              <a:t>t</a:t>
            </a:r>
            <a:r>
              <a:rPr lang="fr-FR" dirty="0"/>
              <a:t>–</a:t>
            </a:r>
            <a:r>
              <a:rPr lang="fr-FR" i="1" dirty="0"/>
              <a:t>p</a:t>
            </a:r>
            <a:r>
              <a:rPr lang="fr-FR" dirty="0"/>
              <a:t>*) l’inflation gap</a:t>
            </a:r>
          </a:p>
          <a:p>
            <a:pPr marL="800100" lvl="2" indent="0">
              <a:lnSpc>
                <a:spcPct val="110000"/>
              </a:lnSpc>
              <a:buNone/>
            </a:pPr>
            <a:r>
              <a:rPr lang="fr-FR" dirty="0"/>
              <a:t>			(</a:t>
            </a:r>
            <a:r>
              <a:rPr lang="fr-FR" i="1" dirty="0" err="1"/>
              <a:t>y</a:t>
            </a:r>
            <a:r>
              <a:rPr lang="fr-FR" baseline="-25000" dirty="0" err="1"/>
              <a:t>t</a:t>
            </a:r>
            <a:r>
              <a:rPr lang="fr-FR" dirty="0"/>
              <a:t>–</a:t>
            </a:r>
            <a:r>
              <a:rPr lang="fr-FR" i="1" dirty="0"/>
              <a:t>y</a:t>
            </a:r>
            <a:r>
              <a:rPr lang="fr-FR" dirty="0"/>
              <a:t>*) l’output gap</a:t>
            </a:r>
          </a:p>
          <a:p>
            <a:pPr marL="800100" lvl="2" indent="0">
              <a:lnSpc>
                <a:spcPct val="110000"/>
              </a:lnSpc>
              <a:buNone/>
            </a:pPr>
            <a:r>
              <a:rPr lang="fr-FR" dirty="0">
                <a:solidFill>
                  <a:srgbClr val="0000FF"/>
                </a:solidFill>
              </a:rPr>
              <a:t>			</a:t>
            </a:r>
            <a:r>
              <a:rPr lang="fr-FR" i="1" dirty="0" err="1">
                <a:solidFill>
                  <a:srgbClr val="0000FF"/>
                </a:solidFill>
              </a:rPr>
              <a:t>f</a:t>
            </a:r>
            <a:r>
              <a:rPr lang="fr-FR" baseline="-25000" dirty="0" err="1">
                <a:solidFill>
                  <a:srgbClr val="0000FF"/>
                </a:solidFill>
              </a:rPr>
              <a:t>t</a:t>
            </a:r>
            <a:r>
              <a:rPr lang="fr-FR" dirty="0">
                <a:solidFill>
                  <a:srgbClr val="0000FF"/>
                </a:solidFill>
              </a:rPr>
              <a:t> la valeur des actifs en </a:t>
            </a:r>
            <a:r>
              <a:rPr lang="fr-FR" dirty="0" err="1">
                <a:solidFill>
                  <a:srgbClr val="0000FF"/>
                </a:solidFill>
              </a:rPr>
              <a:t>t</a:t>
            </a:r>
            <a:endParaRPr lang="fr-FR" dirty="0">
              <a:solidFill>
                <a:srgbClr val="0000FF"/>
              </a:solidFill>
            </a:endParaRPr>
          </a:p>
          <a:p>
            <a:pPr marL="800100" lvl="2" indent="0">
              <a:lnSpc>
                <a:spcPct val="110000"/>
              </a:lnSpc>
              <a:buNone/>
            </a:pPr>
            <a:r>
              <a:rPr lang="fr-FR" i="1" dirty="0">
                <a:solidFill>
                  <a:srgbClr val="0000FF"/>
                </a:solidFill>
              </a:rPr>
              <a:t>			f</a:t>
            </a:r>
            <a:r>
              <a:rPr lang="fr-FR" dirty="0">
                <a:solidFill>
                  <a:srgbClr val="0000FF"/>
                </a:solidFill>
              </a:rPr>
              <a:t>* la valeur fondamentale des actifs en </a:t>
            </a:r>
            <a:r>
              <a:rPr lang="fr-FR" dirty="0" err="1">
                <a:solidFill>
                  <a:srgbClr val="0000FF"/>
                </a:solidFill>
              </a:rPr>
              <a:t>t</a:t>
            </a:r>
            <a:endParaRPr lang="fr-FR" dirty="0">
              <a:solidFill>
                <a:srgbClr val="0000FF"/>
              </a:solidFill>
            </a:endParaRPr>
          </a:p>
          <a:p>
            <a:pPr marL="800100" lvl="2" indent="0">
              <a:lnSpc>
                <a:spcPct val="110000"/>
              </a:lnSpc>
              <a:buNone/>
            </a:pPr>
            <a:endParaRPr lang="fr-FR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400" dirty="0"/>
              <a:t>Indicateur empirique de </a:t>
            </a:r>
            <a:r>
              <a:rPr lang="fr-FR" sz="2400" i="1" dirty="0" err="1"/>
              <a:t>f</a:t>
            </a:r>
            <a:r>
              <a:rPr lang="fr-FR" sz="2400" baseline="-25000" dirty="0" err="1"/>
              <a:t>t</a:t>
            </a:r>
            <a:r>
              <a:rPr lang="fr-FR" sz="2400" dirty="0"/>
              <a:t>: indicateur financier tel que le spread sur les taux d’intérêt (taux</a:t>
            </a:r>
            <a:r>
              <a:rPr lang="fr-FR" sz="2400" baseline="-25000" dirty="0"/>
              <a:t>3m</a:t>
            </a:r>
            <a:r>
              <a:rPr lang="fr-FR" sz="2400" dirty="0"/>
              <a:t>–</a:t>
            </a:r>
            <a:r>
              <a:rPr lang="fr-FR" sz="2400" dirty="0" err="1"/>
              <a:t>taux</a:t>
            </a:r>
            <a:r>
              <a:rPr lang="fr-FR" sz="2400" baseline="-25000" dirty="0" err="1"/>
              <a:t>j</a:t>
            </a:r>
            <a:r>
              <a:rPr lang="fr-FR" sz="2400" baseline="-25000" dirty="0"/>
              <a:t>/j</a:t>
            </a:r>
            <a:r>
              <a:rPr lang="fr-FR" sz="2400" dirty="0"/>
              <a:t>); le ratio crédit/PIB au niveau macro; le ratio FP/Actifs des institutions financières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610402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07328"/>
            <a:ext cx="8575031" cy="1360586"/>
          </a:xfrm>
        </p:spPr>
        <p:txBody>
          <a:bodyPr>
            <a:normAutofit/>
          </a:bodyPr>
          <a:lstStyle/>
          <a:p>
            <a:pPr algn="l"/>
            <a:r>
              <a:rPr lang="fr-FR" sz="3600" i="1" spc="-100" dirty="0"/>
              <a:t>Conclusion –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47627"/>
            <a:ext cx="8458403" cy="523501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50" dirty="0"/>
              <a:t>Principe de Jackson Hole et Ben Bernanke (post-2007):   la banque centrale ne connait pas la valeur fondamentale (VF) durant la phase du </a:t>
            </a:r>
            <a:r>
              <a:rPr lang="fr-FR" sz="2800" i="1" spc="-50" dirty="0"/>
              <a:t>boom, </a:t>
            </a:r>
            <a:r>
              <a:rPr lang="fr-FR" sz="2800" spc="-50" dirty="0"/>
              <a:t>mais elle connait la VF et le taux « normal » durant la phase du </a:t>
            </a:r>
            <a:r>
              <a:rPr lang="fr-FR" sz="2800" i="1" spc="-50" dirty="0" err="1"/>
              <a:t>bust</a:t>
            </a:r>
            <a:r>
              <a:rPr lang="fr-FR" sz="2800" spc="-50" dirty="0"/>
              <a:t>.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Principe de la BRI et règle de Taylor ‘‘augmentée’’:      la banque centrale connait la VF durant la phase du </a:t>
            </a:r>
            <a:r>
              <a:rPr lang="fr-FR" sz="2800" i="1" dirty="0"/>
              <a:t>boom</a:t>
            </a:r>
            <a:r>
              <a:rPr lang="fr-FR" sz="2800" dirty="0"/>
              <a:t> et durant la phase du </a:t>
            </a:r>
            <a:r>
              <a:rPr lang="fr-FR" sz="2800" i="1" dirty="0" err="1"/>
              <a:t>bust</a:t>
            </a:r>
            <a:r>
              <a:rPr lang="fr-FR" sz="2800" dirty="0"/>
              <a:t>. L’accent est mis sur la politique préventive, et peu sur le PDR.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fr-FR" sz="2800" dirty="0"/>
          </a:p>
          <a:p>
            <a:pPr marL="0" indent="0">
              <a:lnSpc>
                <a:spcPct val="11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53271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73125" y="1127126"/>
            <a:ext cx="7653716" cy="5104341"/>
          </a:xfrm>
        </p:spPr>
        <p:txBody>
          <a:bodyPr>
            <a:normAutofit/>
          </a:bodyPr>
          <a:lstStyle/>
          <a:p>
            <a:pPr marL="571500" indent="-571500" algn="l">
              <a:buAutoNum type="romanUcPeriod"/>
            </a:pPr>
            <a:endParaRPr lang="fr-FR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—————</a:t>
            </a:r>
          </a:p>
          <a:p>
            <a:endParaRPr lang="fr-FR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 algn="l">
              <a:buAutoNum type="romanUcPeriod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Les années 1970</a:t>
            </a:r>
          </a:p>
          <a:p>
            <a:pPr marL="571500" indent="-571500" algn="l">
              <a:buAutoNum type="romanUcPeriod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Modèle de ruée bancaire</a:t>
            </a:r>
          </a:p>
          <a:p>
            <a:pPr marL="571500" indent="-571500" algn="l">
              <a:buAutoNum type="romanUcPeriod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La politique de stabilité financière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—————</a:t>
            </a:r>
          </a:p>
          <a:p>
            <a:pPr algn="l"/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811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I. Les années 1970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051801" cy="41926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73046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Chicago et Nouveaux classiques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864426"/>
            <a:ext cx="8575031" cy="45649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Milton Friedman (1968): neutralité de la monnaie (à long terme) et le rôle de la politique monétaire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Robert Lucas (1972): la neutralité de la monnaie (à court terme) et la courbe de Phillips verticale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 err="1"/>
              <a:t>Kydland</a:t>
            </a:r>
            <a:r>
              <a:rPr lang="fr-FR" sz="2800" dirty="0"/>
              <a:t> et Prescott (1977): Incohérence temporelle et l’indépendance de la banque centrale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Barro et Gordon (1983): Incitation à tricher et crédibilité de la banque centrale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 err="1"/>
              <a:t>Goodfriend</a:t>
            </a:r>
            <a:r>
              <a:rPr lang="fr-FR" sz="2800" dirty="0"/>
              <a:t> and King (1988): séparation de la politique monétaire et de la politique de stabilité financière</a:t>
            </a:r>
          </a:p>
        </p:txBody>
      </p:sp>
    </p:spTree>
    <p:extLst>
      <p:ext uri="{BB962C8B-B14F-4D97-AF65-F5344CB8AC3E}">
        <p14:creationId xmlns:p14="http://schemas.microsoft.com/office/powerpoint/2010/main" val="3406327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MIT et Nouveaux keynésiens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458201" cy="419267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 err="1"/>
              <a:t>Frederic</a:t>
            </a:r>
            <a:r>
              <a:rPr lang="fr-FR" sz="2800" dirty="0"/>
              <a:t> </a:t>
            </a:r>
            <a:r>
              <a:rPr lang="fr-FR" sz="2800" dirty="0" err="1"/>
              <a:t>Mishkin</a:t>
            </a:r>
            <a:r>
              <a:rPr lang="fr-FR" sz="2800" dirty="0"/>
              <a:t> (1977) et Ben </a:t>
            </a:r>
            <a:r>
              <a:rPr lang="fr-FR" sz="2800" dirty="0" err="1"/>
              <a:t>Bernanke</a:t>
            </a:r>
            <a:r>
              <a:rPr lang="fr-FR" sz="2800" dirty="0"/>
              <a:t> (1979): </a:t>
            </a:r>
            <a:r>
              <a:rPr lang="fr-FR" sz="2800" dirty="0" err="1"/>
              <a:t>PhD</a:t>
            </a:r>
            <a:r>
              <a:rPr lang="fr-FR" sz="2800" dirty="0"/>
              <a:t> sous la direction de Stanley Fisher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 err="1"/>
              <a:t>Mishkin</a:t>
            </a:r>
            <a:r>
              <a:rPr lang="fr-FR" sz="2800" spc="-70" dirty="0"/>
              <a:t> (1978): la Grande Dépression et le bilan des ménages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/>
              <a:t>Bernanke (1983): la Grande Dépression et le bilan des firmes</a:t>
            </a:r>
            <a:r>
              <a:rPr lang="fr-FR" sz="2800" dirty="0"/>
              <a:t> (</a:t>
            </a:r>
            <a:r>
              <a:rPr lang="fr-FR" sz="2800" i="1" dirty="0"/>
              <a:t>balance </a:t>
            </a:r>
            <a:r>
              <a:rPr lang="fr-FR" sz="2800" i="1" dirty="0" err="1"/>
              <a:t>sheet</a:t>
            </a:r>
            <a:r>
              <a:rPr lang="fr-FR" sz="2800" dirty="0"/>
              <a:t>)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/>
              <a:t>Réhabilitation de la politique monétaire: référence à Friedman et Schwartz (1963)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dirty="0" err="1"/>
              <a:t>Bernanke</a:t>
            </a:r>
            <a:r>
              <a:rPr lang="fr-FR" sz="2800" dirty="0"/>
              <a:t> et </a:t>
            </a:r>
            <a:r>
              <a:rPr lang="fr-FR" sz="2800" dirty="0" err="1"/>
              <a:t>Gertler</a:t>
            </a:r>
            <a:r>
              <a:rPr lang="fr-FR" sz="2800" dirty="0"/>
              <a:t> (1999): Hypothèse de Schwartz (1995) et consensus de Jackson </a:t>
            </a:r>
            <a:r>
              <a:rPr lang="fr-FR" sz="2800" dirty="0" err="1"/>
              <a:t>Hole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8823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 err="1"/>
              <a:t>Frederic</a:t>
            </a:r>
            <a:r>
              <a:rPr lang="fr-FR" sz="3600" spc="-100" dirty="0"/>
              <a:t> </a:t>
            </a:r>
            <a:r>
              <a:rPr lang="fr-FR" sz="3600" spc="-100" dirty="0" err="1"/>
              <a:t>Mishkin</a:t>
            </a:r>
            <a:r>
              <a:rPr lang="fr-FR" sz="3600" spc="-100" dirty="0"/>
              <a:t> (2007)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69806"/>
            <a:ext cx="8462683" cy="4659569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10000"/>
              </a:lnSpc>
              <a:buNone/>
            </a:pPr>
            <a:r>
              <a:rPr lang="en-US" dirty="0" err="1"/>
              <a:t>Août</a:t>
            </a:r>
            <a:r>
              <a:rPr lang="en-US" dirty="0"/>
              <a:t> 2007, la </a:t>
            </a:r>
            <a:r>
              <a:rPr lang="en-US" dirty="0" err="1"/>
              <a:t>conférence</a:t>
            </a:r>
            <a:r>
              <a:rPr lang="en-US" dirty="0"/>
              <a:t> de Jackson Hole, Mishkin (2007, p. 359):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/>
              <a:t>« Fortunately, the overall financial system appears to be in good health, and the U.S. banking system is well positioned to withstand stressful market conditions ». </a:t>
            </a:r>
            <a:endParaRPr lang="fr-FR" spc="-70" dirty="0"/>
          </a:p>
        </p:txBody>
      </p:sp>
    </p:spTree>
    <p:extLst>
      <p:ext uri="{BB962C8B-B14F-4D97-AF65-F5344CB8AC3E}">
        <p14:creationId xmlns:p14="http://schemas.microsoft.com/office/powerpoint/2010/main" val="180087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Ben </a:t>
            </a:r>
            <a:r>
              <a:rPr lang="fr-FR" sz="3600" spc="-100" dirty="0" err="1"/>
              <a:t>Bernanke</a:t>
            </a:r>
            <a:endParaRPr lang="fr-FR" sz="3600" spc="-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69806"/>
            <a:ext cx="8462683" cy="465956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140" dirty="0" err="1"/>
              <a:t>Bernanke</a:t>
            </a:r>
            <a:r>
              <a:rPr lang="fr-FR" sz="2800" spc="-140" dirty="0"/>
              <a:t> (1983): Effets non-monétaires de la crise financière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 err="1"/>
              <a:t>Bernanke</a:t>
            </a:r>
            <a:r>
              <a:rPr lang="fr-FR" sz="2800" spc="-70" dirty="0"/>
              <a:t> et </a:t>
            </a:r>
            <a:r>
              <a:rPr lang="fr-FR" sz="2800" spc="-70" dirty="0" err="1"/>
              <a:t>Gertler</a:t>
            </a:r>
            <a:r>
              <a:rPr lang="fr-FR" sz="2800" spc="-70" dirty="0"/>
              <a:t> (1986): Ruées bancaires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 err="1"/>
              <a:t>Bernanke</a:t>
            </a:r>
            <a:r>
              <a:rPr lang="fr-FR" sz="2800" spc="-70" dirty="0"/>
              <a:t> et </a:t>
            </a:r>
            <a:r>
              <a:rPr lang="fr-FR" sz="2800" spc="-70" dirty="0" err="1"/>
              <a:t>Gertler</a:t>
            </a:r>
            <a:r>
              <a:rPr lang="fr-FR" sz="2800" spc="-70" dirty="0"/>
              <a:t> (1989): Accélérateur financier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 err="1"/>
              <a:t>Bernanke</a:t>
            </a:r>
            <a:r>
              <a:rPr lang="fr-FR" sz="2800" spc="-70" dirty="0"/>
              <a:t> et </a:t>
            </a:r>
            <a:r>
              <a:rPr lang="fr-FR" sz="2800" spc="-70" dirty="0" err="1"/>
              <a:t>Gertler</a:t>
            </a:r>
            <a:r>
              <a:rPr lang="fr-FR" sz="2800" spc="-70" dirty="0"/>
              <a:t> (1999): Eclatement d’une bulle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fr-FR" sz="2800" spc="-70" dirty="0" err="1"/>
              <a:t>Bernanke</a:t>
            </a:r>
            <a:r>
              <a:rPr lang="fr-FR" sz="2800" spc="-70" dirty="0"/>
              <a:t>: </a:t>
            </a:r>
            <a:r>
              <a:rPr lang="fr-FR" sz="2800" i="1" spc="-70" dirty="0"/>
              <a:t>money </a:t>
            </a:r>
            <a:r>
              <a:rPr lang="fr-FR" sz="2800" i="1" spc="-70" dirty="0" err="1"/>
              <a:t>view</a:t>
            </a:r>
            <a:r>
              <a:rPr lang="fr-FR" sz="2800" spc="-70" dirty="0"/>
              <a:t> ou </a:t>
            </a:r>
            <a:r>
              <a:rPr lang="fr-FR" sz="2800" spc="-70" dirty="0" err="1"/>
              <a:t>credit</a:t>
            </a:r>
            <a:r>
              <a:rPr lang="fr-FR" sz="2800" spc="-70" dirty="0"/>
              <a:t> </a:t>
            </a:r>
            <a:r>
              <a:rPr lang="fr-FR" sz="2800" spc="-70" dirty="0" err="1"/>
              <a:t>view</a:t>
            </a:r>
            <a:r>
              <a:rPr lang="fr-FR" sz="2800" spc="-70" dirty="0"/>
              <a:t> ?</a:t>
            </a:r>
          </a:p>
          <a:p>
            <a:pPr lvl="1">
              <a:lnSpc>
                <a:spcPct val="110000"/>
              </a:lnSpc>
              <a:buFont typeface="Wingdings" charset="2"/>
              <a:buChar char="Ø"/>
            </a:pPr>
            <a:r>
              <a:rPr lang="fr-FR" spc="-70" dirty="0" err="1"/>
              <a:t>Trautwein</a:t>
            </a:r>
            <a:r>
              <a:rPr lang="fr-FR" spc="-70" dirty="0"/>
              <a:t> (2000): </a:t>
            </a:r>
            <a:r>
              <a:rPr lang="fr-FR" i="1" spc="-70" dirty="0"/>
              <a:t>Old</a:t>
            </a:r>
            <a:r>
              <a:rPr lang="fr-FR" spc="-70" dirty="0"/>
              <a:t> et </a:t>
            </a:r>
            <a:r>
              <a:rPr lang="fr-FR" i="1" spc="-70" dirty="0"/>
              <a:t>New</a:t>
            </a:r>
            <a:r>
              <a:rPr lang="fr-FR" spc="-70" dirty="0"/>
              <a:t> </a:t>
            </a:r>
            <a:r>
              <a:rPr lang="fr-FR" i="1" spc="-70" dirty="0" err="1"/>
              <a:t>credit</a:t>
            </a:r>
            <a:r>
              <a:rPr lang="fr-FR" i="1" spc="-70" dirty="0"/>
              <a:t> </a:t>
            </a:r>
            <a:r>
              <a:rPr lang="fr-FR" i="1" spc="-70" dirty="0" err="1"/>
              <a:t>view</a:t>
            </a:r>
            <a:endParaRPr lang="fr-FR" i="1" spc="-70" dirty="0"/>
          </a:p>
          <a:p>
            <a:pPr lvl="1">
              <a:lnSpc>
                <a:spcPct val="110000"/>
              </a:lnSpc>
              <a:buFont typeface="Wingdings" charset="2"/>
              <a:buChar char="Ø"/>
            </a:pPr>
            <a:r>
              <a:rPr lang="fr-FR" spc="-70" dirty="0" err="1"/>
              <a:t>Bernanke</a:t>
            </a:r>
            <a:r>
              <a:rPr lang="fr-FR" spc="-70" dirty="0"/>
              <a:t> (2002): </a:t>
            </a:r>
            <a:r>
              <a:rPr lang="fr-FR" spc="-70" dirty="0" err="1"/>
              <a:t>Bernanke</a:t>
            </a:r>
            <a:r>
              <a:rPr lang="fr-FR" spc="-70" dirty="0"/>
              <a:t> (1983) comme un « </a:t>
            </a:r>
            <a:r>
              <a:rPr lang="fr-FR" i="1" spc="-70" dirty="0" err="1"/>
              <a:t>embellishment</a:t>
            </a:r>
            <a:r>
              <a:rPr lang="fr-FR" i="1" spc="-70" dirty="0"/>
              <a:t> of the Friedman-Schwartz story</a:t>
            </a:r>
            <a:r>
              <a:rPr lang="fr-FR" spc="-70" dirty="0"/>
              <a:t> »</a:t>
            </a:r>
            <a:endParaRPr lang="fr-FR" dirty="0"/>
          </a:p>
          <a:p>
            <a:pPr marL="457200" lvl="1" indent="0">
              <a:lnSpc>
                <a:spcPct val="110000"/>
              </a:lnSpc>
              <a:buNone/>
            </a:pPr>
            <a:endParaRPr lang="fr-FR" sz="2400" spc="-70" dirty="0"/>
          </a:p>
        </p:txBody>
      </p:sp>
    </p:spTree>
    <p:extLst>
      <p:ext uri="{BB962C8B-B14F-4D97-AF65-F5344CB8AC3E}">
        <p14:creationId xmlns:p14="http://schemas.microsoft.com/office/powerpoint/2010/main" val="1239330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40570"/>
            <a:ext cx="8575031" cy="1127343"/>
          </a:xfrm>
        </p:spPr>
        <p:txBody>
          <a:bodyPr>
            <a:normAutofit/>
          </a:bodyPr>
          <a:lstStyle/>
          <a:p>
            <a:pPr algn="l"/>
            <a:r>
              <a:rPr lang="fr-FR" sz="3600" spc="-100" dirty="0"/>
              <a:t>Modèle </a:t>
            </a:r>
            <a:r>
              <a:rPr lang="fr-FR" sz="3600" spc="-100" dirty="0" err="1"/>
              <a:t>Diamond</a:t>
            </a:r>
            <a:r>
              <a:rPr lang="fr-FR" sz="3600" spc="-100" dirty="0"/>
              <a:t> and </a:t>
            </a:r>
            <a:r>
              <a:rPr lang="fr-FR" sz="3600" spc="-100" dirty="0" err="1"/>
              <a:t>Dybvig</a:t>
            </a:r>
            <a:r>
              <a:rPr lang="fr-FR" sz="3600" spc="-100" dirty="0"/>
              <a:t> (1983)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419527" cy="41926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156275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1819</Words>
  <Application>Microsoft Macintosh PowerPoint</Application>
  <PresentationFormat>Affichage à l'écran (4:3)</PresentationFormat>
  <Paragraphs>174</Paragraphs>
  <Slides>26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Avenir Medium</vt:lpstr>
      <vt:lpstr>Calibri</vt:lpstr>
      <vt:lpstr>Palatino Linotype</vt:lpstr>
      <vt:lpstr>Wingdings</vt:lpstr>
      <vt:lpstr>Thème Office</vt:lpstr>
      <vt:lpstr> Séminaire Master 2 Recherche HPE Laurent Le Maux  </vt:lpstr>
      <vt:lpstr> Bilan (Actif/Passif) de la Réserve fédérale (2007-2009)</vt:lpstr>
      <vt:lpstr>  </vt:lpstr>
      <vt:lpstr>I. Les années 1970</vt:lpstr>
      <vt:lpstr>Chicago et Nouveaux classiques</vt:lpstr>
      <vt:lpstr>MIT et Nouveaux keynésiens</vt:lpstr>
      <vt:lpstr>Frederic Mishkin (2007)</vt:lpstr>
      <vt:lpstr>Ben Bernanke</vt:lpstr>
      <vt:lpstr>Modèle Diamond and Dybvig (1983)</vt:lpstr>
      <vt:lpstr>1 – Les agents</vt:lpstr>
      <vt:lpstr>2 – La banque</vt:lpstr>
      <vt:lpstr>2 – La banque</vt:lpstr>
      <vt:lpstr>2 – La banque</vt:lpstr>
      <vt:lpstr>3 – Comportement stratégique</vt:lpstr>
      <vt:lpstr>3 – Comportement stratégique</vt:lpstr>
      <vt:lpstr>4 – Equilibre</vt:lpstr>
      <vt:lpstr>Conclusion – Choc exogène</vt:lpstr>
      <vt:lpstr>Conclusion – Processus endogène</vt:lpstr>
      <vt:lpstr>III. La politique de stabilité financière</vt:lpstr>
      <vt:lpstr>1 – Le consensus Jackson Hole</vt:lpstr>
      <vt:lpstr>1 – Le consensus Jackson Hole</vt:lpstr>
      <vt:lpstr>2 – Le principe de la BRI</vt:lpstr>
      <vt:lpstr>2 – Le principe de la BRI</vt:lpstr>
      <vt:lpstr>2 – Le principe de la BRI</vt:lpstr>
      <vt:lpstr>2 – Le principe de la BRI</vt:lpstr>
      <vt:lpstr>Conclusion –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Théorie classique de la monnaie</dc:title>
  <dc:creator>Le Maux</dc:creator>
  <cp:lastModifiedBy>Laurent Lemaux</cp:lastModifiedBy>
  <cp:revision>83</cp:revision>
  <cp:lastPrinted>2022-03-24T23:25:09Z</cp:lastPrinted>
  <dcterms:created xsi:type="dcterms:W3CDTF">2020-01-29T09:25:08Z</dcterms:created>
  <dcterms:modified xsi:type="dcterms:W3CDTF">2026-03-14T10:51:21Z</dcterms:modified>
</cp:coreProperties>
</file>