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79" r:id="rId2"/>
    <p:sldId id="286" r:id="rId3"/>
    <p:sldId id="274" r:id="rId4"/>
    <p:sldId id="272" r:id="rId5"/>
    <p:sldId id="270" r:id="rId6"/>
    <p:sldId id="281" r:id="rId7"/>
    <p:sldId id="257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/>
    <p:restoredTop sz="95000"/>
  </p:normalViewPr>
  <p:slideViewPr>
    <p:cSldViewPr snapToGrid="0">
      <p:cViewPr varScale="1">
        <p:scale>
          <a:sx n="96" d="100"/>
          <a:sy n="96" d="100"/>
        </p:scale>
        <p:origin x="17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Bodoni 72 Book" pitchFamily="2" charset="0"/>
              </a:defRPr>
            </a:lvl1pPr>
          </a:lstStyle>
          <a:p>
            <a:fld id="{03A32CA5-1AB5-1A45-ABAF-D86557E81D3E}" type="datetimeFigureOut">
              <a:rPr lang="fr-FR" smtClean="0"/>
              <a:pPr/>
              <a:t>18/03/2026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Bodoni 72 Book" pitchFamily="2" charset="0"/>
              </a:defRPr>
            </a:lvl1pPr>
          </a:lstStyle>
          <a:p>
            <a:fld id="{3114E88B-6B23-1947-9B12-EFD2DC71305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54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Bodoni 72 Book" pitchFamily="2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17274-22B9-0E36-BCBB-9564FE322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FF813E-7E36-B1E1-891D-82592790D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9ABFB6-2990-1894-4E94-3D2132FA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589E80-C85D-44BF-96B1-1F60B9BC6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A86238-E477-D28C-5C8C-9543F84BD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79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EDD64B-DBAC-35E2-D4E1-72E099C5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A2F0FE-864B-AC12-1AE5-B912ADF78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EE841-ECD7-F8F2-9ED0-126559F4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8FDBD6-92F7-F369-3F7F-174A8A097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1DCCC8-6C6F-5EAF-4ADF-144E9497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46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B879CD-F385-46DB-57C3-04AF4EFEA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964E75-8D65-B9A0-33C0-3D03D5BA1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5359D6-E450-425B-F858-C7A99022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5CF824-053C-8553-F4F9-62490F8C1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5AA0D5-F532-0571-2A63-4F4B8D69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05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AB129-A3BD-8222-025F-61E84BB0A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F9233C-F3CA-2A55-1B36-5FFC5EB4E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230237-9B4A-AF8C-C6AA-9D229FC1B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6318B4-9DA4-45CF-5D40-23C2DB39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943427-2FC7-903B-093E-A7B7B2CC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27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97762C-8731-B123-533F-4CD03FB19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D4A8D7-0163-F255-D457-56D354BB8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5124B3-6ABE-D510-C529-A2D07C3AC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E65B4F-ECBE-6358-B300-2B9CFD65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3C214-01D2-A133-50A9-18151D0A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16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FE022-F4A1-B76D-5D14-4D6B40F8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261BE1-E1DD-89C7-E90E-E26BDA74D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38522B-587C-0F05-A063-1A4EBD9F1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0E1AAF-AB0D-27C5-6056-687B7A011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11F0B4-BB68-11DB-1CF9-AC3C7310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C4A109-3088-E9B9-4927-739B4098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54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9BC01-49D7-C87C-B0FB-AB2A87E3E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82E5C4-5CDB-12F5-A744-BF3704598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92521F-2FDC-5C5D-EAA3-04BDCE769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CF98F6-FDF6-C346-4FB0-33B82C1DB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5BD4A71-6EDC-DFFF-4F81-E88490A31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92F5CD-5E1B-2448-CF1C-E927FABA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F7FADA-DDC8-F117-7BA3-A211BCC6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B207EA-7200-39CD-E6F1-FCC1EA3C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07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24850-4B20-DC7E-B872-340ECBBC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60991F-150D-F93C-0F96-912575293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B10ACB-04F2-7497-74CF-9CC6C5B9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7E6ED9-3FB5-779E-5820-DCCA57A7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58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40D5F85-122B-6626-4BE7-E7BF2DED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94E08A-2F69-36D8-5B52-76A98436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57BB4A-8165-79FE-26FE-46D39853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5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160F00-E8C8-5383-A25A-55D7D6769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45E2D2-9EE1-93F5-AC07-F25A2F516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54F04F-ED60-E562-8619-F4C38F958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AEDF3B-6F61-45A3-60D6-48DE7D87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8562E5-067B-FC3F-D902-1A385386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2F2CE-2EB8-B982-DCAE-818A643D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52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9E4A0B-AE5F-5052-35B6-A293A63B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0A7BE0E-FBE7-5DA5-7146-7B9731DFA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8ADCF7-75A0-44AD-5B61-4E40A8E69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EEB667-46C8-735B-7EBD-2F41B32F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9D3D57-ECCB-AF4B-7572-82A10945D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2037E5-2FD2-3E27-6788-A58270EC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87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A15B49-79E8-8030-9C86-6176A4169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EAB826-4F93-FD3C-D133-9779BA6CF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54A36-3F1F-8570-C40C-A244F619C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fld id="{B2C16CC5-DDD8-9246-9437-049A1EA44C67}" type="datetimeFigureOut">
              <a:rPr lang="fr-FR" smtClean="0"/>
              <a:pPr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C5C729-3057-6F2D-03E6-16218F1B1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E8EFF6-85BD-6D65-1A81-A0EAA0586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fld id="{1B5055B9-2580-9D4E-9183-25F7435EE9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048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Bodoni 72 Book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8205EFA-C689-05BB-BB68-88CEDBCBB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L’accueil des marchands juifs et séfarades (II)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7838654B-262E-ED96-FBDD-6541B443B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Séance 7 (19/03)</a:t>
            </a:r>
          </a:p>
        </p:txBody>
      </p:sp>
    </p:spTree>
    <p:extLst>
      <p:ext uri="{BB962C8B-B14F-4D97-AF65-F5344CB8AC3E}">
        <p14:creationId xmlns:p14="http://schemas.microsoft.com/office/powerpoint/2010/main" val="88542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E4A9E-32F4-865D-AD1C-1031B6130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EAD47-AF0D-C649-2144-E9457319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A847D0-577C-6BAD-ED39-6B1F0FE54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notion de « cosmopolitisme communautaire »: une coexistence de nations étrangères dans le cadre d’une société corporative aux barrières ethniques et confessionnelles rigides (mais pas étanches)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Livourne, ville nouvelle : de petit port de mouillage à place commerciale majeure en Méditerranée en l’espace de quelques décennies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 succès dû à une combinaison d’opportunisme politique, d’investissement matériel et financier et de dispositifs juridiques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Le ghetto à l’envers : interdiction de l’usure et de la vente de fripes, spécialisation désirée dans le commerce à longue distance, propriété immobilière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autonomie juridictionnelle inédite : </a:t>
            </a:r>
            <a:r>
              <a:rPr lang="fr-FR" sz="2400" i="1" dirty="0" err="1"/>
              <a:t>massari</a:t>
            </a:r>
            <a:r>
              <a:rPr lang="fr-FR" sz="2400" dirty="0"/>
              <a:t>, tribunal halakhique de première instance, </a:t>
            </a:r>
            <a:r>
              <a:rPr lang="fr-FR" sz="2400" i="1" dirty="0" err="1"/>
              <a:t>ballottazione</a:t>
            </a:r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1220727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1E800-0C28-D99D-31DE-72F5D15F0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27683-D18B-10B4-7789-4A750D8D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1B75C3-04E8-14A9-3D1D-E5EF79421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</a:t>
            </a:r>
            <a:r>
              <a:rPr lang="fr-FR" sz="2400" i="1" dirty="0" err="1"/>
              <a:t>Nação</a:t>
            </a:r>
            <a:r>
              <a:rPr lang="fr-FR" sz="2400" dirty="0"/>
              <a:t> parmi les nations : Français, Anglais, « Flamands », Arméniens, Grecs, « Turcs », Génois… Seule « nation sujette »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Entre acculturation distinctive de l’élite séfarade et maintien des stéréotypes et des barrières religieuses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Des sociabilités aristocratiques, intellectuelles et artistiques </a:t>
            </a:r>
            <a:r>
              <a:rPr lang="fr-FR" sz="2400" dirty="0" err="1"/>
              <a:t>transconfessionnelles</a:t>
            </a:r>
            <a:endParaRPr lang="fr-FR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communauté homogène du point de vue religieux mais socialement stratifiée : élite séfarade, majorité italienne, immigration en provenance d’Afrique du Nord. (Auparavant</a:t>
            </a:r>
            <a:r>
              <a:rPr lang="fr-FR" sz="2400"/>
              <a:t>, également installation </a:t>
            </a:r>
            <a:r>
              <a:rPr lang="fr-FR" sz="2400" dirty="0"/>
              <a:t>de nombreux juifs livournais au Maghreb : les Granas)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géométrie variable du rapport entre tolérance religieuse et franchise mercantiliste : Amsterdam, Londres, Marseille</a:t>
            </a:r>
          </a:p>
        </p:txBody>
      </p:sp>
    </p:spTree>
    <p:extLst>
      <p:ext uri="{BB962C8B-B14F-4D97-AF65-F5344CB8AC3E}">
        <p14:creationId xmlns:p14="http://schemas.microsoft.com/office/powerpoint/2010/main" val="53146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9AA1F1-CDB1-AF8C-298B-B3D44641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/>
          </a:bodyPr>
          <a:lstStyle/>
          <a:p>
            <a:pPr algn="ctr"/>
            <a:r>
              <a:rPr lang="fr-FR" sz="4000" dirty="0"/>
              <a:t>Un colloque à ne pas rater </a:t>
            </a:r>
            <a:r>
              <a:rPr lang="fr-FR" sz="4000"/>
              <a:t>avant ou </a:t>
            </a:r>
            <a:r>
              <a:rPr lang="fr-FR" sz="4000" dirty="0"/>
              <a:t>après le partiel blanc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BF36CEC-300C-E6D3-AD46-8FE084B71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686323"/>
            <a:ext cx="4783697" cy="3433583"/>
          </a:xfrm>
        </p:spPr>
        <p:txBody>
          <a:bodyPr>
            <a:normAutofit/>
          </a:bodyPr>
          <a:lstStyle/>
          <a:p>
            <a:endParaRPr lang="en-US" sz="200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0C8AD09-4CB9-C863-8AFF-6219A4056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8517" y="537882"/>
            <a:ext cx="3945189" cy="558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96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8E28E-22D8-B363-7333-2EA17D374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F23225-8038-1C94-89D8-DB2CC6853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champs historiographiques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404BCE-E868-7DA1-006A-01B18F2FF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juifs de Rome (</a:t>
            </a:r>
            <a:r>
              <a:rPr lang="fr-FR" dirty="0" err="1"/>
              <a:t>Attilio</a:t>
            </a:r>
            <a:r>
              <a:rPr lang="fr-FR" dirty="0"/>
              <a:t> Milani, Kenneth </a:t>
            </a:r>
            <a:r>
              <a:rPr lang="fr-FR" dirty="0" err="1"/>
              <a:t>Stow</a:t>
            </a:r>
            <a:r>
              <a:rPr lang="fr-FR" dirty="0"/>
              <a:t>, Marina </a:t>
            </a:r>
            <a:r>
              <a:rPr lang="fr-FR" dirty="0" err="1"/>
              <a:t>Caffiero</a:t>
            </a:r>
            <a:r>
              <a:rPr lang="fr-FR" dirty="0"/>
              <a:t>, Serena Di </a:t>
            </a:r>
            <a:r>
              <a:rPr lang="fr-FR" dirty="0" err="1"/>
              <a:t>Nepi</a:t>
            </a:r>
            <a:r>
              <a:rPr lang="fr-FR" dirty="0"/>
              <a:t>, Michaël </a:t>
            </a:r>
            <a:r>
              <a:rPr lang="fr-FR" dirty="0" err="1"/>
              <a:t>Gasperoni</a:t>
            </a:r>
            <a:r>
              <a:rPr lang="fr-FR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conversions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 la Rome de la Contre-Réforme (Jean Delumeau)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sociale et prosopographie</a:t>
            </a:r>
          </a:p>
        </p:txBody>
      </p:sp>
    </p:spTree>
    <p:extLst>
      <p:ext uri="{BB962C8B-B14F-4D97-AF65-F5344CB8AC3E}">
        <p14:creationId xmlns:p14="http://schemas.microsoft.com/office/powerpoint/2010/main" val="384501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EC3E9-424B-2A2A-F35F-9296B1047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6F553E-96F5-8B43-57A4-219F39328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Par-dessus tout : archives notariales (reconstruction des patrimoines, des transactions et des solidarités)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Archives judiciaires : tribunal de la Rote (pontifical avec juridiction théoriquement à l’échelle de la Catholicité, en pratique surtout Espagne et Italie), tribunal du Gouverneur (juridiction pénale sur la ville de Rome)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i="1" dirty="0" err="1"/>
              <a:t>Avvisi</a:t>
            </a:r>
            <a:r>
              <a:rPr lang="fr-FR" dirty="0"/>
              <a:t>, des feuilles volantes de nouvelles (pour la publicité des baptêmes)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Vies posthumes de papes</a:t>
            </a:r>
          </a:p>
        </p:txBody>
      </p:sp>
    </p:spTree>
    <p:extLst>
      <p:ext uri="{BB962C8B-B14F-4D97-AF65-F5344CB8AC3E}">
        <p14:creationId xmlns:p14="http://schemas.microsoft.com/office/powerpoint/2010/main" val="63781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DF4D6E-50D5-176F-4FD5-2BD43433C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3C25FB-3DDD-E131-9038-7AA2DB344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microhistoire pragmatique de la conversion : réseaux de parenté, de connaissances et de sociabilités et rapport coûts-bénéfices plutôt qu’étude de la sincérité religieuse et de l’intériorité de la foi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coexistence paradoxale : plus forte entre élites juives et catholiques (y compris une figure de la Contre-Réforme intransigeante comme Pie V) que ne le permet sur le papier </a:t>
            </a:r>
            <a:r>
              <a:rPr lang="fr-FR" sz="2400" i="1" dirty="0"/>
              <a:t>Cum </a:t>
            </a:r>
            <a:r>
              <a:rPr lang="fr-FR" sz="2400" i="1" dirty="0" err="1"/>
              <a:t>nimis</a:t>
            </a:r>
            <a:r>
              <a:rPr lang="fr-FR" sz="2400" i="1" dirty="0"/>
              <a:t> </a:t>
            </a:r>
            <a:r>
              <a:rPr lang="fr-FR" sz="2400" i="1" dirty="0" err="1"/>
              <a:t>absurdum</a:t>
            </a:r>
            <a:r>
              <a:rPr lang="fr-FR" sz="2400" dirty="0"/>
              <a:t>, avec jeux et prêts d’argent, mais ancrée dans une culture de la polémique confessionnelle, de l’antijudaïsme et de la conversion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Deux armes principales : la censure (bûcher du Talmud en 1553) et la prédication obligatoire (le samedi), qui s’appuient toutes deux sur des convertis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notion de « converti-trophée »: une conversion spectaculaire d’un membre éminent du ghetto, amplement mise en scène et destinée à en susciter d’autres en cascade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conversion comme adoption spirituelle sanctionnée par le changement l’onomastique, avec également des avantages nombreux en termes de capital économique et social, en l’occurrence jusqu’à l’anoblissement</a:t>
            </a:r>
          </a:p>
        </p:txBody>
      </p:sp>
    </p:spTree>
    <p:extLst>
      <p:ext uri="{BB962C8B-B14F-4D97-AF65-F5344CB8AC3E}">
        <p14:creationId xmlns:p14="http://schemas.microsoft.com/office/powerpoint/2010/main" val="301108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BA3E8-99AD-EC6C-5E76-53F9A052B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177423-7DA3-8819-E020-98337D03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F687DD-6FB0-1284-F2BC-F844863C6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vie immobilière du ghetto :  d’un côté, une opération spéculative pour propriétaires chrétiens ; de l’autre, un système de loyers garantis, cessibles et transmissibles (</a:t>
            </a:r>
            <a:r>
              <a:rPr lang="fr-FR" sz="2400" i="1" dirty="0"/>
              <a:t>jus </a:t>
            </a:r>
            <a:r>
              <a:rPr lang="fr-FR" sz="2400" i="1" dirty="0" err="1"/>
              <a:t>gazagà</a:t>
            </a:r>
            <a:r>
              <a:rPr lang="fr-FR" sz="2400" dirty="0"/>
              <a:t>, de </a:t>
            </a:r>
            <a:r>
              <a:rPr lang="fr-FR" sz="2400" i="1" dirty="0" err="1"/>
              <a:t>hazakah</a:t>
            </a:r>
            <a:r>
              <a:rPr lang="fr-FR" sz="2400" dirty="0"/>
              <a:t>, la présomption et par extension la possession par présomption)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communauté juive romaine diverse (Italiens, Sépharades, Ashkénazes…) et connectée (Viterbe, Ancône, Ferrare, Venise…) par le mariage et les affaires, malgré le ghetto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L’« usure » juive (le prêt à intérêt) : une activité essentielle dans une économie à crédit, mais stigmatisée et de plus en plus contrainte pour favoriser les débiteurs et surtout le Mont de Piété catholique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La précaire organisation interne du ghetto : autocensure, arbitrage (pas de tribunal rabbinique), cinq synagogues (</a:t>
            </a:r>
            <a:r>
              <a:rPr lang="fr-FR" sz="2400" i="1" dirty="0" err="1"/>
              <a:t>scuole</a:t>
            </a:r>
            <a:r>
              <a:rPr lang="fr-FR" sz="2400" dirty="0"/>
              <a:t>) partageant le même bâtiment (avec des </a:t>
            </a:r>
            <a:r>
              <a:rPr lang="fr-FR" sz="2400"/>
              <a:t>affiliations culturelles </a:t>
            </a:r>
            <a:r>
              <a:rPr lang="fr-FR" sz="2400" dirty="0"/>
              <a:t>assez lâches)</a:t>
            </a:r>
          </a:p>
        </p:txBody>
      </p:sp>
    </p:spTree>
    <p:extLst>
      <p:ext uri="{BB962C8B-B14F-4D97-AF65-F5344CB8AC3E}">
        <p14:creationId xmlns:p14="http://schemas.microsoft.com/office/powerpoint/2010/main" val="1661345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B55382-9295-B301-8E8D-C264EDB58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264" y="556994"/>
            <a:ext cx="4753535" cy="1672499"/>
          </a:xfrm>
        </p:spPr>
        <p:txBody>
          <a:bodyPr>
            <a:normAutofit/>
          </a:bodyPr>
          <a:lstStyle/>
          <a:p>
            <a:pPr algn="ctr"/>
            <a:r>
              <a:rPr lang="fr-FR" sz="3700" b="1" noProof="0" dirty="0"/>
              <a:t>La franchise livournaise : tolérance, privilèges et confiance</a:t>
            </a:r>
          </a:p>
        </p:txBody>
      </p:sp>
      <p:pic>
        <p:nvPicPr>
          <p:cNvPr id="7" name="Image 6" descr="Une image contenant peinture, art, dessin, plein air&#10;&#10;Le contenu généré par l’IA peut être incorrect.">
            <a:extLst>
              <a:ext uri="{FF2B5EF4-FFF2-40B4-BE49-F238E27FC236}">
                <a16:creationId xmlns:a16="http://schemas.microsoft.com/office/drawing/2014/main" id="{B8BF5EE7-65BC-5B4E-A6A3-CF5CCC03D3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86" r="32381" b="-2"/>
          <a:stretch/>
        </p:blipFill>
        <p:spPr>
          <a:xfrm>
            <a:off x="-4642" y="10"/>
            <a:ext cx="3006061" cy="3339639"/>
          </a:xfrm>
          <a:prstGeom prst="rect">
            <a:avLst/>
          </a:prstGeom>
        </p:spPr>
      </p:pic>
      <p:pic>
        <p:nvPicPr>
          <p:cNvPr id="5" name="Image 4" descr="Une image contenant texte, livre, écriture manuscrite, papier&#10;&#10;Le contenu généré par l’IA peut être incorrect.">
            <a:extLst>
              <a:ext uri="{FF2B5EF4-FFF2-40B4-BE49-F238E27FC236}">
                <a16:creationId xmlns:a16="http://schemas.microsoft.com/office/drawing/2014/main" id="{04A1A055-BC1C-937B-FFFA-6E5F2B43894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" b="11236"/>
          <a:stretch/>
        </p:blipFill>
        <p:spPr>
          <a:xfrm>
            <a:off x="3198068" y="10"/>
            <a:ext cx="2991088" cy="3339639"/>
          </a:xfrm>
          <a:prstGeom prst="rect">
            <a:avLst/>
          </a:prstGeom>
        </p:spPr>
      </p:pic>
      <p:pic>
        <p:nvPicPr>
          <p:cNvPr id="10" name="Image 9" descr="Une image contenant peinture, art, dessin, Arts visuels&#10;&#10;Le contenu généré par l’IA peut être incorrect.">
            <a:extLst>
              <a:ext uri="{FF2B5EF4-FFF2-40B4-BE49-F238E27FC236}">
                <a16:creationId xmlns:a16="http://schemas.microsoft.com/office/drawing/2014/main" id="{F416FA08-1642-4FC3-8035-7EEA8DBA9A6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482" r="1" b="13601"/>
          <a:stretch/>
        </p:blipFill>
        <p:spPr>
          <a:xfrm>
            <a:off x="-2" y="3518351"/>
            <a:ext cx="6189158" cy="3339649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EDBE53-DA2D-BC5B-72DB-E92D42BF6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265" y="2413645"/>
            <a:ext cx="4753534" cy="3694734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1600" noProof="0" dirty="0"/>
              <a:t>Contexte de la loi de 1593 : non seulement celle de 1591, mais aussi le « mercantilisme philosémite » (J. </a:t>
            </a:r>
            <a:r>
              <a:rPr lang="fr-FR" sz="1600" noProof="0" dirty="0" err="1"/>
              <a:t>Israel</a:t>
            </a:r>
            <a:r>
              <a:rPr lang="fr-FR" sz="1600" noProof="0" dirty="0"/>
              <a:t>) du XVI</a:t>
            </a:r>
            <a:r>
              <a:rPr lang="fr-FR" sz="1600" baseline="30000" noProof="0" dirty="0"/>
              <a:t>e</a:t>
            </a:r>
            <a:r>
              <a:rPr lang="fr-FR" sz="1600" noProof="0" dirty="0"/>
              <a:t> siècle. En Italie : Ancône, Ferrare, Nice et Venise précèdent Livourne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600" noProof="0" dirty="0"/>
              <a:t>Les juifs ne sont pas la seule communauté visée par les lois </a:t>
            </a:r>
            <a:r>
              <a:rPr lang="fr-FR" sz="1600" noProof="0" dirty="0" err="1"/>
              <a:t>livournines</a:t>
            </a:r>
            <a:r>
              <a:rPr lang="fr-FR" sz="1600" noProof="0" dirty="0"/>
              <a:t> : il s’agit d’un objectif de « cosmopolitisme communautaire » (F. </a:t>
            </a:r>
            <a:r>
              <a:rPr lang="fr-FR" sz="1600" noProof="0" dirty="0" err="1"/>
              <a:t>Trivellato</a:t>
            </a:r>
            <a:r>
              <a:rPr lang="fr-FR" sz="1600" noProof="0" dirty="0"/>
              <a:t>), dans lequel les Juifs servent d’« indice de la franchise (G. Calafat)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600" noProof="0" dirty="0"/>
              <a:t>La franchise livournaise est un éventail de privilèges dont l’originalité est donnée par l’étendue et la durée des droits concédés (environnement de confiance). Elle doit se comprendre par rapport à deux autres réalités, qui ne sont pas nécessairement contradictoires dans une perspective diachronique : les expulsions et les ghettos.</a:t>
            </a:r>
          </a:p>
        </p:txBody>
      </p:sp>
    </p:spTree>
    <p:extLst>
      <p:ext uri="{BB962C8B-B14F-4D97-AF65-F5344CB8AC3E}">
        <p14:creationId xmlns:p14="http://schemas.microsoft.com/office/powerpoint/2010/main" val="37946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B2C01-891A-CF7F-2C15-76A9373AD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4A54E-9278-A770-1732-36D82D2C0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champs historiographiques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508364-2D23-69D4-C0A3-05B06B7D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juifs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diasporas marchandes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 l’économie politique et du commerce à l’âge mercantiliste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 la tolérance et des minorités religieuses</a:t>
            </a:r>
          </a:p>
        </p:txBody>
      </p:sp>
    </p:spTree>
    <p:extLst>
      <p:ext uri="{BB962C8B-B14F-4D97-AF65-F5344CB8AC3E}">
        <p14:creationId xmlns:p14="http://schemas.microsoft.com/office/powerpoint/2010/main" val="2252909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6540-1E45-3D77-943E-7F35E9CB8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468DF-A869-DD03-8C2A-324C3459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2F1BFB-71EB-4172-FD13-9A142A18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Descriptions de voyageurs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Sources normatives et administratives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Surtout : livres de compte d’une entreprise familiale, la firme </a:t>
            </a:r>
            <a:r>
              <a:rPr lang="fr-FR" dirty="0" err="1"/>
              <a:t>Ergas</a:t>
            </a:r>
            <a:r>
              <a:rPr lang="fr-FR" dirty="0"/>
              <a:t> &amp; </a:t>
            </a:r>
            <a:r>
              <a:rPr lang="fr-FR" dirty="0" err="1"/>
              <a:t>Silvera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7838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883</Words>
  <Application>Microsoft Macintosh PowerPoint</Application>
  <PresentationFormat>Grand écran</PresentationFormat>
  <Paragraphs>49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Bodoni 72 Book</vt:lpstr>
      <vt:lpstr>Courier New</vt:lpstr>
      <vt:lpstr>Thème Office</vt:lpstr>
      <vt:lpstr>L’accueil des marchands juifs et séfarades (II)</vt:lpstr>
      <vt:lpstr>Un colloque à ne pas rater avant ou après le partiel blanc</vt:lpstr>
      <vt:lpstr>Les champs historiographiques</vt:lpstr>
      <vt:lpstr>Les sources</vt:lpstr>
      <vt:lpstr>Les thèmes</vt:lpstr>
      <vt:lpstr>Les thèmes</vt:lpstr>
      <vt:lpstr>La franchise livournaise : tolérance, privilèges et confiance</vt:lpstr>
      <vt:lpstr>Les champs historiographiques</vt:lpstr>
      <vt:lpstr>Les sources</vt:lpstr>
      <vt:lpstr>Les thèmes</vt:lpstr>
      <vt:lpstr>Les thèmes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Gilles NARCY</dc:creator>
  <cp:lastModifiedBy>Gilles NARCY</cp:lastModifiedBy>
  <cp:revision>144</cp:revision>
  <dcterms:created xsi:type="dcterms:W3CDTF">2026-01-28T12:53:36Z</dcterms:created>
  <dcterms:modified xsi:type="dcterms:W3CDTF">2026-03-18T18:21:00Z</dcterms:modified>
</cp:coreProperties>
</file>