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Poppins" pitchFamily="2" charset="77"/>
      <p:regular r:id="rId17"/>
      <p:bold r:id="rId18"/>
      <p:italic r:id="rId19"/>
      <p:boldItalic r:id="rId20"/>
    </p:embeddedFont>
    <p:embeddedFont>
      <p:font typeface="Poppins Bold" pitchFamily="2" charset="77"/>
      <p:regular r:id="rId21"/>
      <p:bold r:id="rId22"/>
    </p:embeddedFont>
    <p:embeddedFont>
      <p:font typeface="Poppins Bold Italics" pitchFamily="2" charset="77"/>
      <p:regular r:id="rId23"/>
      <p:bold r:id="rId24"/>
      <p:italic r:id="rId25"/>
      <p:boldItalic r:id="rId26"/>
    </p:embeddedFont>
    <p:embeddedFont>
      <p:font typeface="Poppins Italics" pitchFamily="2" charset="77"/>
      <p:regular r:id="rId27"/>
      <p:italic r:id="rId28"/>
    </p:embeddedFont>
    <p:embeddedFont>
      <p:font typeface="Poppins Medium" panose="00000600000000000000" pitchFamily="2" charset="77"/>
      <p:regular r:id="rId29"/>
    </p:embeddedFont>
    <p:embeddedFont>
      <p:font typeface="Poppins Semi-Bold" pitchFamily="2" charset="77"/>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7" autoAdjust="0"/>
    <p:restoredTop sz="94643" autoAdjust="0"/>
  </p:normalViewPr>
  <p:slideViewPr>
    <p:cSldViewPr>
      <p:cViewPr varScale="1">
        <p:scale>
          <a:sx n="76" d="100"/>
          <a:sy n="76" d="100"/>
        </p:scale>
        <p:origin x="54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fr-FR"/>
          </a:p>
        </p:txBody>
      </p:sp>
      <p:sp>
        <p:nvSpPr>
          <p:cNvPr id="3" name="TextBox 3"/>
          <p:cNvSpPr txBox="1"/>
          <p:nvPr/>
        </p:nvSpPr>
        <p:spPr>
          <a:xfrm>
            <a:off x="1487399" y="4705985"/>
            <a:ext cx="14813864" cy="2285365"/>
          </a:xfrm>
          <a:prstGeom prst="rect">
            <a:avLst/>
          </a:prstGeom>
        </p:spPr>
        <p:txBody>
          <a:bodyPr lIns="0" tIns="0" rIns="0" bIns="0" rtlCol="0" anchor="t">
            <a:spAutoFit/>
          </a:bodyPr>
          <a:lstStyle/>
          <a:p>
            <a:pPr algn="l">
              <a:lnSpc>
                <a:spcPts val="8959"/>
              </a:lnSpc>
            </a:pPr>
            <a:r>
              <a:rPr lang="en-US" sz="6399">
                <a:solidFill>
                  <a:srgbClr val="FFFFFF"/>
                </a:solidFill>
                <a:latin typeface="Poppins"/>
                <a:ea typeface="Poppins"/>
                <a:cs typeface="Poppins"/>
                <a:sym typeface="Poppins"/>
              </a:rPr>
              <a:t>L’accueil des marchands juifs séfarades : la loi livournine de 1593</a:t>
            </a:r>
          </a:p>
        </p:txBody>
      </p:sp>
      <p:sp>
        <p:nvSpPr>
          <p:cNvPr id="4" name="TextBox 4"/>
          <p:cNvSpPr txBox="1"/>
          <p:nvPr/>
        </p:nvSpPr>
        <p:spPr>
          <a:xfrm>
            <a:off x="14325601" y="971550"/>
            <a:ext cx="2965966" cy="731611"/>
          </a:xfrm>
          <a:prstGeom prst="rect">
            <a:avLst/>
          </a:prstGeom>
        </p:spPr>
        <p:txBody>
          <a:bodyPr wrap="square" lIns="0" tIns="0" rIns="0" bIns="0" rtlCol="0" anchor="t">
            <a:spAutoFit/>
          </a:bodyPr>
          <a:lstStyle/>
          <a:p>
            <a:pPr algn="ctr">
              <a:lnSpc>
                <a:spcPts val="2940"/>
              </a:lnSpc>
            </a:pPr>
            <a:r>
              <a:rPr lang="en-US" sz="2100" b="1" dirty="0">
                <a:solidFill>
                  <a:srgbClr val="FFFFFF"/>
                </a:solidFill>
                <a:latin typeface="Poppins Semi-Bold"/>
                <a:ea typeface="Poppins Semi-Bold"/>
                <a:cs typeface="Poppins Semi-Bold"/>
                <a:sym typeface="Poppins Semi-Bold"/>
              </a:rPr>
              <a:t>Hugo Leroy</a:t>
            </a:r>
          </a:p>
          <a:p>
            <a:pPr algn="ctr">
              <a:lnSpc>
                <a:spcPts val="2940"/>
              </a:lnSpc>
              <a:spcBef>
                <a:spcPct val="0"/>
              </a:spcBef>
            </a:pPr>
            <a:r>
              <a:rPr lang="en-US" sz="2100" b="1" dirty="0">
                <a:solidFill>
                  <a:srgbClr val="FFFFFF"/>
                </a:solidFill>
                <a:latin typeface="Poppins Semi-Bold"/>
                <a:ea typeface="Poppins Semi-Bold"/>
                <a:cs typeface="Poppins Semi-Bold"/>
                <a:sym typeface="Poppins Semi-Bold"/>
              </a:rPr>
              <a:t>Suzanne  Denis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fr-FR"/>
          </a:p>
        </p:txBody>
      </p:sp>
      <p:sp>
        <p:nvSpPr>
          <p:cNvPr id="3" name="TextBox 3"/>
          <p:cNvSpPr txBox="1"/>
          <p:nvPr/>
        </p:nvSpPr>
        <p:spPr>
          <a:xfrm>
            <a:off x="2055718" y="705506"/>
            <a:ext cx="14176564" cy="1128395"/>
          </a:xfrm>
          <a:prstGeom prst="rect">
            <a:avLst/>
          </a:prstGeom>
        </p:spPr>
        <p:txBody>
          <a:bodyPr lIns="0" tIns="0" rIns="0" bIns="0" rtlCol="0" anchor="t">
            <a:spAutoFit/>
          </a:bodyPr>
          <a:lstStyle/>
          <a:p>
            <a:pPr algn="l">
              <a:lnSpc>
                <a:spcPts val="4480"/>
              </a:lnSpc>
            </a:pPr>
            <a:r>
              <a:rPr lang="en-US" sz="3200">
                <a:solidFill>
                  <a:srgbClr val="FFFFFF"/>
                </a:solidFill>
                <a:latin typeface="Poppins"/>
                <a:ea typeface="Poppins"/>
                <a:cs typeface="Poppins"/>
                <a:sym typeface="Poppins"/>
              </a:rPr>
              <a:t>I. Livourne : un port conçu pour attirer les marchands et communautés étrangères</a:t>
            </a:r>
          </a:p>
        </p:txBody>
      </p:sp>
      <p:sp>
        <p:nvSpPr>
          <p:cNvPr id="4" name="TextBox 4"/>
          <p:cNvSpPr txBox="1"/>
          <p:nvPr/>
        </p:nvSpPr>
        <p:spPr>
          <a:xfrm>
            <a:off x="2055718" y="2961161"/>
            <a:ext cx="14176564" cy="954405"/>
          </a:xfrm>
          <a:prstGeom prst="rect">
            <a:avLst/>
          </a:prstGeom>
        </p:spPr>
        <p:txBody>
          <a:bodyPr lIns="0" tIns="0" rIns="0" bIns="0" rtlCol="0" anchor="t">
            <a:spAutoFit/>
          </a:bodyPr>
          <a:lstStyle/>
          <a:p>
            <a:pPr algn="just">
              <a:lnSpc>
                <a:spcPts val="2520"/>
              </a:lnSpc>
            </a:pPr>
            <a:r>
              <a:rPr lang="en-US" sz="1800">
                <a:solidFill>
                  <a:srgbClr val="FFFFFF"/>
                </a:solidFill>
                <a:latin typeface="Poppins"/>
                <a:ea typeface="Poppins"/>
                <a:cs typeface="Poppins"/>
                <a:sym typeface="Poppins"/>
              </a:rPr>
              <a:t>“À vous tous marchands de quelque nation que ce soit, Levantins, Ponantins, Espagnols, Portugais, Grecs, Allemands, &amp; Italiens, Juifs, Turcs, et Maures, Arméniens, Persans, &amp; autres, salut.”</a:t>
            </a:r>
          </a:p>
          <a:p>
            <a:pPr algn="just">
              <a:lnSpc>
                <a:spcPts val="2520"/>
              </a:lnSpc>
            </a:pPr>
            <a:endParaRPr lang="en-US" sz="1800">
              <a:solidFill>
                <a:srgbClr val="FFFFFF"/>
              </a:solidFill>
              <a:latin typeface="Poppins"/>
              <a:ea typeface="Poppins"/>
              <a:cs typeface="Poppins"/>
              <a:sym typeface="Poppins"/>
            </a:endParaRPr>
          </a:p>
        </p:txBody>
      </p:sp>
      <p:sp>
        <p:nvSpPr>
          <p:cNvPr id="5" name="TextBox 5"/>
          <p:cNvSpPr txBox="1"/>
          <p:nvPr/>
        </p:nvSpPr>
        <p:spPr>
          <a:xfrm>
            <a:off x="2055718" y="2127406"/>
            <a:ext cx="14176564" cy="509905"/>
          </a:xfrm>
          <a:prstGeom prst="rect">
            <a:avLst/>
          </a:prstGeom>
        </p:spPr>
        <p:txBody>
          <a:bodyPr lIns="0" tIns="0" rIns="0" bIns="0" rtlCol="0" anchor="t">
            <a:spAutoFit/>
          </a:bodyPr>
          <a:lstStyle/>
          <a:p>
            <a:pPr algn="l">
              <a:lnSpc>
                <a:spcPts val="3919"/>
              </a:lnSpc>
            </a:pPr>
            <a:r>
              <a:rPr lang="en-US" sz="2799">
                <a:solidFill>
                  <a:srgbClr val="FFDE59"/>
                </a:solidFill>
                <a:latin typeface="Poppins"/>
                <a:ea typeface="Poppins"/>
                <a:cs typeface="Poppins"/>
                <a:sym typeface="Poppins"/>
              </a:rPr>
              <a:t>A. Une invitation aux marchands des nations étrangères</a:t>
            </a:r>
          </a:p>
        </p:txBody>
      </p:sp>
      <p:sp>
        <p:nvSpPr>
          <p:cNvPr id="6" name="TextBox 6"/>
          <p:cNvSpPr txBox="1"/>
          <p:nvPr/>
        </p:nvSpPr>
        <p:spPr>
          <a:xfrm>
            <a:off x="2055718" y="5932392"/>
            <a:ext cx="14176564" cy="640080"/>
          </a:xfrm>
          <a:prstGeom prst="rect">
            <a:avLst/>
          </a:prstGeom>
        </p:spPr>
        <p:txBody>
          <a:bodyPr lIns="0" tIns="0" rIns="0" bIns="0" rtlCol="0" anchor="t">
            <a:spAutoFit/>
          </a:bodyPr>
          <a:lstStyle/>
          <a:p>
            <a:pPr algn="just">
              <a:lnSpc>
                <a:spcPts val="2519"/>
              </a:lnSpc>
            </a:pPr>
            <a:r>
              <a:rPr lang="en-US" sz="1799">
                <a:solidFill>
                  <a:srgbClr val="FFFFFF"/>
                </a:solidFill>
                <a:latin typeface="Poppins"/>
                <a:ea typeface="Poppins"/>
                <a:cs typeface="Poppins"/>
                <a:sym typeface="Poppins"/>
              </a:rPr>
              <a:t>“XXIX. </a:t>
            </a:r>
            <a:r>
              <a:rPr lang="en-US" sz="1799" u="sng">
                <a:solidFill>
                  <a:srgbClr val="FFFFFF"/>
                </a:solidFill>
                <a:latin typeface="Poppins"/>
                <a:ea typeface="Poppins"/>
                <a:cs typeface="Poppins"/>
                <a:sym typeface="Poppins"/>
              </a:rPr>
              <a:t>Nous vous concédons tous les Privilèges dont jouissent nos sujets</a:t>
            </a:r>
            <a:r>
              <a:rPr lang="en-US" sz="1799">
                <a:solidFill>
                  <a:srgbClr val="FFFFFF"/>
                </a:solidFill>
                <a:latin typeface="Poppins"/>
                <a:ea typeface="Poppins"/>
                <a:cs typeface="Poppins"/>
                <a:sym typeface="Poppins"/>
              </a:rPr>
              <a:t> Marchands Chrétiens Citoyens Florentins et Pisans, c’est-à-dire de pratiquer tout Art et marchandise”</a:t>
            </a:r>
          </a:p>
        </p:txBody>
      </p:sp>
      <p:sp>
        <p:nvSpPr>
          <p:cNvPr id="7" name="TextBox 7"/>
          <p:cNvSpPr txBox="1"/>
          <p:nvPr/>
        </p:nvSpPr>
        <p:spPr>
          <a:xfrm>
            <a:off x="2055718" y="4125182"/>
            <a:ext cx="14176564" cy="509905"/>
          </a:xfrm>
          <a:prstGeom prst="rect">
            <a:avLst/>
          </a:prstGeom>
        </p:spPr>
        <p:txBody>
          <a:bodyPr lIns="0" tIns="0" rIns="0" bIns="0" rtlCol="0" anchor="t">
            <a:spAutoFit/>
          </a:bodyPr>
          <a:lstStyle/>
          <a:p>
            <a:pPr algn="l">
              <a:lnSpc>
                <a:spcPts val="3919"/>
              </a:lnSpc>
            </a:pPr>
            <a:r>
              <a:rPr lang="en-US" sz="2799">
                <a:solidFill>
                  <a:srgbClr val="FFDE59"/>
                </a:solidFill>
                <a:latin typeface="Poppins"/>
                <a:ea typeface="Poppins"/>
                <a:cs typeface="Poppins"/>
                <a:sym typeface="Poppins"/>
              </a:rPr>
              <a:t>B. Des privilèges assurant la sécurité économique et juridique des marchands</a:t>
            </a:r>
          </a:p>
        </p:txBody>
      </p:sp>
      <p:sp>
        <p:nvSpPr>
          <p:cNvPr id="8" name="TextBox 8"/>
          <p:cNvSpPr txBox="1"/>
          <p:nvPr/>
        </p:nvSpPr>
        <p:spPr>
          <a:xfrm>
            <a:off x="2055718" y="8118792"/>
            <a:ext cx="14176564" cy="1005205"/>
          </a:xfrm>
          <a:prstGeom prst="rect">
            <a:avLst/>
          </a:prstGeom>
        </p:spPr>
        <p:txBody>
          <a:bodyPr lIns="0" tIns="0" rIns="0" bIns="0" rtlCol="0" anchor="t">
            <a:spAutoFit/>
          </a:bodyPr>
          <a:lstStyle/>
          <a:p>
            <a:pPr algn="l">
              <a:lnSpc>
                <a:spcPts val="3919"/>
              </a:lnSpc>
              <a:spcBef>
                <a:spcPct val="0"/>
              </a:spcBef>
            </a:pPr>
            <a:r>
              <a:rPr lang="en-US" sz="2799" u="none" strike="noStrike">
                <a:solidFill>
                  <a:srgbClr val="FFDE59"/>
                </a:solidFill>
                <a:latin typeface="Poppins"/>
                <a:ea typeface="Poppins"/>
                <a:cs typeface="Poppins"/>
                <a:sym typeface="Poppins"/>
              </a:rPr>
              <a:t>C. Inciter une installation durable </a:t>
            </a:r>
          </a:p>
          <a:p>
            <a:pPr marL="0" lvl="0" indent="0" algn="l">
              <a:lnSpc>
                <a:spcPts val="3919"/>
              </a:lnSpc>
              <a:spcBef>
                <a:spcPct val="0"/>
              </a:spcBef>
            </a:pPr>
            <a:endParaRPr lang="en-US" sz="2799" u="none" strike="noStrike">
              <a:solidFill>
                <a:srgbClr val="FFDE59"/>
              </a:solidFill>
              <a:latin typeface="Poppins"/>
              <a:ea typeface="Poppins"/>
              <a:cs typeface="Poppins"/>
              <a:sym typeface="Poppins"/>
            </a:endParaRPr>
          </a:p>
        </p:txBody>
      </p:sp>
      <p:sp>
        <p:nvSpPr>
          <p:cNvPr id="9" name="TextBox 9"/>
          <p:cNvSpPr txBox="1"/>
          <p:nvPr/>
        </p:nvSpPr>
        <p:spPr>
          <a:xfrm>
            <a:off x="2055718" y="8932545"/>
            <a:ext cx="14176564" cy="325755"/>
          </a:xfrm>
          <a:prstGeom prst="rect">
            <a:avLst/>
          </a:prstGeom>
        </p:spPr>
        <p:txBody>
          <a:bodyPr lIns="0" tIns="0" rIns="0" bIns="0" rtlCol="0" anchor="t">
            <a:spAutoFit/>
          </a:bodyPr>
          <a:lstStyle/>
          <a:p>
            <a:pPr algn="just">
              <a:lnSpc>
                <a:spcPts val="2520"/>
              </a:lnSpc>
            </a:pPr>
            <a:r>
              <a:rPr lang="en-US" sz="1800">
                <a:solidFill>
                  <a:srgbClr val="FFFFFF"/>
                </a:solidFill>
                <a:latin typeface="Poppins"/>
                <a:ea typeface="Poppins"/>
                <a:cs typeface="Poppins"/>
                <a:sym typeface="Poppins"/>
              </a:rPr>
              <a:t>“I .vous puissiez vendre ou exiger vos biens immeubles</a:t>
            </a:r>
            <a:r>
              <a:rPr lang="en-US" sz="1800" i="1">
                <a:solidFill>
                  <a:srgbClr val="FFFFFF"/>
                </a:solidFill>
                <a:latin typeface="Poppins Italics"/>
                <a:ea typeface="Poppins Italics"/>
                <a:cs typeface="Poppins Italics"/>
                <a:sym typeface="Poppins Italics"/>
              </a:rPr>
              <a:t>”</a:t>
            </a:r>
          </a:p>
        </p:txBody>
      </p:sp>
      <p:sp>
        <p:nvSpPr>
          <p:cNvPr id="10" name="TextBox 10"/>
          <p:cNvSpPr txBox="1"/>
          <p:nvPr/>
        </p:nvSpPr>
        <p:spPr>
          <a:xfrm>
            <a:off x="2055718" y="6886797"/>
            <a:ext cx="14176564" cy="954405"/>
          </a:xfrm>
          <a:prstGeom prst="rect">
            <a:avLst/>
          </a:prstGeom>
        </p:spPr>
        <p:txBody>
          <a:bodyPr lIns="0" tIns="0" rIns="0" bIns="0" rtlCol="0" anchor="t">
            <a:spAutoFit/>
          </a:bodyPr>
          <a:lstStyle/>
          <a:p>
            <a:pPr algn="just">
              <a:lnSpc>
                <a:spcPts val="2520"/>
              </a:lnSpc>
            </a:pPr>
            <a:r>
              <a:rPr lang="en-US" sz="1800" i="1">
                <a:solidFill>
                  <a:srgbClr val="FFFFFF"/>
                </a:solidFill>
                <a:latin typeface="Poppins Italics"/>
                <a:ea typeface="Poppins Italics"/>
                <a:cs typeface="Poppins Italics"/>
                <a:sym typeface="Poppins Italics"/>
              </a:rPr>
              <a:t>“</a:t>
            </a:r>
            <a:r>
              <a:rPr lang="en-US" sz="1800">
                <a:solidFill>
                  <a:srgbClr val="FFFFFF"/>
                </a:solidFill>
                <a:latin typeface="Poppins"/>
                <a:ea typeface="Poppins"/>
                <a:cs typeface="Poppins"/>
                <a:sym typeface="Poppins"/>
              </a:rPr>
              <a:t>I.Dans le cas où un Souverain Pontife ou quiconque d’autre nous demandait de vous expulser tous ou en partie, nous voulons en ce cas qu’après que cet ordre quelque autre façon que ce soit […]</a:t>
            </a:r>
            <a:r>
              <a:rPr lang="en-US" sz="1800" u="sng">
                <a:solidFill>
                  <a:srgbClr val="FFFFFF"/>
                </a:solidFill>
                <a:latin typeface="Poppins"/>
                <a:ea typeface="Poppins"/>
                <a:cs typeface="Poppins"/>
                <a:sym typeface="Poppins"/>
              </a:rPr>
              <a:t> il vous soit laissé cinq ans de délai</a:t>
            </a:r>
            <a:r>
              <a:rPr lang="en-US" sz="1800">
                <a:solidFill>
                  <a:srgbClr val="FFFFFF"/>
                </a:solidFill>
                <a:latin typeface="Poppins"/>
                <a:ea typeface="Poppins"/>
                <a:cs typeface="Poppins"/>
                <a:sym typeface="Poppins"/>
              </a:rPr>
              <a:t> afin que vous ayez le temps de récupérer vos crédits auprès de vos débiteurs” </a:t>
            </a:r>
          </a:p>
        </p:txBody>
      </p:sp>
      <p:sp>
        <p:nvSpPr>
          <p:cNvPr id="11" name="TextBox 11"/>
          <p:cNvSpPr txBox="1"/>
          <p:nvPr/>
        </p:nvSpPr>
        <p:spPr>
          <a:xfrm>
            <a:off x="2055718" y="4663662"/>
            <a:ext cx="14176564" cy="954405"/>
          </a:xfrm>
          <a:prstGeom prst="rect">
            <a:avLst/>
          </a:prstGeom>
        </p:spPr>
        <p:txBody>
          <a:bodyPr lIns="0" tIns="0" rIns="0" bIns="0" rtlCol="0" anchor="t">
            <a:spAutoFit/>
          </a:bodyPr>
          <a:lstStyle/>
          <a:p>
            <a:pPr algn="just">
              <a:lnSpc>
                <a:spcPts val="2519"/>
              </a:lnSpc>
            </a:pPr>
            <a:r>
              <a:rPr lang="en-US" sz="1799">
                <a:solidFill>
                  <a:srgbClr val="FFFFFF"/>
                </a:solidFill>
                <a:latin typeface="Poppins"/>
                <a:ea typeface="Poppins"/>
                <a:cs typeface="Poppins"/>
                <a:sym typeface="Poppins"/>
              </a:rPr>
              <a:t>“VI. </a:t>
            </a:r>
            <a:r>
              <a:rPr lang="en-US" sz="1799" u="sng">
                <a:solidFill>
                  <a:srgbClr val="FFFFFF"/>
                </a:solidFill>
                <a:latin typeface="Poppins"/>
                <a:ea typeface="Poppins"/>
                <a:cs typeface="Poppins"/>
                <a:sym typeface="Poppins"/>
              </a:rPr>
              <a:t>Nous vous garantissons la sécurité,</a:t>
            </a:r>
            <a:r>
              <a:rPr lang="en-US" sz="1799">
                <a:solidFill>
                  <a:srgbClr val="FFFFFF"/>
                </a:solidFill>
                <a:latin typeface="Poppins"/>
                <a:ea typeface="Poppins"/>
                <a:cs typeface="Poppins"/>
                <a:sym typeface="Poppins"/>
              </a:rPr>
              <a:t> pour vous, vos lettres, vos marchandises et vos commis à Livourne, ainsi </a:t>
            </a:r>
            <a:r>
              <a:rPr lang="en-US" sz="1799" u="sng">
                <a:solidFill>
                  <a:srgbClr val="FFFFFF"/>
                </a:solidFill>
                <a:latin typeface="Poppins"/>
                <a:ea typeface="Poppins"/>
                <a:cs typeface="Poppins"/>
                <a:sym typeface="Poppins"/>
              </a:rPr>
              <a:t>qu’un sauf-conduit vis-à-vis de nos Galères,</a:t>
            </a:r>
            <a:r>
              <a:rPr lang="en-US" sz="1799">
                <a:solidFill>
                  <a:srgbClr val="FFFFFF"/>
                </a:solidFill>
                <a:latin typeface="Poppins"/>
                <a:ea typeface="Poppins"/>
                <a:cs typeface="Poppins"/>
                <a:sym typeface="Poppins"/>
              </a:rPr>
              <a:t> et nous prions tous les Princes Chrétiens et leurs ministres et Capitaines de Galères et d’autres vaisseaux de faire de même afin que vous puissiez vous rendre en sûreté dans notre port de Livourne et Pise”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fr-FR"/>
          </a:p>
        </p:txBody>
      </p:sp>
      <p:sp>
        <p:nvSpPr>
          <p:cNvPr id="3" name="TextBox 3"/>
          <p:cNvSpPr txBox="1"/>
          <p:nvPr/>
        </p:nvSpPr>
        <p:spPr>
          <a:xfrm>
            <a:off x="1028700" y="838595"/>
            <a:ext cx="16599934" cy="1128395"/>
          </a:xfrm>
          <a:prstGeom prst="rect">
            <a:avLst/>
          </a:prstGeom>
        </p:spPr>
        <p:txBody>
          <a:bodyPr lIns="0" tIns="0" rIns="0" bIns="0" rtlCol="0" anchor="t">
            <a:spAutoFit/>
          </a:bodyPr>
          <a:lstStyle/>
          <a:p>
            <a:pPr algn="l">
              <a:lnSpc>
                <a:spcPts val="4480"/>
              </a:lnSpc>
            </a:pPr>
            <a:r>
              <a:rPr lang="en-US" sz="3200">
                <a:solidFill>
                  <a:srgbClr val="FFFFFF"/>
                </a:solidFill>
                <a:latin typeface="Poppins"/>
                <a:ea typeface="Poppins"/>
                <a:cs typeface="Poppins"/>
                <a:sym typeface="Poppins"/>
              </a:rPr>
              <a:t>II. Livourne, un havre de tolérance religieuse dans l’Italie de la Contre-Réforme</a:t>
            </a:r>
          </a:p>
          <a:p>
            <a:pPr algn="l">
              <a:lnSpc>
                <a:spcPts val="4480"/>
              </a:lnSpc>
            </a:pPr>
            <a:endParaRPr lang="en-US" sz="3200">
              <a:solidFill>
                <a:srgbClr val="FFFFFF"/>
              </a:solidFill>
              <a:latin typeface="Poppins"/>
              <a:ea typeface="Poppins"/>
              <a:cs typeface="Poppins"/>
              <a:sym typeface="Poppins"/>
            </a:endParaRPr>
          </a:p>
        </p:txBody>
      </p:sp>
      <p:sp>
        <p:nvSpPr>
          <p:cNvPr id="4" name="TextBox 4"/>
          <p:cNvSpPr txBox="1"/>
          <p:nvPr/>
        </p:nvSpPr>
        <p:spPr>
          <a:xfrm>
            <a:off x="1689765" y="2128915"/>
            <a:ext cx="13793790" cy="2065020"/>
          </a:xfrm>
          <a:prstGeom prst="rect">
            <a:avLst/>
          </a:prstGeom>
        </p:spPr>
        <p:txBody>
          <a:bodyPr lIns="0" tIns="0" rIns="0" bIns="0" rtlCol="0" anchor="t">
            <a:spAutoFit/>
          </a:bodyPr>
          <a:lstStyle/>
          <a:p>
            <a:pPr algn="just">
              <a:lnSpc>
                <a:spcPts val="2700"/>
              </a:lnSpc>
            </a:pPr>
            <a:r>
              <a:rPr lang="en-US" sz="1800">
                <a:solidFill>
                  <a:srgbClr val="FFFFFF"/>
                </a:solidFill>
                <a:latin typeface="Poppins"/>
                <a:ea typeface="Poppins"/>
                <a:cs typeface="Poppins"/>
                <a:sym typeface="Poppins"/>
              </a:rPr>
              <a:t>“XXV. Que vos </a:t>
            </a:r>
            <a:r>
              <a:rPr lang="en-US" sz="1800" i="1">
                <a:solidFill>
                  <a:srgbClr val="FFFFFF"/>
                </a:solidFill>
                <a:latin typeface="Poppins Italics"/>
                <a:ea typeface="Poppins Italics"/>
                <a:cs typeface="Poppins Italics"/>
                <a:sym typeface="Poppins Italics"/>
              </a:rPr>
              <a:t>Massari</a:t>
            </a:r>
            <a:r>
              <a:rPr lang="en-US" sz="1800">
                <a:solidFill>
                  <a:srgbClr val="FFFFFF"/>
                </a:solidFill>
                <a:latin typeface="Poppins"/>
                <a:ea typeface="Poppins"/>
                <a:cs typeface="Poppins"/>
                <a:sym typeface="Poppins"/>
              </a:rPr>
              <a:t> juifs aient dans vos Synagogues l’autorité de</a:t>
            </a:r>
            <a:r>
              <a:rPr lang="en-US" sz="1800" u="sng">
                <a:solidFill>
                  <a:srgbClr val="FFFFFF"/>
                </a:solidFill>
                <a:latin typeface="Poppins"/>
                <a:ea typeface="Poppins"/>
                <a:cs typeface="Poppins"/>
                <a:sym typeface="Poppins"/>
              </a:rPr>
              <a:t> juger, éteindre et prononcer les peines</a:t>
            </a:r>
            <a:r>
              <a:rPr lang="en-US" sz="1800" b="1">
                <a:solidFill>
                  <a:srgbClr val="FFFFFF"/>
                </a:solidFill>
                <a:latin typeface="Poppins Bold"/>
                <a:ea typeface="Poppins Bold"/>
                <a:cs typeface="Poppins Bold"/>
                <a:sym typeface="Poppins Bold"/>
              </a:rPr>
              <a:t> </a:t>
            </a:r>
            <a:r>
              <a:rPr lang="en-US" sz="1800">
                <a:solidFill>
                  <a:srgbClr val="FFFFFF"/>
                </a:solidFill>
                <a:latin typeface="Poppins"/>
                <a:ea typeface="Poppins"/>
                <a:cs typeface="Poppins"/>
                <a:sym typeface="Poppins"/>
              </a:rPr>
              <a:t>qu’ils voudront selon votre rite et coutume juive quant à tous les différends qui pourraient survenir </a:t>
            </a:r>
            <a:r>
              <a:rPr lang="en-US" sz="1800" u="sng">
                <a:solidFill>
                  <a:srgbClr val="FFFFFF"/>
                </a:solidFill>
                <a:latin typeface="Poppins"/>
                <a:ea typeface="Poppins"/>
                <a:cs typeface="Poppins"/>
                <a:sym typeface="Poppins"/>
              </a:rPr>
              <a:t>entre Juifs </a:t>
            </a:r>
            <a:r>
              <a:rPr lang="en-US" sz="1800">
                <a:solidFill>
                  <a:srgbClr val="FFFFFF"/>
                </a:solidFill>
                <a:latin typeface="Poppins"/>
                <a:ea typeface="Poppins"/>
                <a:cs typeface="Poppins"/>
                <a:sym typeface="Poppins"/>
              </a:rPr>
              <a:t>[…].”</a:t>
            </a:r>
          </a:p>
          <a:p>
            <a:pPr algn="just">
              <a:lnSpc>
                <a:spcPts val="2700"/>
              </a:lnSpc>
            </a:pPr>
            <a:r>
              <a:rPr lang="en-US" sz="1800">
                <a:solidFill>
                  <a:srgbClr val="FFFFFF"/>
                </a:solidFill>
                <a:latin typeface="Poppins"/>
                <a:ea typeface="Poppins"/>
                <a:cs typeface="Poppins"/>
                <a:sym typeface="Poppins"/>
              </a:rPr>
              <a:t>X. Juge laïc </a:t>
            </a:r>
          </a:p>
          <a:p>
            <a:pPr algn="just">
              <a:lnSpc>
                <a:spcPts val="2700"/>
              </a:lnSpc>
            </a:pPr>
            <a:r>
              <a:rPr lang="en-US" sz="1800">
                <a:solidFill>
                  <a:srgbClr val="FFFFFF"/>
                </a:solidFill>
                <a:latin typeface="Poppins"/>
                <a:ea typeface="Poppins"/>
                <a:cs typeface="Poppins"/>
                <a:sym typeface="Poppins"/>
              </a:rPr>
              <a:t>XI. Affaire mêlant juifs et chrétiens </a:t>
            </a:r>
          </a:p>
          <a:p>
            <a:pPr algn="just">
              <a:lnSpc>
                <a:spcPts val="2700"/>
              </a:lnSpc>
            </a:pPr>
            <a:r>
              <a:rPr lang="en-US" sz="1800">
                <a:solidFill>
                  <a:srgbClr val="FFFFFF"/>
                </a:solidFill>
                <a:latin typeface="Poppins"/>
                <a:ea typeface="Poppins"/>
                <a:cs typeface="Poppins"/>
                <a:sym typeface="Poppins"/>
              </a:rPr>
              <a:t>VIII. Cent mille écus donner aux </a:t>
            </a:r>
            <a:r>
              <a:rPr lang="en-US" sz="1800" i="1">
                <a:solidFill>
                  <a:srgbClr val="FFFFFF"/>
                </a:solidFill>
                <a:latin typeface="Poppins Italics"/>
                <a:ea typeface="Poppins Italics"/>
                <a:cs typeface="Poppins Italics"/>
                <a:sym typeface="Poppins Italics"/>
              </a:rPr>
              <a:t>Massari </a:t>
            </a:r>
            <a:r>
              <a:rPr lang="en-US" sz="1800">
                <a:solidFill>
                  <a:srgbClr val="FFFFFF"/>
                </a:solidFill>
                <a:latin typeface="Poppins"/>
                <a:ea typeface="Poppins"/>
                <a:cs typeface="Poppins"/>
                <a:sym typeface="Poppins"/>
              </a:rPr>
              <a:t>des Synagogue pour les distribuer aux marins.</a:t>
            </a:r>
          </a:p>
          <a:p>
            <a:pPr algn="just">
              <a:lnSpc>
                <a:spcPts val="2700"/>
              </a:lnSpc>
            </a:pPr>
            <a:r>
              <a:rPr lang="en-US" sz="1800">
                <a:solidFill>
                  <a:srgbClr val="FFFFFF"/>
                </a:solidFill>
                <a:latin typeface="Poppins"/>
                <a:ea typeface="Poppins"/>
                <a:cs typeface="Poppins"/>
                <a:sym typeface="Poppins"/>
              </a:rPr>
              <a:t>XXV. </a:t>
            </a:r>
            <a:r>
              <a:rPr lang="en-US" sz="1800" i="1">
                <a:solidFill>
                  <a:srgbClr val="FFFFFF"/>
                </a:solidFill>
                <a:latin typeface="Poppins Italics"/>
                <a:ea typeface="Poppins Italics"/>
                <a:cs typeface="Poppins Italics"/>
                <a:sym typeface="Poppins Italics"/>
              </a:rPr>
              <a:t>Massari </a:t>
            </a:r>
            <a:r>
              <a:rPr lang="en-US" sz="1800">
                <a:solidFill>
                  <a:srgbClr val="FFFFFF"/>
                </a:solidFill>
                <a:latin typeface="Poppins"/>
                <a:ea typeface="Poppins"/>
                <a:cs typeface="Poppins"/>
                <a:sym typeface="Poppins"/>
              </a:rPr>
              <a:t>peuvent exiler les juifs qui se rendraient coupables de scandale.</a:t>
            </a:r>
          </a:p>
        </p:txBody>
      </p:sp>
      <p:sp>
        <p:nvSpPr>
          <p:cNvPr id="5" name="TextBox 5"/>
          <p:cNvSpPr txBox="1"/>
          <p:nvPr/>
        </p:nvSpPr>
        <p:spPr>
          <a:xfrm>
            <a:off x="1689765" y="5017921"/>
            <a:ext cx="15277805" cy="2065020"/>
          </a:xfrm>
          <a:prstGeom prst="rect">
            <a:avLst/>
          </a:prstGeom>
        </p:spPr>
        <p:txBody>
          <a:bodyPr lIns="0" tIns="0" rIns="0" bIns="0" rtlCol="0" anchor="t">
            <a:spAutoFit/>
          </a:bodyPr>
          <a:lstStyle/>
          <a:p>
            <a:pPr algn="just">
              <a:lnSpc>
                <a:spcPts val="2700"/>
              </a:lnSpc>
            </a:pPr>
            <a:r>
              <a:rPr lang="en-US" sz="1800">
                <a:solidFill>
                  <a:srgbClr val="FFFFFF"/>
                </a:solidFill>
                <a:latin typeface="Poppins"/>
                <a:ea typeface="Poppins"/>
                <a:cs typeface="Poppins"/>
                <a:sym typeface="Poppins"/>
              </a:rPr>
              <a:t>XXXVII. Droit à un terrain pour enterrer leurs morts</a:t>
            </a:r>
          </a:p>
          <a:p>
            <a:pPr algn="just">
              <a:lnSpc>
                <a:spcPts val="2700"/>
              </a:lnSpc>
            </a:pPr>
            <a:r>
              <a:rPr lang="en-US" sz="1800">
                <a:solidFill>
                  <a:srgbClr val="FFFFFF"/>
                </a:solidFill>
                <a:latin typeface="Poppins"/>
                <a:ea typeface="Poppins"/>
                <a:cs typeface="Poppins"/>
                <a:sym typeface="Poppins"/>
              </a:rPr>
              <a:t>XX. Une Synagogue par lieu</a:t>
            </a:r>
          </a:p>
          <a:p>
            <a:pPr algn="just">
              <a:lnSpc>
                <a:spcPts val="2700"/>
              </a:lnSpc>
            </a:pPr>
            <a:r>
              <a:rPr lang="en-US" sz="1800">
                <a:solidFill>
                  <a:srgbClr val="FFFFFF"/>
                </a:solidFill>
                <a:latin typeface="Poppins"/>
                <a:ea typeface="Poppins"/>
                <a:cs typeface="Poppins"/>
                <a:sym typeface="Poppins"/>
              </a:rPr>
              <a:t>XXIX. Acquérir des biens immeubles</a:t>
            </a:r>
          </a:p>
          <a:p>
            <a:pPr algn="just">
              <a:lnSpc>
                <a:spcPts val="2700"/>
              </a:lnSpc>
            </a:pPr>
            <a:r>
              <a:rPr lang="en-US" sz="1800">
                <a:solidFill>
                  <a:srgbClr val="FFFFFF"/>
                </a:solidFill>
                <a:latin typeface="Poppins"/>
                <a:ea typeface="Poppins"/>
                <a:cs typeface="Poppins"/>
                <a:sym typeface="Poppins"/>
              </a:rPr>
              <a:t>XX. Insulte, outrage ou violence interdits</a:t>
            </a:r>
          </a:p>
          <a:p>
            <a:pPr algn="just">
              <a:lnSpc>
                <a:spcPts val="2700"/>
              </a:lnSpc>
            </a:pPr>
            <a:r>
              <a:rPr lang="en-US" sz="1800">
                <a:solidFill>
                  <a:srgbClr val="FFFFFF"/>
                </a:solidFill>
                <a:latin typeface="Poppins"/>
                <a:ea typeface="Poppins"/>
                <a:cs typeface="Poppins"/>
                <a:sym typeface="Poppins"/>
              </a:rPr>
              <a:t>XXVI. Interdiction des Baptêmes forcés avant 13 ans + Catéchumènes + exclusion des nouveaux baptisés autorisée</a:t>
            </a:r>
          </a:p>
          <a:p>
            <a:pPr algn="just">
              <a:lnSpc>
                <a:spcPts val="2700"/>
              </a:lnSpc>
            </a:pPr>
            <a:r>
              <a:rPr lang="en-US" sz="1800">
                <a:solidFill>
                  <a:srgbClr val="FFFFFF"/>
                </a:solidFill>
                <a:latin typeface="Poppins"/>
                <a:ea typeface="Poppins"/>
                <a:cs typeface="Poppins"/>
                <a:sym typeface="Poppins"/>
              </a:rPr>
              <a:t>XX. Interdiction de convertir les Chrétiens </a:t>
            </a:r>
          </a:p>
        </p:txBody>
      </p:sp>
      <p:sp>
        <p:nvSpPr>
          <p:cNvPr id="6" name="TextBox 6"/>
          <p:cNvSpPr txBox="1"/>
          <p:nvPr/>
        </p:nvSpPr>
        <p:spPr>
          <a:xfrm>
            <a:off x="1306990" y="4346335"/>
            <a:ext cx="15622171" cy="509905"/>
          </a:xfrm>
          <a:prstGeom prst="rect">
            <a:avLst/>
          </a:prstGeom>
        </p:spPr>
        <p:txBody>
          <a:bodyPr lIns="0" tIns="0" rIns="0" bIns="0" rtlCol="0" anchor="t">
            <a:spAutoFit/>
          </a:bodyPr>
          <a:lstStyle/>
          <a:p>
            <a:pPr algn="l">
              <a:lnSpc>
                <a:spcPts val="3919"/>
              </a:lnSpc>
            </a:pPr>
            <a:r>
              <a:rPr lang="en-US" sz="2799">
                <a:solidFill>
                  <a:srgbClr val="FFDE59"/>
                </a:solidFill>
                <a:latin typeface="Poppins"/>
                <a:ea typeface="Poppins"/>
                <a:cs typeface="Poppins"/>
                <a:sym typeface="Poppins"/>
              </a:rPr>
              <a:t>B. La séparation entre juifs et chrétiens dans l’espace public (synagogues, sépultures) </a:t>
            </a:r>
          </a:p>
        </p:txBody>
      </p:sp>
      <p:sp>
        <p:nvSpPr>
          <p:cNvPr id="7" name="TextBox 7"/>
          <p:cNvSpPr txBox="1"/>
          <p:nvPr/>
        </p:nvSpPr>
        <p:spPr>
          <a:xfrm>
            <a:off x="1306990" y="1457085"/>
            <a:ext cx="14176564" cy="509905"/>
          </a:xfrm>
          <a:prstGeom prst="rect">
            <a:avLst/>
          </a:prstGeom>
        </p:spPr>
        <p:txBody>
          <a:bodyPr lIns="0" tIns="0" rIns="0" bIns="0" rtlCol="0" anchor="t">
            <a:spAutoFit/>
          </a:bodyPr>
          <a:lstStyle/>
          <a:p>
            <a:pPr algn="l">
              <a:lnSpc>
                <a:spcPts val="3919"/>
              </a:lnSpc>
            </a:pPr>
            <a:r>
              <a:rPr lang="en-US" sz="2799">
                <a:solidFill>
                  <a:srgbClr val="FFDE59"/>
                </a:solidFill>
                <a:latin typeface="Poppins"/>
                <a:ea typeface="Poppins"/>
                <a:cs typeface="Poppins"/>
                <a:sym typeface="Poppins"/>
              </a:rPr>
              <a:t>A. Les </a:t>
            </a:r>
            <a:r>
              <a:rPr lang="en-US" sz="2799" i="1">
                <a:solidFill>
                  <a:srgbClr val="FFDE59"/>
                </a:solidFill>
                <a:latin typeface="Poppins Italics"/>
                <a:ea typeface="Poppins Italics"/>
                <a:cs typeface="Poppins Italics"/>
                <a:sym typeface="Poppins Italics"/>
              </a:rPr>
              <a:t>Massari </a:t>
            </a:r>
            <a:r>
              <a:rPr lang="en-US" sz="2799">
                <a:solidFill>
                  <a:srgbClr val="FFDE59"/>
                </a:solidFill>
                <a:latin typeface="Poppins"/>
                <a:ea typeface="Poppins"/>
                <a:cs typeface="Poppins"/>
                <a:sym typeface="Poppins"/>
              </a:rPr>
              <a:t>: chefs de la communauté juive de Livourne (devant collaborer ?) </a:t>
            </a:r>
          </a:p>
        </p:txBody>
      </p:sp>
      <p:sp>
        <p:nvSpPr>
          <p:cNvPr id="8" name="TextBox 8"/>
          <p:cNvSpPr txBox="1"/>
          <p:nvPr/>
        </p:nvSpPr>
        <p:spPr>
          <a:xfrm>
            <a:off x="1306990" y="7235097"/>
            <a:ext cx="14176564" cy="509905"/>
          </a:xfrm>
          <a:prstGeom prst="rect">
            <a:avLst/>
          </a:prstGeom>
        </p:spPr>
        <p:txBody>
          <a:bodyPr lIns="0" tIns="0" rIns="0" bIns="0" rtlCol="0" anchor="t">
            <a:spAutoFit/>
          </a:bodyPr>
          <a:lstStyle/>
          <a:p>
            <a:pPr algn="l">
              <a:lnSpc>
                <a:spcPts val="3919"/>
              </a:lnSpc>
            </a:pPr>
            <a:r>
              <a:rPr lang="en-US" sz="2799">
                <a:solidFill>
                  <a:srgbClr val="FFDE59"/>
                </a:solidFill>
                <a:latin typeface="Poppins"/>
                <a:ea typeface="Poppins"/>
                <a:cs typeface="Poppins"/>
                <a:sym typeface="Poppins"/>
              </a:rPr>
              <a:t>C. Des concessions importantes malgré l’Inquisition  </a:t>
            </a:r>
          </a:p>
        </p:txBody>
      </p:sp>
      <p:sp>
        <p:nvSpPr>
          <p:cNvPr id="9" name="TextBox 9"/>
          <p:cNvSpPr txBox="1"/>
          <p:nvPr/>
        </p:nvSpPr>
        <p:spPr>
          <a:xfrm>
            <a:off x="1689765" y="7906927"/>
            <a:ext cx="13793790" cy="1036320"/>
          </a:xfrm>
          <a:prstGeom prst="rect">
            <a:avLst/>
          </a:prstGeom>
        </p:spPr>
        <p:txBody>
          <a:bodyPr lIns="0" tIns="0" rIns="0" bIns="0" rtlCol="0" anchor="t">
            <a:spAutoFit/>
          </a:bodyPr>
          <a:lstStyle/>
          <a:p>
            <a:pPr algn="just">
              <a:lnSpc>
                <a:spcPts val="2700"/>
              </a:lnSpc>
            </a:pPr>
            <a:r>
              <a:rPr lang="en-US" sz="1800">
                <a:solidFill>
                  <a:srgbClr val="FFFFFF"/>
                </a:solidFill>
                <a:latin typeface="Poppins"/>
                <a:ea typeface="Poppins"/>
                <a:cs typeface="Poppins"/>
                <a:sym typeface="Poppins"/>
              </a:rPr>
              <a:t>XVII. Permission de posséder des </a:t>
            </a:r>
            <a:r>
              <a:rPr lang="en-US" sz="1800" u="sng">
                <a:solidFill>
                  <a:srgbClr val="FFFFFF"/>
                </a:solidFill>
                <a:latin typeface="Poppins"/>
                <a:ea typeface="Poppins"/>
                <a:cs typeface="Poppins"/>
                <a:sym typeface="Poppins"/>
              </a:rPr>
              <a:t>“livres de toutes sortes</a:t>
            </a:r>
            <a:r>
              <a:rPr lang="en-US" sz="1800" b="1">
                <a:solidFill>
                  <a:srgbClr val="FFFFFF"/>
                </a:solidFill>
                <a:latin typeface="Poppins Bold"/>
                <a:ea typeface="Poppins Bold"/>
                <a:cs typeface="Poppins Bold"/>
                <a:sym typeface="Poppins Bold"/>
              </a:rPr>
              <a:t>,</a:t>
            </a:r>
            <a:r>
              <a:rPr lang="en-US" sz="1800">
                <a:solidFill>
                  <a:srgbClr val="FFFFFF"/>
                </a:solidFill>
                <a:latin typeface="Poppins"/>
                <a:ea typeface="Poppins"/>
                <a:cs typeface="Poppins"/>
                <a:sym typeface="Poppins"/>
              </a:rPr>
              <a:t> imprimés ou manuscrits, en hébreu et dans toute autre langue, pourvu qu’ils soient préalablement visés par un </a:t>
            </a:r>
            <a:r>
              <a:rPr lang="en-US" sz="1800" u="sng">
                <a:solidFill>
                  <a:srgbClr val="FFFFFF"/>
                </a:solidFill>
                <a:latin typeface="Poppins"/>
                <a:ea typeface="Poppins"/>
                <a:cs typeface="Poppins"/>
                <a:sym typeface="Poppins"/>
              </a:rPr>
              <a:t>Inquisiteur </a:t>
            </a:r>
            <a:r>
              <a:rPr lang="en-US" sz="1800">
                <a:solidFill>
                  <a:srgbClr val="FFFFFF"/>
                </a:solidFill>
                <a:latin typeface="Poppins"/>
                <a:ea typeface="Poppins"/>
                <a:cs typeface="Poppins"/>
                <a:sym typeface="Poppins"/>
              </a:rPr>
              <a:t>nommé à cet effet.” </a:t>
            </a:r>
          </a:p>
          <a:p>
            <a:pPr algn="just">
              <a:lnSpc>
                <a:spcPts val="2700"/>
              </a:lnSpc>
            </a:pPr>
            <a:r>
              <a:rPr lang="en-US" sz="1800">
                <a:solidFill>
                  <a:srgbClr val="FFFFFF"/>
                </a:solidFill>
                <a:latin typeface="Poppins"/>
                <a:ea typeface="Poppins"/>
                <a:cs typeface="Poppins"/>
                <a:sym typeface="Poppins"/>
              </a:rPr>
              <a:t>XXIX. Exemption du port d’un signe distinctf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fr-FR"/>
          </a:p>
        </p:txBody>
      </p:sp>
      <p:sp>
        <p:nvSpPr>
          <p:cNvPr id="3" name="TextBox 3"/>
          <p:cNvSpPr txBox="1"/>
          <p:nvPr/>
        </p:nvSpPr>
        <p:spPr>
          <a:xfrm>
            <a:off x="1484605" y="942975"/>
            <a:ext cx="15170968" cy="566420"/>
          </a:xfrm>
          <a:prstGeom prst="rect">
            <a:avLst/>
          </a:prstGeom>
        </p:spPr>
        <p:txBody>
          <a:bodyPr lIns="0" tIns="0" rIns="0" bIns="0" rtlCol="0" anchor="t">
            <a:spAutoFit/>
          </a:bodyPr>
          <a:lstStyle/>
          <a:p>
            <a:pPr algn="l">
              <a:lnSpc>
                <a:spcPts val="4480"/>
              </a:lnSpc>
            </a:pPr>
            <a:r>
              <a:rPr lang="en-US" sz="3200">
                <a:solidFill>
                  <a:srgbClr val="FFFFFF"/>
                </a:solidFill>
                <a:latin typeface="Poppins"/>
                <a:ea typeface="Poppins"/>
                <a:cs typeface="Poppins"/>
                <a:sym typeface="Poppins"/>
              </a:rPr>
              <a:t>III. Cohabitation quotidienne entre juifs et chrétiens </a:t>
            </a:r>
          </a:p>
        </p:txBody>
      </p:sp>
      <p:sp>
        <p:nvSpPr>
          <p:cNvPr id="4" name="TextBox 4"/>
          <p:cNvSpPr txBox="1"/>
          <p:nvPr/>
        </p:nvSpPr>
        <p:spPr>
          <a:xfrm>
            <a:off x="1484605" y="2061210"/>
            <a:ext cx="14176564" cy="509905"/>
          </a:xfrm>
          <a:prstGeom prst="rect">
            <a:avLst/>
          </a:prstGeom>
        </p:spPr>
        <p:txBody>
          <a:bodyPr lIns="0" tIns="0" rIns="0" bIns="0" rtlCol="0" anchor="t">
            <a:spAutoFit/>
          </a:bodyPr>
          <a:lstStyle/>
          <a:p>
            <a:pPr algn="l">
              <a:lnSpc>
                <a:spcPts val="3919"/>
              </a:lnSpc>
            </a:pPr>
            <a:r>
              <a:rPr lang="en-US" sz="2799">
                <a:solidFill>
                  <a:srgbClr val="FFDE59"/>
                </a:solidFill>
                <a:latin typeface="Poppins"/>
                <a:ea typeface="Poppins"/>
                <a:cs typeface="Poppins"/>
                <a:sym typeface="Poppins"/>
              </a:rPr>
              <a:t>A. Une administration conjointe qui mêle autorités laïques et religieuses</a:t>
            </a:r>
          </a:p>
        </p:txBody>
      </p:sp>
      <p:sp>
        <p:nvSpPr>
          <p:cNvPr id="5" name="TextBox 5"/>
          <p:cNvSpPr txBox="1"/>
          <p:nvPr/>
        </p:nvSpPr>
        <p:spPr>
          <a:xfrm>
            <a:off x="1599682" y="2931795"/>
            <a:ext cx="15401122" cy="2211705"/>
          </a:xfrm>
          <a:prstGeom prst="rect">
            <a:avLst/>
          </a:prstGeom>
        </p:spPr>
        <p:txBody>
          <a:bodyPr lIns="0" tIns="0" rIns="0" bIns="0" rtlCol="0" anchor="t">
            <a:spAutoFit/>
          </a:bodyPr>
          <a:lstStyle/>
          <a:p>
            <a:pPr algn="just">
              <a:lnSpc>
                <a:spcPts val="2520"/>
              </a:lnSpc>
            </a:pPr>
            <a:r>
              <a:rPr lang="en-US" sz="1800">
                <a:solidFill>
                  <a:srgbClr val="FFFFFF"/>
                </a:solidFill>
                <a:latin typeface="Poppins"/>
                <a:ea typeface="Poppins"/>
                <a:cs typeface="Poppins"/>
                <a:sym typeface="Poppins"/>
              </a:rPr>
              <a:t>XXXI. Nous ordonnons que nul ne puisse jouir d’aucun desdits Privilèges s’il n’est pas nommé et confirmé par les Chefs de la Synagogue après intervention de vos dits </a:t>
            </a:r>
            <a:r>
              <a:rPr lang="en-US" sz="1800" i="1">
                <a:solidFill>
                  <a:srgbClr val="FFFFFF"/>
                </a:solidFill>
                <a:latin typeface="Poppins Italics"/>
                <a:ea typeface="Poppins Italics"/>
                <a:cs typeface="Poppins Italics"/>
                <a:sym typeface="Poppins Italics"/>
              </a:rPr>
              <a:t>Massari </a:t>
            </a:r>
            <a:r>
              <a:rPr lang="en-US" sz="1800">
                <a:solidFill>
                  <a:srgbClr val="FFFFFF"/>
                </a:solidFill>
                <a:latin typeface="Poppins"/>
                <a:ea typeface="Poppins"/>
                <a:cs typeface="Poppins"/>
                <a:sym typeface="Poppins"/>
              </a:rPr>
              <a:t>nommés et inscrits dans le </a:t>
            </a:r>
            <a:r>
              <a:rPr lang="en-US" sz="1800" u="sng">
                <a:solidFill>
                  <a:srgbClr val="FFFFFF"/>
                </a:solidFill>
                <a:latin typeface="Poppins"/>
                <a:ea typeface="Poppins"/>
                <a:cs typeface="Poppins"/>
                <a:sym typeface="Poppins"/>
              </a:rPr>
              <a:t>Livre public</a:t>
            </a:r>
            <a:r>
              <a:rPr lang="en-US" sz="1800">
                <a:solidFill>
                  <a:srgbClr val="FFFFFF"/>
                </a:solidFill>
                <a:latin typeface="Poppins"/>
                <a:ea typeface="Poppins"/>
                <a:cs typeface="Poppins"/>
                <a:sym typeface="Poppins"/>
              </a:rPr>
              <a:t> à conserver auprès du </a:t>
            </a:r>
            <a:r>
              <a:rPr lang="en-US" sz="1800" u="sng">
                <a:solidFill>
                  <a:srgbClr val="FFFFFF"/>
                </a:solidFill>
                <a:latin typeface="Poppins"/>
                <a:ea typeface="Poppins"/>
                <a:cs typeface="Poppins"/>
                <a:sym typeface="Poppins"/>
              </a:rPr>
              <a:t>Chancelier </a:t>
            </a:r>
            <a:r>
              <a:rPr lang="en-US" sz="1800">
                <a:solidFill>
                  <a:srgbClr val="FFFFFF"/>
                </a:solidFill>
                <a:latin typeface="Poppins"/>
                <a:ea typeface="Poppins"/>
                <a:cs typeface="Poppins"/>
                <a:sym typeface="Poppins"/>
              </a:rPr>
              <a:t>de votre dit Juge et du </a:t>
            </a:r>
            <a:r>
              <a:rPr lang="en-US" sz="1800" u="sng">
                <a:solidFill>
                  <a:srgbClr val="FFFFFF"/>
                </a:solidFill>
                <a:latin typeface="Poppins"/>
                <a:ea typeface="Poppins"/>
                <a:cs typeface="Poppins"/>
                <a:sym typeface="Poppins"/>
              </a:rPr>
              <a:t>Commissaire de Pise </a:t>
            </a:r>
            <a:r>
              <a:rPr lang="en-US" sz="1800">
                <a:solidFill>
                  <a:srgbClr val="FFFFFF"/>
                </a:solidFill>
                <a:latin typeface="Poppins"/>
                <a:ea typeface="Poppins"/>
                <a:cs typeface="Poppins"/>
                <a:sym typeface="Poppins"/>
              </a:rPr>
              <a:t>[…]. </a:t>
            </a:r>
          </a:p>
          <a:p>
            <a:pPr algn="just">
              <a:lnSpc>
                <a:spcPts val="2520"/>
              </a:lnSpc>
            </a:pPr>
            <a:endParaRPr lang="en-US" sz="1800">
              <a:solidFill>
                <a:srgbClr val="FFFFFF"/>
              </a:solidFill>
              <a:latin typeface="Poppins"/>
              <a:ea typeface="Poppins"/>
              <a:cs typeface="Poppins"/>
              <a:sym typeface="Poppins"/>
            </a:endParaRPr>
          </a:p>
          <a:p>
            <a:pPr algn="just">
              <a:lnSpc>
                <a:spcPts val="2520"/>
              </a:lnSpc>
            </a:pPr>
            <a:r>
              <a:rPr lang="en-US" sz="1800">
                <a:solidFill>
                  <a:srgbClr val="FFFFFF"/>
                </a:solidFill>
                <a:latin typeface="Poppins"/>
                <a:ea typeface="Poppins"/>
                <a:cs typeface="Poppins"/>
                <a:sym typeface="Poppins"/>
              </a:rPr>
              <a:t>XXXIII. Nous voulons que notre </a:t>
            </a:r>
            <a:r>
              <a:rPr lang="en-US" sz="1800" u="sng">
                <a:solidFill>
                  <a:srgbClr val="FFFFFF"/>
                </a:solidFill>
                <a:latin typeface="Poppins"/>
                <a:ea typeface="Poppins"/>
                <a:cs typeface="Poppins"/>
                <a:sym typeface="Poppins"/>
              </a:rPr>
              <a:t>officier de justice de Pise</a:t>
            </a:r>
            <a:r>
              <a:rPr lang="en-US" sz="1800">
                <a:solidFill>
                  <a:srgbClr val="FFFFFF"/>
                </a:solidFill>
                <a:latin typeface="Poppins"/>
                <a:ea typeface="Poppins"/>
                <a:cs typeface="Poppins"/>
                <a:sym typeface="Poppins"/>
              </a:rPr>
              <a:t> &amp; autres Exécuteurs exécutent les Mandats de votre dit Juge de même que les ordres des Massari dans les affaires entre juifs […]. </a:t>
            </a:r>
          </a:p>
          <a:p>
            <a:pPr algn="just">
              <a:lnSpc>
                <a:spcPts val="2520"/>
              </a:lnSpc>
            </a:pPr>
            <a:endParaRPr lang="en-US" sz="1800">
              <a:solidFill>
                <a:srgbClr val="FFFFFF"/>
              </a:solidFill>
              <a:latin typeface="Poppins"/>
              <a:ea typeface="Poppins"/>
              <a:cs typeface="Poppins"/>
              <a:sym typeface="Poppins"/>
            </a:endParaRPr>
          </a:p>
        </p:txBody>
      </p:sp>
      <p:sp>
        <p:nvSpPr>
          <p:cNvPr id="6" name="TextBox 6"/>
          <p:cNvSpPr txBox="1"/>
          <p:nvPr/>
        </p:nvSpPr>
        <p:spPr>
          <a:xfrm>
            <a:off x="1599682" y="5260155"/>
            <a:ext cx="14176564" cy="509905"/>
          </a:xfrm>
          <a:prstGeom prst="rect">
            <a:avLst/>
          </a:prstGeom>
        </p:spPr>
        <p:txBody>
          <a:bodyPr lIns="0" tIns="0" rIns="0" bIns="0" rtlCol="0" anchor="t">
            <a:spAutoFit/>
          </a:bodyPr>
          <a:lstStyle/>
          <a:p>
            <a:pPr algn="l">
              <a:lnSpc>
                <a:spcPts val="3919"/>
              </a:lnSpc>
            </a:pPr>
            <a:r>
              <a:rPr lang="en-US" sz="2799">
                <a:solidFill>
                  <a:srgbClr val="FFDE59"/>
                </a:solidFill>
                <a:latin typeface="Poppins"/>
                <a:ea typeface="Poppins"/>
                <a:cs typeface="Poppins"/>
                <a:sym typeface="Poppins"/>
              </a:rPr>
              <a:t>B. Un accès libre aux métiers et études</a:t>
            </a:r>
          </a:p>
        </p:txBody>
      </p:sp>
      <p:sp>
        <p:nvSpPr>
          <p:cNvPr id="7" name="TextBox 7"/>
          <p:cNvSpPr txBox="1"/>
          <p:nvPr/>
        </p:nvSpPr>
        <p:spPr>
          <a:xfrm>
            <a:off x="1500977" y="6106688"/>
            <a:ext cx="15286045" cy="2526372"/>
          </a:xfrm>
          <a:prstGeom prst="rect">
            <a:avLst/>
          </a:prstGeom>
        </p:spPr>
        <p:txBody>
          <a:bodyPr lIns="0" tIns="0" rIns="0" bIns="0" rtlCol="0" anchor="t">
            <a:spAutoFit/>
          </a:bodyPr>
          <a:lstStyle/>
          <a:p>
            <a:pPr algn="just">
              <a:lnSpc>
                <a:spcPts val="2501"/>
              </a:lnSpc>
            </a:pPr>
            <a:r>
              <a:rPr lang="en-US" sz="1786">
                <a:solidFill>
                  <a:srgbClr val="FFFFFF"/>
                </a:solidFill>
                <a:latin typeface="Poppins"/>
                <a:ea typeface="Poppins"/>
                <a:cs typeface="Poppins"/>
                <a:sym typeface="Poppins"/>
              </a:rPr>
              <a:t>“”XVIII. Nous voulons que vos</a:t>
            </a:r>
            <a:r>
              <a:rPr lang="en-US" sz="1786" u="sng">
                <a:solidFill>
                  <a:srgbClr val="FFFFFF"/>
                </a:solidFill>
                <a:latin typeface="Poppins"/>
                <a:ea typeface="Poppins"/>
                <a:cs typeface="Poppins"/>
                <a:sym typeface="Poppins"/>
              </a:rPr>
              <a:t> Médecins juifs, physiciens comme chirurgiens</a:t>
            </a:r>
            <a:r>
              <a:rPr lang="en-US" sz="1786">
                <a:solidFill>
                  <a:srgbClr val="FFFFFF"/>
                </a:solidFill>
                <a:latin typeface="Poppins"/>
                <a:ea typeface="Poppins"/>
                <a:cs typeface="Poppins"/>
                <a:sym typeface="Poppins"/>
              </a:rPr>
              <a:t>, puissent sans empêchement ou dommage aucun soigner et exercer non seulement auprès de vous, </a:t>
            </a:r>
            <a:r>
              <a:rPr lang="en-US" sz="1786" u="sng">
                <a:solidFill>
                  <a:srgbClr val="FFFFFF"/>
                </a:solidFill>
                <a:latin typeface="Poppins"/>
                <a:ea typeface="Poppins"/>
                <a:cs typeface="Poppins"/>
                <a:sym typeface="Poppins"/>
              </a:rPr>
              <a:t>mais aussi de quelque Chrétien &amp; autre personne que ce soit.</a:t>
            </a:r>
            <a:r>
              <a:rPr lang="en-US" sz="1786">
                <a:solidFill>
                  <a:srgbClr val="FFFFFF"/>
                </a:solidFill>
                <a:latin typeface="Poppins"/>
                <a:ea typeface="Poppins"/>
                <a:cs typeface="Poppins"/>
                <a:sym typeface="Poppins"/>
              </a:rPr>
              <a:t>”</a:t>
            </a:r>
          </a:p>
          <a:p>
            <a:pPr algn="just">
              <a:lnSpc>
                <a:spcPts val="2501"/>
              </a:lnSpc>
            </a:pPr>
            <a:endParaRPr lang="en-US" sz="1786">
              <a:solidFill>
                <a:srgbClr val="FFFFFF"/>
              </a:solidFill>
              <a:latin typeface="Poppins"/>
              <a:ea typeface="Poppins"/>
              <a:cs typeface="Poppins"/>
              <a:sym typeface="Poppins"/>
            </a:endParaRPr>
          </a:p>
          <a:p>
            <a:pPr algn="just">
              <a:lnSpc>
                <a:spcPts val="2501"/>
              </a:lnSpc>
            </a:pPr>
            <a:r>
              <a:rPr lang="en-US" sz="1786">
                <a:solidFill>
                  <a:srgbClr val="FFFFFF"/>
                </a:solidFill>
                <a:latin typeface="Poppins"/>
                <a:ea typeface="Poppins"/>
                <a:cs typeface="Poppins"/>
                <a:sym typeface="Poppins"/>
              </a:rPr>
              <a:t>“XIX. Nous voulons que vous puissiez tous étudier et acquérir </a:t>
            </a:r>
            <a:r>
              <a:rPr lang="en-US" sz="1786" u="sng">
                <a:solidFill>
                  <a:srgbClr val="FFFFFF"/>
                </a:solidFill>
                <a:latin typeface="Poppins"/>
                <a:ea typeface="Poppins"/>
                <a:cs typeface="Poppins"/>
                <a:sym typeface="Poppins"/>
              </a:rPr>
              <a:t>le grade de docteur</a:t>
            </a:r>
            <a:r>
              <a:rPr lang="en-US" sz="1786">
                <a:solidFill>
                  <a:srgbClr val="FFFFFF"/>
                </a:solidFill>
                <a:latin typeface="Poppins"/>
                <a:ea typeface="Poppins"/>
                <a:cs typeface="Poppins"/>
                <a:sym typeface="Poppins"/>
              </a:rPr>
              <a:t>.”</a:t>
            </a:r>
          </a:p>
          <a:p>
            <a:pPr algn="just">
              <a:lnSpc>
                <a:spcPts val="2501"/>
              </a:lnSpc>
            </a:pPr>
            <a:endParaRPr lang="en-US" sz="1786">
              <a:solidFill>
                <a:srgbClr val="FFFFFF"/>
              </a:solidFill>
              <a:latin typeface="Poppins"/>
              <a:ea typeface="Poppins"/>
              <a:cs typeface="Poppins"/>
              <a:sym typeface="Poppins"/>
            </a:endParaRPr>
          </a:p>
          <a:p>
            <a:pPr algn="just">
              <a:lnSpc>
                <a:spcPts val="2501"/>
              </a:lnSpc>
            </a:pPr>
            <a:r>
              <a:rPr lang="en-US" sz="1786">
                <a:solidFill>
                  <a:srgbClr val="FFFFFF"/>
                </a:solidFill>
                <a:latin typeface="Poppins"/>
                <a:ea typeface="Poppins"/>
                <a:cs typeface="Poppins"/>
                <a:sym typeface="Poppins"/>
              </a:rPr>
              <a:t>XXVIII. Nous voulons que t</a:t>
            </a:r>
            <a:r>
              <a:rPr lang="en-US" sz="1786" u="sng">
                <a:solidFill>
                  <a:srgbClr val="FFFFFF"/>
                </a:solidFill>
                <a:latin typeface="Poppins"/>
                <a:ea typeface="Poppins"/>
                <a:cs typeface="Poppins"/>
                <a:sym typeface="Poppins"/>
              </a:rPr>
              <a:t>ous les Bouchers</a:t>
            </a:r>
            <a:r>
              <a:rPr lang="en-US" sz="1786">
                <a:solidFill>
                  <a:srgbClr val="FFFFFF"/>
                </a:solidFill>
                <a:latin typeface="Poppins"/>
                <a:ea typeface="Poppins"/>
                <a:cs typeface="Poppins"/>
                <a:sym typeface="Poppins"/>
              </a:rPr>
              <a:t> préparent la viande dont vous aurez besoin </a:t>
            </a:r>
            <a:r>
              <a:rPr lang="en-US" sz="1786" u="sng">
                <a:solidFill>
                  <a:srgbClr val="FFFFFF"/>
                </a:solidFill>
                <a:latin typeface="Poppins"/>
                <a:ea typeface="Poppins"/>
                <a:cs typeface="Poppins"/>
                <a:sym typeface="Poppins"/>
              </a:rPr>
              <a:t>sans manipuler les prix </a:t>
            </a:r>
            <a:r>
              <a:rPr lang="en-US" sz="1786">
                <a:solidFill>
                  <a:srgbClr val="FFFFFF"/>
                </a:solidFill>
                <a:latin typeface="Poppins"/>
                <a:ea typeface="Poppins"/>
                <a:cs typeface="Poppins"/>
                <a:sym typeface="Poppins"/>
              </a:rPr>
              <a:t>qu’ils pratiquent avec les Chrétiens […]. Vous pourrez, si vous le désirez, embaucher un ou plusieurs Bouchers juifs pour vous préparer la viande dont vous aurez besoin.”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fr-FR"/>
          </a:p>
        </p:txBody>
      </p:sp>
      <p:sp>
        <p:nvSpPr>
          <p:cNvPr id="3" name="Freeform 3"/>
          <p:cNvSpPr/>
          <p:nvPr/>
        </p:nvSpPr>
        <p:spPr>
          <a:xfrm>
            <a:off x="2086480" y="1028700"/>
            <a:ext cx="14433370" cy="7216685"/>
          </a:xfrm>
          <a:custGeom>
            <a:avLst/>
            <a:gdLst/>
            <a:ahLst/>
            <a:cxnLst/>
            <a:rect l="l" t="t" r="r" b="b"/>
            <a:pathLst>
              <a:path w="14433370" h="7216685">
                <a:moveTo>
                  <a:pt x="0" y="0"/>
                </a:moveTo>
                <a:lnTo>
                  <a:pt x="14433370" y="0"/>
                </a:lnTo>
                <a:lnTo>
                  <a:pt x="14433370" y="7216685"/>
                </a:lnTo>
                <a:lnTo>
                  <a:pt x="0" y="7216685"/>
                </a:lnTo>
                <a:lnTo>
                  <a:pt x="0" y="0"/>
                </a:lnTo>
                <a:close/>
              </a:path>
            </a:pathLst>
          </a:custGeom>
          <a:blipFill>
            <a:blip r:embed="rId3"/>
            <a:stretch>
              <a:fillRect/>
            </a:stretch>
          </a:blipFill>
        </p:spPr>
        <p:txBody>
          <a:bodyPr/>
          <a:lstStyle/>
          <a:p>
            <a:endParaRPr lang="fr-FR"/>
          </a:p>
        </p:txBody>
      </p:sp>
      <p:sp>
        <p:nvSpPr>
          <p:cNvPr id="4" name="TextBox 4"/>
          <p:cNvSpPr txBox="1"/>
          <p:nvPr/>
        </p:nvSpPr>
        <p:spPr>
          <a:xfrm>
            <a:off x="4656764" y="8465185"/>
            <a:ext cx="9292802" cy="1500505"/>
          </a:xfrm>
          <a:prstGeom prst="rect">
            <a:avLst/>
          </a:prstGeom>
        </p:spPr>
        <p:txBody>
          <a:bodyPr lIns="0" tIns="0" rIns="0" bIns="0" rtlCol="0" anchor="t">
            <a:spAutoFit/>
          </a:bodyPr>
          <a:lstStyle/>
          <a:p>
            <a:pPr algn="just">
              <a:lnSpc>
                <a:spcPts val="3919"/>
              </a:lnSpc>
              <a:spcBef>
                <a:spcPct val="0"/>
              </a:spcBef>
            </a:pPr>
            <a:r>
              <a:rPr lang="en-US" sz="2799" b="1">
                <a:solidFill>
                  <a:srgbClr val="FFFFFF"/>
                </a:solidFill>
                <a:latin typeface="Poppins Medium"/>
                <a:ea typeface="Poppins Medium"/>
                <a:cs typeface="Poppins Medium"/>
                <a:sym typeface="Poppins Medium"/>
              </a:rPr>
              <a:t>Vue de Livourne au XVIIIe siècle, réalisée par Giuseppe Cianchi et conservée au palais Pitti à Florence.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fr-FR"/>
          </a:p>
        </p:txBody>
      </p:sp>
      <p:sp>
        <p:nvSpPr>
          <p:cNvPr id="3" name="Freeform 3"/>
          <p:cNvSpPr/>
          <p:nvPr/>
        </p:nvSpPr>
        <p:spPr>
          <a:xfrm>
            <a:off x="10419152" y="4308223"/>
            <a:ext cx="12214905" cy="10428475"/>
          </a:xfrm>
          <a:custGeom>
            <a:avLst/>
            <a:gdLst/>
            <a:ahLst/>
            <a:cxnLst/>
            <a:rect l="l" t="t" r="r" b="b"/>
            <a:pathLst>
              <a:path w="12214905" h="10428475">
                <a:moveTo>
                  <a:pt x="0" y="0"/>
                </a:moveTo>
                <a:lnTo>
                  <a:pt x="12214904" y="0"/>
                </a:lnTo>
                <a:lnTo>
                  <a:pt x="12214904" y="10428474"/>
                </a:lnTo>
                <a:lnTo>
                  <a:pt x="0" y="10428474"/>
                </a:lnTo>
                <a:lnTo>
                  <a:pt x="0" y="0"/>
                </a:lnTo>
                <a:close/>
              </a:path>
            </a:pathLst>
          </a:custGeom>
          <a:blipFill>
            <a:blip r:embed="rId3"/>
            <a:stretch>
              <a:fillRect/>
            </a:stretch>
          </a:blipFill>
        </p:spPr>
        <p:txBody>
          <a:bodyPr/>
          <a:lstStyle/>
          <a:p>
            <a:endParaRPr lang="fr-FR"/>
          </a:p>
        </p:txBody>
      </p:sp>
      <p:sp>
        <p:nvSpPr>
          <p:cNvPr id="4" name="TextBox 4"/>
          <p:cNvSpPr txBox="1"/>
          <p:nvPr/>
        </p:nvSpPr>
        <p:spPr>
          <a:xfrm>
            <a:off x="1932461" y="638510"/>
            <a:ext cx="13265390" cy="1250950"/>
          </a:xfrm>
          <a:prstGeom prst="rect">
            <a:avLst/>
          </a:prstGeom>
        </p:spPr>
        <p:txBody>
          <a:bodyPr lIns="0" tIns="0" rIns="0" bIns="0" rtlCol="0" anchor="t">
            <a:spAutoFit/>
          </a:bodyPr>
          <a:lstStyle/>
          <a:p>
            <a:pPr algn="l">
              <a:lnSpc>
                <a:spcPts val="9799"/>
              </a:lnSpc>
            </a:pPr>
            <a:r>
              <a:rPr lang="en-US" sz="6999" b="1">
                <a:solidFill>
                  <a:srgbClr val="FFFFFF"/>
                </a:solidFill>
                <a:latin typeface="Poppins Semi-Bold"/>
                <a:ea typeface="Poppins Semi-Bold"/>
                <a:cs typeface="Poppins Semi-Bold"/>
                <a:sym typeface="Poppins Semi-Bold"/>
              </a:rPr>
              <a:t>Bibliographie</a:t>
            </a:r>
          </a:p>
        </p:txBody>
      </p:sp>
      <p:sp>
        <p:nvSpPr>
          <p:cNvPr id="5" name="TextBox 5"/>
          <p:cNvSpPr txBox="1"/>
          <p:nvPr/>
        </p:nvSpPr>
        <p:spPr>
          <a:xfrm>
            <a:off x="2199478" y="6627589"/>
            <a:ext cx="10144091" cy="325755"/>
          </a:xfrm>
          <a:prstGeom prst="rect">
            <a:avLst/>
          </a:prstGeom>
        </p:spPr>
        <p:txBody>
          <a:bodyPr lIns="0" tIns="0" rIns="0" bIns="0" rtlCol="0" anchor="t">
            <a:spAutoFit/>
          </a:bodyPr>
          <a:lstStyle/>
          <a:p>
            <a:pPr algn="just">
              <a:lnSpc>
                <a:spcPts val="2520"/>
              </a:lnSpc>
            </a:pPr>
            <a:r>
              <a:rPr lang="en-US" sz="1800">
                <a:solidFill>
                  <a:srgbClr val="1427CF"/>
                </a:solidFill>
                <a:latin typeface="Poppins"/>
                <a:ea typeface="Poppins"/>
                <a:cs typeface="Poppins"/>
                <a:sym typeface="Poppins"/>
              </a:rPr>
              <a:t>.</a:t>
            </a:r>
          </a:p>
        </p:txBody>
      </p:sp>
      <p:sp>
        <p:nvSpPr>
          <p:cNvPr id="6" name="TextBox 6"/>
          <p:cNvSpPr txBox="1"/>
          <p:nvPr/>
        </p:nvSpPr>
        <p:spPr>
          <a:xfrm>
            <a:off x="1665445" y="1967230"/>
            <a:ext cx="13799423" cy="6721712"/>
          </a:xfrm>
          <a:prstGeom prst="rect">
            <a:avLst/>
          </a:prstGeom>
        </p:spPr>
        <p:txBody>
          <a:bodyPr lIns="0" tIns="0" rIns="0" bIns="0" rtlCol="0" anchor="t">
            <a:spAutoFit/>
          </a:bodyPr>
          <a:lstStyle/>
          <a:p>
            <a:pPr marL="388620" lvl="1" indent="-194310" algn="just">
              <a:lnSpc>
                <a:spcPts val="2520"/>
              </a:lnSpc>
              <a:buFont typeface="Arial"/>
              <a:buChar char="•"/>
            </a:pPr>
            <a:r>
              <a:rPr lang="en-US" sz="1800" dirty="0">
                <a:solidFill>
                  <a:srgbClr val="FFFFFF"/>
                </a:solidFill>
                <a:latin typeface="Poppins"/>
                <a:ea typeface="Poppins"/>
                <a:cs typeface="Poppins"/>
                <a:sym typeface="Poppins"/>
              </a:rPr>
              <a:t>Guillaume Calafat, </a:t>
            </a:r>
            <a:r>
              <a:rPr lang="en-US" sz="1800" dirty="0" err="1">
                <a:solidFill>
                  <a:srgbClr val="FFFFFF"/>
                </a:solidFill>
                <a:latin typeface="Poppins"/>
                <a:ea typeface="Poppins"/>
                <a:cs typeface="Poppins"/>
                <a:sym typeface="Poppins"/>
              </a:rPr>
              <a:t>Être</a:t>
            </a:r>
            <a:r>
              <a:rPr lang="en-US" sz="1800" dirty="0">
                <a:solidFill>
                  <a:srgbClr val="FFFFFF"/>
                </a:solidFill>
                <a:latin typeface="Poppins"/>
                <a:ea typeface="Poppins"/>
                <a:cs typeface="Poppins"/>
                <a:sym typeface="Poppins"/>
              </a:rPr>
              <a:t> étranger dans un port franc. Droits, </a:t>
            </a:r>
            <a:r>
              <a:rPr lang="en-US" sz="1800" dirty="0" err="1">
                <a:solidFill>
                  <a:srgbClr val="FFFFFF"/>
                </a:solidFill>
                <a:latin typeface="Poppins"/>
                <a:ea typeface="Poppins"/>
                <a:cs typeface="Poppins"/>
                <a:sym typeface="Poppins"/>
              </a:rPr>
              <a:t>privilèges</a:t>
            </a:r>
            <a:r>
              <a:rPr lang="en-US" sz="1800" dirty="0">
                <a:solidFill>
                  <a:srgbClr val="FFFFFF"/>
                </a:solidFill>
                <a:latin typeface="Poppins"/>
                <a:ea typeface="Poppins"/>
                <a:cs typeface="Poppins"/>
                <a:sym typeface="Poppins"/>
              </a:rPr>
              <a:t> et </a:t>
            </a:r>
            <a:r>
              <a:rPr lang="en-US" sz="1800" dirty="0" err="1">
                <a:solidFill>
                  <a:srgbClr val="FFFFFF"/>
                </a:solidFill>
                <a:latin typeface="Poppins"/>
                <a:ea typeface="Poppins"/>
                <a:cs typeface="Poppins"/>
                <a:sym typeface="Poppins"/>
              </a:rPr>
              <a:t>accès</a:t>
            </a:r>
            <a:r>
              <a:rPr lang="en-US" sz="1800" dirty="0">
                <a:solidFill>
                  <a:srgbClr val="FFFFFF"/>
                </a:solidFill>
                <a:latin typeface="Poppins"/>
                <a:ea typeface="Poppins"/>
                <a:cs typeface="Poppins"/>
                <a:sym typeface="Poppins"/>
              </a:rPr>
              <a:t> au travail à </a:t>
            </a:r>
            <a:r>
              <a:rPr lang="en-US" sz="1800" dirty="0" err="1">
                <a:solidFill>
                  <a:srgbClr val="FFFFFF"/>
                </a:solidFill>
                <a:latin typeface="Poppins"/>
                <a:ea typeface="Poppins"/>
                <a:cs typeface="Poppins"/>
                <a:sym typeface="Poppins"/>
              </a:rPr>
              <a:t>Livourne</a:t>
            </a:r>
            <a:r>
              <a:rPr lang="en-US" sz="1800" dirty="0">
                <a:solidFill>
                  <a:srgbClr val="FFFFFF"/>
                </a:solidFill>
                <a:latin typeface="Poppins"/>
                <a:ea typeface="Poppins"/>
                <a:cs typeface="Poppins"/>
                <a:sym typeface="Poppins"/>
              </a:rPr>
              <a:t> (1590-1715). Cahiers de la </a:t>
            </a:r>
            <a:r>
              <a:rPr lang="en-US" sz="1800" dirty="0" err="1">
                <a:solidFill>
                  <a:srgbClr val="FFFFFF"/>
                </a:solidFill>
                <a:latin typeface="Poppins"/>
                <a:ea typeface="Poppins"/>
                <a:cs typeface="Poppins"/>
                <a:sym typeface="Poppins"/>
              </a:rPr>
              <a:t>Méditerranée</a:t>
            </a:r>
            <a:r>
              <a:rPr lang="en-US" sz="1800" dirty="0">
                <a:solidFill>
                  <a:srgbClr val="FFFFFF"/>
                </a:solidFill>
                <a:latin typeface="Poppins"/>
                <a:ea typeface="Poppins"/>
                <a:cs typeface="Poppins"/>
                <a:sym typeface="Poppins"/>
              </a:rPr>
              <a:t>, 2012, 84, pp.103-122.</a:t>
            </a:r>
          </a:p>
          <a:p>
            <a:pPr algn="just">
              <a:lnSpc>
                <a:spcPts val="2520"/>
              </a:lnSpc>
            </a:pPr>
            <a:endParaRPr lang="en-US" sz="1800" dirty="0">
              <a:solidFill>
                <a:srgbClr val="FFFFFF"/>
              </a:solidFill>
              <a:latin typeface="Poppins"/>
              <a:ea typeface="Poppins"/>
              <a:cs typeface="Poppins"/>
              <a:sym typeface="Poppins"/>
            </a:endParaRPr>
          </a:p>
          <a:p>
            <a:pPr marL="388620" lvl="1" indent="-194310" algn="just">
              <a:lnSpc>
                <a:spcPts val="2520"/>
              </a:lnSpc>
              <a:buFont typeface="Arial"/>
              <a:buChar char="•"/>
            </a:pPr>
            <a:r>
              <a:rPr lang="en-US" sz="1800" dirty="0">
                <a:solidFill>
                  <a:srgbClr val="FFFFFF"/>
                </a:solidFill>
                <a:latin typeface="Poppins"/>
                <a:ea typeface="Poppins"/>
                <a:cs typeface="Poppins"/>
                <a:sym typeface="Poppins"/>
              </a:rPr>
              <a:t>Guillaume Calafat, </a:t>
            </a:r>
            <a:r>
              <a:rPr lang="en-US" sz="1800" dirty="0" err="1">
                <a:solidFill>
                  <a:srgbClr val="FFFFFF"/>
                </a:solidFill>
                <a:latin typeface="Poppins"/>
                <a:ea typeface="Poppins"/>
                <a:cs typeface="Poppins"/>
                <a:sym typeface="Poppins"/>
              </a:rPr>
              <a:t>L’indice</a:t>
            </a:r>
            <a:r>
              <a:rPr lang="en-US" sz="1800" dirty="0">
                <a:solidFill>
                  <a:srgbClr val="FFFFFF"/>
                </a:solidFill>
                <a:latin typeface="Poppins"/>
                <a:ea typeface="Poppins"/>
                <a:cs typeface="Poppins"/>
                <a:sym typeface="Poppins"/>
              </a:rPr>
              <a:t> de la franchise. Revue </a:t>
            </a:r>
            <a:r>
              <a:rPr lang="en-US" sz="1800" dirty="0" err="1">
                <a:solidFill>
                  <a:srgbClr val="FFFFFF"/>
                </a:solidFill>
                <a:latin typeface="Poppins"/>
                <a:ea typeface="Poppins"/>
                <a:cs typeface="Poppins"/>
                <a:sym typeface="Poppins"/>
              </a:rPr>
              <a:t>historique</a:t>
            </a:r>
            <a:r>
              <a:rPr lang="en-US" sz="1800" dirty="0">
                <a:solidFill>
                  <a:srgbClr val="FFFFFF"/>
                </a:solidFill>
                <a:latin typeface="Poppins"/>
                <a:ea typeface="Poppins"/>
                <a:cs typeface="Poppins"/>
                <a:sym typeface="Poppins"/>
              </a:rPr>
              <a:t>, 2018, 686, pp.275-320.</a:t>
            </a:r>
          </a:p>
          <a:p>
            <a:pPr algn="just">
              <a:lnSpc>
                <a:spcPts val="2520"/>
              </a:lnSpc>
            </a:pPr>
            <a:endParaRPr lang="en-US" sz="1800" dirty="0">
              <a:solidFill>
                <a:srgbClr val="FFFFFF"/>
              </a:solidFill>
              <a:latin typeface="Poppins"/>
              <a:ea typeface="Poppins"/>
              <a:cs typeface="Poppins"/>
              <a:sym typeface="Poppins"/>
            </a:endParaRPr>
          </a:p>
          <a:p>
            <a:pPr marL="388620" lvl="1" indent="-194310" algn="just">
              <a:lnSpc>
                <a:spcPts val="2520"/>
              </a:lnSpc>
              <a:buFont typeface="Arial"/>
              <a:buChar char="•"/>
            </a:pPr>
            <a:r>
              <a:rPr lang="en-US" sz="1800" dirty="0">
                <a:solidFill>
                  <a:srgbClr val="FFFFFF"/>
                </a:solidFill>
                <a:latin typeface="Poppins"/>
                <a:ea typeface="Poppins"/>
                <a:cs typeface="Poppins"/>
                <a:sym typeface="Poppins"/>
              </a:rPr>
              <a:t>Guillaume Calafat</a:t>
            </a:r>
            <a:r>
              <a:rPr lang="en-US" dirty="0">
                <a:solidFill>
                  <a:srgbClr val="FFFFFF"/>
                </a:solidFill>
                <a:latin typeface="Poppins"/>
                <a:ea typeface="Poppins"/>
                <a:cs typeface="Poppins"/>
                <a:sym typeface="Poppins"/>
              </a:rPr>
              <a:t>, </a:t>
            </a:r>
            <a:r>
              <a:rPr lang="en-US" dirty="0" err="1">
                <a:solidFill>
                  <a:srgbClr val="FFFFFF"/>
                </a:solidFill>
                <a:latin typeface="Poppins"/>
                <a:ea typeface="Poppins"/>
                <a:cs typeface="Poppins"/>
                <a:sym typeface="Poppins"/>
              </a:rPr>
              <a:t>Ballote</a:t>
            </a:r>
            <a:r>
              <a:rPr lang="en-US" dirty="0">
                <a:solidFill>
                  <a:srgbClr val="FFFFFF"/>
                </a:solidFill>
                <a:latin typeface="Poppins"/>
                <a:ea typeface="Poppins"/>
                <a:cs typeface="Poppins"/>
                <a:sym typeface="Poppins"/>
              </a:rPr>
              <a:t> </a:t>
            </a:r>
            <a:r>
              <a:rPr lang="en-US" i="1" dirty="0">
                <a:solidFill>
                  <a:srgbClr val="FFFFFF"/>
                </a:solidFill>
                <a:latin typeface="Poppins"/>
                <a:ea typeface="Poppins"/>
                <a:cs typeface="Poppins"/>
                <a:sym typeface="Poppins"/>
              </a:rPr>
              <a:t>(</a:t>
            </a:r>
            <a:r>
              <a:rPr lang="en-US" i="1" dirty="0" err="1">
                <a:solidFill>
                  <a:srgbClr val="FFFFFF"/>
                </a:solidFill>
                <a:latin typeface="Poppins"/>
                <a:ea typeface="Poppins"/>
                <a:cs typeface="Poppins"/>
                <a:sym typeface="Poppins"/>
              </a:rPr>
              <a:t>Ballotà</a:t>
            </a:r>
            <a:r>
              <a:rPr lang="en-US" i="1" dirty="0">
                <a:solidFill>
                  <a:srgbClr val="FFFFFF"/>
                </a:solidFill>
                <a:latin typeface="Poppins"/>
                <a:ea typeface="Poppins"/>
                <a:cs typeface="Poppins"/>
                <a:sym typeface="Poppins"/>
              </a:rPr>
              <a:t>)</a:t>
            </a:r>
            <a:r>
              <a:rPr lang="en-US" i="1" dirty="0">
                <a:sym typeface="Poppins"/>
              </a:rPr>
              <a:t>.</a:t>
            </a:r>
            <a:r>
              <a:rPr lang="en-US" sz="1800" dirty="0" err="1">
                <a:solidFill>
                  <a:srgbClr val="FFFFFF"/>
                </a:solidFill>
                <a:latin typeface="Poppins"/>
                <a:ea typeface="Poppins"/>
                <a:cs typeface="Poppins"/>
                <a:sym typeface="Poppins"/>
              </a:rPr>
              <a:t>Matérialités</a:t>
            </a:r>
            <a:r>
              <a:rPr lang="en-US" sz="1800" dirty="0">
                <a:solidFill>
                  <a:srgbClr val="FFFFFF"/>
                </a:solidFill>
                <a:latin typeface="Poppins"/>
                <a:ea typeface="Poppins"/>
                <a:cs typeface="Poppins"/>
                <a:sym typeface="Poppins"/>
              </a:rPr>
              <a:t> </a:t>
            </a:r>
            <a:r>
              <a:rPr lang="en-US" sz="1800" dirty="0" err="1">
                <a:solidFill>
                  <a:srgbClr val="FFFFFF"/>
                </a:solidFill>
                <a:latin typeface="Poppins"/>
                <a:ea typeface="Poppins"/>
                <a:cs typeface="Poppins"/>
                <a:sym typeface="Poppins"/>
              </a:rPr>
              <a:t>citoyennes</a:t>
            </a:r>
            <a:r>
              <a:rPr lang="en-US" sz="1800" dirty="0">
                <a:solidFill>
                  <a:srgbClr val="FFFFFF"/>
                </a:solidFill>
                <a:latin typeface="Poppins"/>
                <a:ea typeface="Poppins"/>
                <a:cs typeface="Poppins"/>
                <a:sym typeface="Poppins"/>
              </a:rPr>
              <a:t>, 2023</a:t>
            </a:r>
          </a:p>
          <a:p>
            <a:pPr algn="just">
              <a:lnSpc>
                <a:spcPts val="2520"/>
              </a:lnSpc>
            </a:pPr>
            <a:endParaRPr lang="en-US" sz="1800" dirty="0">
              <a:solidFill>
                <a:srgbClr val="FFFFFF"/>
              </a:solidFill>
              <a:latin typeface="Poppins"/>
              <a:ea typeface="Poppins"/>
              <a:cs typeface="Poppins"/>
              <a:sym typeface="Poppins"/>
            </a:endParaRPr>
          </a:p>
          <a:p>
            <a:pPr marL="388620" lvl="1" indent="-194310" algn="just">
              <a:lnSpc>
                <a:spcPts val="2520"/>
              </a:lnSpc>
              <a:buFont typeface="Arial"/>
              <a:buChar char="•"/>
            </a:pPr>
            <a:r>
              <a:rPr lang="en-US" sz="1800" dirty="0">
                <a:solidFill>
                  <a:srgbClr val="FFFFFF"/>
                </a:solidFill>
                <a:latin typeface="Poppins"/>
                <a:ea typeface="Poppins"/>
                <a:cs typeface="Poppins"/>
                <a:sym typeface="Poppins"/>
              </a:rPr>
              <a:t>Guillaume Calafat, « </a:t>
            </a:r>
            <a:r>
              <a:rPr lang="en-US" sz="1800" dirty="0" err="1">
                <a:solidFill>
                  <a:srgbClr val="FFFFFF"/>
                </a:solidFill>
                <a:latin typeface="Poppins"/>
                <a:ea typeface="Poppins"/>
                <a:cs typeface="Poppins"/>
                <a:sym typeface="Poppins"/>
              </a:rPr>
              <a:t>L’institution</a:t>
            </a:r>
            <a:r>
              <a:rPr lang="en-US" sz="1800" dirty="0">
                <a:solidFill>
                  <a:srgbClr val="FFFFFF"/>
                </a:solidFill>
                <a:latin typeface="Poppins"/>
                <a:ea typeface="Poppins"/>
                <a:cs typeface="Poppins"/>
                <a:sym typeface="Poppins"/>
              </a:rPr>
              <a:t> de la coexistence. Les </a:t>
            </a:r>
            <a:r>
              <a:rPr lang="en-US" sz="1800" dirty="0" err="1">
                <a:solidFill>
                  <a:srgbClr val="FFFFFF"/>
                </a:solidFill>
                <a:latin typeface="Poppins"/>
                <a:ea typeface="Poppins"/>
                <a:cs typeface="Poppins"/>
                <a:sym typeface="Poppins"/>
              </a:rPr>
              <a:t>communautés</a:t>
            </a:r>
            <a:r>
              <a:rPr lang="en-US" sz="1800" dirty="0">
                <a:solidFill>
                  <a:srgbClr val="FFFFFF"/>
                </a:solidFill>
                <a:latin typeface="Poppins"/>
                <a:ea typeface="Poppins"/>
                <a:cs typeface="Poppins"/>
                <a:sym typeface="Poppins"/>
              </a:rPr>
              <a:t> et </a:t>
            </a:r>
            <a:r>
              <a:rPr lang="en-US" sz="1800" dirty="0" err="1">
                <a:solidFill>
                  <a:srgbClr val="FFFFFF"/>
                </a:solidFill>
                <a:latin typeface="Poppins"/>
                <a:ea typeface="Poppins"/>
                <a:cs typeface="Poppins"/>
                <a:sym typeface="Poppins"/>
              </a:rPr>
              <a:t>leurs</a:t>
            </a:r>
            <a:r>
              <a:rPr lang="en-US" sz="1800" dirty="0">
                <a:solidFill>
                  <a:srgbClr val="FFFFFF"/>
                </a:solidFill>
                <a:latin typeface="Poppins"/>
                <a:ea typeface="Poppins"/>
                <a:cs typeface="Poppins"/>
                <a:sym typeface="Poppins"/>
              </a:rPr>
              <a:t> droits à </a:t>
            </a:r>
            <a:r>
              <a:rPr lang="en-US" sz="1800" dirty="0" err="1">
                <a:solidFill>
                  <a:srgbClr val="FFFFFF"/>
                </a:solidFill>
                <a:latin typeface="Poppins"/>
                <a:ea typeface="Poppins"/>
                <a:cs typeface="Poppins"/>
                <a:sym typeface="Poppins"/>
              </a:rPr>
              <a:t>Livourne</a:t>
            </a:r>
            <a:r>
              <a:rPr lang="en-US" sz="1800" dirty="0">
                <a:solidFill>
                  <a:srgbClr val="FFFFFF"/>
                </a:solidFill>
                <a:latin typeface="Poppins"/>
                <a:ea typeface="Poppins"/>
                <a:cs typeface="Poppins"/>
                <a:sym typeface="Poppins"/>
              </a:rPr>
              <a:t> (1590-1630) ». Des religions dans la </a:t>
            </a:r>
            <a:r>
              <a:rPr lang="en-US" sz="1800" dirty="0" err="1">
                <a:solidFill>
                  <a:srgbClr val="FFFFFF"/>
                </a:solidFill>
                <a:latin typeface="Poppins"/>
                <a:ea typeface="Poppins"/>
                <a:cs typeface="Poppins"/>
                <a:sym typeface="Poppins"/>
              </a:rPr>
              <a:t>ville</a:t>
            </a:r>
            <a:r>
              <a:rPr lang="en-US" sz="1800" dirty="0">
                <a:solidFill>
                  <a:srgbClr val="FFFFFF"/>
                </a:solidFill>
                <a:latin typeface="Poppins"/>
                <a:ea typeface="Poppins"/>
                <a:cs typeface="Poppins"/>
                <a:sym typeface="Poppins"/>
              </a:rPr>
              <a:t>, </a:t>
            </a:r>
            <a:r>
              <a:rPr lang="en-US" sz="1800" dirty="0" err="1">
                <a:solidFill>
                  <a:srgbClr val="FFFFFF"/>
                </a:solidFill>
                <a:latin typeface="Poppins"/>
                <a:ea typeface="Poppins"/>
                <a:cs typeface="Poppins"/>
                <a:sym typeface="Poppins"/>
              </a:rPr>
              <a:t>édité</a:t>
            </a:r>
            <a:r>
              <a:rPr lang="en-US" sz="1800" dirty="0">
                <a:solidFill>
                  <a:srgbClr val="FFFFFF"/>
                </a:solidFill>
                <a:latin typeface="Poppins"/>
                <a:ea typeface="Poppins"/>
                <a:cs typeface="Poppins"/>
                <a:sym typeface="Poppins"/>
              </a:rPr>
              <a:t> par David Do </a:t>
            </a:r>
            <a:r>
              <a:rPr lang="en-US" sz="1800" dirty="0" err="1">
                <a:solidFill>
                  <a:srgbClr val="FFFFFF"/>
                </a:solidFill>
                <a:latin typeface="Poppins"/>
                <a:ea typeface="Poppins"/>
                <a:cs typeface="Poppins"/>
                <a:sym typeface="Poppins"/>
              </a:rPr>
              <a:t>Paço</a:t>
            </a:r>
            <a:r>
              <a:rPr lang="en-US" sz="1800" dirty="0">
                <a:solidFill>
                  <a:srgbClr val="FFFFFF"/>
                </a:solidFill>
                <a:latin typeface="Poppins"/>
                <a:ea typeface="Poppins"/>
                <a:cs typeface="Poppins"/>
                <a:sym typeface="Poppins"/>
              </a:rPr>
              <a:t> et al., Presses </a:t>
            </a:r>
            <a:r>
              <a:rPr lang="en-US" sz="1800" dirty="0" err="1">
                <a:solidFill>
                  <a:srgbClr val="FFFFFF"/>
                </a:solidFill>
                <a:latin typeface="Poppins"/>
                <a:ea typeface="Poppins"/>
                <a:cs typeface="Poppins"/>
                <a:sym typeface="Poppins"/>
              </a:rPr>
              <a:t>universitaires</a:t>
            </a:r>
            <a:r>
              <a:rPr lang="en-US" sz="1800" dirty="0">
                <a:solidFill>
                  <a:srgbClr val="FFFFFF"/>
                </a:solidFill>
                <a:latin typeface="Poppins"/>
                <a:ea typeface="Poppins"/>
                <a:cs typeface="Poppins"/>
                <a:sym typeface="Poppins"/>
              </a:rPr>
              <a:t> de Rennes, 2010, https://</a:t>
            </a:r>
            <a:r>
              <a:rPr lang="en-US" sz="1800" dirty="0" err="1">
                <a:solidFill>
                  <a:srgbClr val="FFFFFF"/>
                </a:solidFill>
                <a:latin typeface="Poppins"/>
                <a:ea typeface="Poppins"/>
                <a:cs typeface="Poppins"/>
                <a:sym typeface="Poppins"/>
              </a:rPr>
              <a:t>doi.org</a:t>
            </a:r>
            <a:r>
              <a:rPr lang="en-US" sz="1800" dirty="0">
                <a:solidFill>
                  <a:srgbClr val="FFFFFF"/>
                </a:solidFill>
                <a:latin typeface="Poppins"/>
                <a:ea typeface="Poppins"/>
                <a:cs typeface="Poppins"/>
                <a:sym typeface="Poppins"/>
              </a:rPr>
              <a:t>/10.4000/books.pur.129525.</a:t>
            </a:r>
          </a:p>
          <a:p>
            <a:pPr algn="just">
              <a:lnSpc>
                <a:spcPts val="2520"/>
              </a:lnSpc>
            </a:pPr>
            <a:endParaRPr lang="en-US" sz="1800" dirty="0">
              <a:solidFill>
                <a:srgbClr val="FFFFFF"/>
              </a:solidFill>
              <a:latin typeface="Poppins"/>
              <a:ea typeface="Poppins"/>
              <a:cs typeface="Poppins"/>
              <a:sym typeface="Poppins"/>
            </a:endParaRPr>
          </a:p>
          <a:p>
            <a:pPr marL="388620" lvl="1" indent="-194310" algn="just">
              <a:lnSpc>
                <a:spcPts val="2520"/>
              </a:lnSpc>
              <a:buFont typeface="Arial"/>
              <a:buChar char="•"/>
            </a:pPr>
            <a:r>
              <a:rPr lang="en-US" sz="1800" dirty="0">
                <a:solidFill>
                  <a:srgbClr val="FFFFFF"/>
                </a:solidFill>
                <a:latin typeface="Poppins"/>
                <a:ea typeface="Poppins"/>
                <a:cs typeface="Poppins"/>
                <a:sym typeface="Poppins"/>
              </a:rPr>
              <a:t>Francesca </a:t>
            </a:r>
            <a:r>
              <a:rPr lang="en-US" sz="1800" dirty="0" err="1">
                <a:solidFill>
                  <a:srgbClr val="FFFFFF"/>
                </a:solidFill>
                <a:latin typeface="Poppins"/>
                <a:ea typeface="Poppins"/>
                <a:cs typeface="Poppins"/>
                <a:sym typeface="Poppins"/>
              </a:rPr>
              <a:t>Trivellato</a:t>
            </a:r>
            <a:r>
              <a:rPr lang="en-US" sz="1800" dirty="0">
                <a:solidFill>
                  <a:srgbClr val="FFFFFF"/>
                </a:solidFill>
                <a:latin typeface="Poppins"/>
                <a:ea typeface="Poppins"/>
                <a:cs typeface="Poppins"/>
                <a:sym typeface="Poppins"/>
              </a:rPr>
              <a:t>, </a:t>
            </a:r>
            <a:r>
              <a:rPr lang="en-US" sz="1800" dirty="0" err="1">
                <a:solidFill>
                  <a:srgbClr val="FFFFFF"/>
                </a:solidFill>
                <a:latin typeface="Poppins"/>
                <a:ea typeface="Poppins"/>
                <a:cs typeface="Poppins"/>
                <a:sym typeface="Poppins"/>
              </a:rPr>
              <a:t>Chapitre</a:t>
            </a:r>
            <a:r>
              <a:rPr lang="en-US" sz="1800" dirty="0">
                <a:solidFill>
                  <a:srgbClr val="FFFFFF"/>
                </a:solidFill>
                <a:latin typeface="Poppins"/>
                <a:ea typeface="Poppins"/>
                <a:cs typeface="Poppins"/>
                <a:sym typeface="Poppins"/>
              </a:rPr>
              <a:t> 3. Ville nouvelle, société nouvelle ? </a:t>
            </a:r>
            <a:r>
              <a:rPr lang="en-US" sz="1800" dirty="0" err="1">
                <a:solidFill>
                  <a:srgbClr val="FFFFFF"/>
                </a:solidFill>
                <a:latin typeface="Poppins"/>
                <a:ea typeface="Poppins"/>
                <a:cs typeface="Poppins"/>
                <a:sym typeface="Poppins"/>
              </a:rPr>
              <a:t>Livourne</a:t>
            </a:r>
            <a:r>
              <a:rPr lang="en-US" sz="1800" dirty="0">
                <a:solidFill>
                  <a:srgbClr val="FFFFFF"/>
                </a:solidFill>
                <a:latin typeface="Poppins"/>
                <a:ea typeface="Poppins"/>
                <a:cs typeface="Poppins"/>
                <a:sym typeface="Poppins"/>
              </a:rPr>
              <a:t>, la nation </a:t>
            </a:r>
            <a:r>
              <a:rPr lang="en-US" sz="1800" dirty="0" err="1">
                <a:solidFill>
                  <a:srgbClr val="FFFFFF"/>
                </a:solidFill>
                <a:latin typeface="Poppins"/>
                <a:ea typeface="Poppins"/>
                <a:cs typeface="Poppins"/>
                <a:sym typeface="Poppins"/>
              </a:rPr>
              <a:t>juive</a:t>
            </a:r>
            <a:r>
              <a:rPr lang="en-US" sz="1800" dirty="0">
                <a:solidFill>
                  <a:srgbClr val="FFFFFF"/>
                </a:solidFill>
                <a:latin typeface="Poppins"/>
                <a:ea typeface="Poppins"/>
                <a:cs typeface="Poppins"/>
                <a:sym typeface="Poppins"/>
              </a:rPr>
              <a:t> et le </a:t>
            </a:r>
            <a:r>
              <a:rPr lang="en-US" sz="1800" dirty="0" err="1">
                <a:solidFill>
                  <a:srgbClr val="FFFFFF"/>
                </a:solidFill>
                <a:latin typeface="Poppins"/>
                <a:ea typeface="Poppins"/>
                <a:cs typeface="Poppins"/>
                <a:sym typeface="Poppins"/>
              </a:rPr>
              <a:t>cosmopolitisme</a:t>
            </a:r>
            <a:r>
              <a:rPr lang="en-US" sz="1800" dirty="0">
                <a:solidFill>
                  <a:srgbClr val="FFFFFF"/>
                </a:solidFill>
                <a:latin typeface="Poppins"/>
                <a:ea typeface="Poppins"/>
                <a:cs typeface="Poppins"/>
                <a:sym typeface="Poppins"/>
              </a:rPr>
              <a:t> </a:t>
            </a:r>
            <a:r>
              <a:rPr lang="en-US" sz="1800" dirty="0" err="1">
                <a:solidFill>
                  <a:srgbClr val="FFFFFF"/>
                </a:solidFill>
                <a:latin typeface="Poppins"/>
                <a:ea typeface="Poppins"/>
                <a:cs typeface="Poppins"/>
                <a:sym typeface="Poppins"/>
              </a:rPr>
              <a:t>communautaire</a:t>
            </a:r>
            <a:r>
              <a:rPr lang="en-US" sz="1800" dirty="0">
                <a:solidFill>
                  <a:srgbClr val="FFFFFF"/>
                </a:solidFill>
                <a:latin typeface="Poppins"/>
                <a:ea typeface="Poppins"/>
                <a:cs typeface="Poppins"/>
                <a:sym typeface="Poppins"/>
              </a:rPr>
              <a:t>, C</a:t>
            </a:r>
            <a:r>
              <a:rPr lang="en-US" sz="1800" i="1" dirty="0">
                <a:solidFill>
                  <a:srgbClr val="FFFFFF"/>
                </a:solidFill>
                <a:latin typeface="Poppins Italics"/>
                <a:ea typeface="Poppins Italics"/>
                <a:cs typeface="Poppins Italics"/>
                <a:sym typeface="Poppins Italics"/>
              </a:rPr>
              <a:t>orail </a:t>
            </a:r>
            <a:r>
              <a:rPr lang="en-US" sz="1800" i="1" dirty="0" err="1">
                <a:solidFill>
                  <a:srgbClr val="FFFFFF"/>
                </a:solidFill>
                <a:latin typeface="Poppins Italics"/>
                <a:ea typeface="Poppins Italics"/>
                <a:cs typeface="Poppins Italics"/>
                <a:sym typeface="Poppins Italics"/>
              </a:rPr>
              <a:t>contre</a:t>
            </a:r>
            <a:r>
              <a:rPr lang="en-US" sz="1800" i="1" dirty="0">
                <a:solidFill>
                  <a:srgbClr val="FFFFFF"/>
                </a:solidFill>
                <a:latin typeface="Poppins Italics"/>
                <a:ea typeface="Poppins Italics"/>
                <a:cs typeface="Poppins Italics"/>
                <a:sym typeface="Poppins Italics"/>
              </a:rPr>
              <a:t> </a:t>
            </a:r>
            <a:r>
              <a:rPr lang="en-US" sz="1800" i="1" dirty="0" err="1">
                <a:solidFill>
                  <a:srgbClr val="FFFFFF"/>
                </a:solidFill>
                <a:latin typeface="Poppins Italics"/>
                <a:ea typeface="Poppins Italics"/>
                <a:cs typeface="Poppins Italics"/>
                <a:sym typeface="Poppins Italics"/>
              </a:rPr>
              <a:t>diamants</a:t>
            </a:r>
            <a:r>
              <a:rPr lang="en-US" sz="1800" i="1" dirty="0">
                <a:solidFill>
                  <a:srgbClr val="FFFFFF"/>
                </a:solidFill>
                <a:latin typeface="Poppins Italics"/>
                <a:ea typeface="Poppins Italics"/>
                <a:cs typeface="Poppins Italics"/>
                <a:sym typeface="Poppins Italics"/>
              </a:rPr>
              <a:t> Réseaux </a:t>
            </a:r>
            <a:r>
              <a:rPr lang="en-US" sz="1800" i="1" dirty="0" err="1">
                <a:solidFill>
                  <a:srgbClr val="FFFFFF"/>
                </a:solidFill>
                <a:latin typeface="Poppins Italics"/>
                <a:ea typeface="Poppins Italics"/>
                <a:cs typeface="Poppins Italics"/>
                <a:sym typeface="Poppins Italics"/>
              </a:rPr>
              <a:t>marchands</a:t>
            </a:r>
            <a:r>
              <a:rPr lang="en-US" sz="1800" i="1" dirty="0">
                <a:solidFill>
                  <a:srgbClr val="FFFFFF"/>
                </a:solidFill>
                <a:latin typeface="Poppins Italics"/>
                <a:ea typeface="Poppins Italics"/>
                <a:cs typeface="Poppins Italics"/>
                <a:sym typeface="Poppins Italics"/>
              </a:rPr>
              <a:t>, diaspora </a:t>
            </a:r>
            <a:r>
              <a:rPr lang="en-US" sz="1800" i="1" dirty="0" err="1">
                <a:solidFill>
                  <a:srgbClr val="FFFFFF"/>
                </a:solidFill>
                <a:latin typeface="Poppins Italics"/>
                <a:ea typeface="Poppins Italics"/>
                <a:cs typeface="Poppins Italics"/>
                <a:sym typeface="Poppins Italics"/>
              </a:rPr>
              <a:t>sépharade</a:t>
            </a:r>
            <a:r>
              <a:rPr lang="en-US" sz="1800" i="1" dirty="0">
                <a:solidFill>
                  <a:srgbClr val="FFFFFF"/>
                </a:solidFill>
                <a:latin typeface="Poppins Italics"/>
                <a:ea typeface="Poppins Italics"/>
                <a:cs typeface="Poppins Italics"/>
                <a:sym typeface="Poppins Italics"/>
              </a:rPr>
              <a:t> et commerce </a:t>
            </a:r>
            <a:r>
              <a:rPr lang="en-US" sz="1800" i="1" dirty="0" err="1">
                <a:solidFill>
                  <a:srgbClr val="FFFFFF"/>
                </a:solidFill>
                <a:latin typeface="Poppins Italics"/>
                <a:ea typeface="Poppins Italics"/>
                <a:cs typeface="Poppins Italics"/>
                <a:sym typeface="Poppins Italics"/>
              </a:rPr>
              <a:t>lointain</a:t>
            </a:r>
            <a:r>
              <a:rPr lang="en-US" sz="1800" i="1" dirty="0">
                <a:solidFill>
                  <a:srgbClr val="FFFFFF"/>
                </a:solidFill>
                <a:latin typeface="Poppins Italics"/>
                <a:ea typeface="Poppins Italics"/>
                <a:cs typeface="Poppins Italics"/>
                <a:sym typeface="Poppins Italics"/>
              </a:rPr>
              <a:t>. De la </a:t>
            </a:r>
            <a:r>
              <a:rPr lang="en-US" sz="1800" i="1" dirty="0" err="1">
                <a:solidFill>
                  <a:srgbClr val="FFFFFF"/>
                </a:solidFill>
                <a:latin typeface="Poppins Italics"/>
                <a:ea typeface="Poppins Italics"/>
                <a:cs typeface="Poppins Italics"/>
                <a:sym typeface="Poppins Italics"/>
              </a:rPr>
              <a:t>Méditerranée</a:t>
            </a:r>
            <a:r>
              <a:rPr lang="en-US" sz="1800" i="1" dirty="0">
                <a:solidFill>
                  <a:srgbClr val="FFFFFF"/>
                </a:solidFill>
                <a:latin typeface="Poppins Italics"/>
                <a:ea typeface="Poppins Italics"/>
                <a:cs typeface="Poppins Italics"/>
                <a:sym typeface="Poppins Italics"/>
              </a:rPr>
              <a:t> à </a:t>
            </a:r>
            <a:r>
              <a:rPr lang="en-US" sz="1800" i="1" dirty="0" err="1">
                <a:solidFill>
                  <a:srgbClr val="FFFFFF"/>
                </a:solidFill>
                <a:latin typeface="Poppins Italics"/>
                <a:ea typeface="Poppins Italics"/>
                <a:cs typeface="Poppins Italics"/>
                <a:sym typeface="Poppins Italics"/>
              </a:rPr>
              <a:t>l'océan</a:t>
            </a:r>
            <a:r>
              <a:rPr lang="en-US" sz="1800" i="1" dirty="0">
                <a:solidFill>
                  <a:srgbClr val="FFFFFF"/>
                </a:solidFill>
                <a:latin typeface="Poppins Italics"/>
                <a:ea typeface="Poppins Italics"/>
                <a:cs typeface="Poppins Italics"/>
                <a:sym typeface="Poppins Italics"/>
              </a:rPr>
              <a:t> </a:t>
            </a:r>
            <a:r>
              <a:rPr lang="en-US" sz="1800" i="1" dirty="0" err="1">
                <a:solidFill>
                  <a:srgbClr val="FFFFFF"/>
                </a:solidFill>
                <a:latin typeface="Poppins Italics"/>
                <a:ea typeface="Poppins Italics"/>
                <a:cs typeface="Poppins Italics"/>
                <a:sym typeface="Poppins Italics"/>
              </a:rPr>
              <a:t>Indien</a:t>
            </a:r>
            <a:r>
              <a:rPr lang="en-US" sz="1800" i="1" dirty="0">
                <a:solidFill>
                  <a:srgbClr val="FFFFFF"/>
                </a:solidFill>
                <a:latin typeface="Poppins Italics"/>
                <a:ea typeface="Poppins Italics"/>
                <a:cs typeface="Poppins Italics"/>
                <a:sym typeface="Poppins Italics"/>
              </a:rPr>
              <a:t>, </a:t>
            </a:r>
            <a:r>
              <a:rPr lang="en-US" sz="1800" i="1" dirty="0" err="1">
                <a:solidFill>
                  <a:srgbClr val="FFFFFF"/>
                </a:solidFill>
                <a:latin typeface="Poppins Italics"/>
                <a:ea typeface="Poppins Italics"/>
                <a:cs typeface="Poppins Italics"/>
                <a:sym typeface="Poppins Italics"/>
              </a:rPr>
              <a:t>XVIIIe</a:t>
            </a:r>
            <a:r>
              <a:rPr lang="en-US" sz="1800" i="1" dirty="0">
                <a:solidFill>
                  <a:srgbClr val="FFFFFF"/>
                </a:solidFill>
                <a:latin typeface="Poppins Italics"/>
                <a:ea typeface="Poppins Italics"/>
                <a:cs typeface="Poppins Italics"/>
                <a:sym typeface="Poppins Italics"/>
              </a:rPr>
              <a:t> siècle, </a:t>
            </a:r>
            <a:r>
              <a:rPr lang="en-US" sz="1800" dirty="0">
                <a:solidFill>
                  <a:srgbClr val="FFFFFF"/>
                </a:solidFill>
                <a:latin typeface="Poppins"/>
                <a:ea typeface="Poppins"/>
                <a:cs typeface="Poppins"/>
                <a:sym typeface="Poppins"/>
              </a:rPr>
              <a:t>Le </a:t>
            </a:r>
            <a:r>
              <a:rPr lang="en-US" sz="1800" dirty="0" err="1">
                <a:solidFill>
                  <a:srgbClr val="FFFFFF"/>
                </a:solidFill>
                <a:latin typeface="Poppins"/>
                <a:ea typeface="Poppins"/>
                <a:cs typeface="Poppins"/>
                <a:sym typeface="Poppins"/>
              </a:rPr>
              <a:t>Seuil</a:t>
            </a:r>
            <a:r>
              <a:rPr lang="en-US" sz="1800" dirty="0">
                <a:solidFill>
                  <a:srgbClr val="FFFFFF"/>
                </a:solidFill>
                <a:latin typeface="Poppins"/>
                <a:ea typeface="Poppins"/>
                <a:cs typeface="Poppins"/>
                <a:sym typeface="Poppins"/>
              </a:rPr>
              <a:t>, 2016</a:t>
            </a:r>
            <a:r>
              <a:rPr lang="en-US" sz="1800" i="1" dirty="0">
                <a:solidFill>
                  <a:srgbClr val="FFFFFF"/>
                </a:solidFill>
                <a:latin typeface="Poppins Italics"/>
                <a:ea typeface="Poppins Italics"/>
                <a:cs typeface="Poppins Italics"/>
                <a:sym typeface="Poppins Italics"/>
              </a:rPr>
              <a:t> </a:t>
            </a:r>
          </a:p>
          <a:p>
            <a:pPr algn="just">
              <a:lnSpc>
                <a:spcPts val="2520"/>
              </a:lnSpc>
            </a:pPr>
            <a:endParaRPr lang="en-US" sz="1800" i="1" dirty="0">
              <a:solidFill>
                <a:srgbClr val="FFFFFF"/>
              </a:solidFill>
              <a:latin typeface="Poppins Italics"/>
              <a:ea typeface="Poppins Italics"/>
              <a:cs typeface="Poppins Italics"/>
              <a:sym typeface="Poppins Italics"/>
            </a:endParaRPr>
          </a:p>
          <a:p>
            <a:pPr marL="388620" lvl="1" indent="-194310" algn="just">
              <a:lnSpc>
                <a:spcPts val="2520"/>
              </a:lnSpc>
              <a:buFont typeface="Arial"/>
              <a:buChar char="•"/>
            </a:pPr>
            <a:r>
              <a:rPr lang="en-US" sz="1800" dirty="0">
                <a:solidFill>
                  <a:srgbClr val="FFFFFF"/>
                </a:solidFill>
                <a:latin typeface="Poppins"/>
                <a:ea typeface="Poppins"/>
                <a:cs typeface="Poppins"/>
                <a:sym typeface="Poppins"/>
              </a:rPr>
              <a:t>Samuel </a:t>
            </a:r>
            <a:r>
              <a:rPr lang="en-US" sz="1800" dirty="0" err="1">
                <a:solidFill>
                  <a:srgbClr val="FFFFFF"/>
                </a:solidFill>
                <a:latin typeface="Poppins"/>
                <a:ea typeface="Poppins"/>
                <a:cs typeface="Poppins"/>
                <a:sym typeface="Poppins"/>
              </a:rPr>
              <a:t>Fettah</a:t>
            </a:r>
            <a:r>
              <a:rPr lang="en-US" sz="1800" dirty="0">
                <a:solidFill>
                  <a:srgbClr val="FFFFFF"/>
                </a:solidFill>
                <a:latin typeface="Poppins"/>
                <a:ea typeface="Poppins"/>
                <a:cs typeface="Poppins"/>
                <a:sym typeface="Poppins"/>
              </a:rPr>
              <a:t>, « IX. </a:t>
            </a:r>
            <a:r>
              <a:rPr lang="en-US" sz="1800" dirty="0" err="1">
                <a:solidFill>
                  <a:srgbClr val="FFFFFF"/>
                </a:solidFill>
                <a:latin typeface="Poppins"/>
                <a:ea typeface="Poppins"/>
                <a:cs typeface="Poppins"/>
                <a:sym typeface="Poppins"/>
              </a:rPr>
              <a:t>Livourne</a:t>
            </a:r>
            <a:r>
              <a:rPr lang="en-US" sz="1800" dirty="0">
                <a:solidFill>
                  <a:srgbClr val="FFFFFF"/>
                </a:solidFill>
                <a:latin typeface="Poppins"/>
                <a:ea typeface="Poppins"/>
                <a:cs typeface="Poppins"/>
                <a:sym typeface="Poppins"/>
              </a:rPr>
              <a:t> : </a:t>
            </a:r>
            <a:r>
              <a:rPr lang="en-US" sz="1800" dirty="0" err="1">
                <a:solidFill>
                  <a:srgbClr val="FFFFFF"/>
                </a:solidFill>
                <a:latin typeface="Poppins"/>
                <a:ea typeface="Poppins"/>
                <a:cs typeface="Poppins"/>
                <a:sym typeface="Poppins"/>
              </a:rPr>
              <a:t>cité</a:t>
            </a:r>
            <a:r>
              <a:rPr lang="en-US" sz="1800" dirty="0">
                <a:solidFill>
                  <a:srgbClr val="FFFFFF"/>
                </a:solidFill>
                <a:latin typeface="Poppins"/>
                <a:ea typeface="Poppins"/>
                <a:cs typeface="Poppins"/>
                <a:sym typeface="Poppins"/>
              </a:rPr>
              <a:t> du Prince, </a:t>
            </a:r>
            <a:r>
              <a:rPr lang="en-US" sz="1800" dirty="0" err="1">
                <a:solidFill>
                  <a:srgbClr val="FFFFFF"/>
                </a:solidFill>
                <a:latin typeface="Poppins"/>
                <a:ea typeface="Poppins"/>
                <a:cs typeface="Poppins"/>
                <a:sym typeface="Poppins"/>
              </a:rPr>
              <a:t>cité</a:t>
            </a:r>
            <a:r>
              <a:rPr lang="en-US" sz="1800" dirty="0">
                <a:solidFill>
                  <a:srgbClr val="FFFFFF"/>
                </a:solidFill>
                <a:latin typeface="Poppins"/>
                <a:ea typeface="Poppins"/>
                <a:cs typeface="Poppins"/>
                <a:sym typeface="Poppins"/>
              </a:rPr>
              <a:t> </a:t>
            </a:r>
            <a:r>
              <a:rPr lang="en-US" sz="1800" dirty="0" err="1">
                <a:solidFill>
                  <a:srgbClr val="FFFFFF"/>
                </a:solidFill>
                <a:latin typeface="Poppins"/>
                <a:ea typeface="Poppins"/>
                <a:cs typeface="Poppins"/>
                <a:sym typeface="Poppins"/>
              </a:rPr>
              <a:t>marchande</a:t>
            </a:r>
            <a:r>
              <a:rPr lang="en-US" sz="1800" dirty="0">
                <a:solidFill>
                  <a:srgbClr val="FFFFFF"/>
                </a:solidFill>
                <a:latin typeface="Poppins"/>
                <a:ea typeface="Poppins"/>
                <a:cs typeface="Poppins"/>
                <a:sym typeface="Poppins"/>
              </a:rPr>
              <a:t> (</a:t>
            </a:r>
            <a:r>
              <a:rPr lang="en-US" sz="1800" dirty="0" err="1">
                <a:solidFill>
                  <a:srgbClr val="FFFFFF"/>
                </a:solidFill>
                <a:latin typeface="Poppins"/>
                <a:ea typeface="Poppins"/>
                <a:cs typeface="Poppins"/>
                <a:sym typeface="Poppins"/>
              </a:rPr>
              <a:t>xvie-xixe</a:t>
            </a:r>
            <a:r>
              <a:rPr lang="en-US" sz="1800" dirty="0">
                <a:solidFill>
                  <a:srgbClr val="FFFFFF"/>
                </a:solidFill>
                <a:latin typeface="Poppins"/>
                <a:ea typeface="Poppins"/>
                <a:cs typeface="Poppins"/>
                <a:sym typeface="Poppins"/>
              </a:rPr>
              <a:t> siècle) ». Florence et la </a:t>
            </a:r>
            <a:r>
              <a:rPr lang="en-US" sz="1800" dirty="0" err="1">
                <a:solidFill>
                  <a:srgbClr val="FFFFFF"/>
                </a:solidFill>
                <a:latin typeface="Poppins"/>
                <a:ea typeface="Poppins"/>
                <a:cs typeface="Poppins"/>
                <a:sym typeface="Poppins"/>
              </a:rPr>
              <a:t>Toscane</a:t>
            </a:r>
            <a:r>
              <a:rPr lang="en-US" sz="1800" dirty="0">
                <a:solidFill>
                  <a:srgbClr val="FFFFFF"/>
                </a:solidFill>
                <a:latin typeface="Poppins"/>
                <a:ea typeface="Poppins"/>
                <a:cs typeface="Poppins"/>
                <a:sym typeface="Poppins"/>
              </a:rPr>
              <a:t>, </a:t>
            </a:r>
            <a:r>
              <a:rPr lang="en-US" sz="1800" dirty="0" err="1">
                <a:solidFill>
                  <a:srgbClr val="FFFFFF"/>
                </a:solidFill>
                <a:latin typeface="Poppins"/>
                <a:ea typeface="Poppins"/>
                <a:cs typeface="Poppins"/>
                <a:sym typeface="Poppins"/>
              </a:rPr>
              <a:t>XIVe-XIXe</a:t>
            </a:r>
            <a:r>
              <a:rPr lang="en-US" sz="1800" dirty="0">
                <a:solidFill>
                  <a:srgbClr val="FFFFFF"/>
                </a:solidFill>
                <a:latin typeface="Poppins"/>
                <a:ea typeface="Poppins"/>
                <a:cs typeface="Poppins"/>
                <a:sym typeface="Poppins"/>
              </a:rPr>
              <a:t> siècles, </a:t>
            </a:r>
            <a:r>
              <a:rPr lang="en-US" sz="1800" dirty="0" err="1">
                <a:solidFill>
                  <a:srgbClr val="FFFFFF"/>
                </a:solidFill>
                <a:latin typeface="Poppins"/>
                <a:ea typeface="Poppins"/>
                <a:cs typeface="Poppins"/>
                <a:sym typeface="Poppins"/>
              </a:rPr>
              <a:t>édité</a:t>
            </a:r>
            <a:r>
              <a:rPr lang="en-US" sz="1800" dirty="0">
                <a:solidFill>
                  <a:srgbClr val="FFFFFF"/>
                </a:solidFill>
                <a:latin typeface="Poppins"/>
                <a:ea typeface="Poppins"/>
                <a:cs typeface="Poppins"/>
                <a:sym typeface="Poppins"/>
              </a:rPr>
              <a:t> par Jean </a:t>
            </a:r>
            <a:r>
              <a:rPr lang="en-US" sz="1800" dirty="0" err="1">
                <a:solidFill>
                  <a:srgbClr val="FFFFFF"/>
                </a:solidFill>
                <a:latin typeface="Poppins"/>
                <a:ea typeface="Poppins"/>
                <a:cs typeface="Poppins"/>
                <a:sym typeface="Poppins"/>
              </a:rPr>
              <a:t>Boutier</a:t>
            </a:r>
            <a:r>
              <a:rPr lang="en-US" sz="1800" dirty="0">
                <a:solidFill>
                  <a:srgbClr val="FFFFFF"/>
                </a:solidFill>
                <a:latin typeface="Poppins"/>
                <a:ea typeface="Poppins"/>
                <a:cs typeface="Poppins"/>
                <a:sym typeface="Poppins"/>
              </a:rPr>
              <a:t> et al., Presses </a:t>
            </a:r>
            <a:r>
              <a:rPr lang="en-US" sz="1800" dirty="0" err="1">
                <a:solidFill>
                  <a:srgbClr val="FFFFFF"/>
                </a:solidFill>
                <a:latin typeface="Poppins"/>
                <a:ea typeface="Poppins"/>
                <a:cs typeface="Poppins"/>
                <a:sym typeface="Poppins"/>
              </a:rPr>
              <a:t>universitaires</a:t>
            </a:r>
            <a:r>
              <a:rPr lang="en-US" sz="1800" dirty="0">
                <a:solidFill>
                  <a:srgbClr val="FFFFFF"/>
                </a:solidFill>
                <a:latin typeface="Poppins"/>
                <a:ea typeface="Poppins"/>
                <a:cs typeface="Poppins"/>
                <a:sym typeface="Poppins"/>
              </a:rPr>
              <a:t> de Rennes, 2004, https://</a:t>
            </a:r>
            <a:r>
              <a:rPr lang="en-US" sz="1800" dirty="0" err="1">
                <a:solidFill>
                  <a:srgbClr val="FFFFFF"/>
                </a:solidFill>
                <a:latin typeface="Poppins"/>
                <a:ea typeface="Poppins"/>
                <a:cs typeface="Poppins"/>
                <a:sym typeface="Poppins"/>
              </a:rPr>
              <a:t>doi.org</a:t>
            </a:r>
            <a:r>
              <a:rPr lang="en-US" sz="1800" dirty="0">
                <a:solidFill>
                  <a:srgbClr val="FFFFFF"/>
                </a:solidFill>
                <a:latin typeface="Poppins"/>
                <a:ea typeface="Poppins"/>
                <a:cs typeface="Poppins"/>
                <a:sym typeface="Poppins"/>
              </a:rPr>
              <a:t>/10.4000/books.pur.15789.</a:t>
            </a:r>
          </a:p>
          <a:p>
            <a:pPr algn="just">
              <a:lnSpc>
                <a:spcPts val="2520"/>
              </a:lnSpc>
            </a:pPr>
            <a:endParaRPr lang="en-US" sz="1800" dirty="0">
              <a:solidFill>
                <a:srgbClr val="FFFFFF"/>
              </a:solidFill>
              <a:latin typeface="Poppins"/>
              <a:ea typeface="Poppins"/>
              <a:cs typeface="Poppins"/>
              <a:sym typeface="Poppins"/>
            </a:endParaRPr>
          </a:p>
          <a:p>
            <a:pPr marL="388620" lvl="1" indent="-194310" algn="just">
              <a:lnSpc>
                <a:spcPts val="2520"/>
              </a:lnSpc>
              <a:buFont typeface="Arial"/>
              <a:buChar char="•"/>
            </a:pPr>
            <a:r>
              <a:rPr lang="en-US" sz="1800" i="1" dirty="0">
                <a:solidFill>
                  <a:srgbClr val="FFFFFF"/>
                </a:solidFill>
                <a:latin typeface="Poppins Italics"/>
                <a:ea typeface="Poppins Italics"/>
                <a:cs typeface="Poppins Italics"/>
                <a:sym typeface="Poppins Italics"/>
              </a:rPr>
              <a:t>Voyages</a:t>
            </a:r>
            <a:r>
              <a:rPr lang="en-US" sz="1800" dirty="0">
                <a:solidFill>
                  <a:srgbClr val="FFFFFF"/>
                </a:solidFill>
                <a:latin typeface="Poppins"/>
                <a:ea typeface="Poppins"/>
                <a:cs typeface="Poppins"/>
                <a:sym typeface="Poppins"/>
              </a:rPr>
              <a:t> de Montesquieu. T. 2 / publ. par le baron Albert de Montesquieu; [</a:t>
            </a:r>
            <a:r>
              <a:rPr lang="en-US" sz="1800" dirty="0" err="1">
                <a:solidFill>
                  <a:srgbClr val="FFFFFF"/>
                </a:solidFill>
                <a:latin typeface="Poppins"/>
                <a:ea typeface="Poppins"/>
                <a:cs typeface="Poppins"/>
                <a:sym typeface="Poppins"/>
              </a:rPr>
              <a:t>préf</a:t>
            </a:r>
            <a:r>
              <a:rPr lang="en-US" sz="1800" dirty="0">
                <a:solidFill>
                  <a:srgbClr val="FFFFFF"/>
                </a:solidFill>
                <a:latin typeface="Poppins"/>
                <a:ea typeface="Poppins"/>
                <a:cs typeface="Poppins"/>
                <a:sym typeface="Poppins"/>
              </a:rPr>
              <a:t>. </a:t>
            </a:r>
            <a:r>
              <a:rPr lang="en-US" sz="1800" dirty="0" err="1">
                <a:solidFill>
                  <a:srgbClr val="FFFFFF"/>
                </a:solidFill>
                <a:latin typeface="Poppins"/>
                <a:ea typeface="Poppins"/>
                <a:cs typeface="Poppins"/>
                <a:sym typeface="Poppins"/>
              </a:rPr>
              <a:t>réd</a:t>
            </a:r>
            <a:r>
              <a:rPr lang="en-US" sz="1800" dirty="0">
                <a:solidFill>
                  <a:srgbClr val="FFFFFF"/>
                </a:solidFill>
                <a:latin typeface="Poppins"/>
                <a:ea typeface="Poppins"/>
                <a:cs typeface="Poppins"/>
                <a:sym typeface="Poppins"/>
              </a:rPr>
              <a:t>. par M. Henri </a:t>
            </a:r>
            <a:r>
              <a:rPr lang="en-US" sz="1800" dirty="0" err="1">
                <a:solidFill>
                  <a:srgbClr val="FFFFFF"/>
                </a:solidFill>
                <a:latin typeface="Poppins"/>
                <a:ea typeface="Poppins"/>
                <a:cs typeface="Poppins"/>
                <a:sym typeface="Poppins"/>
              </a:rPr>
              <a:t>Barckhausen</a:t>
            </a:r>
            <a:r>
              <a:rPr lang="en-US" sz="1800" dirty="0">
                <a:solidFill>
                  <a:srgbClr val="FFFFFF"/>
                </a:solidFill>
                <a:latin typeface="Poppins"/>
                <a:ea typeface="Poppins"/>
                <a:cs typeface="Poppins"/>
                <a:sym typeface="Poppins"/>
              </a:rPr>
              <a:t>] Date de </a:t>
            </a:r>
            <a:r>
              <a:rPr lang="en-US" sz="1800" dirty="0" err="1">
                <a:solidFill>
                  <a:srgbClr val="FFFFFF"/>
                </a:solidFill>
                <a:latin typeface="Poppins"/>
                <a:ea typeface="Poppins"/>
                <a:cs typeface="Poppins"/>
                <a:sym typeface="Poppins"/>
              </a:rPr>
              <a:t>l'édition</a:t>
            </a:r>
            <a:r>
              <a:rPr lang="en-US" sz="1800" dirty="0">
                <a:solidFill>
                  <a:srgbClr val="FFFFFF"/>
                </a:solidFill>
                <a:latin typeface="Poppins"/>
                <a:ea typeface="Poppins"/>
                <a:cs typeface="Poppins"/>
                <a:sym typeface="Poppins"/>
              </a:rPr>
              <a:t> </a:t>
            </a:r>
            <a:r>
              <a:rPr lang="en-US" sz="1800" dirty="0" err="1">
                <a:solidFill>
                  <a:srgbClr val="FFFFFF"/>
                </a:solidFill>
                <a:latin typeface="Poppins"/>
                <a:ea typeface="Poppins"/>
                <a:cs typeface="Poppins"/>
                <a:sym typeface="Poppins"/>
              </a:rPr>
              <a:t>originale</a:t>
            </a:r>
            <a:r>
              <a:rPr lang="en-US" sz="1800" dirty="0">
                <a:solidFill>
                  <a:srgbClr val="FFFFFF"/>
                </a:solidFill>
                <a:latin typeface="Poppins"/>
                <a:ea typeface="Poppins"/>
                <a:cs typeface="Poppins"/>
                <a:sym typeface="Poppins"/>
              </a:rPr>
              <a:t>: 1894-1896</a:t>
            </a:r>
          </a:p>
          <a:p>
            <a:pPr algn="ctr">
              <a:lnSpc>
                <a:spcPts val="2520"/>
              </a:lnSpc>
            </a:pPr>
            <a:endParaRPr lang="en-US" sz="1800" dirty="0">
              <a:solidFill>
                <a:srgbClr val="FFFFFF"/>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7002B"/>
        </a:solidFill>
        <a:effectLst/>
      </p:bgPr>
    </p:bg>
    <p:spTree>
      <p:nvGrpSpPr>
        <p:cNvPr id="1" name=""/>
        <p:cNvGrpSpPr/>
        <p:nvPr/>
      </p:nvGrpSpPr>
      <p:grpSpPr>
        <a:xfrm>
          <a:off x="0" y="0"/>
          <a:ext cx="0" cy="0"/>
          <a:chOff x="0" y="0"/>
          <a:chExt cx="0" cy="0"/>
        </a:xfrm>
      </p:grpSpPr>
      <p:sp>
        <p:nvSpPr>
          <p:cNvPr id="2" name="Freeform 2"/>
          <p:cNvSpPr/>
          <p:nvPr/>
        </p:nvSpPr>
        <p:spPr>
          <a:xfrm>
            <a:off x="-5345964" y="-5424195"/>
            <a:ext cx="12214905" cy="10428475"/>
          </a:xfrm>
          <a:custGeom>
            <a:avLst/>
            <a:gdLst/>
            <a:ahLst/>
            <a:cxnLst/>
            <a:rect l="l" t="t" r="r" b="b"/>
            <a:pathLst>
              <a:path w="12214905" h="10428475">
                <a:moveTo>
                  <a:pt x="0" y="0"/>
                </a:moveTo>
                <a:lnTo>
                  <a:pt x="12214905" y="0"/>
                </a:lnTo>
                <a:lnTo>
                  <a:pt x="12214905" y="10428474"/>
                </a:lnTo>
                <a:lnTo>
                  <a:pt x="0" y="10428474"/>
                </a:lnTo>
                <a:lnTo>
                  <a:pt x="0" y="0"/>
                </a:lnTo>
                <a:close/>
              </a:path>
            </a:pathLst>
          </a:custGeom>
          <a:blipFill>
            <a:blip r:embed="rId2"/>
            <a:stretch>
              <a:fillRect/>
            </a:stretch>
          </a:blipFill>
        </p:spPr>
        <p:txBody>
          <a:bodyPr/>
          <a:lstStyle/>
          <a:p>
            <a:endParaRPr lang="fr-FR"/>
          </a:p>
        </p:txBody>
      </p:sp>
      <p:sp>
        <p:nvSpPr>
          <p:cNvPr id="3" name="Freeform 3"/>
          <p:cNvSpPr/>
          <p:nvPr/>
        </p:nvSpPr>
        <p:spPr>
          <a:xfrm>
            <a:off x="12674680" y="5261454"/>
            <a:ext cx="12214905" cy="10428475"/>
          </a:xfrm>
          <a:custGeom>
            <a:avLst/>
            <a:gdLst/>
            <a:ahLst/>
            <a:cxnLst/>
            <a:rect l="l" t="t" r="r" b="b"/>
            <a:pathLst>
              <a:path w="12214905" h="10428475">
                <a:moveTo>
                  <a:pt x="0" y="0"/>
                </a:moveTo>
                <a:lnTo>
                  <a:pt x="12214904" y="0"/>
                </a:lnTo>
                <a:lnTo>
                  <a:pt x="12214904" y="10428475"/>
                </a:lnTo>
                <a:lnTo>
                  <a:pt x="0" y="10428475"/>
                </a:lnTo>
                <a:lnTo>
                  <a:pt x="0" y="0"/>
                </a:lnTo>
                <a:close/>
              </a:path>
            </a:pathLst>
          </a:custGeom>
          <a:blipFill>
            <a:blip r:embed="rId2"/>
            <a:stretch>
              <a:fillRect/>
            </a:stretch>
          </a:blipFill>
        </p:spPr>
        <p:txBody>
          <a:bodyPr/>
          <a:lstStyle/>
          <a:p>
            <a:endParaRPr lang="fr-FR"/>
          </a:p>
        </p:txBody>
      </p:sp>
      <p:sp>
        <p:nvSpPr>
          <p:cNvPr id="4" name="TextBox 4"/>
          <p:cNvSpPr txBox="1"/>
          <p:nvPr/>
        </p:nvSpPr>
        <p:spPr>
          <a:xfrm>
            <a:off x="5086350" y="2327275"/>
            <a:ext cx="8115300" cy="5346701"/>
          </a:xfrm>
          <a:prstGeom prst="rect">
            <a:avLst/>
          </a:prstGeom>
        </p:spPr>
        <p:txBody>
          <a:bodyPr lIns="0" tIns="0" rIns="0" bIns="0" rtlCol="0" anchor="t">
            <a:spAutoFit/>
          </a:bodyPr>
          <a:lstStyle/>
          <a:p>
            <a:pPr algn="ctr">
              <a:lnSpc>
                <a:spcPts val="13999"/>
              </a:lnSpc>
            </a:pPr>
            <a:r>
              <a:rPr lang="en-US" sz="9999">
                <a:solidFill>
                  <a:srgbClr val="FFFFFF"/>
                </a:solidFill>
                <a:latin typeface="Poppins"/>
                <a:ea typeface="Poppins"/>
                <a:cs typeface="Poppins"/>
                <a:sym typeface="Poppins"/>
              </a:rPr>
              <a:t>Merci pour votre attention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fr-FR"/>
          </a:p>
        </p:txBody>
      </p:sp>
      <p:sp>
        <p:nvSpPr>
          <p:cNvPr id="3" name="Freeform 3"/>
          <p:cNvSpPr/>
          <p:nvPr/>
        </p:nvSpPr>
        <p:spPr>
          <a:xfrm>
            <a:off x="10724381" y="139505"/>
            <a:ext cx="7271064" cy="10007989"/>
          </a:xfrm>
          <a:custGeom>
            <a:avLst/>
            <a:gdLst/>
            <a:ahLst/>
            <a:cxnLst/>
            <a:rect l="l" t="t" r="r" b="b"/>
            <a:pathLst>
              <a:path w="7271064" h="10007989">
                <a:moveTo>
                  <a:pt x="0" y="0"/>
                </a:moveTo>
                <a:lnTo>
                  <a:pt x="7271063" y="0"/>
                </a:lnTo>
                <a:lnTo>
                  <a:pt x="7271063" y="10007990"/>
                </a:lnTo>
                <a:lnTo>
                  <a:pt x="0" y="10007990"/>
                </a:lnTo>
                <a:lnTo>
                  <a:pt x="0" y="0"/>
                </a:lnTo>
                <a:close/>
              </a:path>
            </a:pathLst>
          </a:custGeom>
          <a:blipFill>
            <a:blip r:embed="rId3"/>
            <a:stretch>
              <a:fillRect l="-6598" r="-6598" b="-3263"/>
            </a:stretch>
          </a:blipFill>
        </p:spPr>
        <p:txBody>
          <a:bodyPr/>
          <a:lstStyle/>
          <a:p>
            <a:endParaRPr lang="fr-FR"/>
          </a:p>
        </p:txBody>
      </p:sp>
      <p:sp>
        <p:nvSpPr>
          <p:cNvPr id="4" name="TextBox 4"/>
          <p:cNvSpPr txBox="1"/>
          <p:nvPr/>
        </p:nvSpPr>
        <p:spPr>
          <a:xfrm>
            <a:off x="641767" y="2698750"/>
            <a:ext cx="9047433" cy="5260975"/>
          </a:xfrm>
          <a:prstGeom prst="rect">
            <a:avLst/>
          </a:prstGeom>
        </p:spPr>
        <p:txBody>
          <a:bodyPr lIns="0" tIns="0" rIns="0" bIns="0" rtlCol="0" anchor="t">
            <a:spAutoFit/>
          </a:bodyPr>
          <a:lstStyle/>
          <a:p>
            <a:pPr algn="just">
              <a:lnSpc>
                <a:spcPts val="3499"/>
              </a:lnSpc>
            </a:pPr>
            <a:r>
              <a:rPr lang="en-US" sz="2499">
                <a:solidFill>
                  <a:srgbClr val="FFFFFF"/>
                </a:solidFill>
                <a:latin typeface="Poppins"/>
                <a:ea typeface="Poppins"/>
                <a:cs typeface="Poppins"/>
                <a:sym typeface="Poppins"/>
              </a:rPr>
              <a:t>“ </a:t>
            </a:r>
            <a:r>
              <a:rPr lang="en-US" sz="2499" i="1">
                <a:solidFill>
                  <a:srgbClr val="FFFFFF"/>
                </a:solidFill>
                <a:latin typeface="Poppins Italics"/>
                <a:ea typeface="Poppins Italics"/>
                <a:cs typeface="Poppins Italics"/>
                <a:sym typeface="Poppins Italics"/>
              </a:rPr>
              <a:t>Livourne est à 14 miles de Pise. C’est une fort belle ville, bien peuplée et bien fortifiée. Les rues sont larges, droites, bien percées. La place est très grande, et la Ville, riante. Il peut y avoir 40 000 âmes de toutes nations : Grecs, Juifs, Arméniens, Catholiques, Protestants; mais les Juifs sont au nombre de 6 ou 7000, et extrêmement protégés par le Gouvernement. La nation angloise y fait le principal commerce; après, la Françoise, la Hollandoise. Ce qu’il y a, c’est que le commerce des Anglois y augmente, et celui des François diminue.”</a:t>
            </a:r>
          </a:p>
          <a:p>
            <a:pPr algn="just">
              <a:lnSpc>
                <a:spcPts val="3499"/>
              </a:lnSpc>
            </a:pPr>
            <a:r>
              <a:rPr lang="en-US" sz="2499" i="1">
                <a:solidFill>
                  <a:srgbClr val="FFFFFF"/>
                </a:solidFill>
                <a:latin typeface="Poppins Italics"/>
                <a:ea typeface="Poppins Italics"/>
                <a:cs typeface="Poppins Italics"/>
                <a:sym typeface="Poppins Italics"/>
              </a:rPr>
              <a:t> </a:t>
            </a:r>
          </a:p>
          <a:p>
            <a:pPr algn="just">
              <a:lnSpc>
                <a:spcPts val="3499"/>
              </a:lnSpc>
              <a:spcBef>
                <a:spcPct val="0"/>
              </a:spcBef>
            </a:pPr>
            <a:r>
              <a:rPr lang="en-US" sz="2499" b="1">
                <a:solidFill>
                  <a:srgbClr val="FFFFFF"/>
                </a:solidFill>
                <a:latin typeface="Poppins Bold"/>
                <a:ea typeface="Poppins Bold"/>
                <a:cs typeface="Poppins Bold"/>
                <a:sym typeface="Poppins Bold"/>
              </a:rPr>
              <a:t>Montesquieu, </a:t>
            </a:r>
            <a:r>
              <a:rPr lang="en-US" sz="2499" b="1" i="1">
                <a:solidFill>
                  <a:srgbClr val="FFFFFF"/>
                </a:solidFill>
                <a:latin typeface="Poppins Bold Italics"/>
                <a:ea typeface="Poppins Bold Italics"/>
                <a:cs typeface="Poppins Bold Italics"/>
                <a:sym typeface="Poppins Bold Italics"/>
              </a:rPr>
              <a:t>Voyages, </a:t>
            </a:r>
            <a:r>
              <a:rPr lang="en-US" sz="2499" b="1">
                <a:solidFill>
                  <a:srgbClr val="FFFFFF"/>
                </a:solidFill>
                <a:latin typeface="Poppins Bold"/>
                <a:ea typeface="Poppins Bold"/>
                <a:cs typeface="Poppins Bold"/>
                <a:sym typeface="Poppins Bold"/>
              </a:rPr>
              <a:t>1728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fr-FR"/>
          </a:p>
        </p:txBody>
      </p:sp>
      <p:sp>
        <p:nvSpPr>
          <p:cNvPr id="3" name="Freeform 3"/>
          <p:cNvSpPr/>
          <p:nvPr/>
        </p:nvSpPr>
        <p:spPr>
          <a:xfrm>
            <a:off x="1644401" y="267268"/>
            <a:ext cx="14417154" cy="8811982"/>
          </a:xfrm>
          <a:custGeom>
            <a:avLst/>
            <a:gdLst/>
            <a:ahLst/>
            <a:cxnLst/>
            <a:rect l="l" t="t" r="r" b="b"/>
            <a:pathLst>
              <a:path w="14417154" h="8811982">
                <a:moveTo>
                  <a:pt x="0" y="0"/>
                </a:moveTo>
                <a:lnTo>
                  <a:pt x="14417154" y="0"/>
                </a:lnTo>
                <a:lnTo>
                  <a:pt x="14417154" y="8811981"/>
                </a:lnTo>
                <a:lnTo>
                  <a:pt x="0" y="8811981"/>
                </a:lnTo>
                <a:lnTo>
                  <a:pt x="0" y="0"/>
                </a:lnTo>
                <a:close/>
              </a:path>
            </a:pathLst>
          </a:custGeom>
          <a:blipFill>
            <a:blip r:embed="rId3"/>
            <a:stretch>
              <a:fillRect t="-5290" b="-2077"/>
            </a:stretch>
          </a:blipFill>
        </p:spPr>
        <p:txBody>
          <a:bodyPr/>
          <a:lstStyle/>
          <a:p>
            <a:endParaRPr lang="fr-FR"/>
          </a:p>
        </p:txBody>
      </p:sp>
      <p:sp>
        <p:nvSpPr>
          <p:cNvPr id="4" name="TextBox 4"/>
          <p:cNvSpPr txBox="1"/>
          <p:nvPr/>
        </p:nvSpPr>
        <p:spPr>
          <a:xfrm>
            <a:off x="12022551" y="9334450"/>
            <a:ext cx="4322415" cy="509905"/>
          </a:xfrm>
          <a:prstGeom prst="rect">
            <a:avLst/>
          </a:prstGeom>
        </p:spPr>
        <p:txBody>
          <a:bodyPr lIns="0" tIns="0" rIns="0" bIns="0" rtlCol="0" anchor="t">
            <a:spAutoFit/>
          </a:bodyPr>
          <a:lstStyle/>
          <a:p>
            <a:pPr algn="ctr">
              <a:lnSpc>
                <a:spcPts val="3919"/>
              </a:lnSpc>
              <a:spcBef>
                <a:spcPct val="0"/>
              </a:spcBef>
            </a:pPr>
            <a:r>
              <a:rPr lang="en-US" sz="2799" b="1">
                <a:solidFill>
                  <a:srgbClr val="FFFFFF"/>
                </a:solidFill>
                <a:latin typeface="Poppins Semi-Bold"/>
                <a:ea typeface="Poppins Semi-Bold"/>
                <a:cs typeface="Poppins Semi-Bold"/>
                <a:sym typeface="Poppins Semi-Bold"/>
              </a:rPr>
              <a:t>Livourne au XVIIIe siècle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fr-FR"/>
          </a:p>
        </p:txBody>
      </p:sp>
      <p:sp>
        <p:nvSpPr>
          <p:cNvPr id="3" name="Freeform 3"/>
          <p:cNvSpPr/>
          <p:nvPr/>
        </p:nvSpPr>
        <p:spPr>
          <a:xfrm>
            <a:off x="1686617" y="630006"/>
            <a:ext cx="5815002" cy="9026987"/>
          </a:xfrm>
          <a:custGeom>
            <a:avLst/>
            <a:gdLst/>
            <a:ahLst/>
            <a:cxnLst/>
            <a:rect l="l" t="t" r="r" b="b"/>
            <a:pathLst>
              <a:path w="5815002" h="9026987">
                <a:moveTo>
                  <a:pt x="0" y="0"/>
                </a:moveTo>
                <a:lnTo>
                  <a:pt x="5815002" y="0"/>
                </a:lnTo>
                <a:lnTo>
                  <a:pt x="5815002" y="9026988"/>
                </a:lnTo>
                <a:lnTo>
                  <a:pt x="0" y="9026988"/>
                </a:lnTo>
                <a:lnTo>
                  <a:pt x="0" y="0"/>
                </a:lnTo>
                <a:close/>
              </a:path>
            </a:pathLst>
          </a:custGeom>
          <a:blipFill>
            <a:blip r:embed="rId3"/>
            <a:stretch>
              <a:fillRect t="-1645"/>
            </a:stretch>
          </a:blipFill>
        </p:spPr>
        <p:txBody>
          <a:bodyPr/>
          <a:lstStyle/>
          <a:p>
            <a:endParaRPr lang="fr-FR"/>
          </a:p>
        </p:txBody>
      </p:sp>
      <p:sp>
        <p:nvSpPr>
          <p:cNvPr id="4" name="TextBox 4"/>
          <p:cNvSpPr txBox="1"/>
          <p:nvPr/>
        </p:nvSpPr>
        <p:spPr>
          <a:xfrm>
            <a:off x="9020094" y="4473575"/>
            <a:ext cx="8469511" cy="1244600"/>
          </a:xfrm>
          <a:prstGeom prst="rect">
            <a:avLst/>
          </a:prstGeom>
        </p:spPr>
        <p:txBody>
          <a:bodyPr lIns="0" tIns="0" rIns="0" bIns="0" rtlCol="0" anchor="t">
            <a:spAutoFit/>
          </a:bodyPr>
          <a:lstStyle/>
          <a:p>
            <a:pPr algn="ctr">
              <a:lnSpc>
                <a:spcPts val="4899"/>
              </a:lnSpc>
            </a:pPr>
            <a:r>
              <a:rPr lang="en-US" sz="3499" b="1">
                <a:solidFill>
                  <a:srgbClr val="FFFFFF"/>
                </a:solidFill>
                <a:latin typeface="Poppins Bold"/>
                <a:ea typeface="Poppins Bold"/>
                <a:cs typeface="Poppins Bold"/>
                <a:sym typeface="Poppins Bold"/>
              </a:rPr>
              <a:t>Ferdinand Ier de Médicis</a:t>
            </a:r>
            <a:r>
              <a:rPr lang="en-US" sz="3499">
                <a:solidFill>
                  <a:srgbClr val="FFFFFF"/>
                </a:solidFill>
                <a:latin typeface="Poppins"/>
                <a:ea typeface="Poppins"/>
                <a:cs typeface="Poppins"/>
                <a:sym typeface="Poppins"/>
              </a:rPr>
              <a:t> (1549-1609)</a:t>
            </a:r>
          </a:p>
          <a:p>
            <a:pPr algn="ctr">
              <a:lnSpc>
                <a:spcPts val="4899"/>
              </a:lnSpc>
              <a:spcBef>
                <a:spcPct val="0"/>
              </a:spcBef>
            </a:pPr>
            <a:r>
              <a:rPr lang="en-US" sz="3499">
                <a:solidFill>
                  <a:srgbClr val="FFFFFF"/>
                </a:solidFill>
                <a:latin typeface="Poppins"/>
                <a:ea typeface="Poppins"/>
                <a:cs typeface="Poppins"/>
                <a:sym typeface="Poppins"/>
              </a:rPr>
              <a:t>Grand duc de Toscane de 1587 à 1609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fr-FR"/>
          </a:p>
        </p:txBody>
      </p:sp>
      <p:sp>
        <p:nvSpPr>
          <p:cNvPr id="3" name="Freeform 3"/>
          <p:cNvSpPr/>
          <p:nvPr/>
        </p:nvSpPr>
        <p:spPr>
          <a:xfrm>
            <a:off x="10419152" y="4308223"/>
            <a:ext cx="12214905" cy="10428475"/>
          </a:xfrm>
          <a:custGeom>
            <a:avLst/>
            <a:gdLst/>
            <a:ahLst/>
            <a:cxnLst/>
            <a:rect l="l" t="t" r="r" b="b"/>
            <a:pathLst>
              <a:path w="12214905" h="10428475">
                <a:moveTo>
                  <a:pt x="0" y="0"/>
                </a:moveTo>
                <a:lnTo>
                  <a:pt x="12214904" y="0"/>
                </a:lnTo>
                <a:lnTo>
                  <a:pt x="12214904" y="10428474"/>
                </a:lnTo>
                <a:lnTo>
                  <a:pt x="0" y="10428474"/>
                </a:lnTo>
                <a:lnTo>
                  <a:pt x="0" y="0"/>
                </a:lnTo>
                <a:close/>
              </a:path>
            </a:pathLst>
          </a:custGeom>
          <a:blipFill>
            <a:blip r:embed="rId3"/>
            <a:stretch>
              <a:fillRect/>
            </a:stretch>
          </a:blipFill>
        </p:spPr>
        <p:txBody>
          <a:bodyPr/>
          <a:lstStyle/>
          <a:p>
            <a:endParaRPr lang="fr-FR"/>
          </a:p>
        </p:txBody>
      </p:sp>
      <p:sp>
        <p:nvSpPr>
          <p:cNvPr id="4" name="TextBox 4"/>
          <p:cNvSpPr txBox="1"/>
          <p:nvPr/>
        </p:nvSpPr>
        <p:spPr>
          <a:xfrm>
            <a:off x="406305" y="2341468"/>
            <a:ext cx="13064087" cy="4472305"/>
          </a:xfrm>
          <a:prstGeom prst="rect">
            <a:avLst/>
          </a:prstGeom>
        </p:spPr>
        <p:txBody>
          <a:bodyPr lIns="0" tIns="0" rIns="0" bIns="0" rtlCol="0" anchor="t">
            <a:spAutoFit/>
          </a:bodyPr>
          <a:lstStyle/>
          <a:p>
            <a:pPr algn="just">
              <a:lnSpc>
                <a:spcPts val="3919"/>
              </a:lnSpc>
            </a:pPr>
            <a:r>
              <a:rPr lang="en-US" sz="2799">
                <a:solidFill>
                  <a:srgbClr val="FFFFFF"/>
                </a:solidFill>
                <a:latin typeface="Poppins"/>
                <a:ea typeface="Poppins"/>
                <a:cs typeface="Poppins"/>
                <a:sym typeface="Poppins"/>
              </a:rPr>
              <a:t>Contexte : </a:t>
            </a:r>
          </a:p>
          <a:p>
            <a:pPr marL="604519" lvl="1" indent="-302260" algn="just">
              <a:lnSpc>
                <a:spcPts val="3919"/>
              </a:lnSpc>
              <a:buFont typeface="Arial"/>
              <a:buChar char="•"/>
            </a:pPr>
            <a:r>
              <a:rPr lang="en-US" sz="2799">
                <a:solidFill>
                  <a:srgbClr val="FFFFFF"/>
                </a:solidFill>
                <a:latin typeface="Poppins"/>
                <a:ea typeface="Poppins"/>
                <a:cs typeface="Poppins"/>
                <a:sym typeface="Poppins"/>
              </a:rPr>
              <a:t>Italie de la Contre-Réforme</a:t>
            </a:r>
          </a:p>
          <a:p>
            <a:pPr marL="604519" lvl="1" indent="-302260" algn="just">
              <a:lnSpc>
                <a:spcPts val="3919"/>
              </a:lnSpc>
              <a:buFont typeface="Arial"/>
              <a:buChar char="•"/>
            </a:pPr>
            <a:r>
              <a:rPr lang="en-US" sz="2799">
                <a:solidFill>
                  <a:srgbClr val="FFFFFF"/>
                </a:solidFill>
                <a:latin typeface="Poppins"/>
                <a:ea typeface="Poppins"/>
                <a:cs typeface="Poppins"/>
                <a:sym typeface="Poppins"/>
              </a:rPr>
              <a:t>Diaspora juive en Méditerranée au XVIe siècle</a:t>
            </a:r>
          </a:p>
          <a:p>
            <a:pPr algn="just">
              <a:lnSpc>
                <a:spcPts val="3919"/>
              </a:lnSpc>
            </a:pPr>
            <a:endParaRPr lang="en-US" sz="2799">
              <a:solidFill>
                <a:srgbClr val="FFFFFF"/>
              </a:solidFill>
              <a:latin typeface="Poppins"/>
              <a:ea typeface="Poppins"/>
              <a:cs typeface="Poppins"/>
              <a:sym typeface="Poppins"/>
            </a:endParaRPr>
          </a:p>
          <a:p>
            <a:pPr algn="just">
              <a:lnSpc>
                <a:spcPts val="3919"/>
              </a:lnSpc>
            </a:pPr>
            <a:r>
              <a:rPr lang="en-US" sz="2799">
                <a:solidFill>
                  <a:srgbClr val="FFFFFF"/>
                </a:solidFill>
                <a:latin typeface="Poppins"/>
                <a:ea typeface="Poppins"/>
                <a:cs typeface="Poppins"/>
                <a:sym typeface="Poppins"/>
              </a:rPr>
              <a:t>Auteur : Ferdinand Ier de Médicis </a:t>
            </a:r>
          </a:p>
          <a:p>
            <a:pPr algn="just">
              <a:lnSpc>
                <a:spcPts val="3919"/>
              </a:lnSpc>
            </a:pPr>
            <a:endParaRPr lang="en-US" sz="2799">
              <a:solidFill>
                <a:srgbClr val="FFFFFF"/>
              </a:solidFill>
              <a:latin typeface="Poppins"/>
              <a:ea typeface="Poppins"/>
              <a:cs typeface="Poppins"/>
              <a:sym typeface="Poppins"/>
            </a:endParaRPr>
          </a:p>
          <a:p>
            <a:pPr algn="just">
              <a:lnSpc>
                <a:spcPts val="3919"/>
              </a:lnSpc>
            </a:pPr>
            <a:r>
              <a:rPr lang="en-US" sz="2799">
                <a:solidFill>
                  <a:srgbClr val="FFFFFF"/>
                </a:solidFill>
                <a:latin typeface="Poppins"/>
                <a:ea typeface="Poppins"/>
                <a:cs typeface="Poppins"/>
                <a:sym typeface="Poppins"/>
              </a:rPr>
              <a:t>Destinataire : Aux diasporas marchandes d’Europe</a:t>
            </a:r>
          </a:p>
          <a:p>
            <a:pPr algn="just">
              <a:lnSpc>
                <a:spcPts val="3919"/>
              </a:lnSpc>
            </a:pPr>
            <a:endParaRPr lang="en-US" sz="2799">
              <a:solidFill>
                <a:srgbClr val="FFFFFF"/>
              </a:solidFill>
              <a:latin typeface="Poppins"/>
              <a:ea typeface="Poppins"/>
              <a:cs typeface="Poppins"/>
              <a:sym typeface="Poppins"/>
            </a:endParaRPr>
          </a:p>
          <a:p>
            <a:pPr algn="just">
              <a:lnSpc>
                <a:spcPts val="3919"/>
              </a:lnSpc>
              <a:spcBef>
                <a:spcPct val="0"/>
              </a:spcBef>
            </a:pPr>
            <a:endParaRPr lang="en-US" sz="2799">
              <a:solidFill>
                <a:srgbClr val="FFFFFF"/>
              </a:solidFill>
              <a:latin typeface="Poppins"/>
              <a:ea typeface="Poppins"/>
              <a:cs typeface="Poppins"/>
              <a:sym typeface="Poppins"/>
            </a:endParaRPr>
          </a:p>
        </p:txBody>
      </p:sp>
      <p:sp>
        <p:nvSpPr>
          <p:cNvPr id="5" name="Freeform 5"/>
          <p:cNvSpPr/>
          <p:nvPr/>
        </p:nvSpPr>
        <p:spPr>
          <a:xfrm>
            <a:off x="10914195" y="507365"/>
            <a:ext cx="6623050" cy="9272269"/>
          </a:xfrm>
          <a:custGeom>
            <a:avLst/>
            <a:gdLst/>
            <a:ahLst/>
            <a:cxnLst/>
            <a:rect l="l" t="t" r="r" b="b"/>
            <a:pathLst>
              <a:path w="6623050" h="9272269">
                <a:moveTo>
                  <a:pt x="0" y="0"/>
                </a:moveTo>
                <a:lnTo>
                  <a:pt x="6623049" y="0"/>
                </a:lnTo>
                <a:lnTo>
                  <a:pt x="6623049" y="9272270"/>
                </a:lnTo>
                <a:lnTo>
                  <a:pt x="0" y="9272270"/>
                </a:lnTo>
                <a:lnTo>
                  <a:pt x="0" y="0"/>
                </a:lnTo>
                <a:close/>
              </a:path>
            </a:pathLst>
          </a:custGeom>
          <a:blipFill>
            <a:blip r:embed="rId4"/>
            <a:stretch>
              <a:fillRect/>
            </a:stretch>
          </a:blipFill>
        </p:spPr>
        <p:txBody>
          <a:bodyPr/>
          <a:lstStyle/>
          <a:p>
            <a:endParaRPr lang="fr-FR"/>
          </a:p>
        </p:txBody>
      </p:sp>
      <p:sp>
        <p:nvSpPr>
          <p:cNvPr id="6" name="TextBox 6"/>
          <p:cNvSpPr txBox="1"/>
          <p:nvPr/>
        </p:nvSpPr>
        <p:spPr>
          <a:xfrm>
            <a:off x="1028700" y="326390"/>
            <a:ext cx="12139641" cy="1095374"/>
          </a:xfrm>
          <a:prstGeom prst="rect">
            <a:avLst/>
          </a:prstGeom>
        </p:spPr>
        <p:txBody>
          <a:bodyPr lIns="0" tIns="0" rIns="0" bIns="0" rtlCol="0" anchor="t">
            <a:spAutoFit/>
          </a:bodyPr>
          <a:lstStyle/>
          <a:p>
            <a:pPr algn="l">
              <a:lnSpc>
                <a:spcPts val="8400"/>
              </a:lnSpc>
            </a:pPr>
            <a:r>
              <a:rPr lang="en-US" sz="6000" i="1">
                <a:solidFill>
                  <a:srgbClr val="FFFFFF"/>
                </a:solidFill>
                <a:latin typeface="Poppins Italics"/>
                <a:ea typeface="Poppins Italics"/>
                <a:cs typeface="Poppins Italics"/>
                <a:sym typeface="Poppins Italics"/>
              </a:rPr>
              <a:t>Livornine </a:t>
            </a:r>
            <a:r>
              <a:rPr lang="en-US" sz="6000">
                <a:solidFill>
                  <a:srgbClr val="FFFFFF"/>
                </a:solidFill>
                <a:latin typeface="Poppins"/>
                <a:ea typeface="Poppins"/>
                <a:cs typeface="Poppins"/>
                <a:sym typeface="Poppins"/>
              </a:rPr>
              <a:t>de 1593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fr-FR"/>
          </a:p>
        </p:txBody>
      </p:sp>
      <p:sp>
        <p:nvSpPr>
          <p:cNvPr id="3" name="TextBox 3"/>
          <p:cNvSpPr txBox="1"/>
          <p:nvPr/>
        </p:nvSpPr>
        <p:spPr>
          <a:xfrm>
            <a:off x="1587712" y="838200"/>
            <a:ext cx="14140444" cy="1250950"/>
          </a:xfrm>
          <a:prstGeom prst="rect">
            <a:avLst/>
          </a:prstGeom>
        </p:spPr>
        <p:txBody>
          <a:bodyPr lIns="0" tIns="0" rIns="0" bIns="0" rtlCol="0" anchor="t">
            <a:spAutoFit/>
          </a:bodyPr>
          <a:lstStyle/>
          <a:p>
            <a:pPr algn="l">
              <a:lnSpc>
                <a:spcPts val="9799"/>
              </a:lnSpc>
            </a:pPr>
            <a:r>
              <a:rPr lang="en-US" sz="6999" b="1">
                <a:solidFill>
                  <a:srgbClr val="FFFFFF"/>
                </a:solidFill>
                <a:latin typeface="Poppins Semi-Bold"/>
                <a:ea typeface="Poppins Semi-Bold"/>
                <a:cs typeface="Poppins Semi-Bold"/>
                <a:sym typeface="Poppins Semi-Bold"/>
              </a:rPr>
              <a:t>Structure de la loi livournine</a:t>
            </a:r>
          </a:p>
        </p:txBody>
      </p:sp>
      <p:sp>
        <p:nvSpPr>
          <p:cNvPr id="4" name="TextBox 4"/>
          <p:cNvSpPr txBox="1"/>
          <p:nvPr/>
        </p:nvSpPr>
        <p:spPr>
          <a:xfrm>
            <a:off x="1101646" y="2373290"/>
            <a:ext cx="15112576" cy="5463014"/>
          </a:xfrm>
          <a:prstGeom prst="rect">
            <a:avLst/>
          </a:prstGeom>
        </p:spPr>
        <p:txBody>
          <a:bodyPr lIns="0" tIns="0" rIns="0" bIns="0" rtlCol="0" anchor="t">
            <a:spAutoFit/>
          </a:bodyPr>
          <a:lstStyle/>
          <a:p>
            <a:pPr algn="just">
              <a:lnSpc>
                <a:spcPts val="3914"/>
              </a:lnSpc>
            </a:pPr>
            <a:r>
              <a:rPr lang="en-US" sz="2795">
                <a:solidFill>
                  <a:srgbClr val="FFFFFF"/>
                </a:solidFill>
                <a:latin typeface="Poppins"/>
                <a:ea typeface="Poppins"/>
                <a:cs typeface="Poppins"/>
                <a:sym typeface="Poppins"/>
              </a:rPr>
              <a:t>l. 1 à 14 : Politiques d’incitation pour attirer les marchands d’Europe dans la ville de Pise et le port de Livourne. </a:t>
            </a:r>
          </a:p>
          <a:p>
            <a:pPr algn="just">
              <a:lnSpc>
                <a:spcPts val="3914"/>
              </a:lnSpc>
            </a:pPr>
            <a:endParaRPr lang="en-US" sz="2795">
              <a:solidFill>
                <a:srgbClr val="FFFFFF"/>
              </a:solidFill>
              <a:latin typeface="Poppins"/>
              <a:ea typeface="Poppins"/>
              <a:cs typeface="Poppins"/>
              <a:sym typeface="Poppins"/>
            </a:endParaRPr>
          </a:p>
          <a:p>
            <a:pPr algn="just">
              <a:lnSpc>
                <a:spcPts val="3914"/>
              </a:lnSpc>
            </a:pPr>
            <a:r>
              <a:rPr lang="en-US" sz="2795">
                <a:solidFill>
                  <a:srgbClr val="FFFFFF"/>
                </a:solidFill>
                <a:latin typeface="Poppins"/>
                <a:ea typeface="Poppins"/>
                <a:cs typeface="Poppins"/>
                <a:sym typeface="Poppins"/>
              </a:rPr>
              <a:t>l. 15 à 64 : Protection des marchands (installation, voyages en mer) et promesse d’un nouveau départ et d’un droit à l’oubli (dettes, crimes).</a:t>
            </a:r>
          </a:p>
          <a:p>
            <a:pPr algn="just">
              <a:lnSpc>
                <a:spcPts val="3914"/>
              </a:lnSpc>
            </a:pPr>
            <a:endParaRPr lang="en-US" sz="2795">
              <a:solidFill>
                <a:srgbClr val="FFFFFF"/>
              </a:solidFill>
              <a:latin typeface="Poppins"/>
              <a:ea typeface="Poppins"/>
              <a:cs typeface="Poppins"/>
              <a:sym typeface="Poppins"/>
            </a:endParaRPr>
          </a:p>
          <a:p>
            <a:pPr algn="just">
              <a:lnSpc>
                <a:spcPts val="3914"/>
              </a:lnSpc>
            </a:pPr>
            <a:r>
              <a:rPr lang="en-US" sz="2795">
                <a:solidFill>
                  <a:srgbClr val="FFFFFF"/>
                </a:solidFill>
                <a:latin typeface="Poppins"/>
                <a:ea typeface="Poppins"/>
                <a:cs typeface="Poppins"/>
                <a:sym typeface="Poppins"/>
              </a:rPr>
              <a:t>l. 65 à 104 : Tolérance religieuse et inclusion par des aménagements spécifiques (juge, synagogue, viande).</a:t>
            </a:r>
          </a:p>
          <a:p>
            <a:pPr algn="just">
              <a:lnSpc>
                <a:spcPts val="3914"/>
              </a:lnSpc>
            </a:pPr>
            <a:endParaRPr lang="en-US" sz="2795">
              <a:solidFill>
                <a:srgbClr val="FFFFFF"/>
              </a:solidFill>
              <a:latin typeface="Poppins"/>
              <a:ea typeface="Poppins"/>
              <a:cs typeface="Poppins"/>
              <a:sym typeface="Poppins"/>
            </a:endParaRPr>
          </a:p>
          <a:p>
            <a:pPr algn="just">
              <a:lnSpc>
                <a:spcPts val="3914"/>
              </a:lnSpc>
              <a:spcBef>
                <a:spcPct val="0"/>
              </a:spcBef>
            </a:pPr>
            <a:r>
              <a:rPr lang="en-US" sz="2795">
                <a:solidFill>
                  <a:srgbClr val="FFFFFF"/>
                </a:solidFill>
                <a:latin typeface="Poppins"/>
                <a:ea typeface="Poppins"/>
                <a:cs typeface="Poppins"/>
                <a:sym typeface="Poppins"/>
              </a:rPr>
              <a:t>l. 105 à 124 : Gestion administrative croisée entre Chrétiens et Juifs pour permettre une égalité de traitement.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fr-FR"/>
          </a:p>
        </p:txBody>
      </p:sp>
      <p:sp>
        <p:nvSpPr>
          <p:cNvPr id="3" name="TextBox 3"/>
          <p:cNvSpPr txBox="1"/>
          <p:nvPr/>
        </p:nvSpPr>
        <p:spPr>
          <a:xfrm>
            <a:off x="1629586" y="3410585"/>
            <a:ext cx="15028828" cy="3351530"/>
          </a:xfrm>
          <a:prstGeom prst="rect">
            <a:avLst/>
          </a:prstGeom>
        </p:spPr>
        <p:txBody>
          <a:bodyPr lIns="0" tIns="0" rIns="0" bIns="0" rtlCol="0" anchor="t">
            <a:spAutoFit/>
          </a:bodyPr>
          <a:lstStyle/>
          <a:p>
            <a:pPr algn="just">
              <a:lnSpc>
                <a:spcPts val="5320"/>
              </a:lnSpc>
            </a:pPr>
            <a:r>
              <a:rPr lang="en-US" sz="3800">
                <a:solidFill>
                  <a:srgbClr val="FFFFFF"/>
                </a:solidFill>
                <a:latin typeface="Poppins"/>
                <a:ea typeface="Poppins"/>
                <a:cs typeface="Poppins"/>
                <a:sym typeface="Poppins"/>
              </a:rPr>
              <a:t>Comment les politiques d’incitation ducales exceptionnelles à l’égard des marchands juifs séfarades de 1593 permettent-elles à Livourne de construire un espace cosmopolite fondée sur la mise en place d’une cohabitation de communautés religieuses divergentes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fr-FR"/>
          </a:p>
        </p:txBody>
      </p:sp>
      <p:sp>
        <p:nvSpPr>
          <p:cNvPr id="3" name="TextBox 3"/>
          <p:cNvSpPr txBox="1"/>
          <p:nvPr/>
        </p:nvSpPr>
        <p:spPr>
          <a:xfrm>
            <a:off x="2055718" y="705506"/>
            <a:ext cx="14176564" cy="1128395"/>
          </a:xfrm>
          <a:prstGeom prst="rect">
            <a:avLst/>
          </a:prstGeom>
        </p:spPr>
        <p:txBody>
          <a:bodyPr lIns="0" tIns="0" rIns="0" bIns="0" rtlCol="0" anchor="t">
            <a:spAutoFit/>
          </a:bodyPr>
          <a:lstStyle/>
          <a:p>
            <a:pPr algn="l">
              <a:lnSpc>
                <a:spcPts val="4480"/>
              </a:lnSpc>
            </a:pPr>
            <a:r>
              <a:rPr lang="en-US" sz="3200">
                <a:solidFill>
                  <a:srgbClr val="FFFFFF"/>
                </a:solidFill>
                <a:latin typeface="Poppins"/>
                <a:ea typeface="Poppins"/>
                <a:cs typeface="Poppins"/>
                <a:sym typeface="Poppins"/>
              </a:rPr>
              <a:t>I. Livourne : un port conçu pour attirer les marchands et communautés étrangères</a:t>
            </a:r>
          </a:p>
        </p:txBody>
      </p:sp>
      <p:sp>
        <p:nvSpPr>
          <p:cNvPr id="4" name="TextBox 4"/>
          <p:cNvSpPr txBox="1"/>
          <p:nvPr/>
        </p:nvSpPr>
        <p:spPr>
          <a:xfrm>
            <a:off x="2055718" y="2961161"/>
            <a:ext cx="14176564" cy="954405"/>
          </a:xfrm>
          <a:prstGeom prst="rect">
            <a:avLst/>
          </a:prstGeom>
        </p:spPr>
        <p:txBody>
          <a:bodyPr lIns="0" tIns="0" rIns="0" bIns="0" rtlCol="0" anchor="t">
            <a:spAutoFit/>
          </a:bodyPr>
          <a:lstStyle/>
          <a:p>
            <a:pPr algn="just">
              <a:lnSpc>
                <a:spcPts val="2520"/>
              </a:lnSpc>
            </a:pPr>
            <a:r>
              <a:rPr lang="en-US" sz="1800">
                <a:solidFill>
                  <a:srgbClr val="FFFFFF"/>
                </a:solidFill>
                <a:latin typeface="Poppins"/>
                <a:ea typeface="Poppins"/>
                <a:cs typeface="Poppins"/>
                <a:sym typeface="Poppins"/>
              </a:rPr>
              <a:t>“À vous tous marchands de quelque nation que ce soit, Levantins, Ponantins, Espagnols, Portugais, Grecs, Allemands, &amp; Italiens, Juifs, Turcs, et Maures, Arméniens, Persans, &amp; autres, salut.”</a:t>
            </a:r>
          </a:p>
          <a:p>
            <a:pPr algn="just">
              <a:lnSpc>
                <a:spcPts val="2520"/>
              </a:lnSpc>
            </a:pPr>
            <a:endParaRPr lang="en-US" sz="1800">
              <a:solidFill>
                <a:srgbClr val="FFFFFF"/>
              </a:solidFill>
              <a:latin typeface="Poppins"/>
              <a:ea typeface="Poppins"/>
              <a:cs typeface="Poppins"/>
              <a:sym typeface="Poppins"/>
            </a:endParaRPr>
          </a:p>
        </p:txBody>
      </p:sp>
      <p:sp>
        <p:nvSpPr>
          <p:cNvPr id="5" name="TextBox 5"/>
          <p:cNvSpPr txBox="1"/>
          <p:nvPr/>
        </p:nvSpPr>
        <p:spPr>
          <a:xfrm>
            <a:off x="2055718" y="2127406"/>
            <a:ext cx="14176564" cy="509905"/>
          </a:xfrm>
          <a:prstGeom prst="rect">
            <a:avLst/>
          </a:prstGeom>
        </p:spPr>
        <p:txBody>
          <a:bodyPr lIns="0" tIns="0" rIns="0" bIns="0" rtlCol="0" anchor="t">
            <a:spAutoFit/>
          </a:bodyPr>
          <a:lstStyle/>
          <a:p>
            <a:pPr algn="l">
              <a:lnSpc>
                <a:spcPts val="3919"/>
              </a:lnSpc>
            </a:pPr>
            <a:r>
              <a:rPr lang="en-US" sz="2799">
                <a:solidFill>
                  <a:srgbClr val="FFDE59"/>
                </a:solidFill>
                <a:latin typeface="Poppins"/>
                <a:ea typeface="Poppins"/>
                <a:cs typeface="Poppins"/>
                <a:sym typeface="Poppins"/>
              </a:rPr>
              <a:t>A. Une invitation aux marchands des nations étrangères</a:t>
            </a:r>
          </a:p>
        </p:txBody>
      </p:sp>
      <p:sp>
        <p:nvSpPr>
          <p:cNvPr id="6" name="TextBox 6"/>
          <p:cNvSpPr txBox="1"/>
          <p:nvPr/>
        </p:nvSpPr>
        <p:spPr>
          <a:xfrm>
            <a:off x="2055718" y="5922867"/>
            <a:ext cx="14176564" cy="640080"/>
          </a:xfrm>
          <a:prstGeom prst="rect">
            <a:avLst/>
          </a:prstGeom>
        </p:spPr>
        <p:txBody>
          <a:bodyPr lIns="0" tIns="0" rIns="0" bIns="0" rtlCol="0" anchor="t">
            <a:spAutoFit/>
          </a:bodyPr>
          <a:lstStyle/>
          <a:p>
            <a:pPr algn="just">
              <a:lnSpc>
                <a:spcPts val="2519"/>
              </a:lnSpc>
            </a:pPr>
            <a:r>
              <a:rPr lang="en-US" sz="1799">
                <a:solidFill>
                  <a:srgbClr val="FFFFFF"/>
                </a:solidFill>
                <a:latin typeface="Poppins"/>
                <a:ea typeface="Poppins"/>
                <a:cs typeface="Poppins"/>
                <a:sym typeface="Poppins"/>
              </a:rPr>
              <a:t>“XXIX. Nous vous concédons tous les Privilèges dont jouissent nos sujets Marchands Chrétiens Citoyens Florentins et Pisans, c’est-à-dire de pratiquer tout Art et marchandise”</a:t>
            </a:r>
          </a:p>
        </p:txBody>
      </p:sp>
      <p:sp>
        <p:nvSpPr>
          <p:cNvPr id="7" name="TextBox 7"/>
          <p:cNvSpPr txBox="1"/>
          <p:nvPr/>
        </p:nvSpPr>
        <p:spPr>
          <a:xfrm>
            <a:off x="2055718" y="4125182"/>
            <a:ext cx="14176564" cy="509905"/>
          </a:xfrm>
          <a:prstGeom prst="rect">
            <a:avLst/>
          </a:prstGeom>
        </p:spPr>
        <p:txBody>
          <a:bodyPr lIns="0" tIns="0" rIns="0" bIns="0" rtlCol="0" anchor="t">
            <a:spAutoFit/>
          </a:bodyPr>
          <a:lstStyle/>
          <a:p>
            <a:pPr algn="l">
              <a:lnSpc>
                <a:spcPts val="3919"/>
              </a:lnSpc>
            </a:pPr>
            <a:r>
              <a:rPr lang="en-US" sz="2799">
                <a:solidFill>
                  <a:srgbClr val="FFDE59"/>
                </a:solidFill>
                <a:latin typeface="Poppins"/>
                <a:ea typeface="Poppins"/>
                <a:cs typeface="Poppins"/>
                <a:sym typeface="Poppins"/>
              </a:rPr>
              <a:t>B. Des privilèges assurant la sécurité économique et juridique des marchands</a:t>
            </a:r>
          </a:p>
        </p:txBody>
      </p:sp>
      <p:sp>
        <p:nvSpPr>
          <p:cNvPr id="8" name="TextBox 8"/>
          <p:cNvSpPr txBox="1"/>
          <p:nvPr/>
        </p:nvSpPr>
        <p:spPr>
          <a:xfrm>
            <a:off x="2055718" y="8118792"/>
            <a:ext cx="14176564" cy="1005205"/>
          </a:xfrm>
          <a:prstGeom prst="rect">
            <a:avLst/>
          </a:prstGeom>
        </p:spPr>
        <p:txBody>
          <a:bodyPr lIns="0" tIns="0" rIns="0" bIns="0" rtlCol="0" anchor="t">
            <a:spAutoFit/>
          </a:bodyPr>
          <a:lstStyle/>
          <a:p>
            <a:pPr algn="l">
              <a:lnSpc>
                <a:spcPts val="3919"/>
              </a:lnSpc>
              <a:spcBef>
                <a:spcPct val="0"/>
              </a:spcBef>
            </a:pPr>
            <a:r>
              <a:rPr lang="en-US" sz="2799" u="none" strike="noStrike">
                <a:solidFill>
                  <a:srgbClr val="FFDE59"/>
                </a:solidFill>
                <a:latin typeface="Poppins"/>
                <a:ea typeface="Poppins"/>
                <a:cs typeface="Poppins"/>
                <a:sym typeface="Poppins"/>
              </a:rPr>
              <a:t>C. Inciter une installation durable </a:t>
            </a:r>
          </a:p>
          <a:p>
            <a:pPr marL="0" lvl="0" indent="0" algn="l">
              <a:lnSpc>
                <a:spcPts val="3919"/>
              </a:lnSpc>
              <a:spcBef>
                <a:spcPct val="0"/>
              </a:spcBef>
            </a:pPr>
            <a:endParaRPr lang="en-US" sz="2799" u="none" strike="noStrike">
              <a:solidFill>
                <a:srgbClr val="FFDE59"/>
              </a:solidFill>
              <a:latin typeface="Poppins"/>
              <a:ea typeface="Poppins"/>
              <a:cs typeface="Poppins"/>
              <a:sym typeface="Poppins"/>
            </a:endParaRPr>
          </a:p>
        </p:txBody>
      </p:sp>
      <p:sp>
        <p:nvSpPr>
          <p:cNvPr id="9" name="TextBox 9"/>
          <p:cNvSpPr txBox="1"/>
          <p:nvPr/>
        </p:nvSpPr>
        <p:spPr>
          <a:xfrm>
            <a:off x="2055718" y="8932545"/>
            <a:ext cx="14176564" cy="325755"/>
          </a:xfrm>
          <a:prstGeom prst="rect">
            <a:avLst/>
          </a:prstGeom>
        </p:spPr>
        <p:txBody>
          <a:bodyPr lIns="0" tIns="0" rIns="0" bIns="0" rtlCol="0" anchor="t">
            <a:spAutoFit/>
          </a:bodyPr>
          <a:lstStyle/>
          <a:p>
            <a:pPr algn="just">
              <a:lnSpc>
                <a:spcPts val="2520"/>
              </a:lnSpc>
            </a:pPr>
            <a:r>
              <a:rPr lang="en-US" sz="1800">
                <a:solidFill>
                  <a:srgbClr val="FFFFFF"/>
                </a:solidFill>
                <a:latin typeface="Poppins"/>
                <a:ea typeface="Poppins"/>
                <a:cs typeface="Poppins"/>
                <a:sym typeface="Poppins"/>
              </a:rPr>
              <a:t>“I .vous puissiez vendre ou exiger vos biens immeubles</a:t>
            </a:r>
            <a:r>
              <a:rPr lang="en-US" sz="1800" i="1">
                <a:solidFill>
                  <a:srgbClr val="FFFFFF"/>
                </a:solidFill>
                <a:latin typeface="Poppins Italics"/>
                <a:ea typeface="Poppins Italics"/>
                <a:cs typeface="Poppins Italics"/>
                <a:sym typeface="Poppins Italics"/>
              </a:rPr>
              <a:t>”</a:t>
            </a:r>
          </a:p>
        </p:txBody>
      </p:sp>
      <p:sp>
        <p:nvSpPr>
          <p:cNvPr id="10" name="TextBox 10"/>
          <p:cNvSpPr txBox="1"/>
          <p:nvPr/>
        </p:nvSpPr>
        <p:spPr>
          <a:xfrm>
            <a:off x="2055718" y="6886797"/>
            <a:ext cx="14176564" cy="954405"/>
          </a:xfrm>
          <a:prstGeom prst="rect">
            <a:avLst/>
          </a:prstGeom>
        </p:spPr>
        <p:txBody>
          <a:bodyPr lIns="0" tIns="0" rIns="0" bIns="0" rtlCol="0" anchor="t">
            <a:spAutoFit/>
          </a:bodyPr>
          <a:lstStyle/>
          <a:p>
            <a:pPr algn="just">
              <a:lnSpc>
                <a:spcPts val="2520"/>
              </a:lnSpc>
            </a:pPr>
            <a:r>
              <a:rPr lang="en-US" sz="1800" i="1">
                <a:solidFill>
                  <a:srgbClr val="FFFFFF"/>
                </a:solidFill>
                <a:latin typeface="Poppins Italics"/>
                <a:ea typeface="Poppins Italics"/>
                <a:cs typeface="Poppins Italics"/>
                <a:sym typeface="Poppins Italics"/>
              </a:rPr>
              <a:t>“</a:t>
            </a:r>
            <a:r>
              <a:rPr lang="en-US" sz="1800">
                <a:solidFill>
                  <a:srgbClr val="FFFFFF"/>
                </a:solidFill>
                <a:latin typeface="Poppins"/>
                <a:ea typeface="Poppins"/>
                <a:cs typeface="Poppins"/>
                <a:sym typeface="Poppins"/>
              </a:rPr>
              <a:t>I.Dans le cas où un Souverain Pontife ou quiconque d’autre nous demandait de vous expulser tous ou en partie, nous voulons en ce cas qu’après que cet ordre quelque autre façon que ce soit […] il vous soit laissé cinq ans de délai afin que vous ayez le temps de récupérer vos crédits auprès de vos débiteurs” </a:t>
            </a:r>
          </a:p>
        </p:txBody>
      </p:sp>
      <p:sp>
        <p:nvSpPr>
          <p:cNvPr id="11" name="TextBox 11"/>
          <p:cNvSpPr txBox="1"/>
          <p:nvPr/>
        </p:nvSpPr>
        <p:spPr>
          <a:xfrm>
            <a:off x="2055718" y="4730337"/>
            <a:ext cx="14176564" cy="954405"/>
          </a:xfrm>
          <a:prstGeom prst="rect">
            <a:avLst/>
          </a:prstGeom>
        </p:spPr>
        <p:txBody>
          <a:bodyPr lIns="0" tIns="0" rIns="0" bIns="0" rtlCol="0" anchor="t">
            <a:spAutoFit/>
          </a:bodyPr>
          <a:lstStyle/>
          <a:p>
            <a:pPr algn="just">
              <a:lnSpc>
                <a:spcPts val="2519"/>
              </a:lnSpc>
            </a:pPr>
            <a:r>
              <a:rPr lang="en-US" sz="1799">
                <a:solidFill>
                  <a:srgbClr val="FFFFFF"/>
                </a:solidFill>
                <a:latin typeface="Poppins"/>
                <a:ea typeface="Poppins"/>
                <a:cs typeface="Poppins"/>
                <a:sym typeface="Poppins"/>
              </a:rPr>
              <a:t>“VI. Nous vous garantissons la sécurité, pour vous, vos lettres, vos marchandises et vos commis à Livourne, ainsi qu’un sauf-conduit vis-à-vis de nos Galères, et nous prions tous les Princes Chrétiens et leurs ministres et Capitaines de Galères et d’autres vaisseaux de faire de même afin que vous puissiez vous rendre en sûreté dans notre port de Livourne et Pise”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fr-FR"/>
          </a:p>
        </p:txBody>
      </p:sp>
      <p:sp>
        <p:nvSpPr>
          <p:cNvPr id="3" name="Freeform 3"/>
          <p:cNvSpPr/>
          <p:nvPr/>
        </p:nvSpPr>
        <p:spPr>
          <a:xfrm>
            <a:off x="226506" y="1316625"/>
            <a:ext cx="11482911" cy="8574226"/>
          </a:xfrm>
          <a:custGeom>
            <a:avLst/>
            <a:gdLst/>
            <a:ahLst/>
            <a:cxnLst/>
            <a:rect l="l" t="t" r="r" b="b"/>
            <a:pathLst>
              <a:path w="11482911" h="8574226">
                <a:moveTo>
                  <a:pt x="0" y="0"/>
                </a:moveTo>
                <a:lnTo>
                  <a:pt x="11482911" y="0"/>
                </a:lnTo>
                <a:lnTo>
                  <a:pt x="11482911" y="8574225"/>
                </a:lnTo>
                <a:lnTo>
                  <a:pt x="0" y="8574225"/>
                </a:lnTo>
                <a:lnTo>
                  <a:pt x="0" y="0"/>
                </a:lnTo>
                <a:close/>
              </a:path>
            </a:pathLst>
          </a:custGeom>
          <a:blipFill>
            <a:blip r:embed="rId3"/>
            <a:stretch>
              <a:fillRect l="-282" r="-282"/>
            </a:stretch>
          </a:blipFill>
        </p:spPr>
        <p:txBody>
          <a:bodyPr/>
          <a:lstStyle/>
          <a:p>
            <a:endParaRPr lang="fr-FR"/>
          </a:p>
        </p:txBody>
      </p:sp>
      <p:sp>
        <p:nvSpPr>
          <p:cNvPr id="4" name="TextBox 4"/>
          <p:cNvSpPr txBox="1"/>
          <p:nvPr/>
        </p:nvSpPr>
        <p:spPr>
          <a:xfrm>
            <a:off x="12827474" y="1394898"/>
            <a:ext cx="4373612" cy="651510"/>
          </a:xfrm>
          <a:prstGeom prst="rect">
            <a:avLst/>
          </a:prstGeom>
        </p:spPr>
        <p:txBody>
          <a:bodyPr lIns="0" tIns="0" rIns="0" bIns="0" rtlCol="0" anchor="t">
            <a:spAutoFit/>
          </a:bodyPr>
          <a:lstStyle/>
          <a:p>
            <a:pPr algn="ctr">
              <a:lnSpc>
                <a:spcPts val="5039"/>
              </a:lnSpc>
              <a:spcBef>
                <a:spcPct val="0"/>
              </a:spcBef>
            </a:pPr>
            <a:r>
              <a:rPr lang="en-US" sz="3599" b="1">
                <a:solidFill>
                  <a:srgbClr val="FFFFFF"/>
                </a:solidFill>
                <a:latin typeface="Poppins Bold"/>
                <a:ea typeface="Poppins Bold"/>
                <a:cs typeface="Poppins Bold"/>
                <a:sym typeface="Poppins Bold"/>
              </a:rPr>
              <a:t>Diaspora Séfarade</a:t>
            </a:r>
          </a:p>
        </p:txBody>
      </p:sp>
      <p:sp>
        <p:nvSpPr>
          <p:cNvPr id="5" name="TextBox 5"/>
          <p:cNvSpPr txBox="1"/>
          <p:nvPr/>
        </p:nvSpPr>
        <p:spPr>
          <a:xfrm>
            <a:off x="11920603" y="2301952"/>
            <a:ext cx="6187355" cy="6722745"/>
          </a:xfrm>
          <a:prstGeom prst="rect">
            <a:avLst/>
          </a:prstGeom>
        </p:spPr>
        <p:txBody>
          <a:bodyPr lIns="0" tIns="0" rIns="0" bIns="0" rtlCol="0" anchor="t">
            <a:spAutoFit/>
          </a:bodyPr>
          <a:lstStyle/>
          <a:p>
            <a:pPr algn="ctr">
              <a:lnSpc>
                <a:spcPts val="3919"/>
              </a:lnSpc>
            </a:pPr>
            <a:r>
              <a:rPr lang="en-US" sz="2799" u="sng">
                <a:solidFill>
                  <a:srgbClr val="FFFFFF"/>
                </a:solidFill>
                <a:latin typeface="Poppins"/>
                <a:ea typeface="Poppins"/>
                <a:cs typeface="Poppins"/>
                <a:sym typeface="Poppins"/>
              </a:rPr>
              <a:t>Dates importantes</a:t>
            </a:r>
            <a:r>
              <a:rPr lang="en-US" sz="2799">
                <a:solidFill>
                  <a:srgbClr val="FFFFFF"/>
                </a:solidFill>
                <a:latin typeface="Poppins"/>
                <a:ea typeface="Poppins"/>
                <a:cs typeface="Poppins"/>
                <a:sym typeface="Poppins"/>
              </a:rPr>
              <a:t> :</a:t>
            </a:r>
          </a:p>
          <a:p>
            <a:pPr algn="ctr">
              <a:lnSpc>
                <a:spcPts val="3919"/>
              </a:lnSpc>
            </a:pPr>
            <a:endParaRPr lang="en-US" sz="2799">
              <a:solidFill>
                <a:srgbClr val="FFFFFF"/>
              </a:solidFill>
              <a:latin typeface="Poppins"/>
              <a:ea typeface="Poppins"/>
              <a:cs typeface="Poppins"/>
              <a:sym typeface="Poppins"/>
            </a:endParaRPr>
          </a:p>
          <a:p>
            <a:pPr marL="539751" lvl="1" indent="-269876" algn="l">
              <a:lnSpc>
                <a:spcPts val="3500"/>
              </a:lnSpc>
              <a:buFont typeface="Arial"/>
              <a:buChar char="•"/>
            </a:pPr>
            <a:r>
              <a:rPr lang="en-US" sz="2500">
                <a:solidFill>
                  <a:srgbClr val="FFFFFF"/>
                </a:solidFill>
                <a:latin typeface="Poppins"/>
                <a:ea typeface="Poppins"/>
                <a:cs typeface="Poppins"/>
                <a:sym typeface="Poppins"/>
              </a:rPr>
              <a:t>1290 : Expulsion des juifs d’Angleterre</a:t>
            </a:r>
          </a:p>
          <a:p>
            <a:pPr marL="539751" lvl="1" indent="-269876" algn="l">
              <a:lnSpc>
                <a:spcPts val="3500"/>
              </a:lnSpc>
              <a:buFont typeface="Arial"/>
              <a:buChar char="•"/>
            </a:pPr>
            <a:r>
              <a:rPr lang="en-US" sz="2500">
                <a:solidFill>
                  <a:srgbClr val="FFFFFF"/>
                </a:solidFill>
                <a:latin typeface="Poppins"/>
                <a:ea typeface="Poppins"/>
                <a:cs typeface="Poppins"/>
                <a:sym typeface="Poppins"/>
              </a:rPr>
              <a:t>1394 : Expulsion des juifs de France</a:t>
            </a:r>
          </a:p>
          <a:p>
            <a:pPr marL="539751" lvl="1" indent="-269876" algn="l">
              <a:lnSpc>
                <a:spcPts val="3500"/>
              </a:lnSpc>
              <a:buFont typeface="Arial"/>
              <a:buChar char="•"/>
            </a:pPr>
            <a:r>
              <a:rPr lang="en-US" sz="2500">
                <a:solidFill>
                  <a:srgbClr val="FFFFFF"/>
                </a:solidFill>
                <a:latin typeface="Poppins"/>
                <a:ea typeface="Poppins"/>
                <a:cs typeface="Poppins"/>
                <a:sym typeface="Poppins"/>
              </a:rPr>
              <a:t>1478 : Inquisition royale en Espagne</a:t>
            </a:r>
          </a:p>
          <a:p>
            <a:pPr marL="539751" lvl="1" indent="-269876" algn="l">
              <a:lnSpc>
                <a:spcPts val="3500"/>
              </a:lnSpc>
              <a:buFont typeface="Arial"/>
              <a:buChar char="•"/>
            </a:pPr>
            <a:r>
              <a:rPr lang="en-US" sz="2500">
                <a:solidFill>
                  <a:srgbClr val="FFFFFF"/>
                </a:solidFill>
                <a:latin typeface="Poppins"/>
                <a:ea typeface="Poppins"/>
                <a:cs typeface="Poppins"/>
                <a:sym typeface="Poppins"/>
              </a:rPr>
              <a:t>1492 : Expulsion des juifs d’Espagne</a:t>
            </a:r>
          </a:p>
          <a:p>
            <a:pPr marL="539751" lvl="1" indent="-269876" algn="l">
              <a:lnSpc>
                <a:spcPts val="3500"/>
              </a:lnSpc>
              <a:buFont typeface="Arial"/>
              <a:buChar char="•"/>
            </a:pPr>
            <a:r>
              <a:rPr lang="en-US" sz="2500">
                <a:solidFill>
                  <a:srgbClr val="FFFFFF"/>
                </a:solidFill>
                <a:latin typeface="Poppins"/>
                <a:ea typeface="Poppins"/>
                <a:cs typeface="Poppins"/>
                <a:sym typeface="Poppins"/>
              </a:rPr>
              <a:t>1497 : Expulsion des juifs du Portugal</a:t>
            </a:r>
          </a:p>
          <a:p>
            <a:pPr marL="539751" lvl="1" indent="-269876" algn="l">
              <a:lnSpc>
                <a:spcPts val="3500"/>
              </a:lnSpc>
              <a:buFont typeface="Arial"/>
              <a:buChar char="•"/>
            </a:pPr>
            <a:r>
              <a:rPr lang="en-US" sz="2500">
                <a:solidFill>
                  <a:srgbClr val="FFFFFF"/>
                </a:solidFill>
                <a:latin typeface="Poppins"/>
                <a:ea typeface="Poppins"/>
                <a:cs typeface="Poppins"/>
                <a:sym typeface="Poppins"/>
              </a:rPr>
              <a:t>1516 : Ghetto de Venise</a:t>
            </a:r>
          </a:p>
          <a:p>
            <a:pPr marL="539751" lvl="1" indent="-269876" algn="l">
              <a:lnSpc>
                <a:spcPts val="3500"/>
              </a:lnSpc>
              <a:buFont typeface="Arial"/>
              <a:buChar char="•"/>
            </a:pPr>
            <a:r>
              <a:rPr lang="en-US" sz="2500">
                <a:solidFill>
                  <a:srgbClr val="FFFFFF"/>
                </a:solidFill>
                <a:latin typeface="Poppins"/>
                <a:ea typeface="Poppins"/>
                <a:cs typeface="Poppins"/>
                <a:sym typeface="Poppins"/>
              </a:rPr>
              <a:t>1536 : Inquisition du Portugal</a:t>
            </a:r>
          </a:p>
          <a:p>
            <a:pPr marL="539751" lvl="1" indent="-269876" algn="l">
              <a:lnSpc>
                <a:spcPts val="3500"/>
              </a:lnSpc>
              <a:buFont typeface="Arial"/>
              <a:buChar char="•"/>
            </a:pPr>
            <a:r>
              <a:rPr lang="en-US" sz="2500">
                <a:solidFill>
                  <a:srgbClr val="FFFFFF"/>
                </a:solidFill>
                <a:latin typeface="Poppins"/>
                <a:ea typeface="Poppins"/>
                <a:cs typeface="Poppins"/>
                <a:sym typeface="Poppins"/>
              </a:rPr>
              <a:t>1541 : Expulsion des juifs du Royame de Naples</a:t>
            </a:r>
          </a:p>
          <a:p>
            <a:pPr marL="539751" lvl="1" indent="-269876" algn="l">
              <a:lnSpc>
                <a:spcPts val="3500"/>
              </a:lnSpc>
              <a:buFont typeface="Arial"/>
              <a:buChar char="•"/>
            </a:pPr>
            <a:r>
              <a:rPr lang="en-US" sz="2500">
                <a:solidFill>
                  <a:srgbClr val="FFFFFF"/>
                </a:solidFill>
                <a:latin typeface="Poppins"/>
                <a:ea typeface="Poppins"/>
                <a:cs typeface="Poppins"/>
                <a:sym typeface="Poppins"/>
              </a:rPr>
              <a:t>1542 : Inquisition de Rome</a:t>
            </a:r>
          </a:p>
          <a:p>
            <a:pPr algn="l">
              <a:lnSpc>
                <a:spcPts val="3640"/>
              </a:lnSpc>
              <a:spcBef>
                <a:spcPct val="0"/>
              </a:spcBef>
            </a:pPr>
            <a:endParaRPr lang="en-US" sz="2500">
              <a:solidFill>
                <a:srgbClr val="FFFFFF"/>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1628</Words>
  <Application>Microsoft Macintosh PowerPoint</Application>
  <PresentationFormat>Personnalisé</PresentationFormat>
  <Paragraphs>101</Paragraphs>
  <Slides>15</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15</vt:i4>
      </vt:variant>
    </vt:vector>
  </HeadingPairs>
  <TitlesOfParts>
    <vt:vector size="24" baseType="lpstr">
      <vt:lpstr>Poppins Bold Italics</vt:lpstr>
      <vt:lpstr>Poppins Medium</vt:lpstr>
      <vt:lpstr>Poppins Semi-Bold</vt:lpstr>
      <vt:lpstr>Poppins Bold</vt:lpstr>
      <vt:lpstr>Poppins</vt:lpstr>
      <vt:lpstr>Arial</vt:lpstr>
      <vt:lpstr>Calibri</vt:lpstr>
      <vt:lpstr>Poppins Italics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Marchands juifs sefarades</dc:title>
  <cp:lastModifiedBy>Gilles NARCY</cp:lastModifiedBy>
  <cp:revision>4</cp:revision>
  <dcterms:created xsi:type="dcterms:W3CDTF">2006-08-16T00:00:00Z</dcterms:created>
  <dcterms:modified xsi:type="dcterms:W3CDTF">2026-03-19T12:16:59Z</dcterms:modified>
  <dc:identifier>DAHD7m2NPQk</dc:identifier>
</cp:coreProperties>
</file>