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6" r:id="rId7"/>
    <p:sldId id="267" r:id="rId8"/>
    <p:sldId id="268" r:id="rId9"/>
    <p:sldId id="269" r:id="rId10"/>
    <p:sldId id="270" r:id="rId11"/>
    <p:sldId id="271" r:id="rId12"/>
    <p:sldId id="272" r:id="rId13"/>
    <p:sldId id="273" r:id="rId14"/>
    <p:sldId id="265"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02" d="100"/>
          <a:sy n="102" d="100"/>
        </p:scale>
        <p:origin x="8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1F9E4A-0BD3-8D8B-1674-8243202ED3D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5670C4A-89E1-820B-E3CD-88AA7F874D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C28EB6B-DBDA-9084-C037-1211F829B8B1}"/>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5" name="Espace réservé du pied de page 4">
            <a:extLst>
              <a:ext uri="{FF2B5EF4-FFF2-40B4-BE49-F238E27FC236}">
                <a16:creationId xmlns:a16="http://schemas.microsoft.com/office/drawing/2014/main" id="{FDE89577-CF20-1B4A-664E-F1DE2265CEB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534D3EB-43C5-7A1E-BE99-817DD230E130}"/>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2005736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58DA18-5A7C-2256-E9F5-F402FC899AF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6F634A3-1D94-AE71-6C0F-79736CC3E97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59941A0-9FE8-DA2B-D36C-0D80480CAC94}"/>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5" name="Espace réservé du pied de page 4">
            <a:extLst>
              <a:ext uri="{FF2B5EF4-FFF2-40B4-BE49-F238E27FC236}">
                <a16:creationId xmlns:a16="http://schemas.microsoft.com/office/drawing/2014/main" id="{2F4AF310-8666-FE1C-9E52-E9DE62DDC3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775EB90-54CA-FB35-7F50-87BF6693B001}"/>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2268051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3535885-BF65-467D-A88E-4F0F3DAAF1C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B72D2E5-5410-2FD6-A3CD-5F878E839C5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5C363BB-8CCF-245C-C835-A81D9AB46F70}"/>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5" name="Espace réservé du pied de page 4">
            <a:extLst>
              <a:ext uri="{FF2B5EF4-FFF2-40B4-BE49-F238E27FC236}">
                <a16:creationId xmlns:a16="http://schemas.microsoft.com/office/drawing/2014/main" id="{7B4B23ED-A1A3-E2B3-2BA8-D93FFE11727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B545529-0317-8C4D-A8C2-7C910B3C16CE}"/>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3726006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A47D00-2048-6960-DD74-449C2A11A21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7F6A093-D3F9-8A00-A6E2-1170C8B5D4D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9B6E5F4-7848-1590-3B55-22F18A46D23F}"/>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5" name="Espace réservé du pied de page 4">
            <a:extLst>
              <a:ext uri="{FF2B5EF4-FFF2-40B4-BE49-F238E27FC236}">
                <a16:creationId xmlns:a16="http://schemas.microsoft.com/office/drawing/2014/main" id="{ADE01D2C-E724-6465-A7C5-2BCA7EB2F2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3BC9D95-CDAE-6F21-4857-3720AECC5E1F}"/>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3714928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32DB2B-5FA9-7FE0-A698-1D427739710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AEF3BCB-34CE-4DC9-A43E-5E7685FD2A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211B143-5C48-01C1-40EB-E24DF3AC76A9}"/>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5" name="Espace réservé du pied de page 4">
            <a:extLst>
              <a:ext uri="{FF2B5EF4-FFF2-40B4-BE49-F238E27FC236}">
                <a16:creationId xmlns:a16="http://schemas.microsoft.com/office/drawing/2014/main" id="{920B395E-F965-49BB-3CA4-47A28E471C9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63BE6A3-861D-C407-8267-81B74B805A4C}"/>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1370375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37AE33-FEED-C351-F373-9E69A1CC9CA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0AE71C3-DE3C-7A85-CDA0-6502E3644A3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CD73087-E702-C56C-E436-1557AA1A786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0B4C2DA-C089-B3D7-8A00-F4C50B53EE9B}"/>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6" name="Espace réservé du pied de page 5">
            <a:extLst>
              <a:ext uri="{FF2B5EF4-FFF2-40B4-BE49-F238E27FC236}">
                <a16:creationId xmlns:a16="http://schemas.microsoft.com/office/drawing/2014/main" id="{FE25E8AB-0FFF-DCCC-8069-DE0D8AACD3D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D04058A-BBBC-C5DB-AD1D-82C14DE7F68A}"/>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2723327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182D72-94BE-5B42-CE1A-7712A7BCAAA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A39BA0D-F38C-9A0E-83CE-B9BB37D87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BABE383-ED05-6F1B-0004-6A7ADF7F934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EF35C6F-55EB-D60A-EB62-E2403D235E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70C263F-D12D-AA4E-10B6-6F8ACBEA265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7EE7B56-260C-7A13-68BF-80ACD4051A02}"/>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8" name="Espace réservé du pied de page 7">
            <a:extLst>
              <a:ext uri="{FF2B5EF4-FFF2-40B4-BE49-F238E27FC236}">
                <a16:creationId xmlns:a16="http://schemas.microsoft.com/office/drawing/2014/main" id="{67986F5F-515D-A3D9-6DB2-1464668458C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7332F95-6B13-825A-B186-1124E4404842}"/>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1055114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89FD84-9982-69B6-AD49-8017E52B021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DD67B96-D3AE-E806-4AFB-36ED5395B026}"/>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4" name="Espace réservé du pied de page 3">
            <a:extLst>
              <a:ext uri="{FF2B5EF4-FFF2-40B4-BE49-F238E27FC236}">
                <a16:creationId xmlns:a16="http://schemas.microsoft.com/office/drawing/2014/main" id="{7956FA40-42D7-53C5-04EB-33AC6764BBA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19C567B-88BD-6300-88BA-26F9B25F9CE6}"/>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546110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502A948-7FC6-C274-C453-05092B193E23}"/>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3" name="Espace réservé du pied de page 2">
            <a:extLst>
              <a:ext uri="{FF2B5EF4-FFF2-40B4-BE49-F238E27FC236}">
                <a16:creationId xmlns:a16="http://schemas.microsoft.com/office/drawing/2014/main" id="{5750394F-FEE2-9702-A7EE-0FFEEB92B97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2D02AD9-DD65-13CF-D17F-9B602C43CEDE}"/>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204404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C08783-C95C-EA60-20B2-1A11B2E3542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1BDD7BE-829C-DB38-954E-8F6700EDCC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482BABC-94D8-6754-E740-BEC0A83839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ABD1BD8-938A-37E5-9484-EDB005954282}"/>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6" name="Espace réservé du pied de page 5">
            <a:extLst>
              <a:ext uri="{FF2B5EF4-FFF2-40B4-BE49-F238E27FC236}">
                <a16:creationId xmlns:a16="http://schemas.microsoft.com/office/drawing/2014/main" id="{83F1E0EE-A5FB-719F-12D1-B5BD611F83D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58443B5-7735-06DC-1DF3-6CB2D84A576D}"/>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449861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0045E2-DBE9-4B14-3A8B-1896D9DB8B3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561B9F3C-1CC1-CCB2-311A-FA66A277F4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374A254-0AB6-5935-222D-A542026E96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B751AEE-8F47-B9C7-83E2-64730D153BF0}"/>
              </a:ext>
            </a:extLst>
          </p:cNvPr>
          <p:cNvSpPr>
            <a:spLocks noGrp="1"/>
          </p:cNvSpPr>
          <p:nvPr>
            <p:ph type="dt" sz="half" idx="10"/>
          </p:nvPr>
        </p:nvSpPr>
        <p:spPr/>
        <p:txBody>
          <a:bodyPr/>
          <a:lstStyle/>
          <a:p>
            <a:fld id="{CFF2A131-4287-C04D-AE04-BD8BC1E750AC}" type="datetimeFigureOut">
              <a:rPr lang="fr-FR" smtClean="0"/>
              <a:t>18/03/2026</a:t>
            </a:fld>
            <a:endParaRPr lang="fr-FR"/>
          </a:p>
        </p:txBody>
      </p:sp>
      <p:sp>
        <p:nvSpPr>
          <p:cNvPr id="6" name="Espace réservé du pied de page 5">
            <a:extLst>
              <a:ext uri="{FF2B5EF4-FFF2-40B4-BE49-F238E27FC236}">
                <a16:creationId xmlns:a16="http://schemas.microsoft.com/office/drawing/2014/main" id="{0BB732B3-43DA-F81B-C06F-ABAAAC1EEC2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5C53C7F-02BA-5A98-92DF-7809DAC1299B}"/>
              </a:ext>
            </a:extLst>
          </p:cNvPr>
          <p:cNvSpPr>
            <a:spLocks noGrp="1"/>
          </p:cNvSpPr>
          <p:nvPr>
            <p:ph type="sldNum" sz="quarter" idx="12"/>
          </p:nvPr>
        </p:nvSpPr>
        <p:spPr/>
        <p:txBody>
          <a:bodyPr/>
          <a:lstStyle/>
          <a:p>
            <a:fld id="{03BDDF58-08ED-EA43-9575-49F83D025E04}" type="slidenum">
              <a:rPr lang="fr-FR" smtClean="0"/>
              <a:t>‹N°›</a:t>
            </a:fld>
            <a:endParaRPr lang="fr-FR"/>
          </a:p>
        </p:txBody>
      </p:sp>
    </p:spTree>
    <p:extLst>
      <p:ext uri="{BB962C8B-B14F-4D97-AF65-F5344CB8AC3E}">
        <p14:creationId xmlns:p14="http://schemas.microsoft.com/office/powerpoint/2010/main" val="39002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922A483-16C3-FFA8-71F0-C40CEF430C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DB437F3-4290-CA37-42F6-B31C44989C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519DEF6-827E-6A90-99E6-011AA37500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F2A131-4287-C04D-AE04-BD8BC1E750AC}" type="datetimeFigureOut">
              <a:rPr lang="fr-FR" smtClean="0"/>
              <a:t>18/03/2026</a:t>
            </a:fld>
            <a:endParaRPr lang="fr-FR"/>
          </a:p>
        </p:txBody>
      </p:sp>
      <p:sp>
        <p:nvSpPr>
          <p:cNvPr id="5" name="Espace réservé du pied de page 4">
            <a:extLst>
              <a:ext uri="{FF2B5EF4-FFF2-40B4-BE49-F238E27FC236}">
                <a16:creationId xmlns:a16="http://schemas.microsoft.com/office/drawing/2014/main" id="{35B19439-2B0D-41FA-E91A-27435015AA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0587F98-C218-3B42-6F20-9BDA116080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BDDF58-08ED-EA43-9575-49F83D025E04}" type="slidenum">
              <a:rPr lang="fr-FR" smtClean="0"/>
              <a:t>‹N°›</a:t>
            </a:fld>
            <a:endParaRPr lang="fr-FR"/>
          </a:p>
        </p:txBody>
      </p:sp>
    </p:spTree>
    <p:extLst>
      <p:ext uri="{BB962C8B-B14F-4D97-AF65-F5344CB8AC3E}">
        <p14:creationId xmlns:p14="http://schemas.microsoft.com/office/powerpoint/2010/main" val="4233516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3E7B4E-4FA1-D959-274B-91335F184BB4}"/>
              </a:ext>
            </a:extLst>
          </p:cNvPr>
          <p:cNvSpPr>
            <a:spLocks noGrp="1"/>
          </p:cNvSpPr>
          <p:nvPr>
            <p:ph type="ctrTitle"/>
          </p:nvPr>
        </p:nvSpPr>
        <p:spPr/>
        <p:txBody>
          <a:bodyPr/>
          <a:lstStyle/>
          <a:p>
            <a:r>
              <a:rPr lang="fr-FR" dirty="0"/>
              <a:t>La guerre en Côte d’Ivoire 2002-2011</a:t>
            </a:r>
          </a:p>
        </p:txBody>
      </p:sp>
      <p:sp>
        <p:nvSpPr>
          <p:cNvPr id="3" name="Sous-titre 2">
            <a:extLst>
              <a:ext uri="{FF2B5EF4-FFF2-40B4-BE49-F238E27FC236}">
                <a16:creationId xmlns:a16="http://schemas.microsoft.com/office/drawing/2014/main" id="{5CF87D37-EBF6-E9F1-52C1-4F4623914E74}"/>
              </a:ext>
            </a:extLst>
          </p:cNvPr>
          <p:cNvSpPr>
            <a:spLocks noGrp="1"/>
          </p:cNvSpPr>
          <p:nvPr>
            <p:ph type="subTitle" idx="1"/>
          </p:nvPr>
        </p:nvSpPr>
        <p:spPr/>
        <p:txBody>
          <a:bodyPr/>
          <a:lstStyle/>
          <a:p>
            <a:r>
              <a:rPr lang="fr-FR" dirty="0"/>
              <a:t>« Une guerre de qui est qui »</a:t>
            </a:r>
          </a:p>
        </p:txBody>
      </p:sp>
    </p:spTree>
    <p:extLst>
      <p:ext uri="{BB962C8B-B14F-4D97-AF65-F5344CB8AC3E}">
        <p14:creationId xmlns:p14="http://schemas.microsoft.com/office/powerpoint/2010/main" val="1066950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B18539-23BE-4D76-722E-DC0686DBBCC3}"/>
              </a:ext>
            </a:extLst>
          </p:cNvPr>
          <p:cNvSpPr>
            <a:spLocks noGrp="1"/>
          </p:cNvSpPr>
          <p:nvPr>
            <p:ph type="title"/>
          </p:nvPr>
        </p:nvSpPr>
        <p:spPr/>
        <p:txBody>
          <a:bodyPr/>
          <a:lstStyle/>
          <a:p>
            <a:r>
              <a:rPr lang="fr-FR" dirty="0"/>
              <a:t>Vers l’éclatement de la guerre</a:t>
            </a:r>
          </a:p>
        </p:txBody>
      </p:sp>
      <p:sp>
        <p:nvSpPr>
          <p:cNvPr id="3" name="Espace réservé du contenu 2">
            <a:extLst>
              <a:ext uri="{FF2B5EF4-FFF2-40B4-BE49-F238E27FC236}">
                <a16:creationId xmlns:a16="http://schemas.microsoft.com/office/drawing/2014/main" id="{614FC5CD-AAF1-72A8-0931-C2F66C2011EC}"/>
              </a:ext>
            </a:extLst>
          </p:cNvPr>
          <p:cNvSpPr>
            <a:spLocks noGrp="1"/>
          </p:cNvSpPr>
          <p:nvPr>
            <p:ph idx="1"/>
          </p:nvPr>
        </p:nvSpPr>
        <p:spPr/>
        <p:txBody>
          <a:bodyPr>
            <a:normAutofit fontScale="92500"/>
          </a:bodyPr>
          <a:lstStyle/>
          <a:p>
            <a:r>
              <a:rPr lang="fr-FR" dirty="0"/>
              <a:t>Noël 1999: Coup d’État militaire de Robert </a:t>
            </a:r>
            <a:r>
              <a:rPr lang="fr-FR" dirty="0" err="1"/>
              <a:t>Gueï</a:t>
            </a:r>
            <a:r>
              <a:rPr lang="fr-FR" dirty="0"/>
              <a:t> (‘le père Noël en treillis’) </a:t>
            </a:r>
          </a:p>
          <a:p>
            <a:r>
              <a:rPr lang="fr-FR" dirty="0"/>
              <a:t>Tentative d’assassinat VS </a:t>
            </a:r>
            <a:r>
              <a:rPr lang="fr-FR" dirty="0" err="1"/>
              <a:t>Gueï</a:t>
            </a:r>
            <a:r>
              <a:rPr lang="fr-FR" dirty="0"/>
              <a:t> au sein de l’armée, répression très forte VS officiers nordistes, dont beaucoup s’enfuient et vont former le cœur de la rébellion</a:t>
            </a:r>
          </a:p>
          <a:p>
            <a:r>
              <a:rPr lang="fr-FR" dirty="0" err="1"/>
              <a:t>Gueï</a:t>
            </a:r>
            <a:r>
              <a:rPr lang="fr-FR" dirty="0"/>
              <a:t> reprend à son compte les thèses des ‘complots de l’étranger’</a:t>
            </a:r>
          </a:p>
          <a:p>
            <a:r>
              <a:rPr lang="fr-FR" dirty="0"/>
              <a:t>2000: élection présidentielles, controverses autour du code électoral et exclusion de Ouattara du scrutin</a:t>
            </a:r>
          </a:p>
          <a:p>
            <a:r>
              <a:rPr lang="fr-FR" dirty="0"/>
              <a:t>Victoire de Gbagbo à l’élection, le ‘balayeur est balayé’ par le ‘président mal élu’ (</a:t>
            </a:r>
            <a:r>
              <a:rPr lang="fr-FR" dirty="0" err="1"/>
              <a:t>Tiken</a:t>
            </a:r>
            <a:r>
              <a:rPr lang="fr-FR" dirty="0"/>
              <a:t> Jah </a:t>
            </a:r>
            <a:r>
              <a:rPr lang="fr-FR" dirty="0" err="1"/>
              <a:t>Fakoli</a:t>
            </a:r>
            <a:r>
              <a:rPr lang="fr-FR" dirty="0"/>
              <a:t>)</a:t>
            </a:r>
          </a:p>
          <a:p>
            <a:r>
              <a:rPr lang="fr-FR" dirty="0"/>
              <a:t>Protestation de militants de Ouattara et massacre de Yopougon</a:t>
            </a:r>
          </a:p>
          <a:p>
            <a:pPr marL="0" indent="0">
              <a:buNone/>
            </a:pPr>
            <a:endParaRPr lang="fr-FR" dirty="0"/>
          </a:p>
          <a:p>
            <a:endParaRPr lang="fr-FR" dirty="0"/>
          </a:p>
        </p:txBody>
      </p:sp>
    </p:spTree>
    <p:extLst>
      <p:ext uri="{BB962C8B-B14F-4D97-AF65-F5344CB8AC3E}">
        <p14:creationId xmlns:p14="http://schemas.microsoft.com/office/powerpoint/2010/main" val="3733671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5E97EF-BBC7-A117-393D-992ACFCBEBE1}"/>
              </a:ext>
            </a:extLst>
          </p:cNvPr>
          <p:cNvSpPr>
            <a:spLocks noGrp="1"/>
          </p:cNvSpPr>
          <p:nvPr>
            <p:ph type="title"/>
          </p:nvPr>
        </p:nvSpPr>
        <p:spPr/>
        <p:txBody>
          <a:bodyPr/>
          <a:lstStyle/>
          <a:p>
            <a:r>
              <a:rPr lang="fr-FR" dirty="0"/>
              <a:t>Une guerre pour les papiers</a:t>
            </a:r>
          </a:p>
        </p:txBody>
      </p:sp>
      <p:sp>
        <p:nvSpPr>
          <p:cNvPr id="3" name="Espace réservé du contenu 2">
            <a:extLst>
              <a:ext uri="{FF2B5EF4-FFF2-40B4-BE49-F238E27FC236}">
                <a16:creationId xmlns:a16="http://schemas.microsoft.com/office/drawing/2014/main" id="{9AD8FF31-3737-67BE-D88E-981F13F790BE}"/>
              </a:ext>
            </a:extLst>
          </p:cNvPr>
          <p:cNvSpPr>
            <a:spLocks noGrp="1"/>
          </p:cNvSpPr>
          <p:nvPr>
            <p:ph idx="1"/>
          </p:nvPr>
        </p:nvSpPr>
        <p:spPr>
          <a:xfrm>
            <a:off x="838200" y="1825625"/>
            <a:ext cx="6351740" cy="4351338"/>
          </a:xfrm>
        </p:spPr>
        <p:txBody>
          <a:bodyPr>
            <a:normAutofit fontScale="92500" lnSpcReduction="10000"/>
          </a:bodyPr>
          <a:lstStyle/>
          <a:p>
            <a:r>
              <a:rPr lang="fr-FR" kern="0" dirty="0">
                <a:latin typeface="Calibri" panose="020F0502020204030204" pitchFamily="34" charset="0"/>
                <a:cs typeface="Calibri" panose="020F0502020204030204" pitchFamily="34" charset="0"/>
              </a:rPr>
              <a:t>2002: Opération nationale d’identification: le principe du « retour au village ancestral »</a:t>
            </a:r>
          </a:p>
          <a:p>
            <a:r>
              <a:rPr lang="fr-FR" kern="0" dirty="0">
                <a:latin typeface="Calibri" panose="020F0502020204030204" pitchFamily="34" charset="0"/>
                <a:cs typeface="Calibri" panose="020F0502020204030204" pitchFamily="34" charset="0"/>
              </a:rPr>
              <a:t>« Tout ivoirien à un village », rôle des commissions villageoises locales</a:t>
            </a:r>
          </a:p>
          <a:p>
            <a:r>
              <a:rPr lang="fr-FR" kern="0" dirty="0">
                <a:latin typeface="Calibri" panose="020F0502020204030204" pitchFamily="34" charset="0"/>
                <a:cs typeface="Calibri" panose="020F0502020204030204" pitchFamily="34" charset="0"/>
              </a:rPr>
              <a:t>19 septembre 2002: les rebelles du MPCI prennent deux villes du Nord</a:t>
            </a:r>
          </a:p>
          <a:p>
            <a:r>
              <a:rPr lang="fr-FR" kern="0" dirty="0">
                <a:effectLst/>
                <a:latin typeface="Calibri" panose="020F0502020204030204" pitchFamily="34" charset="0"/>
                <a:ea typeface="Times New Roman" panose="02020603050405020304" pitchFamily="18" charset="0"/>
                <a:cs typeface="Calibri" panose="020F0502020204030204" pitchFamily="34" charset="0"/>
              </a:rPr>
              <a:t>« Donnez nous nos cartes d'identité et nous déposerons nos kalachnikovs</a:t>
            </a:r>
            <a:r>
              <a:rPr lang="fr-FR" kern="0" dirty="0">
                <a:latin typeface="Calibri" panose="020F0502020204030204" pitchFamily="34" charset="0"/>
                <a:ea typeface="Times New Roman" panose="02020603050405020304" pitchFamily="18" charset="0"/>
                <a:cs typeface="Calibri" panose="020F0502020204030204" pitchFamily="34" charset="0"/>
              </a:rPr>
              <a:t> » (Guillaume Soro)</a:t>
            </a:r>
          </a:p>
          <a:p>
            <a:r>
              <a:rPr lang="fr-FR" kern="0" dirty="0">
                <a:latin typeface="Calibri" panose="020F0502020204030204" pitchFamily="34" charset="0"/>
                <a:cs typeface="Calibri" panose="020F0502020204030204" pitchFamily="34" charset="0"/>
              </a:rPr>
              <a:t>« Au moins, nous saurons qui est qui » (Mamadou </a:t>
            </a:r>
            <a:r>
              <a:rPr lang="fr-FR" kern="0" dirty="0" err="1">
                <a:latin typeface="Calibri" panose="020F0502020204030204" pitchFamily="34" charset="0"/>
                <a:cs typeface="Calibri" panose="020F0502020204030204" pitchFamily="34" charset="0"/>
              </a:rPr>
              <a:t>Koulibaly</a:t>
            </a:r>
            <a:r>
              <a:rPr lang="fr-FR" kern="0" dirty="0">
                <a:latin typeface="Calibri" panose="020F0502020204030204" pitchFamily="34" charset="0"/>
                <a:cs typeface="Calibri" panose="020F0502020204030204" pitchFamily="34" charset="0"/>
              </a:rPr>
              <a:t>)</a:t>
            </a:r>
          </a:p>
          <a:p>
            <a:endParaRPr lang="fr-FR" kern="0" dirty="0">
              <a:latin typeface="Calibri" panose="020F0502020204030204" pitchFamily="34" charset="0"/>
              <a:ea typeface="Times New Roman" panose="02020603050405020304" pitchFamily="18" charset="0"/>
              <a:cs typeface="Calibri" panose="020F0502020204030204" pitchFamily="34" charset="0"/>
            </a:endParaRPr>
          </a:p>
          <a:p>
            <a:endParaRPr lang="fr-FR" dirty="0">
              <a:latin typeface="Calibri" panose="020F0502020204030204" pitchFamily="34" charset="0"/>
              <a:cs typeface="Calibri" panose="020F0502020204030204" pitchFamily="34" charset="0"/>
            </a:endParaRPr>
          </a:p>
        </p:txBody>
      </p:sp>
      <p:pic>
        <p:nvPicPr>
          <p:cNvPr id="4" name="Image 3">
            <a:extLst>
              <a:ext uri="{FF2B5EF4-FFF2-40B4-BE49-F238E27FC236}">
                <a16:creationId xmlns:a16="http://schemas.microsoft.com/office/drawing/2014/main" id="{8FF50FFA-D583-2C8A-14CE-71D5075FC7BA}"/>
              </a:ext>
            </a:extLst>
          </p:cNvPr>
          <p:cNvPicPr>
            <a:picLocks noChangeAspect="1"/>
          </p:cNvPicPr>
          <p:nvPr/>
        </p:nvPicPr>
        <p:blipFill>
          <a:blip r:embed="rId2"/>
          <a:stretch>
            <a:fillRect/>
          </a:stretch>
        </p:blipFill>
        <p:spPr>
          <a:xfrm>
            <a:off x="7189940" y="1054927"/>
            <a:ext cx="5437948" cy="5437948"/>
          </a:xfrm>
          <a:prstGeom prst="rect">
            <a:avLst/>
          </a:prstGeom>
        </p:spPr>
      </p:pic>
    </p:spTree>
    <p:extLst>
      <p:ext uri="{BB962C8B-B14F-4D97-AF65-F5344CB8AC3E}">
        <p14:creationId xmlns:p14="http://schemas.microsoft.com/office/powerpoint/2010/main" val="4211398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EF90C8-1248-950F-B6C3-2121DB8E8E51}"/>
              </a:ext>
            </a:extLst>
          </p:cNvPr>
          <p:cNvSpPr>
            <a:spLocks noGrp="1"/>
          </p:cNvSpPr>
          <p:nvPr>
            <p:ph type="title"/>
          </p:nvPr>
        </p:nvSpPr>
        <p:spPr/>
        <p:txBody>
          <a:bodyPr/>
          <a:lstStyle/>
          <a:p>
            <a:r>
              <a:rPr lang="fr-FR" dirty="0"/>
              <a:t>La galaxie patriotique</a:t>
            </a:r>
          </a:p>
        </p:txBody>
      </p:sp>
      <p:sp>
        <p:nvSpPr>
          <p:cNvPr id="7" name="Espace réservé du contenu 6">
            <a:extLst>
              <a:ext uri="{FF2B5EF4-FFF2-40B4-BE49-F238E27FC236}">
                <a16:creationId xmlns:a16="http://schemas.microsoft.com/office/drawing/2014/main" id="{27AED521-9F47-D8A8-7FE9-1F3530891F8B}"/>
              </a:ext>
            </a:extLst>
          </p:cNvPr>
          <p:cNvSpPr>
            <a:spLocks noGrp="1"/>
          </p:cNvSpPr>
          <p:nvPr>
            <p:ph idx="1"/>
          </p:nvPr>
        </p:nvSpPr>
        <p:spPr>
          <a:xfrm>
            <a:off x="838200" y="1598634"/>
            <a:ext cx="10515600" cy="5015107"/>
          </a:xfrm>
        </p:spPr>
        <p:txBody>
          <a:bodyPr>
            <a:normAutofit/>
          </a:bodyPr>
          <a:lstStyle/>
          <a:p>
            <a:r>
              <a:rPr lang="fr-FR" sz="2800" dirty="0"/>
              <a:t>Charles Blé </a:t>
            </a:r>
            <a:r>
              <a:rPr lang="fr-FR" sz="2800" dirty="0" err="1"/>
              <a:t>Goudé</a:t>
            </a:r>
            <a:endParaRPr lang="fr-FR" sz="2800" dirty="0"/>
          </a:p>
          <a:p>
            <a:r>
              <a:rPr lang="fr-FR" sz="2800" dirty="0"/>
              <a:t>Luttes factionnelles intenses pour attirer l’attention de la présidence (la politique du ‘</a:t>
            </a:r>
            <a:r>
              <a:rPr lang="fr-FR" sz="2800" dirty="0" err="1"/>
              <a:t>gbonhi</a:t>
            </a:r>
            <a:r>
              <a:rPr lang="fr-FR" sz="2800" dirty="0"/>
              <a:t>’)</a:t>
            </a:r>
          </a:p>
          <a:p>
            <a:r>
              <a:rPr lang="fr-FR" sz="2800" dirty="0"/>
              <a:t>Maillage de surveillance dans les quartiers en ville</a:t>
            </a:r>
          </a:p>
          <a:p>
            <a:r>
              <a:rPr lang="fr-FR" sz="2800" dirty="0"/>
              <a:t>Expropriations foncières à la campagne</a:t>
            </a:r>
          </a:p>
          <a:p>
            <a:r>
              <a:rPr lang="fr-FR" sz="2800" dirty="0"/>
              <a:t>‘Les jeunes se lèvent en hommes’: les cadets luttent pour leur reconnaissance, politique générationnelle</a:t>
            </a:r>
          </a:p>
          <a:p>
            <a:r>
              <a:rPr lang="fr-FR" sz="2800" dirty="0"/>
              <a:t>La matrice de la FESCI, la maîtrise du campus dans les années 1990</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638626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3D6ABE-E23F-F6A7-4753-B09F68155312}"/>
              </a:ext>
            </a:extLst>
          </p:cNvPr>
          <p:cNvSpPr>
            <a:spLocks noGrp="1"/>
          </p:cNvSpPr>
          <p:nvPr>
            <p:ph type="title"/>
          </p:nvPr>
        </p:nvSpPr>
        <p:spPr/>
        <p:txBody>
          <a:bodyPr/>
          <a:lstStyle/>
          <a:p>
            <a:r>
              <a:rPr lang="fr-FR" dirty="0"/>
              <a:t>Les ‘Sorbonnes’ d’Abidjan</a:t>
            </a:r>
          </a:p>
        </p:txBody>
      </p:sp>
      <p:sp>
        <p:nvSpPr>
          <p:cNvPr id="3" name="Espace réservé du contenu 2">
            <a:extLst>
              <a:ext uri="{FF2B5EF4-FFF2-40B4-BE49-F238E27FC236}">
                <a16:creationId xmlns:a16="http://schemas.microsoft.com/office/drawing/2014/main" id="{BB34D1EE-3A82-9B48-309E-B0DB0ED1B488}"/>
              </a:ext>
            </a:extLst>
          </p:cNvPr>
          <p:cNvSpPr>
            <a:spLocks noGrp="1"/>
          </p:cNvSpPr>
          <p:nvPr>
            <p:ph idx="1"/>
          </p:nvPr>
        </p:nvSpPr>
        <p:spPr/>
        <p:txBody>
          <a:bodyPr>
            <a:normAutofit fontScale="92500"/>
          </a:bodyPr>
          <a:lstStyle/>
          <a:p>
            <a:r>
              <a:rPr lang="fr-FR" sz="2800" dirty="0"/>
              <a:t>‘Travaillement en esprit’: la recherche de l’émancipation par la recherche…</a:t>
            </a:r>
          </a:p>
          <a:p>
            <a:r>
              <a:rPr lang="fr-FR" sz="2800" dirty="0"/>
              <a:t>Vers la ‘deuxième indépendance’</a:t>
            </a:r>
          </a:p>
          <a:p>
            <a:r>
              <a:rPr lang="fr-FR" dirty="0"/>
              <a:t>Le débat autour de l’ivoirité continue: vers un ultranationalisme religieux</a:t>
            </a:r>
          </a:p>
          <a:p>
            <a:r>
              <a:rPr lang="fr-FR" sz="2800" dirty="0"/>
              <a:t>La lutte contre la rébellion comme mission divine, une guerre contre le démon et la sorcellerie: sauver la CI, se sauver soi</a:t>
            </a:r>
          </a:p>
          <a:p>
            <a:r>
              <a:rPr lang="fr-FR" dirty="0"/>
              <a:t>Pas une guerre « de religion » mais une guerre purificatrice, un engagement aux dimensions morales et spirituelles: « La CI sortira purifiée de cette crise’ (Simone Gbagbo)</a:t>
            </a:r>
          </a:p>
          <a:p>
            <a:r>
              <a:rPr lang="fr-FR" sz="2800" dirty="0"/>
              <a:t>Gbagbo comme prophète (Le Christ de Mama) placé à la tête de la </a:t>
            </a:r>
            <a:r>
              <a:rPr lang="fr-FR" sz="2800"/>
              <a:t>CI par Dieu</a:t>
            </a:r>
            <a:endParaRPr lang="fr-FR" sz="2800" dirty="0"/>
          </a:p>
          <a:p>
            <a:endParaRPr lang="fr-FR" dirty="0"/>
          </a:p>
        </p:txBody>
      </p:sp>
    </p:spTree>
    <p:extLst>
      <p:ext uri="{BB962C8B-B14F-4D97-AF65-F5344CB8AC3E}">
        <p14:creationId xmlns:p14="http://schemas.microsoft.com/office/powerpoint/2010/main" val="1890358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A. Cutolo, « The End of a Century. </a:t>
            </a:r>
            <a:r>
              <a:rPr lang="en-US" dirty="0" err="1"/>
              <a:t>Autochtony</a:t>
            </a:r>
            <a:r>
              <a:rPr lang="en-US" dirty="0"/>
              <a:t>, Nationalism and Modernity in Côte d’Ivoire », </a:t>
            </a:r>
            <a:r>
              <a:rPr lang="en-US" i="1" dirty="0"/>
              <a:t>Africa</a:t>
            </a:r>
            <a:r>
              <a:rPr lang="en-US" dirty="0"/>
              <a:t>, vol. 80, n° 4, 2010, p. 527-552</a:t>
            </a:r>
            <a:r>
              <a:rPr lang="en-GB" dirty="0"/>
              <a:t>.</a:t>
            </a:r>
          </a:p>
          <a:p>
            <a:r>
              <a:rPr lang="en-US" dirty="0"/>
              <a:t>R. Banégas, « Côte d’Ivoire : les </a:t>
            </a:r>
            <a:r>
              <a:rPr lang="en-US" dirty="0" err="1"/>
              <a:t>jeunes</a:t>
            </a:r>
            <a:r>
              <a:rPr lang="en-US" dirty="0"/>
              <a:t> “se </a:t>
            </a:r>
            <a:r>
              <a:rPr lang="en-US" dirty="0" err="1"/>
              <a:t>lèvent</a:t>
            </a:r>
            <a:r>
              <a:rPr lang="en-US" dirty="0"/>
              <a:t> en </a:t>
            </a:r>
            <a:r>
              <a:rPr lang="en-US" dirty="0" err="1"/>
              <a:t>hommes</a:t>
            </a:r>
            <a:r>
              <a:rPr lang="en-US" dirty="0"/>
              <a:t>“. </a:t>
            </a:r>
            <a:r>
              <a:rPr lang="en-US" dirty="0" err="1"/>
              <a:t>Anticolonialisme</a:t>
            </a:r>
            <a:r>
              <a:rPr lang="en-US" dirty="0"/>
              <a:t> et </a:t>
            </a:r>
            <a:r>
              <a:rPr lang="en-US" dirty="0" err="1"/>
              <a:t>ultranationalisme</a:t>
            </a:r>
            <a:r>
              <a:rPr lang="en-US" dirty="0"/>
              <a:t> chez les </a:t>
            </a:r>
            <a:r>
              <a:rPr lang="en-US" dirty="0" err="1"/>
              <a:t>Jeunes</a:t>
            </a:r>
            <a:r>
              <a:rPr lang="en-US" dirty="0"/>
              <a:t> </a:t>
            </a:r>
            <a:r>
              <a:rPr lang="en-US" dirty="0" err="1"/>
              <a:t>patriotes</a:t>
            </a:r>
            <a:r>
              <a:rPr lang="en-US" dirty="0"/>
              <a:t> </a:t>
            </a:r>
            <a:r>
              <a:rPr lang="en-US" dirty="0" err="1"/>
              <a:t>d’Abidjan</a:t>
            </a:r>
            <a:r>
              <a:rPr lang="en-US" dirty="0"/>
              <a:t>», </a:t>
            </a:r>
            <a:r>
              <a:rPr lang="en-US" i="1" dirty="0"/>
              <a:t>Les </a:t>
            </a:r>
            <a:r>
              <a:rPr lang="en-US" i="1" dirty="0" err="1"/>
              <a:t>Études</a:t>
            </a:r>
            <a:r>
              <a:rPr lang="en-US" i="1" dirty="0"/>
              <a:t> du CERI</a:t>
            </a:r>
            <a:r>
              <a:rPr lang="en-US" dirty="0"/>
              <a:t>, n° 137, </a:t>
            </a:r>
            <a:r>
              <a:rPr lang="en-US" dirty="0" err="1"/>
              <a:t>juillet</a:t>
            </a:r>
            <a:r>
              <a:rPr lang="en-US" dirty="0"/>
              <a:t> 2007</a:t>
            </a:r>
            <a:r>
              <a:rPr lang="en-GB" dirty="0"/>
              <a:t>.</a:t>
            </a:r>
          </a:p>
          <a:p>
            <a:r>
              <a:rPr lang="en-US" dirty="0"/>
              <a:t>R. Marshall, «The War of “Who is Who“: Autochthony, Nationalism, and Citizenship in the Ivoirian Crisis», </a:t>
            </a:r>
            <a:r>
              <a:rPr lang="en-US" i="1" dirty="0"/>
              <a:t>African Studies Review</a:t>
            </a:r>
            <a:r>
              <a:rPr lang="en-US" dirty="0"/>
              <a:t>, vol. 49, n° 2, 2006</a:t>
            </a:r>
            <a:r>
              <a:rPr lang="en-GB"/>
              <a:t>, p.9-43. </a:t>
            </a:r>
            <a:endParaRPr lang="en-US" dirty="0"/>
          </a:p>
        </p:txBody>
      </p:sp>
    </p:spTree>
    <p:extLst>
      <p:ext uri="{BB962C8B-B14F-4D97-AF65-F5344CB8AC3E}">
        <p14:creationId xmlns:p14="http://schemas.microsoft.com/office/powerpoint/2010/main" val="2680416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C5AB9BD-2846-1568-9200-5AFB17327437}"/>
              </a:ext>
            </a:extLst>
          </p:cNvPr>
          <p:cNvSpPr>
            <a:spLocks noGrp="1"/>
          </p:cNvSpPr>
          <p:nvPr>
            <p:ph idx="1"/>
          </p:nvPr>
        </p:nvSpPr>
        <p:spPr>
          <a:xfrm>
            <a:off x="838200" y="948803"/>
            <a:ext cx="10515600" cy="4351338"/>
          </a:xfrm>
        </p:spPr>
        <p:txBody>
          <a:bodyPr>
            <a:noAutofit/>
          </a:bodyPr>
          <a:lstStyle/>
          <a:p>
            <a:pPr marL="0" indent="0">
              <a:buNone/>
            </a:pPr>
            <a:r>
              <a:rPr lang="fr-FR" dirty="0">
                <a:effectLst/>
                <a:latin typeface="Calibri" panose="020F0502020204030204" pitchFamily="34" charset="0"/>
                <a:ea typeface="MS Mincho" panose="02020609040205080304" pitchFamily="49" charset="-128"/>
                <a:cs typeface="Calibri" panose="020F0502020204030204" pitchFamily="34" charset="0"/>
              </a:rPr>
              <a:t>Le mouvement le plus significatif, en ce début de siècle, est sans doute l’esquisse de </a:t>
            </a:r>
            <a:r>
              <a:rPr lang="fr-FR" u="sng" dirty="0">
                <a:effectLst/>
                <a:latin typeface="Calibri" panose="020F0502020204030204" pitchFamily="34" charset="0"/>
                <a:ea typeface="MS Mincho" panose="02020609040205080304" pitchFamily="49" charset="-128"/>
                <a:cs typeface="Calibri" panose="020F0502020204030204" pitchFamily="34" charset="0"/>
              </a:rPr>
              <a:t>jonction</a:t>
            </a:r>
            <a:r>
              <a:rPr lang="fr-FR" dirty="0">
                <a:effectLst/>
                <a:latin typeface="Calibri" panose="020F0502020204030204" pitchFamily="34" charset="0"/>
                <a:ea typeface="MS Mincho" panose="02020609040205080304" pitchFamily="49" charset="-128"/>
                <a:cs typeface="Calibri" panose="020F0502020204030204" pitchFamily="34" charset="0"/>
              </a:rPr>
              <a:t> entre le vieil imaginaire de la “révolution” et des “luttes de libération nationale”, les vieilles thématiques anti-impérialistes [d'une part] et les thèses nativistes [de l'autre]. Sous les oripeaux du lexique international (démocratie, mouvements sociaux, société civile), ces imaginaires se combinent désormais (...) pour réactualiser les métaphysiques de la différence, réenchanter la tradition et revivifier l’utopie d’une Afrique coupée du monde et désoccidentalisée.</a:t>
            </a:r>
            <a:endParaRPr lang="fr-FR" dirty="0">
              <a:latin typeface="Calibri" panose="020F0502020204030204" pitchFamily="34" charset="0"/>
              <a:ea typeface="MS Mincho" panose="02020609040205080304" pitchFamily="49" charset="-128"/>
              <a:cs typeface="Calibri" panose="020F0502020204030204" pitchFamily="34" charset="0"/>
            </a:endParaRPr>
          </a:p>
          <a:p>
            <a:pPr marL="0" indent="0">
              <a:buNone/>
            </a:pPr>
            <a:endParaRPr lang="fr-FR" dirty="0">
              <a:latin typeface="Calibri" panose="020F0502020204030204" pitchFamily="34" charset="0"/>
              <a:ea typeface="MS Mincho" panose="02020609040205080304" pitchFamily="49" charset="-128"/>
              <a:cs typeface="Calibri" panose="020F0502020204030204" pitchFamily="34" charset="0"/>
            </a:endParaRPr>
          </a:p>
          <a:p>
            <a:pPr marL="0" indent="0">
              <a:buNone/>
            </a:pPr>
            <a:r>
              <a:rPr lang="fr-FR" sz="2000" dirty="0">
                <a:latin typeface="Calibri" panose="020F0502020204030204" pitchFamily="34" charset="0"/>
                <a:ea typeface="MS Mincho" panose="02020609040205080304" pitchFamily="49" charset="-128"/>
                <a:cs typeface="Calibri" panose="020F0502020204030204" pitchFamily="34" charset="0"/>
              </a:rPr>
              <a:t>Achille </a:t>
            </a:r>
            <a:r>
              <a:rPr lang="fr-FR" sz="2000" dirty="0" err="1">
                <a:latin typeface="Calibri" panose="020F0502020204030204" pitchFamily="34" charset="0"/>
                <a:ea typeface="MS Mincho" panose="02020609040205080304" pitchFamily="49" charset="-128"/>
                <a:cs typeface="Calibri" panose="020F0502020204030204" pitchFamily="34" charset="0"/>
              </a:rPr>
              <a:t>Mbembe</a:t>
            </a:r>
            <a:r>
              <a:rPr lang="fr-FR" sz="2000" dirty="0">
                <a:latin typeface="Calibri" panose="020F0502020204030204" pitchFamily="34" charset="0"/>
                <a:ea typeface="MS Mincho" panose="02020609040205080304" pitchFamily="49" charset="-128"/>
                <a:cs typeface="Calibri" panose="020F0502020204030204" pitchFamily="34" charset="0"/>
              </a:rPr>
              <a:t>, ‘À propos des écritures africaines de soi’, 2000. </a:t>
            </a:r>
            <a:endParaRPr lang="fr-F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46494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304876-7A07-F4CD-1AAE-AA78F9A88200}"/>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DA194513-2188-13F4-7D69-D689E0E959D6}"/>
              </a:ext>
            </a:extLst>
          </p:cNvPr>
          <p:cNvSpPr>
            <a:spLocks noGrp="1"/>
          </p:cNvSpPr>
          <p:nvPr>
            <p:ph idx="1"/>
          </p:nvPr>
        </p:nvSpPr>
        <p:spPr/>
        <p:txBody>
          <a:bodyPr/>
          <a:lstStyle/>
          <a:p>
            <a:r>
              <a:rPr lang="fr-FR" dirty="0"/>
              <a:t>Au cœur du conflit, la notion d’</a:t>
            </a:r>
            <a:r>
              <a:rPr lang="fr-FR" i="1" dirty="0"/>
              <a:t>ivoirité</a:t>
            </a:r>
          </a:p>
          <a:p>
            <a:r>
              <a:rPr lang="fr-FR" dirty="0"/>
              <a:t>Une crise de la citoyenneté</a:t>
            </a:r>
          </a:p>
          <a:p>
            <a:r>
              <a:rPr lang="fr-FR" dirty="0"/>
              <a:t>Qui est ivoirien? Quels critères définir pour le déterminer?</a:t>
            </a:r>
          </a:p>
          <a:p>
            <a:r>
              <a:rPr lang="fr-FR" dirty="0"/>
              <a:t>Deux conceptions de la citoyenneté: cosmopolite, fondée sur le travail VS nativiste</a:t>
            </a:r>
          </a:p>
          <a:p>
            <a:r>
              <a:rPr lang="fr-FR" dirty="0"/>
              <a:t>Rébellion présentée comme agression extérieure</a:t>
            </a:r>
          </a:p>
          <a:p>
            <a:r>
              <a:rPr lang="fr-FR" dirty="0"/>
              <a:t>Ivoirité portée ++ par le mouvement des ‘Jeunes patriotes’ liés au gouvernement du Front populaire ivoirien (FPI) de Laurent Gbagbo</a:t>
            </a:r>
          </a:p>
          <a:p>
            <a:endParaRPr lang="fr-FR" i="1" dirty="0"/>
          </a:p>
        </p:txBody>
      </p:sp>
    </p:spTree>
    <p:extLst>
      <p:ext uri="{BB962C8B-B14F-4D97-AF65-F5344CB8AC3E}">
        <p14:creationId xmlns:p14="http://schemas.microsoft.com/office/powerpoint/2010/main" val="3401571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C67AEB-952D-9F43-2A96-F7FA57764337}"/>
              </a:ext>
            </a:extLst>
          </p:cNvPr>
          <p:cNvSpPr>
            <a:spLocks noGrp="1"/>
          </p:cNvSpPr>
          <p:nvPr>
            <p:ph type="title"/>
          </p:nvPr>
        </p:nvSpPr>
        <p:spPr/>
        <p:txBody>
          <a:bodyPr/>
          <a:lstStyle/>
          <a:p>
            <a:r>
              <a:rPr lang="fr-FR" dirty="0"/>
              <a:t>Retour en arrière / histoire foncière (le nœud du problème)</a:t>
            </a:r>
          </a:p>
        </p:txBody>
      </p:sp>
      <p:sp>
        <p:nvSpPr>
          <p:cNvPr id="3" name="Espace réservé du contenu 2">
            <a:extLst>
              <a:ext uri="{FF2B5EF4-FFF2-40B4-BE49-F238E27FC236}">
                <a16:creationId xmlns:a16="http://schemas.microsoft.com/office/drawing/2014/main" id="{833559EC-1FB5-35E0-C6B4-CCE29ED5A9AF}"/>
              </a:ext>
            </a:extLst>
          </p:cNvPr>
          <p:cNvSpPr>
            <a:spLocks noGrp="1"/>
          </p:cNvSpPr>
          <p:nvPr>
            <p:ph idx="1"/>
          </p:nvPr>
        </p:nvSpPr>
        <p:spPr/>
        <p:txBody>
          <a:bodyPr/>
          <a:lstStyle/>
          <a:p>
            <a:r>
              <a:rPr lang="fr-FR" dirty="0"/>
              <a:t>Mode de production relativement horizontal (VS Sierra Leone et Liberia) laissant marge de manœuvre aux jeunes et donnant autorité à l’antériorité</a:t>
            </a:r>
          </a:p>
          <a:p>
            <a:r>
              <a:rPr lang="fr-FR" dirty="0"/>
              <a:t>Possibilités de mobilités géographiques en relative autonomie pour les jeunes (aller défricher, aller chercher du travail ailleurs)</a:t>
            </a:r>
          </a:p>
          <a:p>
            <a:r>
              <a:rPr lang="fr-FR" dirty="0"/>
              <a:t>Colonisation et création de l’économie de plantation (café, cacao)</a:t>
            </a:r>
          </a:p>
          <a:p>
            <a:r>
              <a:rPr lang="fr-FR" dirty="0"/>
              <a:t>Migrations du travail de jeunes originaires vers ville et côte</a:t>
            </a:r>
          </a:p>
          <a:p>
            <a:r>
              <a:rPr lang="fr-FR" dirty="0"/>
              <a:t>‘Importation’ massive de main d’œuvre du reste de l’AOF</a:t>
            </a:r>
          </a:p>
          <a:p>
            <a:r>
              <a:rPr lang="fr-FR" dirty="0"/>
              <a:t>Relation de TUTORAT</a:t>
            </a:r>
          </a:p>
        </p:txBody>
      </p:sp>
    </p:spTree>
    <p:extLst>
      <p:ext uri="{BB962C8B-B14F-4D97-AF65-F5344CB8AC3E}">
        <p14:creationId xmlns:p14="http://schemas.microsoft.com/office/powerpoint/2010/main" val="554846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B77208-9BEF-433B-5385-1EEC402CBEA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4128E79-A5C4-9F74-354E-04A4F9CC1F45}"/>
              </a:ext>
            </a:extLst>
          </p:cNvPr>
          <p:cNvSpPr>
            <a:spLocks noGrp="1"/>
          </p:cNvSpPr>
          <p:nvPr>
            <p:ph idx="1"/>
          </p:nvPr>
        </p:nvSpPr>
        <p:spPr/>
        <p:txBody>
          <a:bodyPr>
            <a:normAutofit fontScale="92500"/>
          </a:bodyPr>
          <a:lstStyle/>
          <a:p>
            <a:r>
              <a:rPr lang="fr-FR" dirty="0"/>
              <a:t>Crise des années 1970 et 1980 puis PAS. Fin du ‘compromis postcolonial’ (</a:t>
            </a:r>
            <a:r>
              <a:rPr lang="fr-FR" dirty="0" err="1"/>
              <a:t>Mbembe</a:t>
            </a:r>
            <a:r>
              <a:rPr lang="fr-FR" dirty="0"/>
              <a:t>) et retour des originaires urbains dans les villages</a:t>
            </a:r>
          </a:p>
          <a:p>
            <a:r>
              <a:rPr lang="fr-FR" dirty="0"/>
              <a:t>Sentiment de dépossession foncière</a:t>
            </a:r>
          </a:p>
          <a:p>
            <a:r>
              <a:rPr lang="fr-FR" dirty="0"/>
              <a:t>Reprochent leur laxisme aux aînés</a:t>
            </a:r>
          </a:p>
          <a:p>
            <a:r>
              <a:rPr lang="fr-FR" dirty="0"/>
              <a:t>Défendre la tradition: mobilisation conservatrice (contraster avec SL)</a:t>
            </a:r>
          </a:p>
          <a:p>
            <a:r>
              <a:rPr lang="fr-FR" dirty="0"/>
              <a:t>En parallèle, autoritarisme croissant du président Félix Houphouët-Boigny</a:t>
            </a:r>
          </a:p>
          <a:p>
            <a:r>
              <a:rPr lang="fr-FR" dirty="0"/>
              <a:t>Opposition ++ en particulier du syndicat étudiant FESCI + Laurent Gbagbo</a:t>
            </a:r>
          </a:p>
          <a:p>
            <a:r>
              <a:rPr lang="fr-FR" dirty="0"/>
              <a:t>1993: Mort d’Houphouët et crise de succession</a:t>
            </a:r>
          </a:p>
        </p:txBody>
      </p:sp>
    </p:spTree>
    <p:extLst>
      <p:ext uri="{BB962C8B-B14F-4D97-AF65-F5344CB8AC3E}">
        <p14:creationId xmlns:p14="http://schemas.microsoft.com/office/powerpoint/2010/main" val="673781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913D72-9814-5C06-C4E1-B348C615C1ED}"/>
              </a:ext>
            </a:extLst>
          </p:cNvPr>
          <p:cNvSpPr>
            <a:spLocks noGrp="1"/>
          </p:cNvSpPr>
          <p:nvPr>
            <p:ph type="title"/>
          </p:nvPr>
        </p:nvSpPr>
        <p:spPr/>
        <p:txBody>
          <a:bodyPr/>
          <a:lstStyle/>
          <a:p>
            <a:r>
              <a:rPr lang="fr-FR" dirty="0"/>
              <a:t>Trois héritiers potentiels</a:t>
            </a:r>
          </a:p>
        </p:txBody>
      </p:sp>
      <p:pic>
        <p:nvPicPr>
          <p:cNvPr id="4" name="Espace réservé du contenu 3">
            <a:extLst>
              <a:ext uri="{FF2B5EF4-FFF2-40B4-BE49-F238E27FC236}">
                <a16:creationId xmlns:a16="http://schemas.microsoft.com/office/drawing/2014/main" id="{F6446AE2-5575-45A1-E959-213632CDADE2}"/>
              </a:ext>
            </a:extLst>
          </p:cNvPr>
          <p:cNvPicPr>
            <a:picLocks noGrp="1" noChangeAspect="1"/>
          </p:cNvPicPr>
          <p:nvPr>
            <p:ph idx="1"/>
          </p:nvPr>
        </p:nvPicPr>
        <p:blipFill>
          <a:blip r:embed="rId2"/>
          <a:stretch>
            <a:fillRect/>
          </a:stretch>
        </p:blipFill>
        <p:spPr>
          <a:xfrm>
            <a:off x="509083" y="1690688"/>
            <a:ext cx="4646134" cy="3167115"/>
          </a:xfrm>
        </p:spPr>
      </p:pic>
      <p:sp>
        <p:nvSpPr>
          <p:cNvPr id="5" name="ZoneTexte 4">
            <a:extLst>
              <a:ext uri="{FF2B5EF4-FFF2-40B4-BE49-F238E27FC236}">
                <a16:creationId xmlns:a16="http://schemas.microsoft.com/office/drawing/2014/main" id="{890FC91F-E611-0DBB-ED57-7B37A504C8DD}"/>
              </a:ext>
            </a:extLst>
          </p:cNvPr>
          <p:cNvSpPr txBox="1"/>
          <p:nvPr/>
        </p:nvSpPr>
        <p:spPr>
          <a:xfrm>
            <a:off x="1503123" y="5224607"/>
            <a:ext cx="1803748" cy="369332"/>
          </a:xfrm>
          <a:prstGeom prst="rect">
            <a:avLst/>
          </a:prstGeom>
          <a:noFill/>
        </p:spPr>
        <p:txBody>
          <a:bodyPr wrap="square" rtlCol="0">
            <a:spAutoFit/>
          </a:bodyPr>
          <a:lstStyle/>
          <a:p>
            <a:r>
              <a:rPr lang="fr-FR" dirty="0"/>
              <a:t>Laurent </a:t>
            </a:r>
            <a:r>
              <a:rPr lang="fr-FR" dirty="0" err="1"/>
              <a:t>Gabgbo</a:t>
            </a:r>
            <a:endParaRPr lang="fr-FR" dirty="0"/>
          </a:p>
        </p:txBody>
      </p:sp>
      <p:pic>
        <p:nvPicPr>
          <p:cNvPr id="6" name="Image 5">
            <a:extLst>
              <a:ext uri="{FF2B5EF4-FFF2-40B4-BE49-F238E27FC236}">
                <a16:creationId xmlns:a16="http://schemas.microsoft.com/office/drawing/2014/main" id="{A91F4659-7DC1-1C5F-DFD0-649C02FAB465}"/>
              </a:ext>
            </a:extLst>
          </p:cNvPr>
          <p:cNvPicPr>
            <a:picLocks noChangeAspect="1"/>
          </p:cNvPicPr>
          <p:nvPr/>
        </p:nvPicPr>
        <p:blipFill>
          <a:blip r:embed="rId3"/>
          <a:stretch>
            <a:fillRect/>
          </a:stretch>
        </p:blipFill>
        <p:spPr>
          <a:xfrm>
            <a:off x="5748006" y="1954060"/>
            <a:ext cx="6115728" cy="3455213"/>
          </a:xfrm>
          <a:prstGeom prst="rect">
            <a:avLst/>
          </a:prstGeom>
        </p:spPr>
      </p:pic>
      <p:sp>
        <p:nvSpPr>
          <p:cNvPr id="7" name="ZoneTexte 6">
            <a:extLst>
              <a:ext uri="{FF2B5EF4-FFF2-40B4-BE49-F238E27FC236}">
                <a16:creationId xmlns:a16="http://schemas.microsoft.com/office/drawing/2014/main" id="{98B7BF81-B79B-B0BB-2464-0AF58F35295F}"/>
              </a:ext>
            </a:extLst>
          </p:cNvPr>
          <p:cNvSpPr txBox="1"/>
          <p:nvPr/>
        </p:nvSpPr>
        <p:spPr>
          <a:xfrm>
            <a:off x="6187858" y="5599134"/>
            <a:ext cx="5311035" cy="369332"/>
          </a:xfrm>
          <a:prstGeom prst="rect">
            <a:avLst/>
          </a:prstGeom>
          <a:noFill/>
        </p:spPr>
        <p:txBody>
          <a:bodyPr wrap="square" rtlCol="0">
            <a:spAutoFit/>
          </a:bodyPr>
          <a:lstStyle/>
          <a:p>
            <a:r>
              <a:rPr lang="fr-FR" dirty="0"/>
              <a:t>Henri Konan Bédié et Alassane Ouattara</a:t>
            </a:r>
          </a:p>
        </p:txBody>
      </p:sp>
    </p:spTree>
    <p:extLst>
      <p:ext uri="{BB962C8B-B14F-4D97-AF65-F5344CB8AC3E}">
        <p14:creationId xmlns:p14="http://schemas.microsoft.com/office/powerpoint/2010/main" val="1037213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28FD72-BD51-C41B-AB61-5045B66A0C65}"/>
              </a:ext>
            </a:extLst>
          </p:cNvPr>
          <p:cNvSpPr>
            <a:spLocks noGrp="1"/>
          </p:cNvSpPr>
          <p:nvPr>
            <p:ph type="title"/>
          </p:nvPr>
        </p:nvSpPr>
        <p:spPr/>
        <p:txBody>
          <a:bodyPr/>
          <a:lstStyle/>
          <a:p>
            <a:r>
              <a:rPr lang="fr-FR" dirty="0"/>
              <a:t>Un débat sur le périmètre de la citoyenneté</a:t>
            </a:r>
          </a:p>
        </p:txBody>
      </p:sp>
      <p:sp>
        <p:nvSpPr>
          <p:cNvPr id="3" name="Espace réservé du contenu 2">
            <a:extLst>
              <a:ext uri="{FF2B5EF4-FFF2-40B4-BE49-F238E27FC236}">
                <a16:creationId xmlns:a16="http://schemas.microsoft.com/office/drawing/2014/main" id="{795ED70B-63B3-68ED-097F-7AB4E6B4671D}"/>
              </a:ext>
            </a:extLst>
          </p:cNvPr>
          <p:cNvSpPr>
            <a:spLocks noGrp="1"/>
          </p:cNvSpPr>
          <p:nvPr>
            <p:ph idx="1"/>
          </p:nvPr>
        </p:nvSpPr>
        <p:spPr/>
        <p:txBody>
          <a:bodyPr/>
          <a:lstStyle/>
          <a:p>
            <a:r>
              <a:rPr lang="fr-FR" dirty="0"/>
              <a:t>Passage d’une conception ouverte, cosmopolite, conforme aux intérêts des grands planteurs: ‘La terre appartient à celui qui la met en valeur’ (Houphouët)</a:t>
            </a:r>
          </a:p>
          <a:p>
            <a:r>
              <a:rPr lang="fr-FR" dirty="0"/>
              <a:t>À une conception nataliste et </a:t>
            </a:r>
            <a:r>
              <a:rPr lang="fr-FR" dirty="0" err="1"/>
              <a:t>autochtoniste</a:t>
            </a:r>
            <a:r>
              <a:rPr lang="fr-FR" dirty="0"/>
              <a:t>, l’ivoirité</a:t>
            </a:r>
          </a:p>
          <a:p>
            <a:r>
              <a:rPr lang="fr-FR" dirty="0"/>
              <a:t>À la fin des années 1990, ¼ de la population est immigrée ou descendante d’immigrés</a:t>
            </a:r>
          </a:p>
        </p:txBody>
      </p:sp>
    </p:spTree>
    <p:extLst>
      <p:ext uri="{BB962C8B-B14F-4D97-AF65-F5344CB8AC3E}">
        <p14:creationId xmlns:p14="http://schemas.microsoft.com/office/powerpoint/2010/main" val="324919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12A051-B09C-0B67-6BEA-8E7EDBF13A2F}"/>
              </a:ext>
            </a:extLst>
          </p:cNvPr>
          <p:cNvSpPr>
            <a:spLocks noGrp="1"/>
          </p:cNvSpPr>
          <p:nvPr>
            <p:ph type="title"/>
          </p:nvPr>
        </p:nvSpPr>
        <p:spPr/>
        <p:txBody>
          <a:bodyPr/>
          <a:lstStyle/>
          <a:p>
            <a:r>
              <a:rPr lang="fr-FR" dirty="0"/>
              <a:t>Ivoirité ‘par le haut’</a:t>
            </a:r>
          </a:p>
        </p:txBody>
      </p:sp>
      <p:sp>
        <p:nvSpPr>
          <p:cNvPr id="3" name="Espace réservé du contenu 2">
            <a:extLst>
              <a:ext uri="{FF2B5EF4-FFF2-40B4-BE49-F238E27FC236}">
                <a16:creationId xmlns:a16="http://schemas.microsoft.com/office/drawing/2014/main" id="{32023367-A55D-149B-56A6-7E443C5F81C3}"/>
              </a:ext>
            </a:extLst>
          </p:cNvPr>
          <p:cNvSpPr>
            <a:spLocks noGrp="1"/>
          </p:cNvSpPr>
          <p:nvPr>
            <p:ph idx="1"/>
          </p:nvPr>
        </p:nvSpPr>
        <p:spPr/>
        <p:txBody>
          <a:bodyPr>
            <a:normAutofit lnSpcReduction="10000"/>
          </a:bodyPr>
          <a:lstStyle/>
          <a:p>
            <a:r>
              <a:rPr lang="fr-FR" dirty="0"/>
              <a:t>Création d’une cellule universitaire de recherche par le président Bédié en 1993</a:t>
            </a:r>
          </a:p>
          <a:p>
            <a:r>
              <a:rPr lang="fr-FR" dirty="0"/>
              <a:t>Courant culturaliste au sein de l’Université par des ‘hommes de terrain’</a:t>
            </a:r>
          </a:p>
          <a:p>
            <a:r>
              <a:rPr lang="fr-FR" dirty="0"/>
              <a:t>Enjeu: offrir une reconnaissance aux cultures ‘indigènes’ délaissées par la recherche universitaire coloniale</a:t>
            </a:r>
          </a:p>
          <a:p>
            <a:r>
              <a:rPr lang="fr-FR" dirty="0"/>
              <a:t>Anthropologue George </a:t>
            </a:r>
            <a:r>
              <a:rPr lang="fr-FR" dirty="0" err="1"/>
              <a:t>Niangoran-Bouah</a:t>
            </a:r>
            <a:r>
              <a:rPr lang="fr-FR" dirty="0"/>
              <a:t> (1935-2002)</a:t>
            </a:r>
          </a:p>
          <a:p>
            <a:r>
              <a:rPr lang="fr-FR" dirty="0"/>
              <a:t>‘</a:t>
            </a:r>
            <a:r>
              <a:rPr lang="fr-FR" dirty="0" err="1"/>
              <a:t>Drummologie</a:t>
            </a:r>
            <a:r>
              <a:rPr lang="fr-FR" dirty="0"/>
              <a:t>’</a:t>
            </a:r>
          </a:p>
          <a:p>
            <a:r>
              <a:rPr lang="fr-FR" dirty="0"/>
              <a:t>Cooptation par le pouvoir politique et participation à la définition de qui est Ivoirien et qui ne l’est pas</a:t>
            </a:r>
          </a:p>
          <a:p>
            <a:endParaRPr lang="fr-FR" dirty="0"/>
          </a:p>
          <a:p>
            <a:endParaRPr lang="fr-FR" dirty="0"/>
          </a:p>
        </p:txBody>
      </p:sp>
    </p:spTree>
    <p:extLst>
      <p:ext uri="{BB962C8B-B14F-4D97-AF65-F5344CB8AC3E}">
        <p14:creationId xmlns:p14="http://schemas.microsoft.com/office/powerpoint/2010/main" val="2378256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92C829-722D-FE82-23EE-1A34417CD9A0}"/>
              </a:ext>
            </a:extLst>
          </p:cNvPr>
          <p:cNvSpPr>
            <a:spLocks noGrp="1"/>
          </p:cNvSpPr>
          <p:nvPr>
            <p:ph type="title"/>
          </p:nvPr>
        </p:nvSpPr>
        <p:spPr/>
        <p:txBody>
          <a:bodyPr/>
          <a:lstStyle/>
          <a:p>
            <a:r>
              <a:rPr lang="fr-FR" dirty="0"/>
              <a:t>Ivoirité ‘par le bas’</a:t>
            </a:r>
          </a:p>
        </p:txBody>
      </p:sp>
      <p:sp>
        <p:nvSpPr>
          <p:cNvPr id="3" name="Espace réservé du contenu 2">
            <a:extLst>
              <a:ext uri="{FF2B5EF4-FFF2-40B4-BE49-F238E27FC236}">
                <a16:creationId xmlns:a16="http://schemas.microsoft.com/office/drawing/2014/main" id="{BD71BDAE-2EEC-04CB-8719-B755485AE095}"/>
              </a:ext>
            </a:extLst>
          </p:cNvPr>
          <p:cNvSpPr>
            <a:spLocks noGrp="1"/>
          </p:cNvSpPr>
          <p:nvPr>
            <p:ph idx="1"/>
          </p:nvPr>
        </p:nvSpPr>
        <p:spPr/>
        <p:txBody>
          <a:bodyPr>
            <a:normAutofit lnSpcReduction="10000"/>
          </a:bodyPr>
          <a:lstStyle/>
          <a:p>
            <a:r>
              <a:rPr lang="fr-FR" dirty="0"/>
              <a:t>Support à des revendications foncières, en particulier dans l’Ouest du pays</a:t>
            </a:r>
          </a:p>
          <a:p>
            <a:r>
              <a:rPr lang="fr-FR" dirty="0"/>
              <a:t>Moment clé du changement de la législation foncière en 1998: le nv code foncier réserve la propriété de la terre aux Ivoiriens</a:t>
            </a:r>
          </a:p>
          <a:p>
            <a:r>
              <a:rPr lang="fr-FR" dirty="0"/>
              <a:t>En //, 1995: réforme du code électoral</a:t>
            </a:r>
          </a:p>
          <a:p>
            <a:r>
              <a:rPr lang="fr-FR" dirty="0"/>
              <a:t>Qui est Ivoirien? Qui ne l’est pas? Qui peut accéder à la terre? Qui peut voter? Qui peut se présenter aux élections?</a:t>
            </a:r>
          </a:p>
          <a:p>
            <a:r>
              <a:rPr lang="fr-FR" dirty="0"/>
              <a:t>L’extension du soupçon: des immigrés aux Nordistes… ‘dioulas’</a:t>
            </a:r>
          </a:p>
          <a:p>
            <a:r>
              <a:rPr lang="fr-FR" dirty="0"/>
              <a:t>1990s: appropriation de l’idéologie de l’ivoirité à la fois par le président Bédié et par le FPI de Laurent Gbagbo VS Alassane Ouattara</a:t>
            </a:r>
          </a:p>
          <a:p>
            <a:pPr marL="0" indent="0">
              <a:buNone/>
            </a:pPr>
            <a:endParaRPr lang="fr-FR" dirty="0"/>
          </a:p>
        </p:txBody>
      </p:sp>
    </p:spTree>
    <p:extLst>
      <p:ext uri="{BB962C8B-B14F-4D97-AF65-F5344CB8AC3E}">
        <p14:creationId xmlns:p14="http://schemas.microsoft.com/office/powerpoint/2010/main" val="420454738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718</TotalTime>
  <Words>1090</Words>
  <Application>Microsoft Macintosh PowerPoint</Application>
  <PresentationFormat>Grand écran</PresentationFormat>
  <Paragraphs>76</Paragraphs>
  <Slides>14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14</vt:i4>
      </vt:variant>
    </vt:vector>
  </HeadingPairs>
  <TitlesOfParts>
    <vt:vector size="18" baseType="lpstr">
      <vt:lpstr>Arial</vt:lpstr>
      <vt:lpstr>Calibri</vt:lpstr>
      <vt:lpstr>Calibri Light</vt:lpstr>
      <vt:lpstr>Thème Office</vt:lpstr>
      <vt:lpstr>La guerre en Côte d’Ivoire 2002-2011</vt:lpstr>
      <vt:lpstr>Présentation PowerPoint</vt:lpstr>
      <vt:lpstr>Présentation PowerPoint</vt:lpstr>
      <vt:lpstr>Retour en arrière / histoire foncière (le nœud du problème)</vt:lpstr>
      <vt:lpstr>Présentation PowerPoint</vt:lpstr>
      <vt:lpstr>Trois héritiers potentiels</vt:lpstr>
      <vt:lpstr>Un débat sur le périmètre de la citoyenneté</vt:lpstr>
      <vt:lpstr>Ivoirité ‘par le haut’</vt:lpstr>
      <vt:lpstr>Ivoirité ‘par le bas’</vt:lpstr>
      <vt:lpstr>Vers l’éclatement de la guerre</vt:lpstr>
      <vt:lpstr>Une guerre pour les papiers</vt:lpstr>
      <vt:lpstr>La galaxie patriotique</vt:lpstr>
      <vt:lpstr>Les ‘Sorbonnes’ d’Abidjan</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Microsoft Office User</dc:creator>
  <cp:lastModifiedBy>Microsoft Office User</cp:lastModifiedBy>
  <cp:revision>9</cp:revision>
  <dcterms:created xsi:type="dcterms:W3CDTF">2026-03-18T21:04:14Z</dcterms:created>
  <dcterms:modified xsi:type="dcterms:W3CDTF">2026-03-19T09:02:18Z</dcterms:modified>
</cp:coreProperties>
</file>