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embeddedFontLst>
    <p:embeddedFont>
      <p:font typeface="HK Grotesk" charset="1" panose="00000500000000000000"/>
      <p:regular r:id="rId25"/>
    </p:embeddedFont>
    <p:embeddedFont>
      <p:font typeface="HK Grotesk Bold" charset="1" panose="00000800000000000000"/>
      <p:regular r:id="rId26"/>
    </p:embeddedFont>
    <p:embeddedFont>
      <p:font typeface="Open Sans" charset="1" panose="020B0606030504020204"/>
      <p:regular r:id="rId27"/>
    </p:embeddedFont>
    <p:embeddedFont>
      <p:font typeface="Open Sans Italics" charset="1" panose="020B0606030504020204"/>
      <p:regular r:id="rId28"/>
    </p:embeddedFont>
    <p:embeddedFont>
      <p:font typeface="Open Sans Bold" charset="1" panose="020B0806030504020204"/>
      <p:regular r:id="rId29"/>
    </p:embeddedFont>
    <p:embeddedFont>
      <p:font typeface="Open Sans Bold Italics" charset="1" panose="020B0806030504020204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06" t="0" r="-7106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54094" y="2623507"/>
            <a:ext cx="16135865" cy="7064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57"/>
              </a:lnSpc>
            </a:pPr>
            <a:r>
              <a:rPr lang="en-US" sz="18298" spc="-2214">
                <a:solidFill>
                  <a:srgbClr val="FF3131"/>
                </a:solidFill>
                <a:latin typeface="HK Grotesk"/>
                <a:ea typeface="HK Grotesk"/>
                <a:cs typeface="HK Grotesk"/>
                <a:sym typeface="HK Grotesk"/>
              </a:rPr>
              <a:t>DJIHADISMES  :</a:t>
            </a:r>
          </a:p>
          <a:p>
            <a:pPr algn="ctr">
              <a:lnSpc>
                <a:spcPts val="13357"/>
              </a:lnSpc>
            </a:pPr>
            <a:r>
              <a:rPr lang="en-US" sz="18298" spc="-2214">
                <a:solidFill>
                  <a:srgbClr val="FF3131"/>
                </a:solidFill>
                <a:latin typeface="HK Grotesk"/>
                <a:ea typeface="HK Grotesk"/>
                <a:cs typeface="HK Grotesk"/>
                <a:sym typeface="HK Grotesk"/>
              </a:rPr>
              <a:t>SAHEL</a:t>
            </a:r>
          </a:p>
          <a:p>
            <a:pPr algn="ctr">
              <a:lnSpc>
                <a:spcPts val="13357"/>
              </a:lnSpc>
            </a:pPr>
            <a:r>
              <a:rPr lang="en-US" sz="18298" spc="-2214">
                <a:solidFill>
                  <a:srgbClr val="FF3131"/>
                </a:solidFill>
                <a:latin typeface="HK Grotesk"/>
                <a:ea typeface="HK Grotesk"/>
                <a:cs typeface="HK Grotesk"/>
                <a:sym typeface="HK Grotesk"/>
              </a:rPr>
              <a:t>NIGERIA</a:t>
            </a:r>
          </a:p>
          <a:p>
            <a:pPr algn="ctr" marL="0" indent="0" lvl="0">
              <a:lnSpc>
                <a:spcPts val="13357"/>
              </a:lnSpc>
            </a:pPr>
            <a:r>
              <a:rPr lang="en-US" sz="18298" spc="-2214">
                <a:solidFill>
                  <a:srgbClr val="FF3131"/>
                </a:solidFill>
                <a:latin typeface="HK Grotesk"/>
                <a:ea typeface="HK Grotesk"/>
                <a:cs typeface="HK Grotesk"/>
                <a:sym typeface="HK Grotesk"/>
              </a:rPr>
              <a:t> CAMEROUN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54094" y="1466402"/>
            <a:ext cx="16135865" cy="686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71"/>
              </a:lnSpc>
            </a:pPr>
            <a:r>
              <a:rPr lang="en-US" b="true" sz="6399" spc="-774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ANCRAGES   SOCIAUX   DES   CONFLITS </a:t>
            </a:r>
          </a:p>
        </p:txBody>
      </p:sp>
      <p:sp>
        <p:nvSpPr>
          <p:cNvPr name="TextBox 5" id="5"/>
          <p:cNvSpPr txBox="true"/>
          <p:nvPr/>
        </p:nvSpPr>
        <p:spPr>
          <a:xfrm rot="-5400000">
            <a:off x="9950402" y="8068291"/>
            <a:ext cx="16135865" cy="315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16"/>
              </a:lnSpc>
            </a:pPr>
            <a:r>
              <a:rPr lang="en-US" b="true" sz="2899" spc="-35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PHOTO : LE MONDE AFRIQUE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06" t="0" r="-710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3948" y="793169"/>
            <a:ext cx="17080104" cy="8950870"/>
            <a:chOff x="0" y="0"/>
            <a:chExt cx="4498464" cy="23574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98463" cy="2357431"/>
            </a:xfrm>
            <a:custGeom>
              <a:avLst/>
              <a:gdLst/>
              <a:ahLst/>
              <a:cxnLst/>
              <a:rect r="r" b="b" t="t" l="l"/>
              <a:pathLst>
                <a:path h="2357431" w="4498463">
                  <a:moveTo>
                    <a:pt x="14505" y="0"/>
                  </a:moveTo>
                  <a:lnTo>
                    <a:pt x="4483959" y="0"/>
                  </a:lnTo>
                  <a:cubicBezTo>
                    <a:pt x="4487806" y="0"/>
                    <a:pt x="4491495" y="1528"/>
                    <a:pt x="4494215" y="4248"/>
                  </a:cubicBezTo>
                  <a:cubicBezTo>
                    <a:pt x="4496935" y="6968"/>
                    <a:pt x="4498463" y="10658"/>
                    <a:pt x="4498463" y="14505"/>
                  </a:cubicBezTo>
                  <a:lnTo>
                    <a:pt x="4498463" y="2342926"/>
                  </a:lnTo>
                  <a:cubicBezTo>
                    <a:pt x="4498463" y="2350937"/>
                    <a:pt x="4491970" y="2357431"/>
                    <a:pt x="4483959" y="2357431"/>
                  </a:cubicBezTo>
                  <a:lnTo>
                    <a:pt x="14505" y="2357431"/>
                  </a:lnTo>
                  <a:cubicBezTo>
                    <a:pt x="10658" y="2357431"/>
                    <a:pt x="6968" y="2355903"/>
                    <a:pt x="4248" y="2353183"/>
                  </a:cubicBezTo>
                  <a:cubicBezTo>
                    <a:pt x="1528" y="2350463"/>
                    <a:pt x="0" y="2346773"/>
                    <a:pt x="0" y="2342926"/>
                  </a:cubicBezTo>
                  <a:lnTo>
                    <a:pt x="0" y="14505"/>
                  </a:lnTo>
                  <a:cubicBezTo>
                    <a:pt x="0" y="6494"/>
                    <a:pt x="6494" y="0"/>
                    <a:pt x="14505" y="0"/>
                  </a:cubicBezTo>
                  <a:close/>
                </a:path>
              </a:pathLst>
            </a:custGeom>
            <a:solidFill>
              <a:srgbClr val="FAF5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498464" cy="24336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b="true" sz="3600">
                  <a:solidFill>
                    <a:srgbClr val="FF313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I) DJIHAD ET IDENTITÉ ETHNIQUE, QUELLE RÉALITÉ ?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06" t="0" r="-710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3948" y="232890"/>
            <a:ext cx="17080104" cy="9787857"/>
            <a:chOff x="0" y="0"/>
            <a:chExt cx="4498464" cy="257787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98463" cy="2577872"/>
            </a:xfrm>
            <a:custGeom>
              <a:avLst/>
              <a:gdLst/>
              <a:ahLst/>
              <a:cxnLst/>
              <a:rect r="r" b="b" t="t" l="l"/>
              <a:pathLst>
                <a:path h="2577872" w="4498463">
                  <a:moveTo>
                    <a:pt x="14505" y="0"/>
                  </a:moveTo>
                  <a:lnTo>
                    <a:pt x="4483959" y="0"/>
                  </a:lnTo>
                  <a:cubicBezTo>
                    <a:pt x="4487806" y="0"/>
                    <a:pt x="4491495" y="1528"/>
                    <a:pt x="4494215" y="4248"/>
                  </a:cubicBezTo>
                  <a:cubicBezTo>
                    <a:pt x="4496935" y="6968"/>
                    <a:pt x="4498463" y="10658"/>
                    <a:pt x="4498463" y="14505"/>
                  </a:cubicBezTo>
                  <a:lnTo>
                    <a:pt x="4498463" y="2563367"/>
                  </a:lnTo>
                  <a:cubicBezTo>
                    <a:pt x="4498463" y="2571378"/>
                    <a:pt x="4491970" y="2577872"/>
                    <a:pt x="4483959" y="2577872"/>
                  </a:cubicBezTo>
                  <a:lnTo>
                    <a:pt x="14505" y="2577872"/>
                  </a:lnTo>
                  <a:cubicBezTo>
                    <a:pt x="6494" y="2577872"/>
                    <a:pt x="0" y="2571378"/>
                    <a:pt x="0" y="2563367"/>
                  </a:cubicBezTo>
                  <a:lnTo>
                    <a:pt x="0" y="14505"/>
                  </a:lnTo>
                  <a:cubicBezTo>
                    <a:pt x="0" y="6494"/>
                    <a:pt x="6494" y="0"/>
                    <a:pt x="14505" y="0"/>
                  </a:cubicBezTo>
                  <a:close/>
                </a:path>
              </a:pathLst>
            </a:custGeom>
            <a:solidFill>
              <a:srgbClr val="FAF5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498464" cy="2654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4430164" y="1689711"/>
            <a:ext cx="9427673" cy="8126336"/>
          </a:xfrm>
          <a:custGeom>
            <a:avLst/>
            <a:gdLst/>
            <a:ahLst/>
            <a:cxnLst/>
            <a:rect r="r" b="b" t="t" l="l"/>
            <a:pathLst>
              <a:path h="8126336" w="9427673">
                <a:moveTo>
                  <a:pt x="0" y="0"/>
                </a:moveTo>
                <a:lnTo>
                  <a:pt x="9427672" y="0"/>
                </a:lnTo>
                <a:lnTo>
                  <a:pt x="9427672" y="8126336"/>
                </a:lnTo>
                <a:lnTo>
                  <a:pt x="0" y="81263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0" y="428601"/>
            <a:ext cx="17259300" cy="1261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A) L’assignation des Peuls aux mouvements dijihadistes : Une prophétie autoréalisatrice 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5816475" y="9704773"/>
            <a:ext cx="16135865" cy="315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16"/>
              </a:lnSpc>
            </a:pPr>
            <a:r>
              <a:rPr lang="en-US" b="true" sz="2899" spc="-35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CARTE : GOOGLE MAPS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06" t="0" r="-710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3948" y="793169"/>
            <a:ext cx="17080104" cy="8950870"/>
            <a:chOff x="0" y="0"/>
            <a:chExt cx="4498464" cy="23574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98463" cy="2357431"/>
            </a:xfrm>
            <a:custGeom>
              <a:avLst/>
              <a:gdLst/>
              <a:ahLst/>
              <a:cxnLst/>
              <a:rect r="r" b="b" t="t" l="l"/>
              <a:pathLst>
                <a:path h="2357431" w="4498463">
                  <a:moveTo>
                    <a:pt x="14505" y="0"/>
                  </a:moveTo>
                  <a:lnTo>
                    <a:pt x="4483959" y="0"/>
                  </a:lnTo>
                  <a:cubicBezTo>
                    <a:pt x="4487806" y="0"/>
                    <a:pt x="4491495" y="1528"/>
                    <a:pt x="4494215" y="4248"/>
                  </a:cubicBezTo>
                  <a:cubicBezTo>
                    <a:pt x="4496935" y="6968"/>
                    <a:pt x="4498463" y="10658"/>
                    <a:pt x="4498463" y="14505"/>
                  </a:cubicBezTo>
                  <a:lnTo>
                    <a:pt x="4498463" y="2342926"/>
                  </a:lnTo>
                  <a:cubicBezTo>
                    <a:pt x="4498463" y="2350937"/>
                    <a:pt x="4491970" y="2357431"/>
                    <a:pt x="4483959" y="2357431"/>
                  </a:cubicBezTo>
                  <a:lnTo>
                    <a:pt x="14505" y="2357431"/>
                  </a:lnTo>
                  <a:cubicBezTo>
                    <a:pt x="10658" y="2357431"/>
                    <a:pt x="6968" y="2355903"/>
                    <a:pt x="4248" y="2353183"/>
                  </a:cubicBezTo>
                  <a:cubicBezTo>
                    <a:pt x="1528" y="2350463"/>
                    <a:pt x="0" y="2346773"/>
                    <a:pt x="0" y="2342926"/>
                  </a:cubicBezTo>
                  <a:lnTo>
                    <a:pt x="0" y="14505"/>
                  </a:lnTo>
                  <a:cubicBezTo>
                    <a:pt x="0" y="6494"/>
                    <a:pt x="6494" y="0"/>
                    <a:pt x="14505" y="0"/>
                  </a:cubicBezTo>
                  <a:close/>
                </a:path>
              </a:pathLst>
            </a:custGeom>
            <a:solidFill>
              <a:srgbClr val="FAF5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498464" cy="24336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251897" y="1689711"/>
            <a:ext cx="6295885" cy="7910067"/>
          </a:xfrm>
          <a:custGeom>
            <a:avLst/>
            <a:gdLst/>
            <a:ahLst/>
            <a:cxnLst/>
            <a:rect r="r" b="b" t="t" l="l"/>
            <a:pathLst>
              <a:path h="7910067" w="6295885">
                <a:moveTo>
                  <a:pt x="0" y="0"/>
                </a:moveTo>
                <a:lnTo>
                  <a:pt x="6295884" y="0"/>
                </a:lnTo>
                <a:lnTo>
                  <a:pt x="6295884" y="7910067"/>
                </a:lnTo>
                <a:lnTo>
                  <a:pt x="0" y="79100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144000" y="1689711"/>
            <a:ext cx="7348121" cy="5379874"/>
          </a:xfrm>
          <a:custGeom>
            <a:avLst/>
            <a:gdLst/>
            <a:ahLst/>
            <a:cxnLst/>
            <a:rect r="r" b="b" t="t" l="l"/>
            <a:pathLst>
              <a:path h="5379874" w="7348121">
                <a:moveTo>
                  <a:pt x="0" y="0"/>
                </a:moveTo>
                <a:lnTo>
                  <a:pt x="7348121" y="0"/>
                </a:lnTo>
                <a:lnTo>
                  <a:pt x="7348121" y="5379875"/>
                </a:lnTo>
                <a:lnTo>
                  <a:pt x="0" y="5379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506294">
            <a:off x="8646623" y="9300636"/>
            <a:ext cx="591360" cy="194611"/>
          </a:xfrm>
          <a:custGeom>
            <a:avLst/>
            <a:gdLst/>
            <a:ahLst/>
            <a:cxnLst/>
            <a:rect r="r" b="b" t="t" l="l"/>
            <a:pathLst>
              <a:path h="194611" w="591360">
                <a:moveTo>
                  <a:pt x="591360" y="0"/>
                </a:moveTo>
                <a:lnTo>
                  <a:pt x="0" y="0"/>
                </a:lnTo>
                <a:lnTo>
                  <a:pt x="0" y="194611"/>
                </a:lnTo>
                <a:lnTo>
                  <a:pt x="591360" y="194611"/>
                </a:lnTo>
                <a:lnTo>
                  <a:pt x="5913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99310" y="1066776"/>
            <a:ext cx="8490744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B) Boko Haram, une insurrection kanuri ?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7157053"/>
            <a:ext cx="7348121" cy="690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  <a:spcBef>
                <a:spcPct val="0"/>
              </a:spcBef>
            </a:pPr>
            <a:r>
              <a:rPr lang="en-US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Stonawski M, P</a:t>
            </a:r>
            <a:r>
              <a:rPr lang="en-US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otančoková M, Cantele M, Skirbekk V. </a:t>
            </a:r>
            <a:r>
              <a:rPr lang="en-US" sz="1300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The changing religious composition of Nigeria: causes and implications of demographic divergence</a:t>
            </a:r>
            <a:r>
              <a:rPr lang="en-US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The Journal of Modern African Studies, 2018, 54(3), p.361-387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44000" y="8567420"/>
            <a:ext cx="7348121" cy="690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Suss Cyrille. </a:t>
            </a:r>
            <a:r>
              <a:rPr lang="en-US" sz="129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L'évolution spatiale du maillage territorial au Nigeria (1906-1991) : approche cartographique</a:t>
            </a:r>
            <a:r>
              <a:rPr lang="en-US" sz="1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In: Espace, populations, sociétés, 1999-1. Les populations de l'Afrique subsaharienne. p.139-154.</a:t>
            </a:r>
          </a:p>
        </p:txBody>
      </p:sp>
      <p:sp>
        <p:nvSpPr>
          <p:cNvPr name="Freeform 12" id="12"/>
          <p:cNvSpPr/>
          <p:nvPr/>
        </p:nvSpPr>
        <p:spPr>
          <a:xfrm flipH="true" flipV="true" rot="8237436">
            <a:off x="15954395" y="7231892"/>
            <a:ext cx="549255" cy="180755"/>
          </a:xfrm>
          <a:custGeom>
            <a:avLst/>
            <a:gdLst/>
            <a:ahLst/>
            <a:cxnLst/>
            <a:rect r="r" b="b" t="t" l="l"/>
            <a:pathLst>
              <a:path h="180755" w="549255">
                <a:moveTo>
                  <a:pt x="549255" y="180755"/>
                </a:moveTo>
                <a:lnTo>
                  <a:pt x="0" y="180755"/>
                </a:lnTo>
                <a:lnTo>
                  <a:pt x="0" y="0"/>
                </a:lnTo>
                <a:lnTo>
                  <a:pt x="549255" y="0"/>
                </a:lnTo>
                <a:lnTo>
                  <a:pt x="549255" y="18075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06" t="0" r="-710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3948" y="987152"/>
            <a:ext cx="17080104" cy="8950870"/>
            <a:chOff x="0" y="0"/>
            <a:chExt cx="4498464" cy="23574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98463" cy="2357431"/>
            </a:xfrm>
            <a:custGeom>
              <a:avLst/>
              <a:gdLst/>
              <a:ahLst/>
              <a:cxnLst/>
              <a:rect r="r" b="b" t="t" l="l"/>
              <a:pathLst>
                <a:path h="2357431" w="4498463">
                  <a:moveTo>
                    <a:pt x="14505" y="0"/>
                  </a:moveTo>
                  <a:lnTo>
                    <a:pt x="4483959" y="0"/>
                  </a:lnTo>
                  <a:cubicBezTo>
                    <a:pt x="4487806" y="0"/>
                    <a:pt x="4491495" y="1528"/>
                    <a:pt x="4494215" y="4248"/>
                  </a:cubicBezTo>
                  <a:cubicBezTo>
                    <a:pt x="4496935" y="6968"/>
                    <a:pt x="4498463" y="10658"/>
                    <a:pt x="4498463" y="14505"/>
                  </a:cubicBezTo>
                  <a:lnTo>
                    <a:pt x="4498463" y="2342926"/>
                  </a:lnTo>
                  <a:cubicBezTo>
                    <a:pt x="4498463" y="2350937"/>
                    <a:pt x="4491970" y="2357431"/>
                    <a:pt x="4483959" y="2357431"/>
                  </a:cubicBezTo>
                  <a:lnTo>
                    <a:pt x="14505" y="2357431"/>
                  </a:lnTo>
                  <a:cubicBezTo>
                    <a:pt x="10658" y="2357431"/>
                    <a:pt x="6968" y="2355903"/>
                    <a:pt x="4248" y="2353183"/>
                  </a:cubicBezTo>
                  <a:cubicBezTo>
                    <a:pt x="1528" y="2350463"/>
                    <a:pt x="0" y="2346773"/>
                    <a:pt x="0" y="2342926"/>
                  </a:cubicBezTo>
                  <a:lnTo>
                    <a:pt x="0" y="14505"/>
                  </a:lnTo>
                  <a:cubicBezTo>
                    <a:pt x="0" y="6494"/>
                    <a:pt x="6494" y="0"/>
                    <a:pt x="14505" y="0"/>
                  </a:cubicBezTo>
                  <a:close/>
                </a:path>
              </a:pathLst>
            </a:custGeom>
            <a:solidFill>
              <a:srgbClr val="FAF5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498464" cy="24336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558444" y="2794248"/>
            <a:ext cx="8732632" cy="6249290"/>
          </a:xfrm>
          <a:custGeom>
            <a:avLst/>
            <a:gdLst/>
            <a:ahLst/>
            <a:cxnLst/>
            <a:rect r="r" b="b" t="t" l="l"/>
            <a:pathLst>
              <a:path h="6249290" w="8732632">
                <a:moveTo>
                  <a:pt x="0" y="0"/>
                </a:moveTo>
                <a:lnTo>
                  <a:pt x="8732632" y="0"/>
                </a:lnTo>
                <a:lnTo>
                  <a:pt x="8732632" y="6249290"/>
                </a:lnTo>
                <a:lnTo>
                  <a:pt x="0" y="62492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567889" y="3132565"/>
            <a:ext cx="5556708" cy="5090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Exemple 1 Ibrahim Malam Dicko</a:t>
            </a:r>
          </a:p>
          <a:p>
            <a:pPr algn="ctr">
              <a:lnSpc>
                <a:spcPts val="5040"/>
              </a:lnSpc>
            </a:pPr>
          </a:p>
          <a:p>
            <a:pPr algn="ctr">
              <a:lnSpc>
                <a:spcPts val="5040"/>
              </a:lnSpc>
            </a:pPr>
          </a:p>
          <a:p>
            <a:pPr algn="ctr">
              <a:lnSpc>
                <a:spcPts val="5040"/>
              </a:lnSpc>
            </a:pPr>
          </a:p>
          <a:p>
            <a:pPr algn="ctr">
              <a:lnSpc>
                <a:spcPts val="5040"/>
              </a:lnSpc>
            </a:pP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Exemple 2 Boko Haram au Nord Cameroun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40493" y="1257702"/>
            <a:ext cx="16518807" cy="1261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II) LE RÔLE DU RAPPORT À L’ÉTAT ET DES INÉGALITÉS POLITICO-ÉCONOMIQUES DANS L’ENGAGEMENT DES GROUPES DJIHADISTES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4085027" y="9167363"/>
            <a:ext cx="16135865" cy="315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16"/>
              </a:lnSpc>
            </a:pPr>
            <a:r>
              <a:rPr lang="en-US" b="true" sz="2899" spc="-35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PHOTOGRAPHIE : AFRIQUE XXI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06" t="0" r="-710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77320" y="793169"/>
            <a:ext cx="17080104" cy="8950870"/>
            <a:chOff x="0" y="0"/>
            <a:chExt cx="4498464" cy="23574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98463" cy="2357431"/>
            </a:xfrm>
            <a:custGeom>
              <a:avLst/>
              <a:gdLst/>
              <a:ahLst/>
              <a:cxnLst/>
              <a:rect r="r" b="b" t="t" l="l"/>
              <a:pathLst>
                <a:path h="2357431" w="4498463">
                  <a:moveTo>
                    <a:pt x="14505" y="0"/>
                  </a:moveTo>
                  <a:lnTo>
                    <a:pt x="4483959" y="0"/>
                  </a:lnTo>
                  <a:cubicBezTo>
                    <a:pt x="4487806" y="0"/>
                    <a:pt x="4491495" y="1528"/>
                    <a:pt x="4494215" y="4248"/>
                  </a:cubicBezTo>
                  <a:cubicBezTo>
                    <a:pt x="4496935" y="6968"/>
                    <a:pt x="4498463" y="10658"/>
                    <a:pt x="4498463" y="14505"/>
                  </a:cubicBezTo>
                  <a:lnTo>
                    <a:pt x="4498463" y="2342926"/>
                  </a:lnTo>
                  <a:cubicBezTo>
                    <a:pt x="4498463" y="2350937"/>
                    <a:pt x="4491970" y="2357431"/>
                    <a:pt x="4483959" y="2357431"/>
                  </a:cubicBezTo>
                  <a:lnTo>
                    <a:pt x="14505" y="2357431"/>
                  </a:lnTo>
                  <a:cubicBezTo>
                    <a:pt x="10658" y="2357431"/>
                    <a:pt x="6968" y="2355903"/>
                    <a:pt x="4248" y="2353183"/>
                  </a:cubicBezTo>
                  <a:cubicBezTo>
                    <a:pt x="1528" y="2350463"/>
                    <a:pt x="0" y="2346773"/>
                    <a:pt x="0" y="2342926"/>
                  </a:cubicBezTo>
                  <a:lnTo>
                    <a:pt x="0" y="14505"/>
                  </a:lnTo>
                  <a:cubicBezTo>
                    <a:pt x="0" y="6494"/>
                    <a:pt x="6494" y="0"/>
                    <a:pt x="14505" y="0"/>
                  </a:cubicBezTo>
                  <a:close/>
                </a:path>
              </a:pathLst>
            </a:custGeom>
            <a:solidFill>
              <a:srgbClr val="FAF5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498464" cy="24336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0"/>
                </a:lnSpc>
              </a:pPr>
            </a:p>
            <a:p>
              <a:pPr algn="ctr">
                <a:lnSpc>
                  <a:spcPts val="5040"/>
                </a:lnSpc>
              </a:pPr>
            </a:p>
            <a:p>
              <a:pPr algn="ctr">
                <a:lnSpc>
                  <a:spcPts val="6999"/>
                </a:lnSpc>
              </a:pPr>
              <a:r>
                <a:rPr lang="en-US" sz="4999" b="true">
                  <a:solidFill>
                    <a:srgbClr val="FF313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III) </a:t>
              </a:r>
              <a:r>
                <a:rPr lang="en-US" sz="4999" b="true">
                  <a:solidFill>
                    <a:srgbClr val="FF313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LA “RURALISATION” DU DJIHAD </a:t>
              </a:r>
            </a:p>
            <a:p>
              <a:pPr algn="ctr">
                <a:lnSpc>
                  <a:spcPts val="5040"/>
                </a:lnSpc>
              </a:pPr>
            </a:p>
            <a:p>
              <a:pPr algn="ctr">
                <a:lnSpc>
                  <a:spcPts val="5040"/>
                </a:lnSpc>
              </a:pPr>
            </a:p>
            <a:p>
              <a:pPr algn="ctr">
                <a:lnSpc>
                  <a:spcPts val="5459"/>
                </a:lnSpc>
              </a:pPr>
              <a:r>
                <a:rPr lang="en-US" sz="3899" b="true">
                  <a:solidFill>
                    <a:srgbClr val="FF313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A)</a:t>
              </a:r>
              <a:r>
                <a:rPr lang="en-US" sz="3899" b="true">
                  <a:solidFill>
                    <a:srgbClr val="FF313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⁠ ⁠Des ressources poussant à l’engagement : entre prédation et protection</a:t>
              </a:r>
            </a:p>
            <a:p>
              <a:pPr algn="ctr">
                <a:lnSpc>
                  <a:spcPts val="5459"/>
                </a:lnSpc>
              </a:pPr>
            </a:p>
            <a:p>
              <a:pPr algn="ctr">
                <a:lnSpc>
                  <a:spcPts val="5459"/>
                </a:lnSpc>
              </a:pPr>
              <a:r>
                <a:rPr lang="en-US" sz="3899" b="true">
                  <a:solidFill>
                    <a:srgbClr val="FF313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 </a:t>
              </a:r>
            </a:p>
            <a:p>
              <a:pPr algn="ctr">
                <a:lnSpc>
                  <a:spcPts val="5459"/>
                </a:lnSpc>
              </a:pPr>
              <a:r>
                <a:rPr lang="en-US" sz="3899" b="true">
                  <a:solidFill>
                    <a:srgbClr val="FF313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B)</a:t>
              </a:r>
              <a:r>
                <a:rPr lang="en-US" sz="3899" b="true">
                  <a:solidFill>
                    <a:srgbClr val="FF313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 ⁠⁠Une identité poussant à l’engagement : la stigmatisation du pastoralisme</a:t>
              </a:r>
            </a:p>
            <a:p>
              <a:pPr algn="ctr">
                <a:lnSpc>
                  <a:spcPts val="5040"/>
                </a:lnSpc>
              </a:pPr>
            </a:p>
            <a:p>
              <a:pPr algn="ctr" marL="777240" indent="-388620" lvl="1">
                <a:lnSpc>
                  <a:spcPts val="5040"/>
                </a:lnSpc>
                <a:buFont typeface="Arial"/>
                <a:buChar char="•"/>
              </a:pP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06" t="0" r="-710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17701" y="-199792"/>
            <a:ext cx="18505701" cy="10670760"/>
            <a:chOff x="0" y="0"/>
            <a:chExt cx="4873930" cy="281040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73930" cy="2810406"/>
            </a:xfrm>
            <a:custGeom>
              <a:avLst/>
              <a:gdLst/>
              <a:ahLst/>
              <a:cxnLst/>
              <a:rect r="r" b="b" t="t" l="l"/>
              <a:pathLst>
                <a:path h="2810406" w="4873930">
                  <a:moveTo>
                    <a:pt x="13387" y="0"/>
                  </a:moveTo>
                  <a:lnTo>
                    <a:pt x="4860542" y="0"/>
                  </a:lnTo>
                  <a:cubicBezTo>
                    <a:pt x="4864093" y="0"/>
                    <a:pt x="4867498" y="1410"/>
                    <a:pt x="4870009" y="3921"/>
                  </a:cubicBezTo>
                  <a:cubicBezTo>
                    <a:pt x="4872519" y="6432"/>
                    <a:pt x="4873930" y="9837"/>
                    <a:pt x="4873930" y="13387"/>
                  </a:cubicBezTo>
                  <a:lnTo>
                    <a:pt x="4873930" y="2797018"/>
                  </a:lnTo>
                  <a:cubicBezTo>
                    <a:pt x="4873930" y="2804412"/>
                    <a:pt x="4867936" y="2810406"/>
                    <a:pt x="4860542" y="2810406"/>
                  </a:cubicBezTo>
                  <a:lnTo>
                    <a:pt x="13387" y="2810406"/>
                  </a:lnTo>
                  <a:cubicBezTo>
                    <a:pt x="5994" y="2810406"/>
                    <a:pt x="0" y="2804412"/>
                    <a:pt x="0" y="2797018"/>
                  </a:cubicBezTo>
                  <a:lnTo>
                    <a:pt x="0" y="13387"/>
                  </a:lnTo>
                  <a:cubicBezTo>
                    <a:pt x="0" y="5994"/>
                    <a:pt x="5994" y="0"/>
                    <a:pt x="13387" y="0"/>
                  </a:cubicBezTo>
                  <a:close/>
                </a:path>
              </a:pathLst>
            </a:custGeom>
            <a:solidFill>
              <a:srgbClr val="FAF5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73930" cy="28485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3355610" y="143101"/>
            <a:ext cx="11576781" cy="9984973"/>
          </a:xfrm>
          <a:custGeom>
            <a:avLst/>
            <a:gdLst/>
            <a:ahLst/>
            <a:cxnLst/>
            <a:rect r="r" b="b" t="t" l="l"/>
            <a:pathLst>
              <a:path h="9984973" w="11576781">
                <a:moveTo>
                  <a:pt x="0" y="0"/>
                </a:moveTo>
                <a:lnTo>
                  <a:pt x="11576780" y="0"/>
                </a:lnTo>
                <a:lnTo>
                  <a:pt x="11576780" y="9984973"/>
                </a:lnTo>
                <a:lnTo>
                  <a:pt x="0" y="998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6396306" y="9971026"/>
            <a:ext cx="16135865" cy="315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16"/>
              </a:lnSpc>
            </a:pPr>
            <a:r>
              <a:rPr lang="en-US" b="true" sz="2899" spc="-35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CARTE : GOOGLE MAPS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06" t="0" r="-710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17701" y="-199792"/>
            <a:ext cx="18505701" cy="10670760"/>
            <a:chOff x="0" y="0"/>
            <a:chExt cx="4873930" cy="281040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73930" cy="2810406"/>
            </a:xfrm>
            <a:custGeom>
              <a:avLst/>
              <a:gdLst/>
              <a:ahLst/>
              <a:cxnLst/>
              <a:rect r="r" b="b" t="t" l="l"/>
              <a:pathLst>
                <a:path h="2810406" w="4873930">
                  <a:moveTo>
                    <a:pt x="13387" y="0"/>
                  </a:moveTo>
                  <a:lnTo>
                    <a:pt x="4860542" y="0"/>
                  </a:lnTo>
                  <a:cubicBezTo>
                    <a:pt x="4864093" y="0"/>
                    <a:pt x="4867498" y="1410"/>
                    <a:pt x="4870009" y="3921"/>
                  </a:cubicBezTo>
                  <a:cubicBezTo>
                    <a:pt x="4872519" y="6432"/>
                    <a:pt x="4873930" y="9837"/>
                    <a:pt x="4873930" y="13387"/>
                  </a:cubicBezTo>
                  <a:lnTo>
                    <a:pt x="4873930" y="2797018"/>
                  </a:lnTo>
                  <a:cubicBezTo>
                    <a:pt x="4873930" y="2804412"/>
                    <a:pt x="4867936" y="2810406"/>
                    <a:pt x="4860542" y="2810406"/>
                  </a:cubicBezTo>
                  <a:lnTo>
                    <a:pt x="13387" y="2810406"/>
                  </a:lnTo>
                  <a:cubicBezTo>
                    <a:pt x="5994" y="2810406"/>
                    <a:pt x="0" y="2804412"/>
                    <a:pt x="0" y="2797018"/>
                  </a:cubicBezTo>
                  <a:lnTo>
                    <a:pt x="0" y="13387"/>
                  </a:lnTo>
                  <a:cubicBezTo>
                    <a:pt x="0" y="5994"/>
                    <a:pt x="5994" y="0"/>
                    <a:pt x="13387" y="0"/>
                  </a:cubicBezTo>
                  <a:close/>
                </a:path>
              </a:pathLst>
            </a:custGeom>
            <a:solidFill>
              <a:srgbClr val="FAF5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73930" cy="28485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473053" y="823969"/>
            <a:ext cx="15786247" cy="8623237"/>
          </a:xfrm>
          <a:custGeom>
            <a:avLst/>
            <a:gdLst/>
            <a:ahLst/>
            <a:cxnLst/>
            <a:rect r="r" b="b" t="t" l="l"/>
            <a:pathLst>
              <a:path h="8623237" w="15786247">
                <a:moveTo>
                  <a:pt x="0" y="0"/>
                </a:moveTo>
                <a:lnTo>
                  <a:pt x="15786247" y="0"/>
                </a:lnTo>
                <a:lnTo>
                  <a:pt x="15786247" y="8623237"/>
                </a:lnTo>
                <a:lnTo>
                  <a:pt x="0" y="862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6282907" y="9971026"/>
            <a:ext cx="16135865" cy="315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16"/>
              </a:lnSpc>
            </a:pPr>
            <a:r>
              <a:rPr lang="en-US" b="true" sz="2899" spc="-35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CARTE : GOOGLE MAPS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79771" y="632853"/>
            <a:ext cx="12728457" cy="9021294"/>
          </a:xfrm>
          <a:custGeom>
            <a:avLst/>
            <a:gdLst/>
            <a:ahLst/>
            <a:cxnLst/>
            <a:rect r="r" b="b" t="t" l="l"/>
            <a:pathLst>
              <a:path h="9021294" w="12728457">
                <a:moveTo>
                  <a:pt x="0" y="0"/>
                </a:moveTo>
                <a:lnTo>
                  <a:pt x="12728458" y="0"/>
                </a:lnTo>
                <a:lnTo>
                  <a:pt x="12728458" y="9021294"/>
                </a:lnTo>
                <a:lnTo>
                  <a:pt x="0" y="9021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6282907" y="9971026"/>
            <a:ext cx="16135865" cy="315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16"/>
              </a:lnSpc>
            </a:pPr>
            <a:r>
              <a:rPr lang="en-US" b="true" sz="2899" spc="-35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CARTE : GOOGLE MAPS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>
  <p:cSld>
    <p:bg>
      <p:bgPr>
        <a:solidFill>
          <a:srgbClr val="FA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6872" y="234442"/>
            <a:ext cx="13143515" cy="679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16"/>
              </a:lnSpc>
              <a:spcBef>
                <a:spcPct val="0"/>
              </a:spcBef>
            </a:pPr>
            <a:r>
              <a:rPr lang="en-US" b="true" sz="560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BIBLIOGRAPHIE ET ÉTAT DE L’ART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86872" y="676275"/>
            <a:ext cx="18101128" cy="10458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57" indent="-259078" lvl="1">
              <a:lnSpc>
                <a:spcPts val="3359"/>
              </a:lnSpc>
              <a:buFont typeface="Arial"/>
              <a:buChar char="•"/>
            </a:pPr>
            <a:r>
              <a:rPr lang="en-US" b="true" sz="2399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Adesoji Adelaja , Justin George.</a:t>
            </a:r>
            <a:r>
              <a:rPr lang="en-US" b="true" sz="2399" i="true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399" i="true">
                <a:solidFill>
                  <a:srgbClr val="FF3131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Terrorism and land use in agriculture: The case of Boko Haram in Nigeria,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 Land Use Policy, Volume 88, 2019</a:t>
            </a:r>
          </a:p>
          <a:p>
            <a:pPr algn="l" marL="518157" indent="-259078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399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Grémont, Charles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. « Dans le piège des offres de violence. Concurrences, protections et représailles dans la région de Ménaka (Nord-Mali, 2000-2018) ». </a:t>
            </a:r>
            <a:r>
              <a:rPr lang="en-US" sz="2399" i="true">
                <a:solidFill>
                  <a:srgbClr val="FF3131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Hérodote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, 2019/1, n° 172, p. 43-62.</a:t>
            </a:r>
          </a:p>
          <a:p>
            <a:pPr algn="l" marL="518157" indent="-259078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399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Holder, Gilles.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 « À propos des Peuls “qui ne sont pas nés” : esclavage, djihad et droits humains au centre du Mali ». </a:t>
            </a:r>
            <a:r>
              <a:rPr lang="en-US" sz="2399" i="true">
                <a:solidFill>
                  <a:srgbClr val="FF3131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Afrique contemporaine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, 2023/2, n° 276, p. 221-244.</a:t>
            </a:r>
          </a:p>
          <a:p>
            <a:pPr algn="l" marL="518157" indent="-259078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399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International Crisis Group (ICG).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i="true">
                <a:solidFill>
                  <a:srgbClr val="FF3131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The Social Roots of Jihadist Violence in Burkina Faso's North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. Africa Report n° 254, 12 octobre 2017.</a:t>
            </a:r>
          </a:p>
          <a:p>
            <a:pPr algn="l" marL="518157" indent="-259078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399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 Monde diplomatique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. “Dans les pays du Sahel, les juntes en échec face aux djihadistes“, septembre 2025. </a:t>
            </a:r>
          </a:p>
          <a:p>
            <a:pPr algn="l" marL="518157" indent="-259078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399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 Monde Afrique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. “Le Nigeria face à Boko Haram : le grand bazar humanitaire de Maiduguri”, 28 juin 2017. </a:t>
            </a:r>
          </a:p>
          <a:p>
            <a:pPr algn="l" marL="518157" indent="-259078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399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Lubeck, Paul M.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 “Islamic Protest under Semi-Industrial Capitalism: ’Yan Tatsine Explained.” </a:t>
            </a:r>
            <a:r>
              <a:rPr lang="en-US" sz="2399" i="true">
                <a:solidFill>
                  <a:srgbClr val="FF3131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Africa: Journal of the International African Institute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, vol. 55, no. 4, 1985, p. 369-389.</a:t>
            </a:r>
          </a:p>
          <a:p>
            <a:pPr algn="l" marL="518157" indent="-259078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399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Mbowou, Claude,</a:t>
            </a:r>
            <a:r>
              <a:rPr lang="en-US" b="true" sz="2399" i="true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399" i="true">
                <a:solidFill>
                  <a:srgbClr val="FF3131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Between the ‘Kanuri’ and Others: Giving a Face to a Jihad with neither Borders nor Tribes in the Lake chad Basin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, in Virginie Collombier, and Olivier Roy (eds), Tribes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 and Global Jihadism, 2018</a:t>
            </a:r>
          </a:p>
          <a:p>
            <a:pPr algn="l" marL="518157" indent="-259078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399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Pelckmans, Lotte, et al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. « La question de l’esclavage en Afrique : politisation et mobilisations ». </a:t>
            </a:r>
            <a:r>
              <a:rPr lang="en-US" sz="2399" i="true">
                <a:solidFill>
                  <a:srgbClr val="FF3131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Politique africaine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, 2015/4, n° 140, p. 5-22.</a:t>
            </a:r>
          </a:p>
          <a:p>
            <a:pPr algn="l" marL="518157" indent="-259078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399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Pérouse de Montclos, Marc-Antoine . 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« Boko Haram et le terrorisme islamiste au Nigeria : insurrection religieuse, contestation politique ou protestation sociale ? », Questions de recherche, n° 40, CERI, 2012.</a:t>
            </a:r>
          </a:p>
          <a:p>
            <a:pPr algn="l" marL="518157" indent="-259078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399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Poudiougou, Ibrahima. 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« Défendre le village et combattre pour le terroir : la mobilisation armée des groupes d’autodéfense à l’épreuve du travail agricole en pays Dogon, au centre du Mali ». </a:t>
            </a:r>
            <a:r>
              <a:rPr lang="en-US" sz="2399" i="true">
                <a:solidFill>
                  <a:srgbClr val="FF3131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Revue internationale des études du développement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, n° 255, 2024.</a:t>
            </a:r>
          </a:p>
          <a:p>
            <a:pPr algn="l" marL="518157" indent="-259078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399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Foucher, Vincent et Weissman, Fabrice. 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i="true">
                <a:solidFill>
                  <a:srgbClr val="FF3131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La fabrique d’une « crise humanitaire ». Le cas du conflit entre Boko Haram et le gouvernement nigérian (2010-2018)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 Politique africaine, 156(4), p.143-170</a:t>
            </a:r>
          </a:p>
          <a:p>
            <a:pPr algn="l" marL="518157" indent="-259078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</a:p>
          <a:p>
            <a:pPr algn="l" marL="518157" indent="-259078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399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Zanoletti, Giovanni</a:t>
            </a:r>
            <a:r>
              <a:rPr lang="en-US" sz="2399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. Le djihad de la vache. Pastoralisme et construction de l’État au Mali. 2023.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06" t="0" r="-7106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94105" y="466122"/>
            <a:ext cx="13143515" cy="679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16"/>
              </a:lnSpc>
              <a:spcBef>
                <a:spcPct val="0"/>
              </a:spcBef>
            </a:pPr>
            <a:r>
              <a:rPr lang="en-US" b="true" sz="5600" strike="noStrike" u="none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INTRODUCTION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8154899" y="404403"/>
            <a:ext cx="16135865" cy="315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16"/>
              </a:lnSpc>
            </a:pPr>
            <a:r>
              <a:rPr lang="en-US" b="true" sz="2899" spc="-35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PHOTO : LE MONDE AFRIQUE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94792" y="1475690"/>
            <a:ext cx="16230600" cy="7993570"/>
          </a:xfrm>
          <a:custGeom>
            <a:avLst/>
            <a:gdLst/>
            <a:ahLst/>
            <a:cxnLst/>
            <a:rect r="r" b="b" t="t" l="l"/>
            <a:pathLst>
              <a:path h="7993570" w="16230600">
                <a:moveTo>
                  <a:pt x="0" y="0"/>
                </a:moveTo>
                <a:lnTo>
                  <a:pt x="16230600" y="0"/>
                </a:lnTo>
                <a:lnTo>
                  <a:pt x="16230600" y="7993571"/>
                </a:lnTo>
                <a:lnTo>
                  <a:pt x="0" y="79935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6872" y="348742"/>
            <a:ext cx="13143515" cy="679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16"/>
              </a:lnSpc>
              <a:spcBef>
                <a:spcPct val="0"/>
              </a:spcBef>
            </a:pPr>
            <a:r>
              <a:rPr lang="en-US" b="true" sz="5600" strike="noStrike" u="none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INTRODUCTION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86872" y="3526191"/>
            <a:ext cx="4766257" cy="3556316"/>
            <a:chOff x="0" y="0"/>
            <a:chExt cx="1255311" cy="93664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55311" cy="936643"/>
            </a:xfrm>
            <a:custGeom>
              <a:avLst/>
              <a:gdLst/>
              <a:ahLst/>
              <a:cxnLst/>
              <a:rect r="r" b="b" t="t" l="l"/>
              <a:pathLst>
                <a:path h="936643" w="1255311">
                  <a:moveTo>
                    <a:pt x="51978" y="0"/>
                  </a:moveTo>
                  <a:lnTo>
                    <a:pt x="1203332" y="0"/>
                  </a:lnTo>
                  <a:cubicBezTo>
                    <a:pt x="1232039" y="0"/>
                    <a:pt x="1255311" y="23271"/>
                    <a:pt x="1255311" y="51978"/>
                  </a:cubicBezTo>
                  <a:lnTo>
                    <a:pt x="1255311" y="884665"/>
                  </a:lnTo>
                  <a:cubicBezTo>
                    <a:pt x="1255311" y="913371"/>
                    <a:pt x="1232039" y="936643"/>
                    <a:pt x="1203332" y="936643"/>
                  </a:cubicBezTo>
                  <a:lnTo>
                    <a:pt x="51978" y="936643"/>
                  </a:lnTo>
                  <a:cubicBezTo>
                    <a:pt x="23271" y="936643"/>
                    <a:pt x="0" y="913371"/>
                    <a:pt x="0" y="884665"/>
                  </a:cubicBezTo>
                  <a:lnTo>
                    <a:pt x="0" y="51978"/>
                  </a:lnTo>
                  <a:cubicBezTo>
                    <a:pt x="0" y="23271"/>
                    <a:pt x="23271" y="0"/>
                    <a:pt x="51978" y="0"/>
                  </a:cubicBezTo>
                  <a:close/>
                </a:path>
              </a:pathLst>
            </a:custGeom>
            <a:solidFill>
              <a:srgbClr val="FAF5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1255311" cy="10128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19"/>
                </a:lnSpc>
              </a:pPr>
              <a:r>
                <a:rPr lang="en-US" sz="3299" b="true">
                  <a:solidFill>
                    <a:srgbClr val="FF313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⟶ Maiduguri, dans le nord-est du Nigeria</a:t>
              </a:r>
            </a:p>
            <a:p>
              <a:pPr algn="ctr">
                <a:lnSpc>
                  <a:spcPts val="4619"/>
                </a:lnSpc>
              </a:pPr>
              <a:r>
                <a:rPr lang="en-US" sz="3299" b="true">
                  <a:solidFill>
                    <a:srgbClr val="FF313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⟶ 2017</a:t>
              </a:r>
            </a:p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b="true" sz="3299">
                  <a:solidFill>
                    <a:srgbClr val="FF313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⟶ Boko Haram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8065539" y="9971026"/>
            <a:ext cx="16135865" cy="315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16"/>
              </a:lnSpc>
            </a:pPr>
            <a:r>
              <a:rPr lang="en-US" b="true" sz="2899" spc="-35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PHOTO : LE MONDE AFRIQUE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4841960" y="1763244"/>
            <a:ext cx="13200473" cy="6501233"/>
          </a:xfrm>
          <a:custGeom>
            <a:avLst/>
            <a:gdLst/>
            <a:ahLst/>
            <a:cxnLst/>
            <a:rect r="r" b="b" t="t" l="l"/>
            <a:pathLst>
              <a:path h="6501233" w="13200473">
                <a:moveTo>
                  <a:pt x="0" y="0"/>
                </a:moveTo>
                <a:lnTo>
                  <a:pt x="13200473" y="0"/>
                </a:lnTo>
                <a:lnTo>
                  <a:pt x="13200473" y="6501233"/>
                </a:lnTo>
                <a:lnTo>
                  <a:pt x="0" y="6501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06" t="0" r="-710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3948" y="793169"/>
            <a:ext cx="17080104" cy="8950870"/>
            <a:chOff x="0" y="0"/>
            <a:chExt cx="4498464" cy="23574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98463" cy="2357431"/>
            </a:xfrm>
            <a:custGeom>
              <a:avLst/>
              <a:gdLst/>
              <a:ahLst/>
              <a:cxnLst/>
              <a:rect r="r" b="b" t="t" l="l"/>
              <a:pathLst>
                <a:path h="2357431" w="4498463">
                  <a:moveTo>
                    <a:pt x="14505" y="0"/>
                  </a:moveTo>
                  <a:lnTo>
                    <a:pt x="4483959" y="0"/>
                  </a:lnTo>
                  <a:cubicBezTo>
                    <a:pt x="4487806" y="0"/>
                    <a:pt x="4491495" y="1528"/>
                    <a:pt x="4494215" y="4248"/>
                  </a:cubicBezTo>
                  <a:cubicBezTo>
                    <a:pt x="4496935" y="6968"/>
                    <a:pt x="4498463" y="10658"/>
                    <a:pt x="4498463" y="14505"/>
                  </a:cubicBezTo>
                  <a:lnTo>
                    <a:pt x="4498463" y="2342926"/>
                  </a:lnTo>
                  <a:cubicBezTo>
                    <a:pt x="4498463" y="2350937"/>
                    <a:pt x="4491970" y="2357431"/>
                    <a:pt x="4483959" y="2357431"/>
                  </a:cubicBezTo>
                  <a:lnTo>
                    <a:pt x="14505" y="2357431"/>
                  </a:lnTo>
                  <a:cubicBezTo>
                    <a:pt x="10658" y="2357431"/>
                    <a:pt x="6968" y="2355903"/>
                    <a:pt x="4248" y="2353183"/>
                  </a:cubicBezTo>
                  <a:cubicBezTo>
                    <a:pt x="1528" y="2350463"/>
                    <a:pt x="0" y="2346773"/>
                    <a:pt x="0" y="2342926"/>
                  </a:cubicBezTo>
                  <a:lnTo>
                    <a:pt x="0" y="14505"/>
                  </a:lnTo>
                  <a:cubicBezTo>
                    <a:pt x="0" y="6494"/>
                    <a:pt x="6494" y="0"/>
                    <a:pt x="14505" y="0"/>
                  </a:cubicBezTo>
                  <a:close/>
                </a:path>
              </a:pathLst>
            </a:custGeom>
            <a:solidFill>
              <a:srgbClr val="FAF5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498464" cy="23955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772769" y="1200150"/>
            <a:ext cx="16911283" cy="1289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16"/>
              </a:lnSpc>
              <a:spcBef>
                <a:spcPct val="0"/>
              </a:spcBef>
            </a:pPr>
            <a:r>
              <a:rPr lang="en-US" b="true" sz="560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INTRODUCTION - HISTOIRE RÉCENTE DES CONFLITS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00144" y="3676660"/>
            <a:ext cx="16983908" cy="3098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b="true" sz="440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MOUVEMENT NATIONAL DE LIBÉRATION DE L'AZAWAD (MNLA)</a:t>
            </a:r>
          </a:p>
          <a:p>
            <a:pPr algn="ctr">
              <a:lnSpc>
                <a:spcPts val="6160"/>
              </a:lnSpc>
            </a:pPr>
          </a:p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b="true" sz="440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GROUPE DE SOUTIEN À L’ISLAM ET AUX MUSULMANS (GSIM OU JNIM, AFFILIÉ À AL-QAIDA) 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6872" y="2641412"/>
            <a:ext cx="7251917" cy="4882153"/>
            <a:chOff x="0" y="0"/>
            <a:chExt cx="1909970" cy="12858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09970" cy="1285835"/>
            </a:xfrm>
            <a:custGeom>
              <a:avLst/>
              <a:gdLst/>
              <a:ahLst/>
              <a:cxnLst/>
              <a:rect r="r" b="b" t="t" l="l"/>
              <a:pathLst>
                <a:path h="1285835" w="1909970">
                  <a:moveTo>
                    <a:pt x="34162" y="0"/>
                  </a:moveTo>
                  <a:lnTo>
                    <a:pt x="1875808" y="0"/>
                  </a:lnTo>
                  <a:cubicBezTo>
                    <a:pt x="1894675" y="0"/>
                    <a:pt x="1909970" y="15295"/>
                    <a:pt x="1909970" y="34162"/>
                  </a:cubicBezTo>
                  <a:lnTo>
                    <a:pt x="1909970" y="1251672"/>
                  </a:lnTo>
                  <a:cubicBezTo>
                    <a:pt x="1909970" y="1260733"/>
                    <a:pt x="1906371" y="1269422"/>
                    <a:pt x="1899964" y="1275829"/>
                  </a:cubicBezTo>
                  <a:cubicBezTo>
                    <a:pt x="1893557" y="1282235"/>
                    <a:pt x="1884868" y="1285835"/>
                    <a:pt x="1875808" y="1285835"/>
                  </a:cubicBezTo>
                  <a:lnTo>
                    <a:pt x="34162" y="1285835"/>
                  </a:lnTo>
                  <a:cubicBezTo>
                    <a:pt x="25102" y="1285835"/>
                    <a:pt x="16413" y="1282235"/>
                    <a:pt x="10006" y="1275829"/>
                  </a:cubicBezTo>
                  <a:cubicBezTo>
                    <a:pt x="3599" y="1269422"/>
                    <a:pt x="0" y="1260733"/>
                    <a:pt x="0" y="1251672"/>
                  </a:cubicBezTo>
                  <a:lnTo>
                    <a:pt x="0" y="34162"/>
                  </a:lnTo>
                  <a:cubicBezTo>
                    <a:pt x="0" y="25102"/>
                    <a:pt x="3599" y="16413"/>
                    <a:pt x="10006" y="10006"/>
                  </a:cubicBezTo>
                  <a:cubicBezTo>
                    <a:pt x="16413" y="3599"/>
                    <a:pt x="25102" y="0"/>
                    <a:pt x="34162" y="0"/>
                  </a:cubicBezTo>
                  <a:close/>
                </a:path>
              </a:pathLst>
            </a:custGeom>
            <a:solidFill>
              <a:srgbClr val="FAF5E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1909970" cy="13810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439"/>
                </a:lnSpc>
              </a:pPr>
              <a:r>
                <a:rPr lang="en-US" sz="4599" b="true">
                  <a:solidFill>
                    <a:srgbClr val="FF313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Le Sahel ?</a:t>
              </a:r>
            </a:p>
            <a:p>
              <a:pPr algn="ctr">
                <a:lnSpc>
                  <a:spcPts val="643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015733" y="319759"/>
            <a:ext cx="10346674" cy="9651951"/>
          </a:xfrm>
          <a:custGeom>
            <a:avLst/>
            <a:gdLst/>
            <a:ahLst/>
            <a:cxnLst/>
            <a:rect r="r" b="b" t="t" l="l"/>
            <a:pathLst>
              <a:path h="9651951" w="10346674">
                <a:moveTo>
                  <a:pt x="0" y="0"/>
                </a:moveTo>
                <a:lnTo>
                  <a:pt x="10346674" y="0"/>
                </a:lnTo>
                <a:lnTo>
                  <a:pt x="10346674" y="9651951"/>
                </a:lnTo>
                <a:lnTo>
                  <a:pt x="0" y="9651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07" t="0" r="-629" b="-804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6872" y="348742"/>
            <a:ext cx="13143515" cy="679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16"/>
              </a:lnSpc>
              <a:spcBef>
                <a:spcPct val="0"/>
              </a:spcBef>
            </a:pPr>
            <a:r>
              <a:rPr lang="en-US" b="true" sz="560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CARTOGRAPHIE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6282907" y="9971026"/>
            <a:ext cx="16135865" cy="315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16"/>
              </a:lnSpc>
            </a:pPr>
            <a:r>
              <a:rPr lang="en-US" b="true" sz="2899" spc="-35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CARTE : GOOGLE MAPS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6872" y="1236599"/>
            <a:ext cx="9694010" cy="4675852"/>
          </a:xfrm>
          <a:custGeom>
            <a:avLst/>
            <a:gdLst/>
            <a:ahLst/>
            <a:cxnLst/>
            <a:rect r="r" b="b" t="t" l="l"/>
            <a:pathLst>
              <a:path h="4675852" w="9694010">
                <a:moveTo>
                  <a:pt x="0" y="0"/>
                </a:moveTo>
                <a:lnTo>
                  <a:pt x="9694011" y="0"/>
                </a:lnTo>
                <a:lnTo>
                  <a:pt x="9694011" y="4675851"/>
                </a:lnTo>
                <a:lnTo>
                  <a:pt x="0" y="467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509" r="-180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31447" y="3797970"/>
            <a:ext cx="8124253" cy="5686977"/>
          </a:xfrm>
          <a:custGeom>
            <a:avLst/>
            <a:gdLst/>
            <a:ahLst/>
            <a:cxnLst/>
            <a:rect r="r" b="b" t="t" l="l"/>
            <a:pathLst>
              <a:path h="5686977" w="8124253">
                <a:moveTo>
                  <a:pt x="0" y="0"/>
                </a:moveTo>
                <a:lnTo>
                  <a:pt x="8124254" y="0"/>
                </a:lnTo>
                <a:lnTo>
                  <a:pt x="8124254" y="5686978"/>
                </a:lnTo>
                <a:lnTo>
                  <a:pt x="0" y="5686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6872" y="348742"/>
            <a:ext cx="13143515" cy="679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16"/>
              </a:lnSpc>
              <a:spcBef>
                <a:spcPct val="0"/>
              </a:spcBef>
            </a:pPr>
            <a:r>
              <a:rPr lang="en-US" b="true" sz="560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CARTOGRAPHIE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889609" y="9971026"/>
            <a:ext cx="16135865" cy="315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16"/>
              </a:lnSpc>
            </a:pPr>
            <a:r>
              <a:rPr lang="en-US" b="true" sz="2899" spc="-35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CARTES : RADIO FRANCE ET AFP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3354621" y="6245825"/>
            <a:ext cx="16135865" cy="315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16"/>
              </a:lnSpc>
            </a:pPr>
            <a:r>
              <a:rPr lang="en-US" b="true" sz="2899" spc="-35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“G5 “ DU SAHEL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893342" y="3478450"/>
            <a:ext cx="16135865" cy="315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16"/>
              </a:lnSpc>
            </a:pPr>
            <a:r>
              <a:rPr lang="en-US" b="true" sz="2899" spc="-35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“LA RÉGION “ DU SAHEL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06" t="0" r="-710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3948" y="793169"/>
            <a:ext cx="17080104" cy="8950870"/>
            <a:chOff x="0" y="0"/>
            <a:chExt cx="4498464" cy="23574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98463" cy="2357431"/>
            </a:xfrm>
            <a:custGeom>
              <a:avLst/>
              <a:gdLst/>
              <a:ahLst/>
              <a:cxnLst/>
              <a:rect r="r" b="b" t="t" l="l"/>
              <a:pathLst>
                <a:path h="2357431" w="4498463">
                  <a:moveTo>
                    <a:pt x="14505" y="0"/>
                  </a:moveTo>
                  <a:lnTo>
                    <a:pt x="4483959" y="0"/>
                  </a:lnTo>
                  <a:cubicBezTo>
                    <a:pt x="4487806" y="0"/>
                    <a:pt x="4491495" y="1528"/>
                    <a:pt x="4494215" y="4248"/>
                  </a:cubicBezTo>
                  <a:cubicBezTo>
                    <a:pt x="4496935" y="6968"/>
                    <a:pt x="4498463" y="10658"/>
                    <a:pt x="4498463" y="14505"/>
                  </a:cubicBezTo>
                  <a:lnTo>
                    <a:pt x="4498463" y="2342926"/>
                  </a:lnTo>
                  <a:cubicBezTo>
                    <a:pt x="4498463" y="2350937"/>
                    <a:pt x="4491970" y="2357431"/>
                    <a:pt x="4483959" y="2357431"/>
                  </a:cubicBezTo>
                  <a:lnTo>
                    <a:pt x="14505" y="2357431"/>
                  </a:lnTo>
                  <a:cubicBezTo>
                    <a:pt x="10658" y="2357431"/>
                    <a:pt x="6968" y="2355903"/>
                    <a:pt x="4248" y="2353183"/>
                  </a:cubicBezTo>
                  <a:cubicBezTo>
                    <a:pt x="1528" y="2350463"/>
                    <a:pt x="0" y="2346773"/>
                    <a:pt x="0" y="2342926"/>
                  </a:cubicBezTo>
                  <a:lnTo>
                    <a:pt x="0" y="14505"/>
                  </a:lnTo>
                  <a:cubicBezTo>
                    <a:pt x="0" y="6494"/>
                    <a:pt x="6494" y="0"/>
                    <a:pt x="14505" y="0"/>
                  </a:cubicBezTo>
                  <a:close/>
                </a:path>
              </a:pathLst>
            </a:custGeom>
            <a:solidFill>
              <a:srgbClr val="FAF5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498464" cy="23955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772769" y="1200150"/>
            <a:ext cx="16911283" cy="679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16"/>
              </a:lnSpc>
              <a:spcBef>
                <a:spcPct val="0"/>
              </a:spcBef>
            </a:pPr>
            <a:r>
              <a:rPr lang="en-US" b="true" sz="560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INTRODUCTION - ÉTAT DE L’ART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950301" y="2738656"/>
            <a:ext cx="12387398" cy="5580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142580" indent="-571290" lvl="1">
              <a:lnSpc>
                <a:spcPts val="740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5292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D</a:t>
            </a:r>
            <a:r>
              <a:rPr lang="en-US" b="true" sz="5292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es héritages historiques</a:t>
            </a:r>
          </a:p>
          <a:p>
            <a:pPr algn="just" marL="1142580" indent="-571290" lvl="1">
              <a:lnSpc>
                <a:spcPts val="740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5292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D</a:t>
            </a:r>
            <a:r>
              <a:rPr lang="en-US" b="true" sz="5292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es rapports sociaux inégalitaires</a:t>
            </a:r>
          </a:p>
          <a:p>
            <a:pPr algn="just" marL="1142580" indent="-571290" lvl="1">
              <a:lnSpc>
                <a:spcPts val="740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5292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D</a:t>
            </a:r>
            <a:r>
              <a:rPr lang="en-US" b="true" sz="5292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es conflits fonciers</a:t>
            </a:r>
          </a:p>
          <a:p>
            <a:pPr algn="just" marL="1142580" indent="-571290" lvl="1">
              <a:lnSpc>
                <a:spcPts val="740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5292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D</a:t>
            </a:r>
            <a:r>
              <a:rPr lang="en-US" b="true" sz="5292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es dynamiques politiques locales</a:t>
            </a:r>
          </a:p>
          <a:p>
            <a:pPr algn="just" marL="1142580" indent="-571290" lvl="1">
              <a:lnSpc>
                <a:spcPts val="740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5292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E</a:t>
            </a:r>
            <a:r>
              <a:rPr lang="en-US" b="true" sz="5292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t des circulations régionales et transnationales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06" t="0" r="-710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3948" y="793169"/>
            <a:ext cx="17080104" cy="8950870"/>
            <a:chOff x="0" y="0"/>
            <a:chExt cx="4498464" cy="23574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98463" cy="2357431"/>
            </a:xfrm>
            <a:custGeom>
              <a:avLst/>
              <a:gdLst/>
              <a:ahLst/>
              <a:cxnLst/>
              <a:rect r="r" b="b" t="t" l="l"/>
              <a:pathLst>
                <a:path h="2357431" w="4498463">
                  <a:moveTo>
                    <a:pt x="14505" y="0"/>
                  </a:moveTo>
                  <a:lnTo>
                    <a:pt x="4483959" y="0"/>
                  </a:lnTo>
                  <a:cubicBezTo>
                    <a:pt x="4487806" y="0"/>
                    <a:pt x="4491495" y="1528"/>
                    <a:pt x="4494215" y="4248"/>
                  </a:cubicBezTo>
                  <a:cubicBezTo>
                    <a:pt x="4496935" y="6968"/>
                    <a:pt x="4498463" y="10658"/>
                    <a:pt x="4498463" y="14505"/>
                  </a:cubicBezTo>
                  <a:lnTo>
                    <a:pt x="4498463" y="2342926"/>
                  </a:lnTo>
                  <a:cubicBezTo>
                    <a:pt x="4498463" y="2350937"/>
                    <a:pt x="4491970" y="2357431"/>
                    <a:pt x="4483959" y="2357431"/>
                  </a:cubicBezTo>
                  <a:lnTo>
                    <a:pt x="14505" y="2357431"/>
                  </a:lnTo>
                  <a:cubicBezTo>
                    <a:pt x="10658" y="2357431"/>
                    <a:pt x="6968" y="2355903"/>
                    <a:pt x="4248" y="2353183"/>
                  </a:cubicBezTo>
                  <a:cubicBezTo>
                    <a:pt x="1528" y="2350463"/>
                    <a:pt x="0" y="2346773"/>
                    <a:pt x="0" y="2342926"/>
                  </a:cubicBezTo>
                  <a:lnTo>
                    <a:pt x="0" y="14505"/>
                  </a:lnTo>
                  <a:cubicBezTo>
                    <a:pt x="0" y="6494"/>
                    <a:pt x="6494" y="0"/>
                    <a:pt x="14505" y="0"/>
                  </a:cubicBezTo>
                  <a:close/>
                </a:path>
              </a:pathLst>
            </a:custGeom>
            <a:solidFill>
              <a:srgbClr val="FAF5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498464" cy="23955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773289" y="2982701"/>
            <a:ext cx="12741423" cy="5225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51"/>
              </a:lnSpc>
            </a:pPr>
            <a:r>
              <a:rPr lang="en-US" b="true" sz="9362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FOCUS :</a:t>
            </a:r>
          </a:p>
          <a:p>
            <a:pPr algn="ctr" marL="0" indent="0" lvl="0">
              <a:lnSpc>
                <a:spcPts val="6589"/>
              </a:lnSpc>
              <a:spcBef>
                <a:spcPct val="0"/>
              </a:spcBef>
            </a:pPr>
            <a:r>
              <a:rPr lang="en-US" b="true" sz="7662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LE P</a:t>
            </a:r>
            <a:r>
              <a:rPr lang="en-US" b="true" sz="7662" strike="noStrike" u="none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RO</a:t>
            </a:r>
            <a:r>
              <a:rPr lang="en-US" b="true" sz="7662" strike="noStrike" u="none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FI</a:t>
            </a:r>
            <a:r>
              <a:rPr lang="en-US" b="true" sz="7662" strike="noStrike" u="none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L</a:t>
            </a:r>
            <a:r>
              <a:rPr lang="en-US" b="true" sz="7662" strike="noStrike" u="none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SOCI</a:t>
            </a:r>
            <a:r>
              <a:rPr lang="en-US" b="true" sz="7662" strike="noStrike" u="none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A</a:t>
            </a:r>
            <a:r>
              <a:rPr lang="en-US" b="true" sz="7662" strike="noStrike" u="none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L DES IND</a:t>
            </a:r>
            <a:r>
              <a:rPr lang="en-US" b="true" sz="7662" strike="noStrike" u="none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I</a:t>
            </a:r>
            <a:r>
              <a:rPr lang="en-US" b="true" sz="7662" strike="noStrike" u="none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VIDUS </a:t>
            </a:r>
            <a:r>
              <a:rPr lang="en-US" b="true" sz="7662" strike="noStrike" u="none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QU</a:t>
            </a:r>
            <a:r>
              <a:rPr lang="en-US" b="true" sz="7662" strike="noStrike" u="none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I S’</a:t>
            </a:r>
            <a:r>
              <a:rPr lang="en-US" b="true" sz="7662" strike="noStrike" u="none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E</a:t>
            </a:r>
            <a:r>
              <a:rPr lang="en-US" b="true" sz="7662" strike="noStrike" u="none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NGAGENT AU SEIN DES GROUPES DJIHADISTES ARMÉS AU SAHEL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06" t="0" r="-710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3948" y="793169"/>
            <a:ext cx="17080104" cy="8950870"/>
            <a:chOff x="0" y="0"/>
            <a:chExt cx="4498464" cy="23574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98463" cy="2357431"/>
            </a:xfrm>
            <a:custGeom>
              <a:avLst/>
              <a:gdLst/>
              <a:ahLst/>
              <a:cxnLst/>
              <a:rect r="r" b="b" t="t" l="l"/>
              <a:pathLst>
                <a:path h="2357431" w="4498463">
                  <a:moveTo>
                    <a:pt x="14505" y="0"/>
                  </a:moveTo>
                  <a:lnTo>
                    <a:pt x="4483959" y="0"/>
                  </a:lnTo>
                  <a:cubicBezTo>
                    <a:pt x="4487806" y="0"/>
                    <a:pt x="4491495" y="1528"/>
                    <a:pt x="4494215" y="4248"/>
                  </a:cubicBezTo>
                  <a:cubicBezTo>
                    <a:pt x="4496935" y="6968"/>
                    <a:pt x="4498463" y="10658"/>
                    <a:pt x="4498463" y="14505"/>
                  </a:cubicBezTo>
                  <a:lnTo>
                    <a:pt x="4498463" y="2342926"/>
                  </a:lnTo>
                  <a:cubicBezTo>
                    <a:pt x="4498463" y="2350937"/>
                    <a:pt x="4491970" y="2357431"/>
                    <a:pt x="4483959" y="2357431"/>
                  </a:cubicBezTo>
                  <a:lnTo>
                    <a:pt x="14505" y="2357431"/>
                  </a:lnTo>
                  <a:cubicBezTo>
                    <a:pt x="10658" y="2357431"/>
                    <a:pt x="6968" y="2355903"/>
                    <a:pt x="4248" y="2353183"/>
                  </a:cubicBezTo>
                  <a:cubicBezTo>
                    <a:pt x="1528" y="2350463"/>
                    <a:pt x="0" y="2346773"/>
                    <a:pt x="0" y="2342926"/>
                  </a:cubicBezTo>
                  <a:lnTo>
                    <a:pt x="0" y="14505"/>
                  </a:lnTo>
                  <a:cubicBezTo>
                    <a:pt x="0" y="6494"/>
                    <a:pt x="6494" y="0"/>
                    <a:pt x="14505" y="0"/>
                  </a:cubicBezTo>
                  <a:close/>
                </a:path>
              </a:pathLst>
            </a:custGeom>
            <a:solidFill>
              <a:srgbClr val="FAF5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498464" cy="24336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0"/>
                </a:lnSpc>
              </a:pPr>
              <a:r>
                <a:rPr lang="en-US" sz="3600" b="true">
                  <a:solidFill>
                    <a:srgbClr val="FF313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I) DJIHAD ET IDENTITÉ ETHNIQUE, QUELLE RÉALITÉ ?</a:t>
              </a:r>
            </a:p>
            <a:p>
              <a:pPr algn="ctr">
                <a:lnSpc>
                  <a:spcPts val="5040"/>
                </a:lnSpc>
              </a:pPr>
            </a:p>
            <a:p>
              <a:pPr algn="ctr">
                <a:lnSpc>
                  <a:spcPts val="5040"/>
                </a:lnSpc>
              </a:pPr>
              <a:r>
                <a:rPr lang="en-US" sz="3600" b="true">
                  <a:solidFill>
                    <a:srgbClr val="FF313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II) LE RÔLE DU RAPPORT À L’ÉTAT ET DES INÉGALITÉS POLITICO-ÉCONOMIQUES DANS L’ENGAGEMENT DES GROUPES DJIHADISTES </a:t>
              </a:r>
            </a:p>
            <a:p>
              <a:pPr algn="ctr">
                <a:lnSpc>
                  <a:spcPts val="5040"/>
                </a:lnSpc>
              </a:pPr>
            </a:p>
            <a:p>
              <a:pPr algn="ctr">
                <a:lnSpc>
                  <a:spcPts val="5040"/>
                </a:lnSpc>
              </a:pPr>
              <a:r>
                <a:rPr lang="en-US" sz="3600" b="true">
                  <a:solidFill>
                    <a:srgbClr val="FF313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III) LA “RURALISATION” DU DJIHAD</a:t>
              </a:r>
            </a:p>
            <a:p>
              <a:pPr algn="ctr">
                <a:lnSpc>
                  <a:spcPts val="5040"/>
                </a:lnSpc>
              </a:pP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DAHATUhCREk</dc:identifier>
  <dcterms:modified xsi:type="dcterms:W3CDTF">2011-08-01T06:04:30Z</dcterms:modified>
  <cp:revision>1</cp:revision>
  <dc:title>Djihadismes sahel, nigeria, cameroun</dc:title>
</cp:coreProperties>
</file>