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/>
    <p:restoredTop sz="94651"/>
  </p:normalViewPr>
  <p:slideViewPr>
    <p:cSldViewPr>
      <p:cViewPr varScale="1">
        <p:scale>
          <a:sx n="110" d="100"/>
          <a:sy n="110" d="100"/>
        </p:scale>
        <p:origin x="190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352" y="261846"/>
            <a:ext cx="8487295" cy="633430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62842" y="475488"/>
            <a:ext cx="7983220" cy="5888990"/>
          </a:xfrm>
          <a:custGeom>
            <a:avLst/>
            <a:gdLst/>
            <a:ahLst/>
            <a:cxnLst/>
            <a:rect l="l" t="t" r="r" b="b"/>
            <a:pathLst>
              <a:path w="7983220" h="5888990">
                <a:moveTo>
                  <a:pt x="0" y="0"/>
                </a:moveTo>
                <a:lnTo>
                  <a:pt x="7982704" y="0"/>
                </a:lnTo>
                <a:lnTo>
                  <a:pt x="7982704" y="5888735"/>
                </a:lnTo>
                <a:lnTo>
                  <a:pt x="0" y="588873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D1D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62842" y="6133645"/>
            <a:ext cx="7983220" cy="1905"/>
          </a:xfrm>
          <a:custGeom>
            <a:avLst/>
            <a:gdLst/>
            <a:ahLst/>
            <a:cxnLst/>
            <a:rect l="l" t="t" r="r" b="b"/>
            <a:pathLst>
              <a:path w="7983220" h="1904">
                <a:moveTo>
                  <a:pt x="0" y="0"/>
                </a:moveTo>
                <a:lnTo>
                  <a:pt x="7982704" y="1471"/>
                </a:lnTo>
              </a:path>
            </a:pathLst>
          </a:custGeom>
          <a:ln w="12699">
            <a:solidFill>
              <a:srgbClr val="D1D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62842" y="457200"/>
            <a:ext cx="7983220" cy="2578735"/>
          </a:xfrm>
          <a:custGeom>
            <a:avLst/>
            <a:gdLst/>
            <a:ahLst/>
            <a:cxnLst/>
            <a:rect l="l" t="t" r="r" b="b"/>
            <a:pathLst>
              <a:path w="7983220" h="2578735">
                <a:moveTo>
                  <a:pt x="7982708" y="0"/>
                </a:moveTo>
                <a:lnTo>
                  <a:pt x="0" y="0"/>
                </a:lnTo>
                <a:lnTo>
                  <a:pt x="0" y="2578608"/>
                </a:lnTo>
                <a:lnTo>
                  <a:pt x="7982708" y="2578608"/>
                </a:lnTo>
                <a:lnTo>
                  <a:pt x="7982708" y="0"/>
                </a:lnTo>
                <a:close/>
              </a:path>
            </a:pathLst>
          </a:custGeom>
          <a:solidFill>
            <a:srgbClr val="D5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62842" y="457200"/>
            <a:ext cx="7983220" cy="2578735"/>
          </a:xfrm>
          <a:custGeom>
            <a:avLst/>
            <a:gdLst/>
            <a:ahLst/>
            <a:cxnLst/>
            <a:rect l="l" t="t" r="r" b="b"/>
            <a:pathLst>
              <a:path w="7983220" h="2578735">
                <a:moveTo>
                  <a:pt x="0" y="0"/>
                </a:moveTo>
                <a:lnTo>
                  <a:pt x="7982704" y="0"/>
                </a:lnTo>
                <a:lnTo>
                  <a:pt x="7982704" y="2578607"/>
                </a:lnTo>
                <a:lnTo>
                  <a:pt x="0" y="2578607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D1D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71570" y="2166620"/>
            <a:ext cx="2600858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781" y="24934"/>
            <a:ext cx="9102432" cy="680812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56031" y="237743"/>
            <a:ext cx="8623300" cy="6364605"/>
          </a:xfrm>
          <a:custGeom>
            <a:avLst/>
            <a:gdLst/>
            <a:ahLst/>
            <a:cxnLst/>
            <a:rect l="l" t="t" r="r" b="b"/>
            <a:pathLst>
              <a:path w="8623300" h="6364605">
                <a:moveTo>
                  <a:pt x="0" y="0"/>
                </a:moveTo>
                <a:lnTo>
                  <a:pt x="8622783" y="0"/>
                </a:lnTo>
                <a:lnTo>
                  <a:pt x="8622783" y="6364215"/>
                </a:lnTo>
                <a:lnTo>
                  <a:pt x="0" y="636421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D1D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6031" y="6379338"/>
            <a:ext cx="8623300" cy="1905"/>
          </a:xfrm>
          <a:custGeom>
            <a:avLst/>
            <a:gdLst/>
            <a:ahLst/>
            <a:cxnLst/>
            <a:rect l="l" t="t" r="r" b="b"/>
            <a:pathLst>
              <a:path w="8623300" h="1904">
                <a:moveTo>
                  <a:pt x="0" y="0"/>
                </a:moveTo>
                <a:lnTo>
                  <a:pt x="8622783" y="1587"/>
                </a:lnTo>
              </a:path>
            </a:pathLst>
          </a:custGeom>
          <a:ln w="12699">
            <a:solidFill>
              <a:srgbClr val="D1D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6031" y="1602701"/>
            <a:ext cx="8623300" cy="64135"/>
          </a:xfrm>
          <a:custGeom>
            <a:avLst/>
            <a:gdLst/>
            <a:ahLst/>
            <a:cxnLst/>
            <a:rect l="l" t="t" r="r" b="b"/>
            <a:pathLst>
              <a:path w="8623300" h="64135">
                <a:moveTo>
                  <a:pt x="8622792" y="0"/>
                </a:moveTo>
                <a:lnTo>
                  <a:pt x="0" y="0"/>
                </a:lnTo>
                <a:lnTo>
                  <a:pt x="0" y="64008"/>
                </a:lnTo>
                <a:lnTo>
                  <a:pt x="8622792" y="64008"/>
                </a:lnTo>
                <a:lnTo>
                  <a:pt x="8622792" y="0"/>
                </a:lnTo>
                <a:close/>
              </a:path>
            </a:pathLst>
          </a:custGeom>
          <a:solidFill>
            <a:srgbClr val="D5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56031" y="1602702"/>
            <a:ext cx="8623300" cy="64135"/>
          </a:xfrm>
          <a:custGeom>
            <a:avLst/>
            <a:gdLst/>
            <a:ahLst/>
            <a:cxnLst/>
            <a:rect l="l" t="t" r="r" b="b"/>
            <a:pathLst>
              <a:path w="8623300" h="64135">
                <a:moveTo>
                  <a:pt x="0" y="0"/>
                </a:moveTo>
                <a:lnTo>
                  <a:pt x="8622783" y="0"/>
                </a:lnTo>
                <a:lnTo>
                  <a:pt x="8622783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D1D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444" y="230822"/>
            <a:ext cx="7083110" cy="1348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8352" y="261846"/>
            <a:ext cx="8487410" cy="6334760"/>
            <a:chOff x="328352" y="261846"/>
            <a:chExt cx="8487410" cy="6334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352" y="261846"/>
              <a:ext cx="8487295" cy="633430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2842" y="475488"/>
              <a:ext cx="7983220" cy="5888990"/>
            </a:xfrm>
            <a:custGeom>
              <a:avLst/>
              <a:gdLst/>
              <a:ahLst/>
              <a:cxnLst/>
              <a:rect l="l" t="t" r="r" b="b"/>
              <a:pathLst>
                <a:path w="7983220" h="5888990">
                  <a:moveTo>
                    <a:pt x="0" y="0"/>
                  </a:moveTo>
                  <a:lnTo>
                    <a:pt x="7982704" y="0"/>
                  </a:lnTo>
                  <a:lnTo>
                    <a:pt x="7982704" y="5888735"/>
                  </a:lnTo>
                  <a:lnTo>
                    <a:pt x="0" y="588873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1D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842" y="6133645"/>
              <a:ext cx="7983220" cy="1905"/>
            </a:xfrm>
            <a:custGeom>
              <a:avLst/>
              <a:gdLst/>
              <a:ahLst/>
              <a:cxnLst/>
              <a:rect l="l" t="t" r="r" b="b"/>
              <a:pathLst>
                <a:path w="7983220" h="1904">
                  <a:moveTo>
                    <a:pt x="0" y="0"/>
                  </a:moveTo>
                  <a:lnTo>
                    <a:pt x="7982704" y="1471"/>
                  </a:lnTo>
                </a:path>
              </a:pathLst>
            </a:custGeom>
            <a:ln w="12699">
              <a:solidFill>
                <a:srgbClr val="D1D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842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7982708" y="0"/>
                  </a:moveTo>
                  <a:lnTo>
                    <a:pt x="0" y="0"/>
                  </a:lnTo>
                  <a:lnTo>
                    <a:pt x="0" y="2578608"/>
                  </a:lnTo>
                  <a:lnTo>
                    <a:pt x="7982708" y="2578608"/>
                  </a:lnTo>
                  <a:lnTo>
                    <a:pt x="7982708" y="0"/>
                  </a:lnTo>
                  <a:close/>
                </a:path>
              </a:pathLst>
            </a:custGeom>
            <a:solidFill>
              <a:srgbClr val="D5D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2842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0" y="0"/>
                  </a:moveTo>
                  <a:lnTo>
                    <a:pt x="7982704" y="0"/>
                  </a:lnTo>
                  <a:lnTo>
                    <a:pt x="7982704" y="2578607"/>
                  </a:lnTo>
                  <a:lnTo>
                    <a:pt x="0" y="2578607"/>
                  </a:lnTo>
                  <a:lnTo>
                    <a:pt x="0" y="0"/>
                  </a:lnTo>
                  <a:close/>
                </a:path>
              </a:pathLst>
            </a:custGeom>
            <a:ln w="4156">
              <a:solidFill>
                <a:srgbClr val="D1D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06348" y="2166620"/>
            <a:ext cx="55638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250" dirty="0"/>
              <a:t>De</a:t>
            </a:r>
            <a:r>
              <a:rPr sz="5400" spc="145" dirty="0"/>
              <a:t> </a:t>
            </a:r>
            <a:r>
              <a:rPr sz="5400" dirty="0"/>
              <a:t>l’art</a:t>
            </a:r>
            <a:r>
              <a:rPr sz="5400" spc="150" dirty="0"/>
              <a:t> </a:t>
            </a:r>
            <a:r>
              <a:rPr sz="5400" spc="105" dirty="0"/>
              <a:t>conceptuel</a:t>
            </a: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5917" y="2133601"/>
            <a:ext cx="3753764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459" y="2133600"/>
            <a:ext cx="7132662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860" rIns="0" bIns="0" rtlCol="0">
            <a:spAutoFit/>
          </a:bodyPr>
          <a:lstStyle/>
          <a:p>
            <a:pPr marL="868044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Yves</a:t>
            </a:r>
            <a:r>
              <a:rPr sz="2000" spc="70" dirty="0"/>
              <a:t> </a:t>
            </a:r>
            <a:r>
              <a:rPr sz="2000" dirty="0"/>
              <a:t>Klein,</a:t>
            </a:r>
            <a:r>
              <a:rPr sz="2000" spc="70" dirty="0"/>
              <a:t> </a:t>
            </a:r>
            <a:r>
              <a:rPr sz="2000" dirty="0"/>
              <a:t>séance</a:t>
            </a:r>
            <a:r>
              <a:rPr sz="2000" spc="75" dirty="0"/>
              <a:t> </a:t>
            </a:r>
            <a:r>
              <a:rPr sz="2000" spc="65" dirty="0"/>
              <a:t>pour</a:t>
            </a:r>
            <a:r>
              <a:rPr sz="2000" spc="70" dirty="0"/>
              <a:t> une</a:t>
            </a:r>
            <a:r>
              <a:rPr sz="2000" spc="80" dirty="0"/>
              <a:t> </a:t>
            </a:r>
            <a:r>
              <a:rPr sz="2000" spc="60" dirty="0"/>
              <a:t>anthropometrie</a:t>
            </a:r>
            <a:r>
              <a:rPr sz="2000" spc="70" dirty="0"/>
              <a:t> </a:t>
            </a:r>
            <a:r>
              <a:rPr sz="2000" spc="-20" dirty="0"/>
              <a:t>1960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536" y="2133600"/>
            <a:ext cx="5694527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9685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Tir</a:t>
            </a:r>
            <a:r>
              <a:rPr sz="2000" spc="100" dirty="0"/>
              <a:t> </a:t>
            </a:r>
            <a:r>
              <a:rPr sz="2000" dirty="0"/>
              <a:t>est</a:t>
            </a:r>
            <a:r>
              <a:rPr sz="2000" spc="100" dirty="0"/>
              <a:t> un </a:t>
            </a:r>
            <a:r>
              <a:rPr sz="2000" spc="45" dirty="0"/>
              <a:t>tableau</a:t>
            </a:r>
            <a:r>
              <a:rPr sz="2000" spc="100" dirty="0"/>
              <a:t> </a:t>
            </a:r>
            <a:r>
              <a:rPr sz="2000" dirty="0"/>
              <a:t>exécuté</a:t>
            </a:r>
            <a:r>
              <a:rPr sz="2000" spc="100" dirty="0"/>
              <a:t> </a:t>
            </a:r>
            <a:r>
              <a:rPr sz="2000" spc="60" dirty="0"/>
              <a:t>par</a:t>
            </a:r>
            <a:r>
              <a:rPr sz="2000" spc="100" dirty="0"/>
              <a:t> </a:t>
            </a:r>
            <a:r>
              <a:rPr sz="2000" spc="50" dirty="0"/>
              <a:t>Niki</a:t>
            </a:r>
            <a:r>
              <a:rPr sz="2000" spc="100" dirty="0"/>
              <a:t> </a:t>
            </a:r>
            <a:r>
              <a:rPr sz="2000" dirty="0"/>
              <a:t>de</a:t>
            </a:r>
            <a:r>
              <a:rPr sz="2000" spc="100" dirty="0"/>
              <a:t> </a:t>
            </a:r>
            <a:r>
              <a:rPr sz="2000" dirty="0"/>
              <a:t>Saint</a:t>
            </a:r>
            <a:r>
              <a:rPr sz="2000" spc="105" dirty="0"/>
              <a:t> </a:t>
            </a:r>
            <a:r>
              <a:rPr sz="2000" dirty="0"/>
              <a:t>Phalle</a:t>
            </a:r>
            <a:r>
              <a:rPr sz="2000" spc="100" dirty="0"/>
              <a:t> </a:t>
            </a:r>
            <a:r>
              <a:rPr sz="2000" spc="55" dirty="0"/>
              <a:t>en</a:t>
            </a:r>
            <a:r>
              <a:rPr sz="2000" spc="100" dirty="0"/>
              <a:t> </a:t>
            </a:r>
            <a:r>
              <a:rPr sz="2000" dirty="0"/>
              <a:t>1961.</a:t>
            </a:r>
            <a:r>
              <a:rPr sz="2000" spc="100" dirty="0"/>
              <a:t> </a:t>
            </a:r>
            <a:r>
              <a:rPr sz="2000" spc="-25" dirty="0"/>
              <a:t>Il </a:t>
            </a:r>
            <a:r>
              <a:rPr sz="2000" dirty="0"/>
              <a:t>s'inscrit</a:t>
            </a:r>
            <a:r>
              <a:rPr sz="2000" spc="110" dirty="0"/>
              <a:t> </a:t>
            </a:r>
            <a:r>
              <a:rPr sz="2000" spc="60" dirty="0"/>
              <a:t>dans</a:t>
            </a:r>
            <a:r>
              <a:rPr sz="2000" spc="110" dirty="0"/>
              <a:t> </a:t>
            </a:r>
            <a:r>
              <a:rPr sz="2000" dirty="0"/>
              <a:t>la</a:t>
            </a:r>
            <a:r>
              <a:rPr sz="2000" spc="110" dirty="0"/>
              <a:t> </a:t>
            </a:r>
            <a:r>
              <a:rPr sz="2000" dirty="0"/>
              <a:t>série</a:t>
            </a:r>
            <a:r>
              <a:rPr sz="2000" spc="110" dirty="0"/>
              <a:t> </a:t>
            </a:r>
            <a:r>
              <a:rPr sz="2000" dirty="0"/>
              <a:t>des</a:t>
            </a:r>
            <a:r>
              <a:rPr sz="2000" spc="110" dirty="0"/>
              <a:t> </a:t>
            </a:r>
            <a:r>
              <a:rPr sz="2000" dirty="0"/>
              <a:t>Tirs,</a:t>
            </a:r>
            <a:r>
              <a:rPr sz="2000" spc="110" dirty="0"/>
              <a:t> </a:t>
            </a:r>
            <a:r>
              <a:rPr sz="2000" spc="100" dirty="0"/>
              <a:t>un</a:t>
            </a:r>
            <a:r>
              <a:rPr sz="2000" spc="110" dirty="0"/>
              <a:t> </a:t>
            </a:r>
            <a:r>
              <a:rPr sz="2000" dirty="0"/>
              <a:t>ensemble</a:t>
            </a:r>
            <a:r>
              <a:rPr sz="2000" spc="110" dirty="0"/>
              <a:t> </a:t>
            </a:r>
            <a:r>
              <a:rPr sz="2000" dirty="0"/>
              <a:t>de</a:t>
            </a:r>
            <a:r>
              <a:rPr sz="2000" spc="110" dirty="0"/>
              <a:t> </a:t>
            </a:r>
            <a:r>
              <a:rPr sz="2000" spc="-10" dirty="0"/>
              <a:t>tableaux- </a:t>
            </a:r>
            <a:r>
              <a:rPr sz="2000" dirty="0"/>
              <a:t>performances</a:t>
            </a:r>
            <a:r>
              <a:rPr sz="2000" spc="190" dirty="0"/>
              <a:t> </a:t>
            </a:r>
            <a:r>
              <a:rPr sz="2000" spc="-150" dirty="0"/>
              <a:t>«</a:t>
            </a:r>
            <a:r>
              <a:rPr sz="2000" spc="195" dirty="0"/>
              <a:t> </a:t>
            </a:r>
            <a:r>
              <a:rPr sz="2000" spc="85" dirty="0"/>
              <a:t>à</a:t>
            </a:r>
            <a:r>
              <a:rPr sz="2000" spc="195" dirty="0"/>
              <a:t> </a:t>
            </a:r>
            <a:r>
              <a:rPr sz="2000" dirty="0"/>
              <a:t>la</a:t>
            </a:r>
            <a:r>
              <a:rPr sz="2000" spc="195" dirty="0"/>
              <a:t> </a:t>
            </a:r>
            <a:r>
              <a:rPr sz="2000" dirty="0"/>
              <a:t>carabine</a:t>
            </a:r>
            <a:r>
              <a:rPr sz="2000" spc="190" dirty="0"/>
              <a:t> </a:t>
            </a:r>
            <a:r>
              <a:rPr sz="2000" spc="-50" dirty="0"/>
              <a:t>»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7161" y="2133600"/>
            <a:ext cx="5591263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860" rIns="0" bIns="0" rtlCol="0">
            <a:spAutoFit/>
          </a:bodyPr>
          <a:lstStyle/>
          <a:p>
            <a:pPr marL="1663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Bernar</a:t>
            </a:r>
            <a:r>
              <a:rPr sz="2000" spc="105" dirty="0"/>
              <a:t> </a:t>
            </a:r>
            <a:r>
              <a:rPr sz="2000" dirty="0"/>
              <a:t>Venet,</a:t>
            </a:r>
            <a:r>
              <a:rPr sz="2000" spc="105" dirty="0"/>
              <a:t> </a:t>
            </a:r>
            <a:r>
              <a:rPr sz="2000" dirty="0"/>
              <a:t>Tas</a:t>
            </a:r>
            <a:r>
              <a:rPr sz="2000" spc="114" dirty="0"/>
              <a:t> </a:t>
            </a:r>
            <a:r>
              <a:rPr sz="2000" dirty="0"/>
              <a:t>de</a:t>
            </a:r>
            <a:r>
              <a:rPr sz="2000" spc="105" dirty="0"/>
              <a:t> </a:t>
            </a:r>
            <a:r>
              <a:rPr sz="2000" spc="55" dirty="0"/>
              <a:t>charbon</a:t>
            </a:r>
            <a:r>
              <a:rPr sz="2000" spc="105" dirty="0"/>
              <a:t> </a:t>
            </a:r>
            <a:r>
              <a:rPr sz="2000" spc="-20" dirty="0"/>
              <a:t>1963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4627" y="2133600"/>
            <a:ext cx="6116345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787" y="230822"/>
            <a:ext cx="6435090" cy="10210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ts val="2600"/>
              </a:lnSpc>
              <a:spcBef>
                <a:spcPts val="220"/>
              </a:spcBef>
            </a:pPr>
            <a:r>
              <a:rPr sz="2200" dirty="0"/>
              <a:t>Allan</a:t>
            </a:r>
            <a:r>
              <a:rPr sz="2200" spc="170" dirty="0"/>
              <a:t> </a:t>
            </a:r>
            <a:r>
              <a:rPr sz="2200" dirty="0"/>
              <a:t>Kaprow,</a:t>
            </a:r>
            <a:r>
              <a:rPr sz="2200" spc="175" dirty="0"/>
              <a:t> </a:t>
            </a:r>
            <a:r>
              <a:rPr sz="2200" dirty="0"/>
              <a:t>artiste</a:t>
            </a:r>
            <a:r>
              <a:rPr sz="2200" spc="175" dirty="0"/>
              <a:t> </a:t>
            </a:r>
            <a:r>
              <a:rPr sz="2200" dirty="0"/>
              <a:t>d’action,</a:t>
            </a:r>
            <a:r>
              <a:rPr sz="2200" spc="175" dirty="0"/>
              <a:t> </a:t>
            </a:r>
            <a:r>
              <a:rPr sz="2200" dirty="0"/>
              <a:t>"18</a:t>
            </a:r>
            <a:r>
              <a:rPr sz="2200" spc="175" dirty="0"/>
              <a:t> </a:t>
            </a:r>
            <a:r>
              <a:rPr sz="2200" spc="60" dirty="0"/>
              <a:t>Happenings</a:t>
            </a:r>
            <a:r>
              <a:rPr sz="2200" spc="175" dirty="0"/>
              <a:t> </a:t>
            </a:r>
            <a:r>
              <a:rPr sz="2200" spc="55" dirty="0"/>
              <a:t>in</a:t>
            </a:r>
            <a:r>
              <a:rPr sz="2200" spc="175" dirty="0"/>
              <a:t> </a:t>
            </a:r>
            <a:r>
              <a:rPr sz="2200" spc="-50" dirty="0"/>
              <a:t>6 </a:t>
            </a:r>
            <a:r>
              <a:rPr sz="2200" dirty="0"/>
              <a:t>Parts"</a:t>
            </a:r>
            <a:r>
              <a:rPr sz="2200" spc="95" dirty="0"/>
              <a:t> </a:t>
            </a:r>
            <a:r>
              <a:rPr sz="2200" dirty="0"/>
              <a:t>(1959)</a:t>
            </a:r>
            <a:r>
              <a:rPr sz="2200" spc="100" dirty="0"/>
              <a:t> </a:t>
            </a:r>
            <a:r>
              <a:rPr sz="2200" spc="725" dirty="0"/>
              <a:t>|</a:t>
            </a:r>
            <a:r>
              <a:rPr sz="2200" spc="100" dirty="0"/>
              <a:t> </a:t>
            </a:r>
            <a:r>
              <a:rPr sz="2200" dirty="0"/>
              <a:t>4:</a:t>
            </a:r>
            <a:r>
              <a:rPr sz="2200" spc="100" dirty="0"/>
              <a:t> </a:t>
            </a:r>
            <a:r>
              <a:rPr sz="2200" spc="45" dirty="0"/>
              <a:t>Happenings*</a:t>
            </a:r>
            <a:r>
              <a:rPr sz="2200" spc="100" dirty="0"/>
              <a:t> </a:t>
            </a:r>
            <a:r>
              <a:rPr sz="2200" spc="725" dirty="0"/>
              <a:t>|</a:t>
            </a:r>
            <a:r>
              <a:rPr sz="2200" spc="95" dirty="0"/>
              <a:t> </a:t>
            </a:r>
            <a:r>
              <a:rPr sz="2200" dirty="0"/>
              <a:t>Pinterest</a:t>
            </a:r>
            <a:r>
              <a:rPr sz="2200" spc="95" dirty="0"/>
              <a:t> </a:t>
            </a:r>
            <a:r>
              <a:rPr sz="2200" spc="725" dirty="0"/>
              <a:t>|</a:t>
            </a:r>
            <a:r>
              <a:rPr sz="2200" spc="100" dirty="0"/>
              <a:t> </a:t>
            </a:r>
            <a:r>
              <a:rPr sz="2200" spc="-10" dirty="0"/>
              <a:t>Galleries, </a:t>
            </a:r>
            <a:r>
              <a:rPr sz="2200" spc="60" dirty="0"/>
              <a:t>Happenings</a:t>
            </a:r>
            <a:r>
              <a:rPr sz="2200" spc="20" dirty="0"/>
              <a:t> </a:t>
            </a:r>
            <a:r>
              <a:rPr sz="2200" spc="95" dirty="0"/>
              <a:t>and</a:t>
            </a:r>
            <a:r>
              <a:rPr sz="2200" spc="20" dirty="0"/>
              <a:t> </a:t>
            </a:r>
            <a:r>
              <a:rPr sz="2200" spc="65" dirty="0"/>
              <a:t>NYC</a:t>
            </a:r>
            <a:endParaRPr sz="2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8363" y="2133601"/>
            <a:ext cx="5368861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860" rIns="0" bIns="0" rtlCol="0">
            <a:spAutoFit/>
          </a:bodyPr>
          <a:lstStyle/>
          <a:p>
            <a:pPr marL="205105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Sol</a:t>
            </a:r>
            <a:r>
              <a:rPr sz="2000" spc="50" dirty="0"/>
              <a:t> </a:t>
            </a:r>
            <a:r>
              <a:rPr sz="2000" spc="55" dirty="0"/>
              <a:t>Le</a:t>
            </a:r>
            <a:r>
              <a:rPr sz="2000" spc="50" dirty="0"/>
              <a:t> </a:t>
            </a:r>
            <a:r>
              <a:rPr sz="2000" spc="55" dirty="0"/>
              <a:t>Witt,</a:t>
            </a:r>
            <a:r>
              <a:rPr sz="2000" spc="50" dirty="0"/>
              <a:t> </a:t>
            </a:r>
            <a:r>
              <a:rPr sz="2000" dirty="0"/>
              <a:t>Wall</a:t>
            </a:r>
            <a:r>
              <a:rPr sz="2000" spc="50" dirty="0"/>
              <a:t> </a:t>
            </a:r>
            <a:r>
              <a:rPr sz="2000" spc="-10" dirty="0"/>
              <a:t>Drawings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0399" y="2133600"/>
            <a:ext cx="4884788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0103" y="779462"/>
            <a:ext cx="3230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Douglas</a:t>
            </a:r>
            <a:r>
              <a:rPr sz="16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75" dirty="0">
                <a:solidFill>
                  <a:srgbClr val="404040"/>
                </a:solidFill>
                <a:latin typeface="Times New Roman"/>
                <a:cs typeface="Times New Roman"/>
              </a:rPr>
              <a:t>HUEBLER</a:t>
            </a:r>
            <a:r>
              <a:rPr sz="16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Variable</a:t>
            </a:r>
            <a:r>
              <a:rPr sz="16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60" dirty="0">
                <a:solidFill>
                  <a:srgbClr val="404040"/>
                </a:solidFill>
                <a:latin typeface="Times New Roman"/>
                <a:cs typeface="Times New Roman"/>
              </a:rPr>
              <a:t>PIECE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6106" y="2133600"/>
            <a:ext cx="4593374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81" y="24934"/>
            <a:ext cx="9102432" cy="6808127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471095"/>
              </p:ext>
            </p:extLst>
          </p:nvPr>
        </p:nvGraphicFramePr>
        <p:xfrm>
          <a:off x="249681" y="231393"/>
          <a:ext cx="8622665" cy="6363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6365">
                <a:tc>
                  <a:txBody>
                    <a:bodyPr/>
                    <a:lstStyle/>
                    <a:p>
                      <a:pPr marL="1136650" marR="1113155" indent="15875">
                        <a:lnSpc>
                          <a:spcPct val="100000"/>
                        </a:lnSpc>
                        <a:spcBef>
                          <a:spcPts val="1725"/>
                        </a:spcBef>
                        <a:tabLst>
                          <a:tab pos="7028815" algn="l"/>
                        </a:tabLst>
                      </a:pPr>
                      <a:r>
                        <a:rPr sz="2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Merleau-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Ponty,</a:t>
                      </a:r>
                      <a:r>
                        <a:rPr sz="2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(éd.</a:t>
                      </a:r>
                      <a:r>
                        <a:rPr sz="2000" spc="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Claude</a:t>
                      </a:r>
                      <a:r>
                        <a:rPr sz="2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Léfort)</a:t>
                      </a:r>
                      <a:r>
                        <a:rPr sz="2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2000" i="1" spc="30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-140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prose</a:t>
                      </a:r>
                      <a:r>
                        <a:rPr sz="2000" i="1" spc="25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2000" i="1" spc="30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-10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monde</a:t>
                      </a:r>
                      <a:r>
                        <a:rPr sz="2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sz="2000" spc="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3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langage</a:t>
                      </a:r>
                      <a:r>
                        <a:rPr sz="2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Indirect</a:t>
                      </a:r>
                      <a:r>
                        <a:rPr sz="2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»,</a:t>
                      </a:r>
                      <a:r>
                        <a:rPr sz="2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1969,</a:t>
                      </a:r>
                      <a:r>
                        <a:rPr sz="2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Paris,</a:t>
                      </a:r>
                      <a:r>
                        <a:rPr sz="2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Gallimard,</a:t>
                      </a:r>
                      <a:r>
                        <a:rPr sz="2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1969,</a:t>
                      </a:r>
                      <a:r>
                        <a:rPr sz="2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p.101-</a:t>
                      </a:r>
                      <a:r>
                        <a:rPr sz="2000" spc="-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103.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19075" marB="0">
                    <a:lnL w="12700">
                      <a:solidFill>
                        <a:srgbClr val="D1D0C8"/>
                      </a:solidFill>
                      <a:prstDash val="solid"/>
                    </a:lnL>
                    <a:lnR w="12700">
                      <a:solidFill>
                        <a:srgbClr val="D1D0C8"/>
                      </a:solidFill>
                      <a:prstDash val="solid"/>
                    </a:lnR>
                    <a:lnT w="12700">
                      <a:solidFill>
                        <a:srgbClr val="D1D0C8"/>
                      </a:solidFill>
                      <a:prstDash val="solid"/>
                    </a:lnT>
                    <a:lnB w="76200">
                      <a:solidFill>
                        <a:srgbClr val="D5DB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078230" marR="744855" indent="-342900">
                        <a:lnSpc>
                          <a:spcPct val="79800"/>
                        </a:lnSpc>
                        <a:buFont typeface="Arial"/>
                        <a:buChar char="•"/>
                        <a:tabLst>
                          <a:tab pos="1078230" algn="l"/>
                        </a:tabLst>
                      </a:pP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premiers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dessins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aux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murs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cavernes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définissaient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champ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recherches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illimité,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posaient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monde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comme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peindre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dessiner,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appelaient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avenir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indéfini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peinture,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c’est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qui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touche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eux,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c’est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qui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fait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qu’ils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parlent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 err="1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leur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répondons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par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métamorphoses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où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ils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collaborent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avec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nous.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deux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historicités,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l’une,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ironique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1000" spc="5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même</a:t>
                      </a:r>
                      <a:r>
                        <a:rPr sz="1000" spc="10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dérisoire,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pleine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contresens,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où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chaque</a:t>
                      </a:r>
                      <a:r>
                        <a:rPr sz="1000" spc="10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temps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lutte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contre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autres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comme</a:t>
                      </a:r>
                      <a:r>
                        <a:rPr sz="1000" spc="10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contre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étrangers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leur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imposant</a:t>
                      </a:r>
                      <a:r>
                        <a:rPr sz="10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ses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soucis,</a:t>
                      </a:r>
                      <a:r>
                        <a:rPr sz="1000" spc="3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ses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perspectives.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Elle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oubli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plutôt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mémoire,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elle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morcellement,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ignorance,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extériorité.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Mais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l’autre,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sans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laquelle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première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serait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impossible,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l’</a:t>
                      </a:r>
                      <a:r>
                        <a:rPr sz="1000" i="1" spc="-35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intérêt</a:t>
                      </a:r>
                      <a:r>
                        <a:rPr sz="1000" i="1" spc="35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qui</a:t>
                      </a:r>
                      <a:r>
                        <a:rPr sz="1000" spc="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attache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qui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n’est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pas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nous,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vie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passé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par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000" spc="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échange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continué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trouve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apporte,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c’est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surtout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vie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qu’il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continue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mener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dans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chaque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créateur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[102]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qui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ranime,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relance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000" spc="10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reprend</a:t>
                      </a:r>
                      <a:r>
                        <a:rPr sz="1000" spc="10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chaque</a:t>
                      </a:r>
                      <a:r>
                        <a:rPr sz="1000" spc="10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tableau</a:t>
                      </a:r>
                      <a:r>
                        <a:rPr sz="1000" spc="10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l’entreprise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entière</a:t>
                      </a:r>
                      <a:r>
                        <a:rPr sz="1000" spc="10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000" spc="10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passé.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  <a:buClr>
                          <a:srgbClr val="404040"/>
                        </a:buClr>
                        <a:buFont typeface="Arial"/>
                        <a:buChar char="•"/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078230" marR="720725" indent="-342900">
                        <a:lnSpc>
                          <a:spcPct val="80100"/>
                        </a:lnSpc>
                        <a:buFont typeface="Arial"/>
                        <a:buChar char="•"/>
                        <a:tabLst>
                          <a:tab pos="1078230" algn="l"/>
                        </a:tabLst>
                      </a:pP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000" spc="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cet</a:t>
                      </a:r>
                      <a:r>
                        <a:rPr sz="1000" spc="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égard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fonction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000" spc="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Musée,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comme</a:t>
                      </a:r>
                      <a:r>
                        <a:rPr sz="1000" spc="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celle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Bibliothèque,</a:t>
                      </a:r>
                      <a:r>
                        <a:rPr sz="1000" spc="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n’est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pas</a:t>
                      </a:r>
                      <a:r>
                        <a:rPr sz="1000" spc="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uniquement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bienfaisante</a:t>
                      </a:r>
                      <a:r>
                        <a:rPr sz="1000" spc="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000" spc="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donne</a:t>
                      </a:r>
                      <a:r>
                        <a:rPr sz="1000" spc="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bien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moyen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voir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ensemble,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comme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œuvres,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comme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moments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d’un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seul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effort,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productions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qui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gisaient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travers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spc="5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monde,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enlisées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dans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cultes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civilisations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dont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elles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voulaient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être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l’ornement.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sens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Musée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fonde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notre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conscience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peinture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comme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peinture.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Mais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vaut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mieux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chercher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dans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chaque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peintre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qui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travaille,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car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elle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l’état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pur,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tandis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Musée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l’associe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émotions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moins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bonne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qualité.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faudrait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aller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au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Musée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comme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vont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peintres,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dans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joie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dialogue,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non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pas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comme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allons,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autres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amateurs,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avec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une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révérence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qui,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fin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compte,</a:t>
                      </a:r>
                      <a:r>
                        <a:rPr sz="10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n’est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pas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bon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aloi.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Musée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donne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mauvaise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conscience,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une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conscience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voleurs.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L’idée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vient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temps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0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autre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œuvres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n’ont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tout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même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été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faites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pour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-10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finir</a:t>
                      </a:r>
                      <a:r>
                        <a:rPr sz="1000" i="1" spc="85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entre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murs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sévères,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pour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plaisir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promeneurs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Dimanche,</a:t>
                      </a:r>
                      <a:r>
                        <a:rPr sz="10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enfants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Jeudi</a:t>
                      </a:r>
                      <a:r>
                        <a:rPr sz="1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1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intellectuels</a:t>
                      </a:r>
                      <a:r>
                        <a:rPr sz="1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Lundi.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</a:t>
                      </a:r>
                      <a:r>
                        <a:rPr sz="1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sentons</a:t>
                      </a:r>
                      <a:r>
                        <a:rPr sz="1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vaguement</a:t>
                      </a:r>
                      <a:r>
                        <a:rPr sz="1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qu’il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déperdition</a:t>
                      </a:r>
                      <a:r>
                        <a:rPr sz="1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1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recueillement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vieilles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filles,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silence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nécropole,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respect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pygmées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n’est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pas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milieu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vrai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l’art,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tant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d’efforts,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tant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joies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000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peines,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tant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colères,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tant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travaux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n’étaient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destinés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refléter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jour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lumière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triste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musée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Louvre...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Musée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transforme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œuvres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œuvres,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fait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seul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apparaître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styles,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mais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ajoute</a:t>
                      </a:r>
                      <a:r>
                        <a:rPr sz="1000" spc="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aussi,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leur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vraie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valeur,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faux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prestige,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0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les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détachant</a:t>
                      </a:r>
                      <a:r>
                        <a:rPr sz="1000" spc="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hasards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au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milieu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desquels</a:t>
                      </a:r>
                      <a:r>
                        <a:rPr sz="1000" spc="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ils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sont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nés,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faisant</a:t>
                      </a:r>
                      <a:r>
                        <a:rPr sz="1000" spc="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croire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[103]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Sur-artistes,</a:t>
                      </a:r>
                      <a:r>
                        <a:rPr sz="1000" spc="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fatalités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»</a:t>
                      </a:r>
                      <a:r>
                        <a:rPr sz="10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guidaient</a:t>
                      </a:r>
                      <a:r>
                        <a:rPr sz="1000" spc="5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main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des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artistes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depuis</a:t>
                      </a:r>
                      <a:r>
                        <a:rPr sz="10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toujours.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1D0C8"/>
                      </a:solidFill>
                      <a:prstDash val="solid"/>
                    </a:lnL>
                    <a:lnR w="12700">
                      <a:solidFill>
                        <a:srgbClr val="D1D0C8"/>
                      </a:solidFill>
                      <a:prstDash val="solid"/>
                    </a:lnR>
                    <a:lnT w="76200">
                      <a:solidFill>
                        <a:srgbClr val="D5DBDD"/>
                      </a:solidFill>
                      <a:prstDash val="solid"/>
                    </a:lnT>
                    <a:lnB w="19050">
                      <a:solidFill>
                        <a:srgbClr val="D1D0C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1D0C8"/>
                      </a:solidFill>
                      <a:prstDash val="solid"/>
                    </a:lnL>
                    <a:lnR w="12700">
                      <a:solidFill>
                        <a:srgbClr val="D1D0C8"/>
                      </a:solidFill>
                      <a:prstDash val="solid"/>
                    </a:lnR>
                    <a:lnT w="19050">
                      <a:solidFill>
                        <a:srgbClr val="D1D0C8"/>
                      </a:solidFill>
                      <a:prstDash val="solid"/>
                    </a:lnT>
                    <a:lnB w="12700">
                      <a:solidFill>
                        <a:srgbClr val="D1D0C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2923" y="352742"/>
            <a:ext cx="372491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696595" marR="5080" indent="-684530">
              <a:lnSpc>
                <a:spcPts val="2800"/>
              </a:lnSpc>
              <a:spcBef>
                <a:spcPts val="260"/>
              </a:spcBef>
            </a:pPr>
            <a:r>
              <a:rPr sz="2400" dirty="0"/>
              <a:t>Kounellis</a:t>
            </a:r>
            <a:r>
              <a:rPr sz="2400" spc="215" dirty="0"/>
              <a:t> </a:t>
            </a:r>
            <a:r>
              <a:rPr sz="2400" dirty="0"/>
              <a:t>1936,</a:t>
            </a:r>
            <a:r>
              <a:rPr sz="2400" spc="210" dirty="0"/>
              <a:t> </a:t>
            </a:r>
            <a:r>
              <a:rPr sz="2400" dirty="0"/>
              <a:t>Pirée-</a:t>
            </a:r>
            <a:r>
              <a:rPr sz="2400" spc="215" dirty="0"/>
              <a:t> </a:t>
            </a:r>
            <a:r>
              <a:rPr sz="2400" spc="55" dirty="0"/>
              <a:t>Grece </a:t>
            </a:r>
            <a:r>
              <a:rPr sz="2400" spc="60" dirty="0"/>
              <a:t>auto-</a:t>
            </a:r>
            <a:r>
              <a:rPr sz="2400" spc="55" dirty="0"/>
              <a:t>portrait</a:t>
            </a:r>
            <a:r>
              <a:rPr sz="2400" spc="65" dirty="0"/>
              <a:t> </a:t>
            </a:r>
            <a:r>
              <a:rPr sz="2400" spc="-20" dirty="0"/>
              <a:t>1982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6742" y="2133601"/>
            <a:ext cx="3152114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562" y="291782"/>
            <a:ext cx="7158990" cy="12344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35" algn="ctr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"Je</a:t>
            </a:r>
            <a:r>
              <a:rPr sz="1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ne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disposais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tout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simplement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pas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l’argent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nécessaire,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à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cet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âge,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pour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fabriquer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des</a:t>
            </a:r>
            <a:r>
              <a:rPr sz="1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œuvres,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Times New Roman"/>
                <a:cs typeface="Times New Roman"/>
              </a:rPr>
              <a:t>et,</a:t>
            </a:r>
            <a:r>
              <a:rPr sz="1200" spc="5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franchement,</a:t>
            </a:r>
            <a:r>
              <a:rPr sz="12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il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n’y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avait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pas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lieu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12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le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faire,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alors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que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je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imes New Roman"/>
                <a:cs typeface="Times New Roman"/>
              </a:rPr>
              <a:t>n’avais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pas</a:t>
            </a:r>
            <a:r>
              <a:rPr sz="12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d’espoir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tangible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pouvoir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les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présenter,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Times New Roman"/>
                <a:cs typeface="Times New Roman"/>
              </a:rPr>
              <a:t>et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aussi</a:t>
            </a:r>
            <a:r>
              <a:rPr sz="1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compte</a:t>
            </a:r>
            <a:r>
              <a:rPr sz="1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tenu</a:t>
            </a:r>
            <a:r>
              <a:rPr sz="1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1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1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nature</a:t>
            </a:r>
            <a:r>
              <a:rPr sz="1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Times New Roman"/>
                <a:cs typeface="Times New Roman"/>
              </a:rPr>
              <a:t>du</a:t>
            </a:r>
            <a:r>
              <a:rPr sz="11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travail".</a:t>
            </a:r>
            <a:endParaRPr sz="1100">
              <a:latin typeface="Times New Roman"/>
              <a:cs typeface="Times New Roman"/>
            </a:endParaRPr>
          </a:p>
          <a:p>
            <a:pPr marL="2345690" marR="2339340" algn="ctr">
              <a:lnSpc>
                <a:spcPts val="1300"/>
              </a:lnSpc>
              <a:spcBef>
                <a:spcPts val="80"/>
              </a:spcBef>
            </a:pPr>
            <a:r>
              <a:rPr sz="1100" dirty="0">
                <a:solidFill>
                  <a:srgbClr val="404040"/>
                </a:solidFill>
                <a:latin typeface="Times New Roman"/>
                <a:cs typeface="Times New Roman"/>
              </a:rPr>
              <a:t>Joseph</a:t>
            </a:r>
            <a:r>
              <a:rPr sz="11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Times New Roman"/>
                <a:cs typeface="Times New Roman"/>
              </a:rPr>
              <a:t>Kosuth</a:t>
            </a:r>
            <a:r>
              <a:rPr sz="1100" i="1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100" i="1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1100" i="1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1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Three</a:t>
            </a:r>
            <a:r>
              <a:rPr sz="1100" i="1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Chairs,</a:t>
            </a:r>
            <a:r>
              <a:rPr sz="1100" i="1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Times New Roman"/>
                <a:cs typeface="Times New Roman"/>
              </a:rPr>
              <a:t>1965 </a:t>
            </a:r>
            <a:r>
              <a:rPr sz="1100" dirty="0">
                <a:solidFill>
                  <a:srgbClr val="404040"/>
                </a:solidFill>
                <a:latin typeface="Times New Roman"/>
                <a:cs typeface="Times New Roman"/>
              </a:rPr>
              <a:t>(Une</a:t>
            </a:r>
            <a:r>
              <a:rPr sz="11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Times New Roman"/>
                <a:cs typeface="Times New Roman"/>
              </a:rPr>
              <a:t>et</a:t>
            </a:r>
            <a:r>
              <a:rPr sz="11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Times New Roman"/>
                <a:cs typeface="Times New Roman"/>
              </a:rPr>
              <a:t>trois</a:t>
            </a:r>
            <a:r>
              <a:rPr sz="11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imes New Roman"/>
                <a:cs typeface="Times New Roman"/>
              </a:rPr>
              <a:t>chaises)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ts val="1250"/>
              </a:lnSpc>
            </a:pPr>
            <a:r>
              <a:rPr sz="1100" spc="10" dirty="0">
                <a:solidFill>
                  <a:srgbClr val="404040"/>
                </a:solidFill>
                <a:latin typeface="Times New Roman"/>
                <a:cs typeface="Times New Roman"/>
              </a:rPr>
              <a:t>Installation</a:t>
            </a:r>
            <a:r>
              <a:rPr sz="11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11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404040"/>
                </a:solidFill>
                <a:latin typeface="Times New Roman"/>
                <a:cs typeface="Times New Roman"/>
              </a:rPr>
              <a:t>chaise</a:t>
            </a:r>
            <a:r>
              <a:rPr sz="11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11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404040"/>
                </a:solidFill>
                <a:latin typeface="Times New Roman"/>
                <a:cs typeface="Times New Roman"/>
              </a:rPr>
              <a:t>bois</a:t>
            </a:r>
            <a:r>
              <a:rPr sz="11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404040"/>
                </a:solidFill>
                <a:latin typeface="Times New Roman"/>
                <a:cs typeface="Times New Roman"/>
              </a:rPr>
              <a:t>et</a:t>
            </a:r>
            <a:r>
              <a:rPr sz="11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1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imes New Roman"/>
                <a:cs typeface="Times New Roman"/>
              </a:rPr>
              <a:t>photographies</a:t>
            </a:r>
            <a:endParaRPr sz="1100">
              <a:latin typeface="Times New Roman"/>
              <a:cs typeface="Times New Roman"/>
            </a:endParaRPr>
          </a:p>
          <a:p>
            <a:pPr marL="3023870">
              <a:lnSpc>
                <a:spcPts val="1310"/>
              </a:lnSpc>
            </a:pPr>
            <a:r>
              <a:rPr sz="1100" dirty="0">
                <a:solidFill>
                  <a:srgbClr val="404040"/>
                </a:solidFill>
                <a:latin typeface="Times New Roman"/>
                <a:cs typeface="Times New Roman"/>
              </a:rPr>
              <a:t>200</a:t>
            </a:r>
            <a:r>
              <a:rPr sz="11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11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Times New Roman"/>
                <a:cs typeface="Times New Roman"/>
              </a:rPr>
              <a:t>271</a:t>
            </a:r>
            <a:r>
              <a:rPr sz="11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11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Times New Roman"/>
                <a:cs typeface="Times New Roman"/>
              </a:rPr>
              <a:t>44</a:t>
            </a:r>
            <a:r>
              <a:rPr sz="11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Times New Roman"/>
                <a:cs typeface="Times New Roman"/>
              </a:rPr>
              <a:t>cm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6158" y="2133600"/>
            <a:ext cx="5893257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542" y="535622"/>
            <a:ext cx="316357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782320" marR="5080" indent="-770255">
              <a:lnSpc>
                <a:spcPts val="2800"/>
              </a:lnSpc>
              <a:spcBef>
                <a:spcPts val="260"/>
              </a:spcBef>
            </a:pPr>
            <a:r>
              <a:rPr sz="2400" dirty="0"/>
              <a:t>Gallerie</a:t>
            </a:r>
            <a:r>
              <a:rPr sz="2400" spc="265" dirty="0"/>
              <a:t> </a:t>
            </a:r>
            <a:r>
              <a:rPr sz="2400" dirty="0"/>
              <a:t>L’Attico-</a:t>
            </a:r>
            <a:r>
              <a:rPr sz="2400" spc="270" dirty="0"/>
              <a:t> </a:t>
            </a:r>
            <a:r>
              <a:rPr sz="2400" spc="55" dirty="0"/>
              <a:t>Rome </a:t>
            </a:r>
            <a:r>
              <a:rPr sz="2400" dirty="0"/>
              <a:t>Cavalli</a:t>
            </a:r>
            <a:r>
              <a:rPr sz="2400" spc="120" dirty="0"/>
              <a:t> </a:t>
            </a:r>
            <a:r>
              <a:rPr sz="2400" spc="-20" dirty="0"/>
              <a:t>1969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922" y="1584007"/>
            <a:ext cx="8229981" cy="44054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861" y="1622742"/>
            <a:ext cx="7188834" cy="2588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99800"/>
              </a:lnSpc>
              <a:spcBef>
                <a:spcPts val="105"/>
              </a:spcBef>
            </a:pPr>
            <a:r>
              <a:rPr sz="2400" spc="-180" dirty="0"/>
              <a:t>«</a:t>
            </a:r>
            <a:r>
              <a:rPr sz="2400" spc="35" dirty="0"/>
              <a:t> </a:t>
            </a:r>
            <a:r>
              <a:rPr sz="2400" i="1" spc="-155" dirty="0">
                <a:latin typeface="Times New Roman"/>
                <a:cs typeface="Times New Roman"/>
              </a:rPr>
              <a:t>Ce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145" dirty="0">
                <a:latin typeface="Times New Roman"/>
                <a:cs typeface="Times New Roman"/>
              </a:rPr>
              <a:t>n’est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120" dirty="0">
                <a:latin typeface="Times New Roman"/>
                <a:cs typeface="Times New Roman"/>
              </a:rPr>
              <a:t>pas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150" dirty="0">
                <a:latin typeface="Times New Roman"/>
                <a:cs typeface="Times New Roman"/>
              </a:rPr>
              <a:t>des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100" dirty="0">
                <a:latin typeface="Times New Roman"/>
                <a:cs typeface="Times New Roman"/>
              </a:rPr>
              <a:t>matières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110" dirty="0">
                <a:latin typeface="Times New Roman"/>
                <a:cs typeface="Times New Roman"/>
              </a:rPr>
              <a:t>que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150" dirty="0">
                <a:latin typeface="Times New Roman"/>
                <a:cs typeface="Times New Roman"/>
              </a:rPr>
              <a:t>je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95" dirty="0">
                <a:latin typeface="Times New Roman"/>
                <a:cs typeface="Times New Roman"/>
              </a:rPr>
              <a:t>pars,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160" dirty="0">
                <a:latin typeface="Times New Roman"/>
                <a:cs typeface="Times New Roman"/>
              </a:rPr>
              <a:t>c’est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130" dirty="0">
                <a:latin typeface="Times New Roman"/>
                <a:cs typeface="Times New Roman"/>
              </a:rPr>
              <a:t>de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140" dirty="0">
                <a:latin typeface="Times New Roman"/>
                <a:cs typeface="Times New Roman"/>
              </a:rPr>
              <a:t>l’espace.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Depuis </a:t>
            </a:r>
            <a:r>
              <a:rPr sz="2400" i="1" spc="-110" dirty="0">
                <a:latin typeface="Times New Roman"/>
                <a:cs typeface="Times New Roman"/>
              </a:rPr>
              <a:t>que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65" dirty="0">
                <a:latin typeface="Times New Roman"/>
                <a:cs typeface="Times New Roman"/>
              </a:rPr>
              <a:t>nous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95" dirty="0">
                <a:latin typeface="Times New Roman"/>
                <a:cs typeface="Times New Roman"/>
              </a:rPr>
              <a:t>sommes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100" dirty="0">
                <a:latin typeface="Times New Roman"/>
                <a:cs typeface="Times New Roman"/>
              </a:rPr>
              <a:t>sortis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du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70" dirty="0">
                <a:latin typeface="Times New Roman"/>
                <a:cs typeface="Times New Roman"/>
              </a:rPr>
              <a:t>tableau,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160" dirty="0">
                <a:latin typeface="Times New Roman"/>
                <a:cs typeface="Times New Roman"/>
              </a:rPr>
              <a:t>c’est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160" dirty="0">
                <a:latin typeface="Times New Roman"/>
                <a:cs typeface="Times New Roman"/>
              </a:rPr>
              <a:t>l’espace</a:t>
            </a:r>
            <a:r>
              <a:rPr sz="2400" i="1" spc="-30" dirty="0">
                <a:latin typeface="Times New Roman"/>
                <a:cs typeface="Times New Roman"/>
              </a:rPr>
              <a:t> lui-</a:t>
            </a:r>
            <a:r>
              <a:rPr sz="2400" i="1" spc="-90" dirty="0">
                <a:latin typeface="Times New Roman"/>
                <a:cs typeface="Times New Roman"/>
              </a:rPr>
              <a:t>même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qui </a:t>
            </a:r>
            <a:r>
              <a:rPr sz="2400" i="1" spc="-130" dirty="0">
                <a:latin typeface="Times New Roman"/>
                <a:cs typeface="Times New Roman"/>
              </a:rPr>
              <a:t>est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140" dirty="0">
                <a:latin typeface="Times New Roman"/>
                <a:cs typeface="Times New Roman"/>
              </a:rPr>
              <a:t>le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125" dirty="0">
                <a:latin typeface="Times New Roman"/>
                <a:cs typeface="Times New Roman"/>
              </a:rPr>
              <a:t>cadre,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qui</a:t>
            </a:r>
            <a:r>
              <a:rPr sz="2400" i="1" spc="-125" dirty="0">
                <a:latin typeface="Times New Roman"/>
                <a:cs typeface="Times New Roman"/>
              </a:rPr>
              <a:t> </a:t>
            </a:r>
            <a:r>
              <a:rPr sz="2400" i="1" spc="-130" dirty="0">
                <a:latin typeface="Times New Roman"/>
                <a:cs typeface="Times New Roman"/>
              </a:rPr>
              <a:t>est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50" dirty="0">
                <a:latin typeface="Times New Roman"/>
                <a:cs typeface="Times New Roman"/>
              </a:rPr>
              <a:t>la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i="1" spc="-85" dirty="0">
                <a:latin typeface="Times New Roman"/>
                <a:cs typeface="Times New Roman"/>
              </a:rPr>
              <a:t>matière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spc="-85" dirty="0">
                <a:latin typeface="Times New Roman"/>
                <a:cs typeface="Times New Roman"/>
              </a:rPr>
              <a:t>[...]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i="1" spc="130" dirty="0">
                <a:latin typeface="Times New Roman"/>
                <a:cs typeface="Times New Roman"/>
              </a:rPr>
              <a:t>À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i="1" spc="-65" dirty="0">
                <a:latin typeface="Times New Roman"/>
                <a:cs typeface="Times New Roman"/>
              </a:rPr>
              <a:t>partir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moment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i="1" spc="-35" dirty="0">
                <a:latin typeface="Times New Roman"/>
                <a:cs typeface="Times New Roman"/>
              </a:rPr>
              <a:t>où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nous </a:t>
            </a:r>
            <a:r>
              <a:rPr sz="2400" i="1" spc="-95" dirty="0">
                <a:latin typeface="Times New Roman"/>
                <a:cs typeface="Times New Roman"/>
              </a:rPr>
              <a:t>sommes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spc="-100" dirty="0">
                <a:latin typeface="Times New Roman"/>
                <a:cs typeface="Times New Roman"/>
              </a:rPr>
              <a:t>sortis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du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70" dirty="0">
                <a:latin typeface="Times New Roman"/>
                <a:cs typeface="Times New Roman"/>
              </a:rPr>
              <a:t>tableau,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tout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130" dirty="0">
                <a:latin typeface="Times New Roman"/>
                <a:cs typeface="Times New Roman"/>
              </a:rPr>
              <a:t>est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85" dirty="0">
                <a:latin typeface="Times New Roman"/>
                <a:cs typeface="Times New Roman"/>
              </a:rPr>
              <a:t>devenu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70" dirty="0">
                <a:latin typeface="Times New Roman"/>
                <a:cs typeface="Times New Roman"/>
              </a:rPr>
              <a:t>tableau.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135" dirty="0">
                <a:latin typeface="Times New Roman"/>
                <a:cs typeface="Times New Roman"/>
              </a:rPr>
              <a:t>C’est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pour </a:t>
            </a:r>
            <a:r>
              <a:rPr sz="2400" i="1" spc="-150" dirty="0">
                <a:latin typeface="Times New Roman"/>
                <a:cs typeface="Times New Roman"/>
              </a:rPr>
              <a:t>cela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110" dirty="0">
                <a:latin typeface="Times New Roman"/>
                <a:cs typeface="Times New Roman"/>
              </a:rPr>
              <a:t>que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150" dirty="0">
                <a:latin typeface="Times New Roman"/>
                <a:cs typeface="Times New Roman"/>
              </a:rPr>
              <a:t>je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me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i="1" spc="-135" dirty="0">
                <a:latin typeface="Times New Roman"/>
                <a:cs typeface="Times New Roman"/>
              </a:rPr>
              <a:t>considère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75" dirty="0">
                <a:latin typeface="Times New Roman"/>
                <a:cs typeface="Times New Roman"/>
              </a:rPr>
              <a:t>comme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un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85" dirty="0">
                <a:latin typeface="Times New Roman"/>
                <a:cs typeface="Times New Roman"/>
              </a:rPr>
              <a:t>peintre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spc="-25" dirty="0"/>
              <a:t>».</a:t>
            </a:r>
            <a:endParaRPr sz="2400">
              <a:latin typeface="Times New Roman"/>
              <a:cs typeface="Times New Roman"/>
            </a:endParaRPr>
          </a:p>
          <a:p>
            <a:pPr marL="492125" marR="483234" algn="ctr">
              <a:lnSpc>
                <a:spcPct val="100699"/>
              </a:lnSpc>
            </a:pPr>
            <a:r>
              <a:rPr sz="2400" spc="55" dirty="0"/>
              <a:t>Jannis</a:t>
            </a:r>
            <a:r>
              <a:rPr sz="2400" spc="65" dirty="0"/>
              <a:t> </a:t>
            </a:r>
            <a:r>
              <a:rPr sz="2400" dirty="0"/>
              <a:t>Kounellis,</a:t>
            </a:r>
            <a:r>
              <a:rPr sz="2400" spc="65" dirty="0"/>
              <a:t> </a:t>
            </a:r>
            <a:r>
              <a:rPr sz="2400" spc="105" dirty="0"/>
              <a:t>à</a:t>
            </a:r>
            <a:r>
              <a:rPr sz="2400" spc="65" dirty="0"/>
              <a:t> </a:t>
            </a:r>
            <a:r>
              <a:rPr sz="2400" spc="60" dirty="0"/>
              <a:t>propos</a:t>
            </a:r>
            <a:r>
              <a:rPr sz="2400" spc="70" dirty="0"/>
              <a:t> </a:t>
            </a:r>
            <a:r>
              <a:rPr sz="2400" spc="65" dirty="0"/>
              <a:t>de son </a:t>
            </a:r>
            <a:r>
              <a:rPr sz="2400" spc="50" dirty="0"/>
              <a:t>installation</a:t>
            </a:r>
            <a:r>
              <a:rPr sz="2400" spc="65" dirty="0"/>
              <a:t> </a:t>
            </a:r>
            <a:r>
              <a:rPr sz="2400" spc="85" dirty="0"/>
              <a:t>au </a:t>
            </a:r>
            <a:r>
              <a:rPr sz="2400" spc="90" dirty="0"/>
              <a:t>Château</a:t>
            </a:r>
            <a:r>
              <a:rPr sz="2400" spc="15" dirty="0"/>
              <a:t> </a:t>
            </a:r>
            <a:r>
              <a:rPr sz="2400" spc="65" dirty="0"/>
              <a:t>de</a:t>
            </a:r>
            <a:r>
              <a:rPr sz="2400" spc="20" dirty="0"/>
              <a:t> </a:t>
            </a:r>
            <a:r>
              <a:rPr sz="2400" spc="55" dirty="0"/>
              <a:t>Plieux,</a:t>
            </a:r>
            <a:r>
              <a:rPr sz="2400" spc="20" dirty="0"/>
              <a:t> </a:t>
            </a:r>
            <a:r>
              <a:rPr sz="2400" spc="50" dirty="0"/>
              <a:t>Gers,</a:t>
            </a:r>
            <a:r>
              <a:rPr sz="2400" spc="20" dirty="0"/>
              <a:t> </a:t>
            </a:r>
            <a:r>
              <a:rPr sz="2400" spc="-10" dirty="0"/>
              <a:t>1995.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0617" y="238442"/>
            <a:ext cx="2110105" cy="136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Installation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shot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4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Jannis</a:t>
            </a:r>
            <a:r>
              <a:rPr sz="2400" i="1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Kounellis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920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Berlin</a:t>
            </a:r>
            <a:r>
              <a:rPr sz="24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2012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07" y="2178621"/>
            <a:ext cx="7053440" cy="37756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0380" rIns="0" bIns="0" rtlCol="0">
            <a:spAutoFit/>
          </a:bodyPr>
          <a:lstStyle/>
          <a:p>
            <a:pPr marL="549275">
              <a:lnSpc>
                <a:spcPct val="100000"/>
              </a:lnSpc>
              <a:spcBef>
                <a:spcPts val="100"/>
              </a:spcBef>
            </a:pPr>
            <a:r>
              <a:rPr sz="2400" spc="55" dirty="0"/>
              <a:t>Installation</a:t>
            </a:r>
            <a:r>
              <a:rPr sz="2400" spc="105" dirty="0"/>
              <a:t> </a:t>
            </a:r>
            <a:r>
              <a:rPr sz="2400" spc="55" dirty="0"/>
              <a:t>Esapce</a:t>
            </a:r>
            <a:r>
              <a:rPr sz="2400" spc="105" dirty="0"/>
              <a:t> </a:t>
            </a:r>
            <a:r>
              <a:rPr sz="2400" spc="65" dirty="0"/>
              <a:t>Palenceau,</a:t>
            </a:r>
            <a:r>
              <a:rPr sz="2400" spc="105" dirty="0"/>
              <a:t> </a:t>
            </a:r>
            <a:r>
              <a:rPr sz="2400" dirty="0"/>
              <a:t>Barcelone</a:t>
            </a:r>
            <a:r>
              <a:rPr sz="2400" spc="105" dirty="0"/>
              <a:t> </a:t>
            </a:r>
            <a:r>
              <a:rPr sz="2400" spc="-20" dirty="0"/>
              <a:t>1976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1" y="1733627"/>
            <a:ext cx="7345362" cy="43318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8489" y="809942"/>
            <a:ext cx="5374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jannis</a:t>
            </a:r>
            <a:r>
              <a:rPr sz="12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Kounellis,</a:t>
            </a:r>
            <a:r>
              <a:rPr sz="12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Sans</a:t>
            </a:r>
            <a:r>
              <a:rPr sz="12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titre,</a:t>
            </a:r>
            <a:r>
              <a:rPr sz="12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2011</a:t>
            </a:r>
            <a:r>
              <a:rPr sz="12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Courtesy</a:t>
            </a:r>
            <a:r>
              <a:rPr sz="1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Galerie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Lelong</a:t>
            </a:r>
            <a:r>
              <a:rPr sz="1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295" dirty="0">
                <a:solidFill>
                  <a:srgbClr val="404040"/>
                </a:solidFill>
                <a:latin typeface="Times New Roman"/>
                <a:cs typeface="Times New Roman"/>
              </a:rPr>
              <a:t>/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Photo</a:t>
            </a:r>
            <a:r>
              <a:rPr sz="1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Fabrice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imes New Roman"/>
                <a:cs typeface="Times New Roman"/>
              </a:rPr>
              <a:t>Gibert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1" y="2133601"/>
            <a:ext cx="7345362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860" rIns="0" bIns="0" rtlCol="0">
            <a:spAutoFit/>
          </a:bodyPr>
          <a:lstStyle/>
          <a:p>
            <a:pPr marL="1357630">
              <a:lnSpc>
                <a:spcPct val="100000"/>
              </a:lnSpc>
              <a:spcBef>
                <a:spcPts val="100"/>
              </a:spcBef>
            </a:pPr>
            <a:r>
              <a:rPr sz="2000" spc="55" dirty="0"/>
              <a:t>Jean</a:t>
            </a:r>
            <a:r>
              <a:rPr sz="2000" spc="-5" dirty="0"/>
              <a:t> </a:t>
            </a:r>
            <a:r>
              <a:rPr sz="2000" spc="50" dirty="0"/>
              <a:t>Siméon</a:t>
            </a:r>
            <a:r>
              <a:rPr sz="2000" spc="-5" dirty="0"/>
              <a:t> </a:t>
            </a:r>
            <a:r>
              <a:rPr sz="2000" spc="70" dirty="0"/>
              <a:t>Chardin,</a:t>
            </a:r>
            <a:r>
              <a:rPr sz="2000" spc="-45" dirty="0"/>
              <a:t> </a:t>
            </a:r>
            <a:r>
              <a:rPr sz="2000" i="1" dirty="0">
                <a:latin typeface="Times New Roman"/>
                <a:cs typeface="Times New Roman"/>
              </a:rPr>
              <a:t>La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Raie</a:t>
            </a:r>
            <a:r>
              <a:rPr sz="2000" dirty="0"/>
              <a:t>,</a:t>
            </a:r>
            <a:r>
              <a:rPr sz="2000" spc="-5" dirty="0"/>
              <a:t> </a:t>
            </a:r>
            <a:r>
              <a:rPr sz="2000" dirty="0"/>
              <a:t>vers</a:t>
            </a:r>
            <a:r>
              <a:rPr sz="2000" spc="-10" dirty="0"/>
              <a:t> </a:t>
            </a:r>
            <a:r>
              <a:rPr sz="2000" spc="-20" dirty="0"/>
              <a:t>1724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2" y="1435100"/>
            <a:ext cx="7345362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860" rIns="0" bIns="0" rtlCol="0">
            <a:spAutoFit/>
          </a:bodyPr>
          <a:lstStyle/>
          <a:p>
            <a:pPr marL="1289050">
              <a:lnSpc>
                <a:spcPct val="100000"/>
              </a:lnSpc>
              <a:spcBef>
                <a:spcPts val="100"/>
              </a:spcBef>
            </a:pPr>
            <a:r>
              <a:rPr sz="2000" spc="80" dirty="0"/>
              <a:t>Chaïm</a:t>
            </a:r>
            <a:r>
              <a:rPr sz="2000" spc="-30" dirty="0"/>
              <a:t> </a:t>
            </a:r>
            <a:r>
              <a:rPr sz="2000" spc="50" dirty="0"/>
              <a:t>Soutine</a:t>
            </a:r>
            <a:r>
              <a:rPr sz="2000" spc="-25" dirty="0"/>
              <a:t> </a:t>
            </a:r>
            <a:r>
              <a:rPr sz="2000" i="1" spc="-35" dirty="0">
                <a:latin typeface="Times New Roman"/>
                <a:cs typeface="Times New Roman"/>
              </a:rPr>
              <a:t>Nature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spc="-40" dirty="0">
                <a:latin typeface="Times New Roman"/>
                <a:cs typeface="Times New Roman"/>
              </a:rPr>
              <a:t>Morte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à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spc="-45" dirty="0">
                <a:latin typeface="Times New Roman"/>
                <a:cs typeface="Times New Roman"/>
              </a:rPr>
              <a:t>la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spc="-60" dirty="0">
                <a:latin typeface="Times New Roman"/>
                <a:cs typeface="Times New Roman"/>
              </a:rPr>
              <a:t>raie</a:t>
            </a:r>
            <a:r>
              <a:rPr sz="2000" spc="-60" dirty="0"/>
              <a:t>,</a:t>
            </a:r>
            <a:r>
              <a:rPr sz="2000" spc="-30" dirty="0"/>
              <a:t> </a:t>
            </a:r>
            <a:r>
              <a:rPr sz="2000" spc="-20" dirty="0"/>
              <a:t>1924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3101" y="2133601"/>
            <a:ext cx="4619371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860" rIns="0" bIns="0" rtlCol="0">
            <a:spAutoFit/>
          </a:bodyPr>
          <a:lstStyle/>
          <a:p>
            <a:pPr marL="1706880">
              <a:lnSpc>
                <a:spcPct val="100000"/>
              </a:lnSpc>
              <a:spcBef>
                <a:spcPts val="100"/>
              </a:spcBef>
            </a:pPr>
            <a:r>
              <a:rPr sz="2000" spc="55" dirty="0"/>
              <a:t>Rembrandt</a:t>
            </a:r>
            <a:r>
              <a:rPr sz="2000" spc="70" dirty="0"/>
              <a:t> </a:t>
            </a:r>
            <a:r>
              <a:rPr sz="2000" spc="55" dirty="0"/>
              <a:t>Le</a:t>
            </a:r>
            <a:r>
              <a:rPr sz="2000" spc="70" dirty="0"/>
              <a:t> </a:t>
            </a:r>
            <a:r>
              <a:rPr sz="2000" spc="55" dirty="0"/>
              <a:t>bœ</a:t>
            </a:r>
            <a:r>
              <a:rPr sz="2000" spc="55" dirty="0">
                <a:solidFill>
                  <a:srgbClr val="515151"/>
                </a:solidFill>
              </a:rPr>
              <a:t>uf</a:t>
            </a:r>
            <a:r>
              <a:rPr sz="2000" spc="315" dirty="0">
                <a:solidFill>
                  <a:srgbClr val="515151"/>
                </a:solidFill>
              </a:rPr>
              <a:t> </a:t>
            </a:r>
            <a:r>
              <a:rPr sz="2000" dirty="0"/>
              <a:t>écorché</a:t>
            </a:r>
            <a:r>
              <a:rPr sz="2000" spc="75" dirty="0"/>
              <a:t> </a:t>
            </a:r>
            <a:r>
              <a:rPr sz="2000" spc="-20" dirty="0"/>
              <a:t>1655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3173" y="2133600"/>
            <a:ext cx="2759240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860" rIns="0" bIns="0" rtlCol="0">
            <a:spAutoFit/>
          </a:bodyPr>
          <a:lstStyle/>
          <a:p>
            <a:pPr marL="1576070">
              <a:lnSpc>
                <a:spcPct val="100000"/>
              </a:lnSpc>
              <a:spcBef>
                <a:spcPts val="100"/>
              </a:spcBef>
            </a:pPr>
            <a:r>
              <a:rPr sz="2000" spc="80" dirty="0"/>
              <a:t>Chaïm</a:t>
            </a:r>
            <a:r>
              <a:rPr sz="2000" dirty="0"/>
              <a:t> </a:t>
            </a:r>
            <a:r>
              <a:rPr sz="2000" spc="50" dirty="0"/>
              <a:t>Soutine</a:t>
            </a:r>
            <a:r>
              <a:rPr sz="2000" dirty="0"/>
              <a:t> </a:t>
            </a:r>
            <a:r>
              <a:rPr sz="2000" i="1" spc="-10" dirty="0">
                <a:latin typeface="Times New Roman"/>
                <a:cs typeface="Times New Roman"/>
              </a:rPr>
              <a:t>Le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spc="-80" dirty="0">
                <a:latin typeface="Times New Roman"/>
                <a:cs typeface="Times New Roman"/>
              </a:rPr>
              <a:t>Boeuf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spc="-114" dirty="0">
                <a:latin typeface="Times New Roman"/>
                <a:cs typeface="Times New Roman"/>
              </a:rPr>
              <a:t>écorché</a:t>
            </a:r>
            <a:r>
              <a:rPr sz="2000" spc="-114" dirty="0"/>
              <a:t>,</a:t>
            </a:r>
            <a:r>
              <a:rPr sz="2000" dirty="0"/>
              <a:t> </a:t>
            </a:r>
            <a:r>
              <a:rPr sz="2000" spc="-20" dirty="0"/>
              <a:t>1924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0666" y="2133600"/>
            <a:ext cx="2844241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4911" y="764222"/>
            <a:ext cx="3501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90" dirty="0">
                <a:solidFill>
                  <a:srgbClr val="404040"/>
                </a:solidFill>
                <a:latin typeface="Times New Roman"/>
                <a:cs typeface="Times New Roman"/>
              </a:rPr>
              <a:t>Francis</a:t>
            </a:r>
            <a:r>
              <a:rPr sz="18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i="1" spc="-60" dirty="0">
                <a:solidFill>
                  <a:srgbClr val="404040"/>
                </a:solidFill>
                <a:latin typeface="Times New Roman"/>
                <a:cs typeface="Times New Roman"/>
              </a:rPr>
              <a:t>Bacon,</a:t>
            </a:r>
            <a:r>
              <a:rPr sz="18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Figure</a:t>
            </a:r>
            <a:r>
              <a:rPr sz="18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18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Meat,</a:t>
            </a:r>
            <a:r>
              <a:rPr sz="18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1954,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2658" y="2133601"/>
            <a:ext cx="3680256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5543" y="718502"/>
            <a:ext cx="2839720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2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Stanley</a:t>
            </a:r>
            <a:r>
              <a:rPr sz="12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Brouwn</a:t>
            </a:r>
            <a:r>
              <a:rPr sz="1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, </a:t>
            </a:r>
            <a:r>
              <a:rPr sz="1200" b="1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Trois</a:t>
            </a:r>
            <a:r>
              <a:rPr sz="1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Pas</a:t>
            </a:r>
            <a:r>
              <a:rPr sz="1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i="1" spc="11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 2587mm,</a:t>
            </a:r>
            <a:r>
              <a:rPr sz="1200" b="1" i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1973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20"/>
              </a:lnSpc>
            </a:pP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Casier</a:t>
            </a:r>
            <a:r>
              <a:rPr sz="12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imes New Roman"/>
                <a:cs typeface="Times New Roman"/>
              </a:rPr>
              <a:t>métallique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359" y="2133600"/>
            <a:ext cx="3184855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860" rIns="0" bIns="0" rtlCol="0">
            <a:spAutoFit/>
          </a:bodyPr>
          <a:lstStyle/>
          <a:p>
            <a:pPr marL="496570">
              <a:lnSpc>
                <a:spcPct val="100000"/>
              </a:lnSpc>
              <a:spcBef>
                <a:spcPts val="100"/>
              </a:spcBef>
            </a:pPr>
            <a:r>
              <a:rPr sz="2000" spc="10" dirty="0"/>
              <a:t>Kounellis</a:t>
            </a:r>
            <a:r>
              <a:rPr sz="2000" spc="300" dirty="0"/>
              <a:t> </a:t>
            </a:r>
            <a:r>
              <a:rPr sz="2000" spc="10" dirty="0"/>
              <a:t>Installation</a:t>
            </a:r>
            <a:r>
              <a:rPr sz="2000" spc="310" dirty="0"/>
              <a:t> </a:t>
            </a:r>
            <a:r>
              <a:rPr sz="2000" spc="10" dirty="0"/>
              <a:t>Espace</a:t>
            </a:r>
            <a:r>
              <a:rPr sz="2000" spc="300" dirty="0"/>
              <a:t> </a:t>
            </a:r>
            <a:r>
              <a:rPr sz="2000" spc="10" dirty="0"/>
              <a:t>Polenceau,</a:t>
            </a:r>
            <a:r>
              <a:rPr sz="2000" spc="305" dirty="0"/>
              <a:t> </a:t>
            </a:r>
            <a:r>
              <a:rPr sz="2000" spc="10" dirty="0"/>
              <a:t>Barcelone</a:t>
            </a:r>
            <a:r>
              <a:rPr sz="2000" spc="300" dirty="0"/>
              <a:t> </a:t>
            </a:r>
            <a:r>
              <a:rPr sz="2000" spc="-20" dirty="0"/>
              <a:t>1976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1" y="2133601"/>
            <a:ext cx="7345362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860" rIns="0" bIns="0" rtlCol="0">
            <a:spAutoFit/>
          </a:bodyPr>
          <a:lstStyle/>
          <a:p>
            <a:pPr marL="2017395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Velasquez,</a:t>
            </a:r>
            <a:r>
              <a:rPr sz="2000" spc="5" dirty="0"/>
              <a:t> </a:t>
            </a:r>
            <a:r>
              <a:rPr sz="2000" i="1" spc="-20" dirty="0">
                <a:latin typeface="Times New Roman"/>
                <a:cs typeface="Times New Roman"/>
              </a:rPr>
              <a:t>Las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Times New Roman"/>
                <a:cs typeface="Times New Roman"/>
              </a:rPr>
              <a:t>Meninas</a:t>
            </a:r>
            <a:r>
              <a:rPr sz="2000" i="1" spc="10" dirty="0">
                <a:latin typeface="Times New Roman"/>
                <a:cs typeface="Times New Roman"/>
              </a:rPr>
              <a:t> </a:t>
            </a:r>
            <a:r>
              <a:rPr sz="2000" spc="-20" dirty="0"/>
              <a:t>1656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0" y="2133600"/>
            <a:ext cx="3430587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r>
              <a:rPr sz="5400" spc="180" dirty="0"/>
              <a:t>Cézanne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3061131" y="3462020"/>
            <a:ext cx="3054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1839-</a:t>
            </a:r>
            <a:r>
              <a:rPr sz="2000" u="sng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1906</a:t>
            </a:r>
            <a:r>
              <a:rPr sz="2000" u="sng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Aix-en-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Provence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1194435">
              <a:lnSpc>
                <a:spcPct val="100000"/>
              </a:lnSpc>
              <a:spcBef>
                <a:spcPts val="100"/>
              </a:spcBef>
            </a:pPr>
            <a:r>
              <a:rPr sz="4800" i="1" spc="-100" dirty="0">
                <a:latin typeface="Times New Roman"/>
                <a:cs typeface="Times New Roman"/>
              </a:rPr>
              <a:t>Autoportrait </a:t>
            </a:r>
            <a:r>
              <a:rPr sz="4800" spc="-10" dirty="0"/>
              <a:t>(1875)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9323" y="2133600"/>
            <a:ext cx="3406940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5130"/>
              </a:lnSpc>
              <a:spcBef>
                <a:spcPts val="100"/>
              </a:spcBef>
            </a:pPr>
            <a:r>
              <a:rPr i="1" dirty="0">
                <a:latin typeface="Times New Roman"/>
                <a:cs typeface="Times New Roman"/>
              </a:rPr>
              <a:t>Sa</a:t>
            </a:r>
            <a:r>
              <a:rPr i="1" spc="-55" dirty="0">
                <a:latin typeface="Times New Roman"/>
                <a:cs typeface="Times New Roman"/>
              </a:rPr>
              <a:t> </a:t>
            </a:r>
            <a:r>
              <a:rPr i="1" spc="-250" dirty="0">
                <a:latin typeface="Times New Roman"/>
                <a:cs typeface="Times New Roman"/>
              </a:rPr>
              <a:t>résidence</a:t>
            </a:r>
            <a:r>
              <a:rPr i="1" spc="-5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du</a:t>
            </a:r>
            <a:r>
              <a:rPr i="1" spc="-50" dirty="0">
                <a:latin typeface="Times New Roman"/>
                <a:cs typeface="Times New Roman"/>
              </a:rPr>
              <a:t> </a:t>
            </a:r>
            <a:r>
              <a:rPr i="1" spc="-215" dirty="0">
                <a:latin typeface="Times New Roman"/>
                <a:cs typeface="Times New Roman"/>
              </a:rPr>
              <a:t>Jas</a:t>
            </a:r>
            <a:r>
              <a:rPr i="1" spc="-55" dirty="0">
                <a:latin typeface="Times New Roman"/>
                <a:cs typeface="Times New Roman"/>
              </a:rPr>
              <a:t> </a:t>
            </a:r>
            <a:r>
              <a:rPr i="1" spc="-235" dirty="0">
                <a:latin typeface="Times New Roman"/>
                <a:cs typeface="Times New Roman"/>
              </a:rPr>
              <a:t>de</a:t>
            </a:r>
            <a:r>
              <a:rPr i="1" spc="-50" dirty="0">
                <a:latin typeface="Times New Roman"/>
                <a:cs typeface="Times New Roman"/>
              </a:rPr>
              <a:t> </a:t>
            </a:r>
            <a:r>
              <a:rPr i="1" spc="-20" dirty="0">
                <a:latin typeface="Times New Roman"/>
                <a:cs typeface="Times New Roman"/>
              </a:rPr>
              <a:t>Bouffan</a:t>
            </a:r>
          </a:p>
          <a:p>
            <a:pPr marL="6985" algn="ctr">
              <a:lnSpc>
                <a:spcPts val="5130"/>
              </a:lnSpc>
            </a:pPr>
            <a:r>
              <a:rPr spc="-10" dirty="0"/>
              <a:t>(1878)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1063" y="2133601"/>
            <a:ext cx="3103448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332230" marR="5080" indent="-1245870">
              <a:lnSpc>
                <a:spcPct val="100800"/>
              </a:lnSpc>
              <a:spcBef>
                <a:spcPts val="55"/>
              </a:spcBef>
            </a:pPr>
            <a:r>
              <a:rPr i="1" spc="-75" dirty="0">
                <a:latin typeface="Times New Roman"/>
                <a:cs typeface="Times New Roman"/>
              </a:rPr>
              <a:t>Nature</a:t>
            </a:r>
            <a:r>
              <a:rPr i="1" spc="-195" dirty="0">
                <a:latin typeface="Times New Roman"/>
                <a:cs typeface="Times New Roman"/>
              </a:rPr>
              <a:t> </a:t>
            </a:r>
            <a:r>
              <a:rPr i="1" spc="-105" dirty="0">
                <a:latin typeface="Times New Roman"/>
                <a:cs typeface="Times New Roman"/>
              </a:rPr>
              <a:t>morte</a:t>
            </a:r>
            <a:r>
              <a:rPr i="1" spc="-15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aux</a:t>
            </a:r>
            <a:r>
              <a:rPr i="1" spc="-155" dirty="0">
                <a:latin typeface="Times New Roman"/>
                <a:cs typeface="Times New Roman"/>
              </a:rPr>
              <a:t> </a:t>
            </a:r>
            <a:r>
              <a:rPr i="1" spc="-114" dirty="0">
                <a:latin typeface="Times New Roman"/>
                <a:cs typeface="Times New Roman"/>
              </a:rPr>
              <a:t>pommes</a:t>
            </a:r>
            <a:r>
              <a:rPr i="1" spc="-150" dirty="0">
                <a:latin typeface="Times New Roman"/>
                <a:cs typeface="Times New Roman"/>
              </a:rPr>
              <a:t> </a:t>
            </a:r>
            <a:r>
              <a:rPr i="1" spc="-160" dirty="0">
                <a:latin typeface="Times New Roman"/>
                <a:cs typeface="Times New Roman"/>
              </a:rPr>
              <a:t>et</a:t>
            </a:r>
            <a:r>
              <a:rPr i="1" spc="-110" dirty="0">
                <a:latin typeface="Times New Roman"/>
                <a:cs typeface="Times New Roman"/>
              </a:rPr>
              <a:t> </a:t>
            </a:r>
            <a:r>
              <a:rPr i="1" spc="-25" dirty="0">
                <a:latin typeface="Times New Roman"/>
                <a:cs typeface="Times New Roman"/>
              </a:rPr>
              <a:t>aux </a:t>
            </a:r>
            <a:r>
              <a:rPr i="1" spc="-260" dirty="0">
                <a:latin typeface="Times New Roman"/>
                <a:cs typeface="Times New Roman"/>
              </a:rPr>
              <a:t>oranges</a:t>
            </a:r>
            <a:r>
              <a:rPr i="1" spc="60" dirty="0">
                <a:latin typeface="Times New Roman"/>
                <a:cs typeface="Times New Roman"/>
              </a:rPr>
              <a:t> </a:t>
            </a:r>
            <a:r>
              <a:rPr spc="-10" dirty="0"/>
              <a:t>(1895-1900)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279" y="2133601"/>
            <a:ext cx="5235016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sz="4800" i="1" spc="-165" dirty="0">
                <a:latin typeface="Times New Roman"/>
                <a:cs typeface="Times New Roman"/>
              </a:rPr>
              <a:t>Les</a:t>
            </a:r>
            <a:r>
              <a:rPr sz="4800" i="1" spc="-135" dirty="0">
                <a:latin typeface="Times New Roman"/>
                <a:cs typeface="Times New Roman"/>
              </a:rPr>
              <a:t> </a:t>
            </a:r>
            <a:r>
              <a:rPr sz="4800" i="1" spc="-190" dirty="0">
                <a:latin typeface="Times New Roman"/>
                <a:cs typeface="Times New Roman"/>
              </a:rPr>
              <a:t>Baigneuses</a:t>
            </a:r>
            <a:r>
              <a:rPr sz="4800" i="1" spc="-60" dirty="0">
                <a:latin typeface="Times New Roman"/>
                <a:cs typeface="Times New Roman"/>
              </a:rPr>
              <a:t> </a:t>
            </a:r>
            <a:r>
              <a:rPr sz="4800" spc="-10" dirty="0"/>
              <a:t>(1874-1875)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7986" y="2133600"/>
            <a:ext cx="4889601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74975" marR="5080" indent="-2931160">
              <a:lnSpc>
                <a:spcPts val="5100"/>
              </a:lnSpc>
              <a:spcBef>
                <a:spcPts val="260"/>
              </a:spcBef>
            </a:pPr>
            <a:r>
              <a:rPr i="1" spc="-145" dirty="0">
                <a:latin typeface="Times New Roman"/>
                <a:cs typeface="Times New Roman"/>
              </a:rPr>
              <a:t>Les</a:t>
            </a:r>
            <a:r>
              <a:rPr i="1" spc="-80" dirty="0">
                <a:latin typeface="Times New Roman"/>
                <a:cs typeface="Times New Roman"/>
              </a:rPr>
              <a:t> </a:t>
            </a:r>
            <a:r>
              <a:rPr i="1" spc="-175" dirty="0">
                <a:latin typeface="Times New Roman"/>
                <a:cs typeface="Times New Roman"/>
              </a:rPr>
              <a:t>Baigneuses</a:t>
            </a:r>
            <a:r>
              <a:rPr i="1" spc="5" dirty="0">
                <a:latin typeface="Times New Roman"/>
                <a:cs typeface="Times New Roman"/>
              </a:rPr>
              <a:t> </a:t>
            </a:r>
            <a:r>
              <a:rPr dirty="0"/>
              <a:t>(1906),</a:t>
            </a:r>
            <a:r>
              <a:rPr spc="10" dirty="0"/>
              <a:t> </a:t>
            </a:r>
            <a:r>
              <a:rPr spc="85" dirty="0"/>
              <a:t>huile</a:t>
            </a:r>
            <a:r>
              <a:rPr spc="10" dirty="0"/>
              <a:t> </a:t>
            </a:r>
            <a:r>
              <a:rPr spc="55" dirty="0"/>
              <a:t>sur </a:t>
            </a:r>
            <a:r>
              <a:rPr spc="-10" dirty="0"/>
              <a:t>toile,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365" y="2133600"/>
            <a:ext cx="4774857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602615" marR="5080" indent="-474980">
              <a:lnSpc>
                <a:spcPts val="5100"/>
              </a:lnSpc>
              <a:spcBef>
                <a:spcPts val="260"/>
              </a:spcBef>
            </a:pPr>
            <a:r>
              <a:rPr spc="185" dirty="0"/>
              <a:t>La</a:t>
            </a:r>
            <a:r>
              <a:rPr spc="35" dirty="0"/>
              <a:t> </a:t>
            </a:r>
            <a:r>
              <a:rPr spc="145" dirty="0"/>
              <a:t>Montagne</a:t>
            </a:r>
            <a:r>
              <a:rPr spc="35" dirty="0"/>
              <a:t> </a:t>
            </a:r>
            <a:r>
              <a:rPr spc="45" dirty="0"/>
              <a:t>Sainte-</a:t>
            </a:r>
            <a:r>
              <a:rPr spc="-10" dirty="0"/>
              <a:t>Victoire, </a:t>
            </a:r>
            <a:r>
              <a:rPr spc="80" dirty="0"/>
              <a:t>vue</a:t>
            </a:r>
            <a:r>
              <a:rPr spc="5" dirty="0"/>
              <a:t> </a:t>
            </a:r>
            <a:r>
              <a:rPr spc="100" dirty="0"/>
              <a:t>de</a:t>
            </a:r>
            <a:r>
              <a:rPr spc="10" dirty="0"/>
              <a:t> </a:t>
            </a:r>
            <a:r>
              <a:rPr dirty="0"/>
              <a:t>Bellevue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1882-</a:t>
            </a:r>
            <a:r>
              <a:rPr spc="-25" dirty="0"/>
              <a:t>85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846" y="2133601"/>
            <a:ext cx="5143881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ts val="5130"/>
              </a:lnSpc>
              <a:spcBef>
                <a:spcPts val="100"/>
              </a:spcBef>
            </a:pPr>
            <a:r>
              <a:rPr i="1" spc="-100" dirty="0">
                <a:latin typeface="Times New Roman"/>
                <a:cs typeface="Times New Roman"/>
              </a:rPr>
              <a:t>Montagne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spc="-55" dirty="0">
                <a:latin typeface="Times New Roman"/>
                <a:cs typeface="Times New Roman"/>
              </a:rPr>
              <a:t>Sainte-</a:t>
            </a:r>
            <a:r>
              <a:rPr i="1" spc="-150" dirty="0">
                <a:latin typeface="Times New Roman"/>
                <a:cs typeface="Times New Roman"/>
              </a:rPr>
              <a:t>Victoire</a:t>
            </a:r>
          </a:p>
          <a:p>
            <a:pPr marL="7620" algn="ctr">
              <a:lnSpc>
                <a:spcPts val="5130"/>
              </a:lnSpc>
            </a:pPr>
            <a:r>
              <a:rPr spc="-10" dirty="0"/>
              <a:t>(1904-1906)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1" y="2133600"/>
            <a:ext cx="7345362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81" y="24934"/>
            <a:ext cx="9102432" cy="6808127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429135"/>
              </p:ext>
            </p:extLst>
          </p:nvPr>
        </p:nvGraphicFramePr>
        <p:xfrm>
          <a:off x="249681" y="231393"/>
          <a:ext cx="8622665" cy="6363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2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6365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b="1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Joseph</a:t>
                      </a:r>
                      <a:r>
                        <a:rPr sz="1400" b="1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Kosuth,</a:t>
                      </a:r>
                      <a:r>
                        <a:rPr sz="1400" b="1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"Art</a:t>
                      </a:r>
                      <a:r>
                        <a:rPr sz="1400" b="1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after</a:t>
                      </a:r>
                      <a:r>
                        <a:rPr sz="1400" b="1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philosophy</a:t>
                      </a:r>
                      <a:r>
                        <a:rPr sz="1400" b="1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I"</a:t>
                      </a:r>
                      <a:r>
                        <a:rPr sz="1400" b="1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(extraits),</a:t>
                      </a:r>
                      <a:r>
                        <a:rPr sz="1400" b="1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Studio</a:t>
                      </a:r>
                      <a:r>
                        <a:rPr sz="1400" b="1" i="1" spc="35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International</a:t>
                      </a:r>
                      <a:r>
                        <a:rPr sz="1400" b="1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b="1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octobre</a:t>
                      </a:r>
                      <a:r>
                        <a:rPr sz="1400" b="1" spc="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1969.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43585" marR="720090" algn="ctr">
                        <a:lnSpc>
                          <a:spcPct val="101200"/>
                        </a:lnSpc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Première</a:t>
                      </a:r>
                      <a:r>
                        <a:rPr sz="1400" spc="1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publication</a:t>
                      </a:r>
                      <a:r>
                        <a:rPr sz="1400" spc="1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400" spc="1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français</a:t>
                      </a:r>
                      <a:r>
                        <a:rPr sz="1400" spc="1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(version</a:t>
                      </a:r>
                      <a:r>
                        <a:rPr sz="1400" spc="1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abrégée)</a:t>
                      </a:r>
                      <a:r>
                        <a:rPr sz="1400" spc="1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dans</a:t>
                      </a:r>
                      <a:r>
                        <a:rPr sz="1400" spc="1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Art</a:t>
                      </a:r>
                      <a:r>
                        <a:rPr sz="1400" i="1" spc="105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Press</a:t>
                      </a:r>
                      <a:r>
                        <a:rPr sz="1400" spc="-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1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n°1,</a:t>
                      </a:r>
                      <a:r>
                        <a:rPr sz="1400" spc="1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décembre-janvier</a:t>
                      </a:r>
                      <a:r>
                        <a:rPr sz="1400" spc="1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1973.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Reproduit</a:t>
                      </a:r>
                      <a:r>
                        <a:rPr sz="14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dans</a:t>
                      </a:r>
                      <a:r>
                        <a:rPr sz="14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4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catalogue</a:t>
                      </a:r>
                      <a:r>
                        <a:rPr sz="14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L’Art</a:t>
                      </a:r>
                      <a:r>
                        <a:rPr sz="1400" i="1" spc="50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5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conceptuel</a:t>
                      </a:r>
                      <a:r>
                        <a:rPr sz="1400" spc="-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30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une</a:t>
                      </a:r>
                      <a:r>
                        <a:rPr sz="1400" i="1" spc="50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75" dirty="0">
                          <a:solidFill>
                            <a:srgbClr val="515151"/>
                          </a:solidFill>
                          <a:latin typeface="Times New Roman"/>
                          <a:cs typeface="Times New Roman"/>
                        </a:rPr>
                        <a:t>perspective</a:t>
                      </a:r>
                      <a:r>
                        <a:rPr sz="1400" spc="-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Musée</a:t>
                      </a:r>
                      <a:r>
                        <a:rPr sz="14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d’Art</a:t>
                      </a:r>
                      <a:r>
                        <a:rPr sz="14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Moderne</a:t>
                      </a:r>
                      <a:r>
                        <a:rPr sz="14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4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400" spc="9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Ville</a:t>
                      </a:r>
                      <a:r>
                        <a:rPr sz="14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Paris,</a:t>
                      </a:r>
                      <a:r>
                        <a:rPr sz="1400" spc="1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seconde</a:t>
                      </a:r>
                      <a:r>
                        <a:rPr sz="1400" spc="1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édition,</a:t>
                      </a:r>
                      <a:r>
                        <a:rPr sz="1400" spc="1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1991,</a:t>
                      </a:r>
                      <a:r>
                        <a:rPr sz="1400" spc="1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pp.236-</a:t>
                      </a:r>
                      <a:r>
                        <a:rPr sz="14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241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D1D0C8"/>
                      </a:solidFill>
                      <a:prstDash val="solid"/>
                    </a:lnL>
                    <a:lnR w="12700">
                      <a:solidFill>
                        <a:srgbClr val="D1D0C8"/>
                      </a:solidFill>
                      <a:prstDash val="solid"/>
                    </a:lnR>
                    <a:lnT w="12700">
                      <a:solidFill>
                        <a:srgbClr val="D1D0C8"/>
                      </a:solidFill>
                      <a:prstDash val="solid"/>
                    </a:lnT>
                    <a:lnB w="76200">
                      <a:solidFill>
                        <a:srgbClr val="D5DB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355">
                <a:tc>
                  <a:txBody>
                    <a:bodyPr/>
                    <a:lstStyle/>
                    <a:p>
                      <a:pPr marL="748030" marR="72390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16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considérations</a:t>
                      </a:r>
                      <a:r>
                        <a:rPr sz="16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esthétiques</a:t>
                      </a:r>
                      <a:r>
                        <a:rPr sz="16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sont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6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fait</a:t>
                      </a:r>
                      <a:r>
                        <a:rPr sz="16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toujours</a:t>
                      </a:r>
                      <a:r>
                        <a:rPr sz="16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étrangères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6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6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fonction</a:t>
                      </a:r>
                      <a:r>
                        <a:rPr sz="16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d’un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objet</a:t>
                      </a:r>
                      <a:r>
                        <a:rPr sz="1600" spc="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sz="1600" spc="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6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sa</a:t>
                      </a:r>
                      <a:r>
                        <a:rPr sz="1600" spc="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raison</a:t>
                      </a:r>
                      <a:r>
                        <a:rPr sz="16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d’être,</a:t>
                      </a:r>
                      <a:r>
                        <a:rPr sz="1600" spc="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sauf,</a:t>
                      </a:r>
                      <a:r>
                        <a:rPr sz="16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bien</a:t>
                      </a:r>
                      <a:r>
                        <a:rPr sz="1600" spc="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sûr,</a:t>
                      </a:r>
                      <a:r>
                        <a:rPr sz="16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600" spc="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6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raison</a:t>
                      </a:r>
                      <a:r>
                        <a:rPr sz="1600" spc="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d’être</a:t>
                      </a:r>
                      <a:r>
                        <a:rPr sz="16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600" spc="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cet</a:t>
                      </a:r>
                      <a:r>
                        <a:rPr sz="16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objet</a:t>
                      </a:r>
                      <a:r>
                        <a:rPr sz="1600" spc="7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strictement</a:t>
                      </a:r>
                      <a:r>
                        <a:rPr sz="16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esthétique.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objet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décoratif</a:t>
                      </a:r>
                      <a:r>
                        <a:rPr sz="1600" spc="3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</a:t>
                      </a:r>
                      <a:r>
                        <a:rPr sz="16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8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exemple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d’objet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purement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esthétique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dans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mesure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où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fonction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première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décoration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"d’ajouter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quelque</a:t>
                      </a:r>
                      <a:r>
                        <a:rPr sz="1600" spc="13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chose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afin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rendre</a:t>
                      </a:r>
                      <a:r>
                        <a:rPr sz="1600" spc="13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plus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attrayant,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embellir,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orner"</a:t>
                      </a:r>
                      <a:r>
                        <a:rPr sz="1600" spc="13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(4)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ceci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entièrement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une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question</a:t>
                      </a:r>
                      <a:r>
                        <a:rPr sz="1600" spc="1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goût.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600" spc="1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qui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précède</a:t>
                      </a:r>
                      <a:r>
                        <a:rPr sz="1600" spc="1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nous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mène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tout</a:t>
                      </a:r>
                      <a:r>
                        <a:rPr sz="1600" spc="1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droit</a:t>
                      </a:r>
                      <a:r>
                        <a:rPr sz="1600" spc="1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600" spc="1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l’art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"formaliste"</a:t>
                      </a:r>
                      <a:r>
                        <a:rPr sz="1600" spc="1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sa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critique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(5).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L’art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formaliste</a:t>
                      </a:r>
                      <a:r>
                        <a:rPr sz="1600" spc="1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(peinture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sculpture)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correspond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2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l’avant-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garde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décoration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et,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vrai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dire,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peut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raisonnablement</a:t>
                      </a:r>
                      <a:r>
                        <a:rPr sz="1600" spc="1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affirmer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sa</a:t>
                      </a:r>
                      <a:r>
                        <a:rPr sz="16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condition</a:t>
                      </a:r>
                      <a:r>
                        <a:rPr sz="16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artistique</a:t>
                      </a:r>
                      <a:r>
                        <a:rPr sz="16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</a:t>
                      </a:r>
                      <a:r>
                        <a:rPr sz="16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16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6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point</a:t>
                      </a:r>
                      <a:r>
                        <a:rPr sz="16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réduite</a:t>
                      </a:r>
                      <a:r>
                        <a:rPr sz="16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1600" spc="9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fonctionnellement</a:t>
                      </a:r>
                      <a:r>
                        <a:rPr sz="16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6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sz="16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s’agit</a:t>
                      </a:r>
                      <a:r>
                        <a:rPr sz="1600" spc="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pas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d’art,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mais</a:t>
                      </a:r>
                      <a:r>
                        <a:rPr sz="1600" spc="1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pures</a:t>
                      </a:r>
                      <a:r>
                        <a:rPr sz="1600" spc="1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exercices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esthétiques.</a:t>
                      </a:r>
                      <a:r>
                        <a:rPr sz="1600" spc="1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Avant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tout,</a:t>
                      </a:r>
                      <a:r>
                        <a:rPr sz="1600" spc="1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Clément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Greenberg**</a:t>
                      </a:r>
                      <a:r>
                        <a:rPr sz="1600" spc="14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</a:t>
                      </a:r>
                      <a:r>
                        <a:rPr sz="1600" spc="13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critique</a:t>
                      </a:r>
                      <a:r>
                        <a:rPr sz="1600" spc="1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7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600" spc="1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bon</a:t>
                      </a:r>
                      <a:r>
                        <a:rPr sz="1600" spc="16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goût.</a:t>
                      </a:r>
                      <a:r>
                        <a:rPr sz="1600" spc="1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Derrière</a:t>
                      </a:r>
                      <a:r>
                        <a:rPr sz="1600" spc="16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chacun</a:t>
                      </a:r>
                      <a:r>
                        <a:rPr sz="1600" spc="1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1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ses</a:t>
                      </a:r>
                      <a:r>
                        <a:rPr sz="11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choix</a:t>
                      </a:r>
                      <a:r>
                        <a:rPr sz="11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11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trouve</a:t>
                      </a:r>
                      <a:r>
                        <a:rPr sz="11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1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jugement</a:t>
                      </a:r>
                      <a:r>
                        <a:rPr sz="11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esthétique,</a:t>
                      </a:r>
                      <a:r>
                        <a:rPr sz="11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reflétant</a:t>
                      </a:r>
                      <a:r>
                        <a:rPr sz="1100" spc="1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son</a:t>
                      </a:r>
                      <a:r>
                        <a:rPr sz="1100" spc="114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goût.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758825" marR="734695" algn="ctr">
                        <a:lnSpc>
                          <a:spcPts val="13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reflète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son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goût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?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L’époque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au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cours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laquelle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s’affirma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comme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critique,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celle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qui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est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réelle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pour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lui,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1100" spc="8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 err="1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années</a:t>
                      </a:r>
                      <a:r>
                        <a:rPr sz="11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1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-10" dirty="0" err="1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cinquante</a:t>
                      </a:r>
                      <a:r>
                        <a:rPr sz="11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D1D0C8"/>
                      </a:solidFill>
                      <a:prstDash val="solid"/>
                    </a:lnL>
                    <a:lnR w="12700">
                      <a:solidFill>
                        <a:srgbClr val="D1D0C8"/>
                      </a:solidFill>
                      <a:prstDash val="solid"/>
                    </a:lnR>
                    <a:lnT w="76200">
                      <a:solidFill>
                        <a:srgbClr val="D5DBDD"/>
                      </a:solidFill>
                      <a:prstDash val="solid"/>
                    </a:lnT>
                    <a:lnB w="19050">
                      <a:solidFill>
                        <a:srgbClr val="D1D0C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1D0C8"/>
                      </a:solidFill>
                      <a:prstDash val="solid"/>
                    </a:lnL>
                    <a:lnR w="12700">
                      <a:solidFill>
                        <a:srgbClr val="D1D0C8"/>
                      </a:solidFill>
                      <a:prstDash val="solid"/>
                    </a:lnR>
                    <a:lnT w="19050">
                      <a:solidFill>
                        <a:srgbClr val="D1D0C8"/>
                      </a:solidFill>
                      <a:prstDash val="solid"/>
                    </a:lnT>
                    <a:lnB w="12700">
                      <a:solidFill>
                        <a:srgbClr val="D1D0C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1" y="2133601"/>
            <a:ext cx="7345362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4816" y="-81597"/>
            <a:ext cx="6021070" cy="19888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algn="ctr">
              <a:lnSpc>
                <a:spcPts val="5100"/>
              </a:lnSpc>
              <a:spcBef>
                <a:spcPts val="320"/>
              </a:spcBef>
            </a:pPr>
            <a:r>
              <a:rPr sz="4300" spc="95" dirty="0">
                <a:solidFill>
                  <a:srgbClr val="404040"/>
                </a:solidFill>
                <a:latin typeface="Times New Roman"/>
                <a:cs typeface="Times New Roman"/>
              </a:rPr>
              <a:t>Impression,</a:t>
            </a:r>
            <a:r>
              <a:rPr sz="43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300" dirty="0">
                <a:solidFill>
                  <a:srgbClr val="404040"/>
                </a:solidFill>
                <a:latin typeface="Times New Roman"/>
                <a:cs typeface="Times New Roman"/>
              </a:rPr>
              <a:t>soleil</a:t>
            </a:r>
            <a:r>
              <a:rPr sz="43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300" spc="50" dirty="0">
                <a:solidFill>
                  <a:srgbClr val="404040"/>
                </a:solidFill>
                <a:latin typeface="Times New Roman"/>
                <a:cs typeface="Times New Roman"/>
              </a:rPr>
              <a:t>levant</a:t>
            </a:r>
            <a:r>
              <a:rPr sz="43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300" spc="-50" dirty="0">
                <a:solidFill>
                  <a:srgbClr val="404040"/>
                </a:solidFill>
                <a:latin typeface="Times New Roman"/>
                <a:cs typeface="Times New Roman"/>
              </a:rPr>
              <a:t>– </a:t>
            </a:r>
            <a:r>
              <a:rPr sz="4300" spc="-20" dirty="0">
                <a:solidFill>
                  <a:srgbClr val="404040"/>
                </a:solidFill>
                <a:latin typeface="Times New Roman"/>
                <a:cs typeface="Times New Roman"/>
              </a:rPr>
              <a:t>1873</a:t>
            </a:r>
            <a:endParaRPr sz="4300">
              <a:latin typeface="Times New Roman"/>
              <a:cs typeface="Times New Roman"/>
            </a:endParaRPr>
          </a:p>
          <a:p>
            <a:pPr algn="ctr">
              <a:lnSpc>
                <a:spcPts val="5040"/>
              </a:lnSpc>
            </a:pPr>
            <a:r>
              <a:rPr sz="4300" spc="130" dirty="0">
                <a:solidFill>
                  <a:srgbClr val="404040"/>
                </a:solidFill>
                <a:latin typeface="Times New Roman"/>
                <a:cs typeface="Times New Roman"/>
              </a:rPr>
              <a:t>Claude</a:t>
            </a:r>
            <a:r>
              <a:rPr sz="43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300" spc="150" dirty="0">
                <a:solidFill>
                  <a:srgbClr val="404040"/>
                </a:solidFill>
                <a:latin typeface="Times New Roman"/>
                <a:cs typeface="Times New Roman"/>
              </a:rPr>
              <a:t>Monet</a:t>
            </a:r>
            <a:endParaRPr sz="43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4405" y="2133600"/>
            <a:ext cx="5096764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87675" marR="5080" indent="-2969260">
              <a:lnSpc>
                <a:spcPts val="5100"/>
              </a:lnSpc>
              <a:spcBef>
                <a:spcPts val="260"/>
              </a:spcBef>
            </a:pPr>
            <a:r>
              <a:rPr spc="220" dirty="0"/>
              <a:t>A.RENOIR</a:t>
            </a:r>
            <a:r>
              <a:rPr spc="40" dirty="0"/>
              <a:t> </a:t>
            </a:r>
            <a:r>
              <a:rPr spc="185" dirty="0"/>
              <a:t>La</a:t>
            </a:r>
            <a:r>
              <a:rPr spc="40" dirty="0"/>
              <a:t> </a:t>
            </a:r>
            <a:r>
              <a:rPr spc="100" dirty="0"/>
              <a:t>Grenouillère</a:t>
            </a:r>
            <a:r>
              <a:rPr spc="35" dirty="0"/>
              <a:t> </a:t>
            </a:r>
            <a:r>
              <a:rPr spc="-50" dirty="0"/>
              <a:t>– </a:t>
            </a:r>
            <a:r>
              <a:rPr spc="-20" dirty="0"/>
              <a:t>1869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6396" y="2133600"/>
            <a:ext cx="5032794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87675" marR="5080" indent="-2841625">
              <a:lnSpc>
                <a:spcPts val="5100"/>
              </a:lnSpc>
              <a:spcBef>
                <a:spcPts val="260"/>
              </a:spcBef>
            </a:pPr>
            <a:r>
              <a:rPr spc="220" dirty="0"/>
              <a:t>C.MONET</a:t>
            </a:r>
            <a:r>
              <a:rPr spc="35" dirty="0"/>
              <a:t> </a:t>
            </a:r>
            <a:r>
              <a:rPr spc="185" dirty="0"/>
              <a:t>La</a:t>
            </a:r>
            <a:r>
              <a:rPr spc="35" dirty="0"/>
              <a:t> </a:t>
            </a:r>
            <a:r>
              <a:rPr spc="100" dirty="0"/>
              <a:t>Grenouillère</a:t>
            </a:r>
            <a:r>
              <a:rPr spc="40" dirty="0"/>
              <a:t> </a:t>
            </a:r>
            <a:r>
              <a:rPr spc="-50" dirty="0"/>
              <a:t>- </a:t>
            </a:r>
            <a:r>
              <a:rPr spc="-20" dirty="0"/>
              <a:t>1869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2810" y="2133600"/>
            <a:ext cx="5419966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4511" y="718502"/>
            <a:ext cx="7001509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33095" marR="5080" indent="-621030">
              <a:lnSpc>
                <a:spcPts val="1400"/>
              </a:lnSpc>
              <a:spcBef>
                <a:spcPts val="180"/>
              </a:spcBef>
            </a:pPr>
            <a:r>
              <a:rPr sz="12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Alberto</a:t>
            </a:r>
            <a:r>
              <a:rPr sz="12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Giacometi</a:t>
            </a:r>
            <a:r>
              <a:rPr sz="12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(1901-</a:t>
            </a:r>
            <a:r>
              <a:rPr sz="12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1966)</a:t>
            </a:r>
            <a:r>
              <a:rPr sz="12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L’Homme</a:t>
            </a:r>
            <a:r>
              <a:rPr sz="1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qui</a:t>
            </a:r>
            <a:r>
              <a:rPr sz="1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marche</a:t>
            </a:r>
            <a:r>
              <a:rPr sz="1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1960,</a:t>
            </a:r>
            <a:r>
              <a:rPr sz="1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Bronze.</a:t>
            </a:r>
            <a:r>
              <a:rPr sz="12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Collection</a:t>
            </a:r>
            <a:r>
              <a:rPr sz="1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Fondation</a:t>
            </a:r>
            <a:r>
              <a:rPr sz="1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Maeght,</a:t>
            </a:r>
            <a:r>
              <a:rPr sz="12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imes New Roman"/>
                <a:cs typeface="Times New Roman"/>
              </a:rPr>
              <a:t>Saint-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Paul</a:t>
            </a:r>
            <a:r>
              <a:rPr sz="12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Vence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©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Succession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Giacometti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295" dirty="0">
                <a:solidFill>
                  <a:srgbClr val="404040"/>
                </a:solidFill>
                <a:latin typeface="Times New Roman"/>
                <a:cs typeface="Times New Roman"/>
              </a:rPr>
              <a:t>/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ADAGP,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Paris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2011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;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 Photo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Claude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35" dirty="0">
                <a:solidFill>
                  <a:srgbClr val="404040"/>
                </a:solidFill>
                <a:latin typeface="Times New Roman"/>
                <a:cs typeface="Times New Roman"/>
              </a:rPr>
              <a:t>Germain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0328" y="2133600"/>
            <a:ext cx="2264930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4381" y="809942"/>
            <a:ext cx="1222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Femme</a:t>
            </a:r>
            <a:r>
              <a:rPr sz="1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55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12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bout</a:t>
            </a:r>
            <a:r>
              <a:rPr sz="12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Times New Roman"/>
                <a:cs typeface="Times New Roman"/>
              </a:rPr>
              <a:t>II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7267" y="2133601"/>
            <a:ext cx="1671066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2756" y="718502"/>
            <a:ext cx="2125345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41350" marR="5080" indent="-629285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(Grande</a:t>
            </a:r>
            <a:r>
              <a:rPr sz="12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femme</a:t>
            </a:r>
            <a:r>
              <a:rPr sz="1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II</a:t>
            </a:r>
            <a:r>
              <a:rPr sz="1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;</a:t>
            </a:r>
            <a:r>
              <a:rPr sz="1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Femme</a:t>
            </a:r>
            <a:r>
              <a:rPr sz="12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Times New Roman"/>
                <a:cs typeface="Times New Roman"/>
              </a:rPr>
              <a:t>nue)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[1959</a:t>
            </a:r>
            <a:r>
              <a:rPr sz="1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1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imes New Roman"/>
                <a:cs typeface="Times New Roman"/>
              </a:rPr>
              <a:t>1960]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4436" y="2133601"/>
            <a:ext cx="5816727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6291" y="809942"/>
            <a:ext cx="3578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[Buste</a:t>
            </a:r>
            <a:r>
              <a:rPr sz="1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d’homme</a:t>
            </a:r>
            <a:r>
              <a:rPr sz="1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(dit</a:t>
            </a:r>
            <a:r>
              <a:rPr sz="1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Lotar</a:t>
            </a:r>
            <a:r>
              <a:rPr sz="1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II)],</a:t>
            </a:r>
            <a:r>
              <a:rPr sz="1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vers</a:t>
            </a:r>
            <a:r>
              <a:rPr sz="1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1964-1965.</a:t>
            </a:r>
            <a:r>
              <a:rPr sz="1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imes New Roman"/>
                <a:cs typeface="Times New Roman"/>
              </a:rPr>
              <a:t>Bronze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8754" y="2133601"/>
            <a:ext cx="2768079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8460" y="535622"/>
            <a:ext cx="655447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Alberto</a:t>
            </a:r>
            <a:r>
              <a:rPr sz="1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Giacometti,</a:t>
            </a:r>
            <a:r>
              <a:rPr sz="1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Daniel</a:t>
            </a:r>
            <a:r>
              <a:rPr sz="1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Buren,</a:t>
            </a:r>
            <a:r>
              <a:rPr sz="1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vue</a:t>
            </a:r>
            <a:r>
              <a:rPr sz="1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1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l’exposition</a:t>
            </a:r>
            <a:r>
              <a:rPr sz="1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«Oeuvres</a:t>
            </a:r>
            <a:r>
              <a:rPr sz="1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contemporaines,</a:t>
            </a:r>
            <a:r>
              <a:rPr sz="1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1964-1966»,</a:t>
            </a:r>
            <a:r>
              <a:rPr sz="1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Times New Roman"/>
                <a:cs typeface="Times New Roman"/>
              </a:rPr>
              <a:t>2010</a:t>
            </a:r>
            <a:endParaRPr sz="12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4200"/>
              </a:lnSpc>
              <a:spcBef>
                <a:spcPts val="1300"/>
              </a:spcBef>
            </a:pP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Courtesy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galerie</a:t>
            </a:r>
            <a:r>
              <a:rPr sz="1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Kamel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Mennour</a:t>
            </a:r>
            <a:r>
              <a:rPr sz="1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©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65" dirty="0">
                <a:solidFill>
                  <a:srgbClr val="404040"/>
                </a:solidFill>
                <a:latin typeface="Times New Roman"/>
                <a:cs typeface="Times New Roman"/>
              </a:rPr>
              <a:t>ADAGP/Daniel</a:t>
            </a:r>
            <a:r>
              <a:rPr sz="1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Times New Roman"/>
                <a:cs typeface="Times New Roman"/>
              </a:rPr>
              <a:t>Buren/Fondation</a:t>
            </a:r>
            <a:r>
              <a:rPr sz="1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Times New Roman"/>
                <a:cs typeface="Times New Roman"/>
              </a:rPr>
              <a:t>Giacometti</a:t>
            </a:r>
            <a:r>
              <a:rPr sz="12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imes New Roman"/>
                <a:cs typeface="Times New Roman"/>
              </a:rPr>
              <a:t>Paris/Succession Giacometti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1" y="2133600"/>
            <a:ext cx="7345362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9094" y="809942"/>
            <a:ext cx="3213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Lawrence</a:t>
            </a:r>
            <a:r>
              <a:rPr sz="12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Times New Roman"/>
                <a:cs typeface="Times New Roman"/>
              </a:rPr>
              <a:t>Weiner</a:t>
            </a:r>
            <a:r>
              <a:rPr sz="12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Stones</a:t>
            </a:r>
            <a:r>
              <a:rPr sz="1200" b="1" i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i="1" spc="11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200" b="1" i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Stones.</a:t>
            </a:r>
            <a:r>
              <a:rPr sz="1200" b="1" i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200" b="1" i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i="1" spc="11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1200" b="1" i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1200" b="1" i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i="1" spc="110" dirty="0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sz="1200" b="1" i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4</a:t>
            </a:r>
            <a:r>
              <a:rPr sz="1200" b="1" dirty="0">
                <a:solidFill>
                  <a:srgbClr val="515151"/>
                </a:solidFill>
                <a:latin typeface="Times New Roman"/>
                <a:cs typeface="Times New Roman"/>
              </a:rPr>
              <a:t>,</a:t>
            </a:r>
            <a:r>
              <a:rPr sz="1200" b="1" spc="35" dirty="0">
                <a:solidFill>
                  <a:srgbClr val="515151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515151"/>
                </a:solidFill>
                <a:latin typeface="Times New Roman"/>
                <a:cs typeface="Times New Roman"/>
              </a:rPr>
              <a:t>1987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1507" y="2133601"/>
            <a:ext cx="5242572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8352" y="261846"/>
            <a:ext cx="8487410" cy="6334760"/>
            <a:chOff x="328352" y="261846"/>
            <a:chExt cx="8487410" cy="6334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352" y="261846"/>
              <a:ext cx="8487295" cy="633430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2842" y="475488"/>
              <a:ext cx="7983220" cy="5888990"/>
            </a:xfrm>
            <a:custGeom>
              <a:avLst/>
              <a:gdLst/>
              <a:ahLst/>
              <a:cxnLst/>
              <a:rect l="l" t="t" r="r" b="b"/>
              <a:pathLst>
                <a:path w="7983220" h="5888990">
                  <a:moveTo>
                    <a:pt x="0" y="0"/>
                  </a:moveTo>
                  <a:lnTo>
                    <a:pt x="7982704" y="0"/>
                  </a:lnTo>
                  <a:lnTo>
                    <a:pt x="7982704" y="5888735"/>
                  </a:lnTo>
                  <a:lnTo>
                    <a:pt x="0" y="588873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D1D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842" y="6133645"/>
              <a:ext cx="7983220" cy="1905"/>
            </a:xfrm>
            <a:custGeom>
              <a:avLst/>
              <a:gdLst/>
              <a:ahLst/>
              <a:cxnLst/>
              <a:rect l="l" t="t" r="r" b="b"/>
              <a:pathLst>
                <a:path w="7983220" h="1904">
                  <a:moveTo>
                    <a:pt x="0" y="0"/>
                  </a:moveTo>
                  <a:lnTo>
                    <a:pt x="7982704" y="1471"/>
                  </a:lnTo>
                </a:path>
              </a:pathLst>
            </a:custGeom>
            <a:ln w="12699">
              <a:solidFill>
                <a:srgbClr val="D1D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842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7982708" y="0"/>
                  </a:moveTo>
                  <a:lnTo>
                    <a:pt x="0" y="0"/>
                  </a:lnTo>
                  <a:lnTo>
                    <a:pt x="0" y="2578608"/>
                  </a:lnTo>
                  <a:lnTo>
                    <a:pt x="7982708" y="2578608"/>
                  </a:lnTo>
                  <a:lnTo>
                    <a:pt x="7982708" y="0"/>
                  </a:lnTo>
                  <a:close/>
                </a:path>
              </a:pathLst>
            </a:custGeom>
            <a:solidFill>
              <a:srgbClr val="D5D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2842" y="457200"/>
              <a:ext cx="7983220" cy="2578735"/>
            </a:xfrm>
            <a:custGeom>
              <a:avLst/>
              <a:gdLst/>
              <a:ahLst/>
              <a:cxnLst/>
              <a:rect l="l" t="t" r="r" b="b"/>
              <a:pathLst>
                <a:path w="7983220" h="2578735">
                  <a:moveTo>
                    <a:pt x="0" y="0"/>
                  </a:moveTo>
                  <a:lnTo>
                    <a:pt x="7982704" y="0"/>
                  </a:lnTo>
                  <a:lnTo>
                    <a:pt x="7982704" y="2578607"/>
                  </a:lnTo>
                  <a:lnTo>
                    <a:pt x="0" y="2578607"/>
                  </a:lnTo>
                  <a:lnTo>
                    <a:pt x="0" y="0"/>
                  </a:lnTo>
                  <a:close/>
                </a:path>
              </a:pathLst>
            </a:custGeom>
            <a:ln w="4156">
              <a:solidFill>
                <a:srgbClr val="D1D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86315" y="2166620"/>
            <a:ext cx="28028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J.</a:t>
            </a:r>
            <a:r>
              <a:rPr sz="5400" spc="-30" dirty="0"/>
              <a:t> </a:t>
            </a:r>
            <a:r>
              <a:rPr sz="5400" spc="50" dirty="0"/>
              <a:t>Pollock</a:t>
            </a:r>
            <a:endParaRPr sz="5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0585" y="362902"/>
            <a:ext cx="2630170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Titre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16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One:</a:t>
            </a:r>
            <a:r>
              <a:rPr sz="1600" b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1600" b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50" dirty="0">
                <a:solidFill>
                  <a:srgbClr val="404040"/>
                </a:solidFill>
                <a:latin typeface="Times New Roman"/>
                <a:cs typeface="Times New Roman"/>
              </a:rPr>
              <a:t>31,</a:t>
            </a:r>
            <a:r>
              <a:rPr sz="1600" b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1950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Dimension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16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269,5</a:t>
            </a:r>
            <a:r>
              <a:rPr sz="16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16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530,8</a:t>
            </a:r>
            <a:r>
              <a:rPr sz="16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Times New Roman"/>
                <a:cs typeface="Times New Roman"/>
              </a:rPr>
              <a:t>cm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1" y="2251607"/>
            <a:ext cx="7345362" cy="36959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7219" y="779462"/>
            <a:ext cx="1736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6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Times New Roman"/>
                <a:cs typeface="Times New Roman"/>
              </a:rPr>
              <a:t>She-Wolf,</a:t>
            </a:r>
            <a:r>
              <a:rPr sz="16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Times New Roman"/>
                <a:cs typeface="Times New Roman"/>
              </a:rPr>
              <a:t>1943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8102" y="2133600"/>
            <a:ext cx="6389382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1215390">
              <a:lnSpc>
                <a:spcPct val="100000"/>
              </a:lnSpc>
              <a:spcBef>
                <a:spcPts val="100"/>
              </a:spcBef>
            </a:pPr>
            <a:r>
              <a:rPr sz="4800" spc="185" dirty="0"/>
              <a:t>Number</a:t>
            </a:r>
            <a:r>
              <a:rPr sz="4800" spc="20" dirty="0"/>
              <a:t> </a:t>
            </a:r>
            <a:r>
              <a:rPr sz="4800" spc="130" dirty="0"/>
              <a:t>1A,</a:t>
            </a:r>
            <a:r>
              <a:rPr sz="4800" spc="25" dirty="0"/>
              <a:t> </a:t>
            </a:r>
            <a:r>
              <a:rPr sz="4800" spc="-20" dirty="0"/>
              <a:t>1948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600" y="2133600"/>
            <a:ext cx="6448386" cy="3931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1373</Words>
  <Application>Microsoft Macintosh PowerPoint</Application>
  <PresentationFormat>Affichage à l'écran (4:3)</PresentationFormat>
  <Paragraphs>72</Paragraphs>
  <Slides>48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Office Theme</vt:lpstr>
      <vt:lpstr>De l’art conceptuel</vt:lpstr>
      <vt:lpstr>Présentation PowerPoint</vt:lpstr>
      <vt:lpstr>Présentation PowerPoint</vt:lpstr>
      <vt:lpstr>Présentation PowerPoint</vt:lpstr>
      <vt:lpstr>Présentation PowerPoint</vt:lpstr>
      <vt:lpstr>J. Pollock</vt:lpstr>
      <vt:lpstr>Présentation PowerPoint</vt:lpstr>
      <vt:lpstr>Présentation PowerPoint</vt:lpstr>
      <vt:lpstr>Number 1A, 1948</vt:lpstr>
      <vt:lpstr>Présentation PowerPoint</vt:lpstr>
      <vt:lpstr>Présentation PowerPoint</vt:lpstr>
      <vt:lpstr>Yves Klein, séance pour une anthropometrie 1960</vt:lpstr>
      <vt:lpstr>Tir est un tableau exécuté par Niki de Saint Phalle en 1961. Il s'inscrit dans la série des Tirs, un ensemble de tableaux- performances « à la carabine »</vt:lpstr>
      <vt:lpstr>Bernar Venet, Tas de charbon 1963</vt:lpstr>
      <vt:lpstr>Allan Kaprow, artiste d’action, "18 Happenings in 6 Parts" (1959) | 4: Happenings* | Pinterest | Galleries, Happenings and NYC</vt:lpstr>
      <vt:lpstr>Sol Le Witt, Wall Drawings</vt:lpstr>
      <vt:lpstr>Présentation PowerPoint</vt:lpstr>
      <vt:lpstr>Présentation PowerPoint</vt:lpstr>
      <vt:lpstr>Kounellis 1936, Pirée- Grece auto-portrait 1982</vt:lpstr>
      <vt:lpstr>Gallerie L’Attico- Rome Cavalli 1969</vt:lpstr>
      <vt:lpstr>« Ce n’est pas des matières que je pars, c’est de l’espace. Depuis que nous sommes sortis du tableau, c’est l’espace lui-même qui est le cadre, qui est la matière [...] À partir moment où nous sommes sortis du tableau, tout est devenu tableau. C’est pour cela que je me considère comme un peintre ». Jannis Kounellis, à propos de son installation au Château de Plieux, Gers, 1995.</vt:lpstr>
      <vt:lpstr>Présentation PowerPoint</vt:lpstr>
      <vt:lpstr>Installation Esapce Palenceau, Barcelone 1976</vt:lpstr>
      <vt:lpstr>Présentation PowerPoint</vt:lpstr>
      <vt:lpstr>Jean Siméon Chardin, La Raie, vers 1724</vt:lpstr>
      <vt:lpstr>Chaïm Soutine Nature Morte à la raie, 1924</vt:lpstr>
      <vt:lpstr>Rembrandt Le bœuf écorché 1655</vt:lpstr>
      <vt:lpstr>Chaïm Soutine Le Boeuf écorché, 1924</vt:lpstr>
      <vt:lpstr>Présentation PowerPoint</vt:lpstr>
      <vt:lpstr>Kounellis Installation Espace Polenceau, Barcelone 1976</vt:lpstr>
      <vt:lpstr>Velasquez, Las Meninas 1656</vt:lpstr>
      <vt:lpstr>Cézanne</vt:lpstr>
      <vt:lpstr>Autoportrait (1875)</vt:lpstr>
      <vt:lpstr>Sa résidence du Jas de Bouffan (1878)</vt:lpstr>
      <vt:lpstr>Nature morte aux pommes et aux oranges (1895-1900)</vt:lpstr>
      <vt:lpstr>Les Baigneuses (1874-1875)</vt:lpstr>
      <vt:lpstr>Les Baigneuses (1906), huile sur toile,</vt:lpstr>
      <vt:lpstr>La Montagne Sainte-Victoire, vue de Bellevue - 1882-85</vt:lpstr>
      <vt:lpstr>Montagne Sainte-Victoire (1904-1906)</vt:lpstr>
      <vt:lpstr>Présentation PowerPoint</vt:lpstr>
      <vt:lpstr>Présentation PowerPoint</vt:lpstr>
      <vt:lpstr>A.RENOIR La Grenouillère – 1869</vt:lpstr>
      <vt:lpstr>C.MONET La Grenouillère - 1869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l’art conceptuel</dc:title>
  <cp:lastModifiedBy>Microsoft Office User</cp:lastModifiedBy>
  <cp:revision>2</cp:revision>
  <dcterms:created xsi:type="dcterms:W3CDTF">2024-04-15T08:55:46Z</dcterms:created>
  <dcterms:modified xsi:type="dcterms:W3CDTF">2025-12-16T17:02:13Z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2024-04-15T00:00:00Z</vt:filetime>
  </property>
  <property fmtid="{D5CDD505-2E9C-101B-9397-08002B2CF9AE}" pid="3" name="Producer">
    <vt:lpwstr>ilovepdf.com</vt:lpwstr>
  </property>
</Properties>
</file>