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78" r:id="rId3"/>
    <p:sldId id="479" r:id="rId4"/>
    <p:sldId id="480" r:id="rId5"/>
    <p:sldId id="299" r:id="rId6"/>
    <p:sldId id="481" r:id="rId7"/>
    <p:sldId id="482" r:id="rId8"/>
    <p:sldId id="483" r:id="rId9"/>
    <p:sldId id="484" r:id="rId10"/>
    <p:sldId id="485" r:id="rId11"/>
    <p:sldId id="284" r:id="rId12"/>
    <p:sldId id="323" r:id="rId13"/>
    <p:sldId id="312" r:id="rId14"/>
    <p:sldId id="313" r:id="rId15"/>
    <p:sldId id="314" r:id="rId16"/>
    <p:sldId id="315" r:id="rId17"/>
    <p:sldId id="316" r:id="rId18"/>
    <p:sldId id="317" r:id="rId19"/>
    <p:sldId id="318" r:id="rId20"/>
    <p:sldId id="319" r:id="rId21"/>
    <p:sldId id="320" r:id="rId22"/>
    <p:sldId id="321" r:id="rId23"/>
    <p:sldId id="322" r:id="rId24"/>
    <p:sldId id="302" r:id="rId25"/>
    <p:sldId id="303" r:id="rId26"/>
    <p:sldId id="304" r:id="rId27"/>
    <p:sldId id="305" r:id="rId28"/>
    <p:sldId id="306" r:id="rId29"/>
    <p:sldId id="307" r:id="rId30"/>
    <p:sldId id="300" r:id="rId31"/>
    <p:sldId id="308" r:id="rId32"/>
    <p:sldId id="309" r:id="rId33"/>
    <p:sldId id="333" r:id="rId34"/>
    <p:sldId id="325" r:id="rId35"/>
    <p:sldId id="331" r:id="rId36"/>
    <p:sldId id="334" r:id="rId37"/>
    <p:sldId id="332" r:id="rId38"/>
    <p:sldId id="330" r:id="rId39"/>
    <p:sldId id="326" r:id="rId40"/>
    <p:sldId id="336" r:id="rId41"/>
    <p:sldId id="327" r:id="rId42"/>
    <p:sldId id="337" r:id="rId43"/>
    <p:sldId id="339" r:id="rId44"/>
    <p:sldId id="340" r:id="rId45"/>
    <p:sldId id="328" r:id="rId46"/>
    <p:sldId id="329" r:id="rId47"/>
    <p:sldId id="341" r:id="rId48"/>
    <p:sldId id="342" r:id="rId49"/>
    <p:sldId id="343" r:id="rId50"/>
    <p:sldId id="347" r:id="rId51"/>
    <p:sldId id="344" r:id="rId52"/>
    <p:sldId id="345" r:id="rId53"/>
    <p:sldId id="346" r:id="rId54"/>
    <p:sldId id="348" r:id="rId55"/>
    <p:sldId id="349" r:id="rId56"/>
    <p:sldId id="351" r:id="rId57"/>
    <p:sldId id="350" r:id="rId58"/>
    <p:sldId id="352" r:id="rId59"/>
    <p:sldId id="353" r:id="rId60"/>
    <p:sldId id="354" r:id="rId61"/>
    <p:sldId id="355" r:id="rId62"/>
    <p:sldId id="400" r:id="rId63"/>
    <p:sldId id="401" r:id="rId64"/>
    <p:sldId id="402" r:id="rId65"/>
    <p:sldId id="403" r:id="rId66"/>
    <p:sldId id="404" r:id="rId67"/>
    <p:sldId id="405" r:id="rId68"/>
    <p:sldId id="406" r:id="rId69"/>
    <p:sldId id="407" r:id="rId70"/>
    <p:sldId id="261" r:id="rId71"/>
    <p:sldId id="263" r:id="rId72"/>
    <p:sldId id="297" r:id="rId73"/>
    <p:sldId id="298" r:id="rId74"/>
    <p:sldId id="257" r:id="rId75"/>
    <p:sldId id="260" r:id="rId76"/>
    <p:sldId id="258" r:id="rId77"/>
    <p:sldId id="259" r:id="rId78"/>
    <p:sldId id="415" r:id="rId79"/>
    <p:sldId id="301" r:id="rId80"/>
    <p:sldId id="296" r:id="rId81"/>
    <p:sldId id="262" r:id="rId82"/>
    <p:sldId id="264" r:id="rId83"/>
    <p:sldId id="265" r:id="rId84"/>
    <p:sldId id="418" r:id="rId85"/>
    <p:sldId id="419" r:id="rId86"/>
    <p:sldId id="420" r:id="rId87"/>
    <p:sldId id="421" r:id="rId88"/>
    <p:sldId id="422" r:id="rId89"/>
    <p:sldId id="423" r:id="rId90"/>
    <p:sldId id="424" r:id="rId91"/>
    <p:sldId id="425" r:id="rId92"/>
    <p:sldId id="426" r:id="rId93"/>
    <p:sldId id="427" r:id="rId94"/>
    <p:sldId id="428" r:id="rId95"/>
    <p:sldId id="429" r:id="rId96"/>
    <p:sldId id="430" r:id="rId97"/>
    <p:sldId id="431" r:id="rId98"/>
    <p:sldId id="295" r:id="rId99"/>
    <p:sldId id="432" r:id="rId100"/>
    <p:sldId id="433" r:id="rId101"/>
    <p:sldId id="292" r:id="rId102"/>
    <p:sldId id="434" r:id="rId103"/>
    <p:sldId id="435" r:id="rId104"/>
    <p:sldId id="436" r:id="rId105"/>
    <p:sldId id="411" r:id="rId106"/>
    <p:sldId id="412" r:id="rId107"/>
    <p:sldId id="498" r:id="rId108"/>
    <p:sldId id="486" r:id="rId109"/>
    <p:sldId id="495" r:id="rId110"/>
    <p:sldId id="496" r:id="rId111"/>
    <p:sldId id="497" r:id="rId112"/>
    <p:sldId id="487" r:id="rId113"/>
    <p:sldId id="488" r:id="rId114"/>
    <p:sldId id="489" r:id="rId115"/>
    <p:sldId id="490" r:id="rId116"/>
    <p:sldId id="491" r:id="rId117"/>
    <p:sldId id="492" r:id="rId118"/>
    <p:sldId id="493" r:id="rId119"/>
    <p:sldId id="494"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452" r:id="rId136"/>
    <p:sldId id="454" r:id="rId137"/>
    <p:sldId id="455" r:id="rId138"/>
    <p:sldId id="456" r:id="rId139"/>
    <p:sldId id="457" r:id="rId140"/>
    <p:sldId id="458" r:id="rId141"/>
    <p:sldId id="459" r:id="rId142"/>
    <p:sldId id="460" r:id="rId143"/>
    <p:sldId id="461" r:id="rId144"/>
    <p:sldId id="462" r:id="rId145"/>
    <p:sldId id="463" r:id="rId146"/>
    <p:sldId id="464" r:id="rId147"/>
    <p:sldId id="465" r:id="rId148"/>
    <p:sldId id="466" r:id="rId149"/>
    <p:sldId id="468" r:id="rId150"/>
    <p:sldId id="467" r:id="rId151"/>
    <p:sldId id="469" r:id="rId152"/>
    <p:sldId id="473" r:id="rId153"/>
    <p:sldId id="470" r:id="rId154"/>
    <p:sldId id="471" r:id="rId155"/>
    <p:sldId id="472" r:id="rId156"/>
    <p:sldId id="474" r:id="rId157"/>
    <p:sldId id="475" r:id="rId158"/>
    <p:sldId id="476" r:id="rId159"/>
    <p:sldId id="477" r:id="rId1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7"/>
    <p:restoredTop sz="96281"/>
  </p:normalViewPr>
  <p:slideViewPr>
    <p:cSldViewPr snapToGrid="0" snapToObjects="1">
      <p:cViewPr varScale="1">
        <p:scale>
          <a:sx n="116" d="100"/>
          <a:sy n="116" d="100"/>
        </p:scale>
        <p:origin x="6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DE516-761C-FBCE-4401-EE7FD2B580A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26F031B-A9A9-1BAB-3B0A-E7184E7DE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9B4E1C8-6B4C-8706-6EF0-00D38E41D404}"/>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5" name="Espace réservé du pied de page 4">
            <a:extLst>
              <a:ext uri="{FF2B5EF4-FFF2-40B4-BE49-F238E27FC236}">
                <a16:creationId xmlns:a16="http://schemas.microsoft.com/office/drawing/2014/main" id="{0AF9B22B-71CD-CEF0-CAA4-5D1958B52D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7EBA2E-1109-7A5A-DCFD-49B12A825766}"/>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379048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D58612-C5ED-ED86-1FEB-0199D4EB87F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E8CB42-CB80-C598-D087-4B6E071E1DA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847C60-F905-D98C-6724-2C9E005B4C70}"/>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5" name="Espace réservé du pied de page 4">
            <a:extLst>
              <a:ext uri="{FF2B5EF4-FFF2-40B4-BE49-F238E27FC236}">
                <a16:creationId xmlns:a16="http://schemas.microsoft.com/office/drawing/2014/main" id="{139A1E81-B04B-3A84-E962-98CE2B33CE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5DB665-853B-6EC4-79BB-C253B4483C17}"/>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66325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5F2F34E-D124-2F25-E6F7-5EA4B433E69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E0786F3-6E26-C262-5AB7-70BC9B492B2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9A6BD68-55A4-EB6C-F18A-C65C0CC02567}"/>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5" name="Espace réservé du pied de page 4">
            <a:extLst>
              <a:ext uri="{FF2B5EF4-FFF2-40B4-BE49-F238E27FC236}">
                <a16:creationId xmlns:a16="http://schemas.microsoft.com/office/drawing/2014/main" id="{12B0FBE8-0594-C370-E8E3-93724DA6CB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72F1FF-F114-28BC-0921-2EE6F74CDBE3}"/>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319391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5A5D8-0A5C-592E-4D4C-0E35975625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876A4C-0D53-5EC1-282B-F6164710624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757A55-D055-36DD-FC4D-998A98736F6E}"/>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5" name="Espace réservé du pied de page 4">
            <a:extLst>
              <a:ext uri="{FF2B5EF4-FFF2-40B4-BE49-F238E27FC236}">
                <a16:creationId xmlns:a16="http://schemas.microsoft.com/office/drawing/2014/main" id="{1B9F8699-0983-CEA7-BBDB-0C311E5867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2ADA98-3E32-4623-C639-518EC04DFA50}"/>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151552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82FD1-31DF-DCBF-2662-D652300B688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792920F-2331-4C00-4D05-798D85985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980B218-5737-68EF-60F8-468C5030B61B}"/>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5" name="Espace réservé du pied de page 4">
            <a:extLst>
              <a:ext uri="{FF2B5EF4-FFF2-40B4-BE49-F238E27FC236}">
                <a16:creationId xmlns:a16="http://schemas.microsoft.com/office/drawing/2014/main" id="{999CF8CE-4E89-945E-4C9E-D2F73AEA37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3C9174-57CF-2610-37C2-65B9966F672B}"/>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3543417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DA122-33A6-BA17-C635-8AEE747C3F1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294884-0A77-246A-899E-E5F13F56F61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6F25407-677F-723F-C32E-3331C114DFB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ABBBFD-7193-73B0-4BB3-B9A054F7D5D4}"/>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6" name="Espace réservé du pied de page 5">
            <a:extLst>
              <a:ext uri="{FF2B5EF4-FFF2-40B4-BE49-F238E27FC236}">
                <a16:creationId xmlns:a16="http://schemas.microsoft.com/office/drawing/2014/main" id="{D02D614A-2C34-773D-6172-BBFAD75AA5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13005D7-27A0-1EDC-08F9-117131EC2094}"/>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162344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516F27-DAB9-4D28-C68F-1983C0EB311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A237E2A-8EBD-7179-0117-09E4CA15C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3AC7823-53B3-476B-B782-5F20197CBED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2A3FEC9-937C-1FDC-EBC2-9435206E3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855CD31-9F53-22C1-9FF4-75B5152B01D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5A92249-6733-DA11-843D-A2E16E1781C8}"/>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8" name="Espace réservé du pied de page 7">
            <a:extLst>
              <a:ext uri="{FF2B5EF4-FFF2-40B4-BE49-F238E27FC236}">
                <a16:creationId xmlns:a16="http://schemas.microsoft.com/office/drawing/2014/main" id="{5CA9588F-793E-9B05-9EC0-BFBD92B8B60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55C424F-0E26-1882-05ED-66DADD9809BE}"/>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225882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4AAB9-BDE1-8FAA-B21D-18BD3E5183D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25C2218-1D3E-F641-2652-6BBD93C82DBB}"/>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4" name="Espace réservé du pied de page 3">
            <a:extLst>
              <a:ext uri="{FF2B5EF4-FFF2-40B4-BE49-F238E27FC236}">
                <a16:creationId xmlns:a16="http://schemas.microsoft.com/office/drawing/2014/main" id="{C5C993F7-FFB1-0B61-150B-C8F74FD4858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8F5356E-EDA6-BA82-7D10-2C901A9AE65E}"/>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361894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6A4A951-1799-A5CA-E2AD-F3C80D4642E4}"/>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3" name="Espace réservé du pied de page 2">
            <a:extLst>
              <a:ext uri="{FF2B5EF4-FFF2-40B4-BE49-F238E27FC236}">
                <a16:creationId xmlns:a16="http://schemas.microsoft.com/office/drawing/2014/main" id="{B65F37E1-FDE9-CC49-253F-58AF627392B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E7E2CD-E0D7-C34A-646D-2E0E5B75D523}"/>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22418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EC31A-3092-BCBA-5DCC-B037A78530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976D68E-BC51-64E3-635B-D4374C7D9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63F27D4-8D01-4660-6C11-830D6BB4E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1B427CF-0805-97B8-560C-A3CEE4612987}"/>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6" name="Espace réservé du pied de page 5">
            <a:extLst>
              <a:ext uri="{FF2B5EF4-FFF2-40B4-BE49-F238E27FC236}">
                <a16:creationId xmlns:a16="http://schemas.microsoft.com/office/drawing/2014/main" id="{B7D1273F-59C4-DBE4-F6AB-26FECE2AB6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65C358-C0EE-CF79-FC0E-AC1F2208A335}"/>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312937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2E838-830B-ED1D-78CC-482DB890EB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D3B3863-076A-77ED-DC16-46284AF41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4B7B969-C457-E223-6491-02C53783F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78D17F0-70DA-8336-FC4A-0C3CB60652F3}"/>
              </a:ext>
            </a:extLst>
          </p:cNvPr>
          <p:cNvSpPr>
            <a:spLocks noGrp="1"/>
          </p:cNvSpPr>
          <p:nvPr>
            <p:ph type="dt" sz="half" idx="10"/>
          </p:nvPr>
        </p:nvSpPr>
        <p:spPr/>
        <p:txBody>
          <a:bodyPr/>
          <a:lstStyle/>
          <a:p>
            <a:fld id="{E146F024-18F5-5A46-96DA-D612DF18324E}" type="datetimeFigureOut">
              <a:rPr lang="fr-FR" smtClean="0"/>
              <a:t>10/03/2026</a:t>
            </a:fld>
            <a:endParaRPr lang="fr-FR"/>
          </a:p>
        </p:txBody>
      </p:sp>
      <p:sp>
        <p:nvSpPr>
          <p:cNvPr id="6" name="Espace réservé du pied de page 5">
            <a:extLst>
              <a:ext uri="{FF2B5EF4-FFF2-40B4-BE49-F238E27FC236}">
                <a16:creationId xmlns:a16="http://schemas.microsoft.com/office/drawing/2014/main" id="{C0AA94FB-3691-CF6E-8515-3C7C58D564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12A9BC-2571-A7EC-EB22-B97C4CC22AAF}"/>
              </a:ext>
            </a:extLst>
          </p:cNvPr>
          <p:cNvSpPr>
            <a:spLocks noGrp="1"/>
          </p:cNvSpPr>
          <p:nvPr>
            <p:ph type="sldNum" sz="quarter" idx="12"/>
          </p:nvPr>
        </p:nvSpPr>
        <p:spPr/>
        <p:txBody>
          <a:bodyPr/>
          <a:lstStyle/>
          <a:p>
            <a:fld id="{4C716ECB-2BDB-B74B-A399-00ED64358759}" type="slidenum">
              <a:rPr lang="fr-FR" smtClean="0"/>
              <a:t>‹N°›</a:t>
            </a:fld>
            <a:endParaRPr lang="fr-FR"/>
          </a:p>
        </p:txBody>
      </p:sp>
    </p:spTree>
    <p:extLst>
      <p:ext uri="{BB962C8B-B14F-4D97-AF65-F5344CB8AC3E}">
        <p14:creationId xmlns:p14="http://schemas.microsoft.com/office/powerpoint/2010/main" val="89222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EDDDED4-4BC1-4441-F0F0-ECEEFA09D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E67321E-C677-4278-F2E4-8BC2851E8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A7A25F-01AE-0F82-5693-AD4756F28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6F024-18F5-5A46-96DA-D612DF18324E}" type="datetimeFigureOut">
              <a:rPr lang="fr-FR" smtClean="0"/>
              <a:t>10/03/2026</a:t>
            </a:fld>
            <a:endParaRPr lang="fr-FR"/>
          </a:p>
        </p:txBody>
      </p:sp>
      <p:sp>
        <p:nvSpPr>
          <p:cNvPr id="5" name="Espace réservé du pied de page 4">
            <a:extLst>
              <a:ext uri="{FF2B5EF4-FFF2-40B4-BE49-F238E27FC236}">
                <a16:creationId xmlns:a16="http://schemas.microsoft.com/office/drawing/2014/main" id="{CC255FFF-C35B-D95A-7FEB-17173AFD1B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FA534D1-6E5F-16F0-8030-829016661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16ECB-2BDB-B74B-A399-00ED64358759}" type="slidenum">
              <a:rPr lang="fr-FR" smtClean="0"/>
              <a:t>‹N°›</a:t>
            </a:fld>
            <a:endParaRPr lang="fr-FR"/>
          </a:p>
        </p:txBody>
      </p:sp>
    </p:spTree>
    <p:extLst>
      <p:ext uri="{BB962C8B-B14F-4D97-AF65-F5344CB8AC3E}">
        <p14:creationId xmlns:p14="http://schemas.microsoft.com/office/powerpoint/2010/main" val="396450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journals.openedition.org/amerika/13904?lang=es#ftn1"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doi.org/10.4000/amerika.13904"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journals.openedition.org/amerika/13904?lang=es#ftn6"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journals.openedition.org/amerika/13904?lang=es#ftn8" TargetMode="External"/><Relationship Id="rId2" Type="http://schemas.openxmlformats.org/officeDocument/2006/relationships/hyperlink" Target="https://journals.openedition.org/amerika/13904?lang=es#ftn7"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journals.openedition.org/amerika/13904?lang=es#ftn9"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africultures.com/le-marron-un-indocile-qui-refuse-lordre-des-choses-impose-par-les-dominants-13603/" TargetMode="External"/><Relationship Id="rId2" Type="http://schemas.openxmlformats.org/officeDocument/2006/relationships/hyperlink" Target="http://africultures.com/1-2-la-possibilite-dun-archipel-corps-graphie-dun-paysage-a-venir/" TargetMode="External"/><Relationship Id="rId1" Type="http://schemas.openxmlformats.org/officeDocument/2006/relationships/slideLayout" Target="../slideLayouts/slideLayout2.xml"/><Relationship Id="rId5" Type="http://schemas.openxmlformats.org/officeDocument/2006/relationships/hyperlink" Target="http://africultures.com/revue/?numb=12639" TargetMode="External"/><Relationship Id="rId4" Type="http://schemas.openxmlformats.org/officeDocument/2006/relationships/hyperlink" Target="http://africultures.com/poetiques-de-resistance-vision-prophetique-passe-14092/"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file:///Users/chiarapalermo/Documents/%5b1_2%5d%20La%20possibilit&#233;%20d&#8217;un%20archipel%20corps%20&amp;%20graphie%20d&#8217;un%20paysage%20&#224;%20venir.html#_ftn1"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file:///Users/chiarapalermo/Documents/%5b1_2%5d%20La%20possibilit&#233;%20d&#8217;un%20archipel%20corps%20&amp;%20graphie%20d&#8217;un%20paysage%20&#224;%20venir.html#_ftn3" TargetMode="External"/><Relationship Id="rId2" Type="http://schemas.openxmlformats.org/officeDocument/2006/relationships/hyperlink" Target="file:///Users/chiarapalermo/Documents/%5b1_2%5d%20La%20possibilit&#233;%20d&#8217;un%20archipel%20corps%20&amp;%20graphie%20d&#8217;un%20paysage%20&#224;%20venir.html#_ftn2"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file:///Users/chiarapalermo/Documents/%5b1_2%5d%20La%20possibilit&#233;%20d&#8217;un%20archipel%20corps%20&amp;%20graphie%20d&#8217;un%20paysage%20&#224;%20venir.html#_ftn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africultures.com/fais-partie-dune-afrique-sest-toujours-regardee-meme-propres-yeux/"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file:///Users/chiarapalermo/Documents/%5b1_2%5d%20La%20possibilit&#233;%20d&#8217;un%20archipel%20corps%20&amp;%20graphie%20d&#8217;un%20paysage%20&#224;%20venir.html#_ftn5"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acebook.com/christian.alandete?__cft__%5b0%5d=AZW-KW-Y0jrYj8QBBuR9IPPiwFiA3ANxLIbLP3ogDRk7XxkZ7cm-Da-cBfckRme1yI0OfLN3Vp_RENqERxAT1PWEXaFdM0cfm63csd8wraxlgRaFpmyqkcmRAMb74GJsUP356yu1T73uU7hzo2tm6CEIvZVUSoLpT9IAWUI0CofWvA&amp;__tn__=-%5dK-R"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s://books.openedition.org/europhilosophie/206#ftn19"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http://www2.univ-paris8.fr/deleuze/puce.gif"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kaderattia.de/?p=4033"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kaderattia.com/wordpress/untitled-couscous-kunstern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kaderattia.de/?p=4033"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kaderattia.com/wordpress/untitled-couscous-kunsterne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C36538-921E-9C4C-E8C7-82E208AF0D12}"/>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E14A4A06-3D4B-8D3A-BF43-C2CAFD8FBF8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38824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8645D-32AB-7D44-9A97-C5390369BF95}"/>
              </a:ext>
            </a:extLst>
          </p:cNvPr>
          <p:cNvSpPr>
            <a:spLocks noGrp="1"/>
          </p:cNvSpPr>
          <p:nvPr>
            <p:ph type="title"/>
          </p:nvPr>
        </p:nvSpPr>
        <p:spPr/>
        <p:txBody>
          <a:bodyPr/>
          <a:lstStyle/>
          <a:p>
            <a:pPr fontAlgn="auto">
              <a:spcAft>
                <a:spcPts val="0"/>
              </a:spcAft>
              <a:defRPr/>
            </a:pPr>
            <a:endParaRPr lang="fr-FR"/>
          </a:p>
        </p:txBody>
      </p:sp>
      <p:sp>
        <p:nvSpPr>
          <p:cNvPr id="17410" name="Espace réservé du contenu 2">
            <a:extLst>
              <a:ext uri="{FF2B5EF4-FFF2-40B4-BE49-F238E27FC236}">
                <a16:creationId xmlns:a16="http://schemas.microsoft.com/office/drawing/2014/main" id="{675B900C-C204-8843-B614-5A2D793C60D3}"/>
              </a:ext>
            </a:extLst>
          </p:cNvPr>
          <p:cNvSpPr>
            <a:spLocks noGrp="1" noChangeArrowheads="1"/>
          </p:cNvSpPr>
          <p:nvPr>
            <p:ph idx="1"/>
          </p:nvPr>
        </p:nvSpPr>
        <p:spPr/>
        <p:txBody>
          <a:bodyPr/>
          <a:lstStyle/>
          <a:p>
            <a:r>
              <a:rPr lang="fr-FR" altLang="fr-FR"/>
              <a:t>« ‘‘avant’’ la représentation organique : des axes et des vecteurs, des gradients, des zones, des mouvements cinématiques et des tendances dynamiques, par rapport auxquels les formes sont contingentes et accessoires » </a:t>
            </a:r>
          </a:p>
          <a:p>
            <a:r>
              <a:rPr lang="fr-FR" altLang="fr-FR"/>
              <a:t>Gilles Deleuze, Logique de la sensation, Seuil, 1981.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4D5ADB-6BD1-BB4D-B436-73C532FBF4D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B48D56E-2C2D-8D4A-90B9-8AF780B579C0}"/>
              </a:ext>
            </a:extLst>
          </p:cNvPr>
          <p:cNvSpPr>
            <a:spLocks noGrp="1"/>
          </p:cNvSpPr>
          <p:nvPr>
            <p:ph idx="1"/>
          </p:nvPr>
        </p:nvSpPr>
        <p:spPr/>
        <p:txBody>
          <a:bodyPr>
            <a:normAutofit fontScale="92500"/>
          </a:bodyPr>
          <a:lstStyle/>
          <a:p>
            <a:r>
              <a:rPr lang="fr-FR" dirty="0"/>
              <a:t>« Toute chose nous apparaît à travers un medium qu’elle colore de qualité fondamentale ; ce morceau de bois n’est ni un assemblage de couleurs et de données tactiles, ni même leur </a:t>
            </a:r>
            <a:r>
              <a:rPr lang="fr-FR" i="1" dirty="0"/>
              <a:t>Gestalt</a:t>
            </a:r>
            <a:r>
              <a:rPr lang="fr-FR" dirty="0"/>
              <a:t> totale, mais il émane de lui comme une essence ligneuse, ces ‘‘ données sensibles’’ modulent un certain thème ou illustrent un certain style qui est le bois même et qui fait autour de ce morceau que voici et de la perception que j’en ai un horizon de sens. Le monde naturel [...] n’est rien d’autre que le lieu de tous les thèmes et de tous les styles possibles ».</a:t>
            </a:r>
          </a:p>
          <a:p>
            <a:r>
              <a:rPr lang="fr-FR" dirty="0"/>
              <a:t> </a:t>
            </a:r>
          </a:p>
          <a:p>
            <a:r>
              <a:rPr lang="fr-FR" dirty="0"/>
              <a:t> M. Merleau-Ponty, Phénoménologie de la perception, Paris, Gallimard, 1945, « Folio » 2003, p. 514</a:t>
            </a:r>
          </a:p>
          <a:p>
            <a:endParaRPr lang="fr-FR" dirty="0"/>
          </a:p>
        </p:txBody>
      </p:sp>
    </p:spTree>
    <p:extLst>
      <p:ext uri="{BB962C8B-B14F-4D97-AF65-F5344CB8AC3E}">
        <p14:creationId xmlns:p14="http://schemas.microsoft.com/office/powerpoint/2010/main" val="30575389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0" y="1443841"/>
            <a:ext cx="4572000" cy="3970318"/>
          </a:xfrm>
          <a:prstGeom prst="rect">
            <a:avLst/>
          </a:prstGeom>
        </p:spPr>
        <p:txBody>
          <a:bodyPr>
            <a:spAutoFit/>
          </a:bodyPr>
          <a:lstStyle/>
          <a:p>
            <a:r>
              <a:rPr lang="fr-FR" dirty="0"/>
              <a:t>« Je n’oppose pas qualité à quantité, ni perception à idée – Je cherche dans le monde perçu des noyaux de sens qui sont in-visibles, mais qui simplement ne le sont pas au sens de la négation absolue (ou de la positivité absolue du « monde intelligible »), mais au sens de l’</a:t>
            </a:r>
            <a:r>
              <a:rPr lang="fr-FR" i="1" dirty="0"/>
              <a:t>autre dimensionnalité</a:t>
            </a:r>
            <a:r>
              <a:rPr lang="fr-FR" dirty="0"/>
              <a:t>, comme la profondeur se creuse derrière [la] hauteur et [la] largeur, comme le temps se creuse derrière l’espace. […] Étudier l’insertion de la profondeur dans la perception, et celle du langage dans le monde du silence ».</a:t>
            </a:r>
            <a:endParaRPr lang="en-GB" dirty="0"/>
          </a:p>
          <a:p>
            <a:r>
              <a:rPr lang="en-GB" dirty="0"/>
              <a:t>M. </a:t>
            </a:r>
            <a:r>
              <a:rPr lang="en-GB" dirty="0" err="1"/>
              <a:t>M</a:t>
            </a:r>
            <a:r>
              <a:rPr lang="en-GB" cap="small" dirty="0" err="1"/>
              <a:t>erleau-Ponty</a:t>
            </a:r>
            <a:r>
              <a:rPr lang="en-GB" dirty="0"/>
              <a:t>, </a:t>
            </a:r>
            <a:r>
              <a:rPr lang="en-GB" i="1" dirty="0"/>
              <a:t>Le visible et </a:t>
            </a:r>
            <a:r>
              <a:rPr lang="en-GB" i="1" dirty="0" err="1"/>
              <a:t>l’invisible</a:t>
            </a:r>
            <a:r>
              <a:rPr lang="en-GB" dirty="0"/>
              <a:t>, </a:t>
            </a:r>
            <a:r>
              <a:rPr lang="en-GB" i="1" dirty="0" err="1"/>
              <a:t>op.cit</a:t>
            </a:r>
            <a:r>
              <a:rPr lang="en-GB" dirty="0"/>
              <a:t>., p. 285.</a:t>
            </a:r>
          </a:p>
        </p:txBody>
      </p:sp>
    </p:spTree>
    <p:extLst>
      <p:ext uri="{BB962C8B-B14F-4D97-AF65-F5344CB8AC3E}">
        <p14:creationId xmlns:p14="http://schemas.microsoft.com/office/powerpoint/2010/main" val="3269174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900D6-589B-FB0E-A568-845E68AD0B74}"/>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45AD8B42-533F-8727-F9C2-7433C7525BB8}"/>
              </a:ext>
            </a:extLst>
          </p:cNvPr>
          <p:cNvPicPr>
            <a:picLocks noGrp="1" noChangeAspect="1"/>
          </p:cNvPicPr>
          <p:nvPr>
            <p:ph idx="1"/>
          </p:nvPr>
        </p:nvPicPr>
        <p:blipFill>
          <a:blip r:embed="rId2"/>
          <a:stretch>
            <a:fillRect/>
          </a:stretch>
        </p:blipFill>
        <p:spPr>
          <a:xfrm>
            <a:off x="3313168" y="1825625"/>
            <a:ext cx="5565664" cy="4351338"/>
          </a:xfrm>
        </p:spPr>
      </p:pic>
    </p:spTree>
    <p:extLst>
      <p:ext uri="{BB962C8B-B14F-4D97-AF65-F5344CB8AC3E}">
        <p14:creationId xmlns:p14="http://schemas.microsoft.com/office/powerpoint/2010/main" val="1523344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B34F6-FD36-D850-0E07-02BC0C4E8391}"/>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58C3510-BC27-D7FD-BE93-5CEA6D60E504}"/>
              </a:ext>
            </a:extLst>
          </p:cNvPr>
          <p:cNvPicPr>
            <a:picLocks noGrp="1" noChangeAspect="1"/>
          </p:cNvPicPr>
          <p:nvPr>
            <p:ph idx="1"/>
          </p:nvPr>
        </p:nvPicPr>
        <p:blipFill>
          <a:blip r:embed="rId2"/>
          <a:stretch>
            <a:fillRect/>
          </a:stretch>
        </p:blipFill>
        <p:spPr>
          <a:xfrm>
            <a:off x="1671145" y="56936"/>
            <a:ext cx="5972762" cy="6801063"/>
          </a:xfrm>
        </p:spPr>
      </p:pic>
    </p:spTree>
    <p:extLst>
      <p:ext uri="{BB962C8B-B14F-4D97-AF65-F5344CB8AC3E}">
        <p14:creationId xmlns:p14="http://schemas.microsoft.com/office/powerpoint/2010/main" val="16071045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150C82-E37C-64DE-A73A-8575F9988E1B}"/>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647D85F-16C4-DF84-92E6-4BB666A92DAC}"/>
              </a:ext>
            </a:extLst>
          </p:cNvPr>
          <p:cNvPicPr>
            <a:picLocks noGrp="1" noChangeAspect="1"/>
          </p:cNvPicPr>
          <p:nvPr>
            <p:ph idx="1"/>
          </p:nvPr>
        </p:nvPicPr>
        <p:blipFill>
          <a:blip r:embed="rId2"/>
          <a:stretch>
            <a:fillRect/>
          </a:stretch>
        </p:blipFill>
        <p:spPr>
          <a:xfrm>
            <a:off x="2133600" y="147145"/>
            <a:ext cx="5403144" cy="6029818"/>
          </a:xfrm>
        </p:spPr>
      </p:pic>
    </p:spTree>
    <p:extLst>
      <p:ext uri="{BB962C8B-B14F-4D97-AF65-F5344CB8AC3E}">
        <p14:creationId xmlns:p14="http://schemas.microsoft.com/office/powerpoint/2010/main" val="31335127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22705-A5A3-7DCD-9605-6E9EEBEACAC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81B45E5-26CA-B30D-7C4E-E133DE0873A4}"/>
              </a:ext>
            </a:extLst>
          </p:cNvPr>
          <p:cNvPicPr>
            <a:picLocks noGrp="1" noChangeAspect="1"/>
          </p:cNvPicPr>
          <p:nvPr>
            <p:ph idx="1"/>
          </p:nvPr>
        </p:nvPicPr>
        <p:blipFill>
          <a:blip r:embed="rId2"/>
          <a:stretch>
            <a:fillRect/>
          </a:stretch>
        </p:blipFill>
        <p:spPr>
          <a:xfrm>
            <a:off x="1008993" y="0"/>
            <a:ext cx="9980543" cy="6492875"/>
          </a:xfrm>
        </p:spPr>
      </p:pic>
    </p:spTree>
    <p:extLst>
      <p:ext uri="{BB962C8B-B14F-4D97-AF65-F5344CB8AC3E}">
        <p14:creationId xmlns:p14="http://schemas.microsoft.com/office/powerpoint/2010/main" val="14874068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72BAC-1C7B-9FE3-D607-368BD65A4CAC}"/>
              </a:ext>
            </a:extLst>
          </p:cNvPr>
          <p:cNvSpPr>
            <a:spLocks noGrp="1"/>
          </p:cNvSpPr>
          <p:nvPr>
            <p:ph type="title"/>
          </p:nvPr>
        </p:nvSpPr>
        <p:spPr/>
        <p:txBody>
          <a:bodyPr/>
          <a:lstStyle/>
          <a:p>
            <a:endParaRPr lang="fr-FR" dirty="0"/>
          </a:p>
        </p:txBody>
      </p:sp>
      <p:pic>
        <p:nvPicPr>
          <p:cNvPr id="9" name="Espace réservé du contenu 8">
            <a:extLst>
              <a:ext uri="{FF2B5EF4-FFF2-40B4-BE49-F238E27FC236}">
                <a16:creationId xmlns:a16="http://schemas.microsoft.com/office/drawing/2014/main" id="{8D09696A-3560-5301-3DFE-D72C56238DB3}"/>
              </a:ext>
            </a:extLst>
          </p:cNvPr>
          <p:cNvPicPr>
            <a:picLocks noGrp="1" noChangeAspect="1"/>
          </p:cNvPicPr>
          <p:nvPr>
            <p:ph idx="1"/>
          </p:nvPr>
        </p:nvPicPr>
        <p:blipFill>
          <a:blip r:embed="rId2"/>
          <a:stretch>
            <a:fillRect/>
          </a:stretch>
        </p:blipFill>
        <p:spPr>
          <a:xfrm>
            <a:off x="1240221" y="365125"/>
            <a:ext cx="8174440" cy="5811838"/>
          </a:xfrm>
        </p:spPr>
      </p:pic>
    </p:spTree>
    <p:extLst>
      <p:ext uri="{BB962C8B-B14F-4D97-AF65-F5344CB8AC3E}">
        <p14:creationId xmlns:p14="http://schemas.microsoft.com/office/powerpoint/2010/main" val="13976740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7C7FDE-D481-A8C2-E608-1BDAD7DB88E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1610942-730B-874D-C5B0-7F6A686F2E6B}"/>
              </a:ext>
            </a:extLst>
          </p:cNvPr>
          <p:cNvSpPr>
            <a:spLocks noGrp="1"/>
          </p:cNvSpPr>
          <p:nvPr>
            <p:ph idx="1"/>
          </p:nvPr>
        </p:nvSpPr>
        <p:spPr/>
        <p:txBody>
          <a:bodyPr/>
          <a:lstStyle/>
          <a:p>
            <a:r>
              <a:rPr lang="fr-FR" dirty="0"/>
              <a:t>Glissant, Édouard, Poétique de la Relation </a:t>
            </a:r>
            <a:r>
              <a:rPr lang="fr-FR" i="1" dirty="0"/>
              <a:t>(Poétique III)</a:t>
            </a:r>
            <a:r>
              <a:rPr lang="fr-FR" dirty="0"/>
              <a:t>, Paris, Gallimard, 1990.</a:t>
            </a:r>
          </a:p>
          <a:p>
            <a:r>
              <a:rPr lang="fr-FR" dirty="0"/>
              <a:t>- Glissant, Édouard,</a:t>
            </a:r>
            <a:r>
              <a:rPr lang="fr-FR" i="1" dirty="0"/>
              <a:t> Tout-Monde</a:t>
            </a:r>
            <a:r>
              <a:rPr lang="fr-FR" dirty="0"/>
              <a:t>, Paris, Gallimard, 1993.</a:t>
            </a:r>
          </a:p>
          <a:p>
            <a:r>
              <a:rPr lang="fr-FR" dirty="0"/>
              <a:t>- Glissant, Édouard,</a:t>
            </a:r>
            <a:r>
              <a:rPr lang="fr-FR" i="1" dirty="0"/>
              <a:t> Faulkner, Mississippi</a:t>
            </a:r>
            <a:r>
              <a:rPr lang="fr-FR" dirty="0"/>
              <a:t>, Paris, Stock, 1996.</a:t>
            </a:r>
          </a:p>
          <a:p>
            <a:r>
              <a:rPr lang="fr-FR" dirty="0"/>
              <a:t>- Glissant, Édouard,</a:t>
            </a:r>
            <a:r>
              <a:rPr lang="fr-FR" i="1" dirty="0"/>
              <a:t> Introduction à une poétique du Divers</a:t>
            </a:r>
            <a:r>
              <a:rPr lang="fr-FR" dirty="0"/>
              <a:t>, Gallimard, 1996.</a:t>
            </a:r>
          </a:p>
          <a:p>
            <a:r>
              <a:rPr lang="fr-FR" dirty="0"/>
              <a:t>- Glissant, Édouard,</a:t>
            </a:r>
            <a:r>
              <a:rPr lang="fr-FR" i="1" dirty="0"/>
              <a:t> Malemort</a:t>
            </a:r>
            <a:r>
              <a:rPr lang="fr-FR" dirty="0"/>
              <a:t>, Paris, Gallimard, 1997.</a:t>
            </a:r>
          </a:p>
          <a:p>
            <a:r>
              <a:rPr lang="fr-FR" dirty="0"/>
              <a:t>- Glissant, Édouard,</a:t>
            </a:r>
            <a:r>
              <a:rPr lang="fr-FR" i="1" dirty="0"/>
              <a:t> Traité du Tout-monde (Poétique IV)</a:t>
            </a:r>
            <a:r>
              <a:rPr lang="fr-FR" dirty="0"/>
              <a:t>, Paris, Gallimard, 1997.</a:t>
            </a:r>
          </a:p>
          <a:p>
            <a:endParaRPr lang="fr-FR" dirty="0"/>
          </a:p>
        </p:txBody>
      </p:sp>
    </p:spTree>
    <p:extLst>
      <p:ext uri="{BB962C8B-B14F-4D97-AF65-F5344CB8AC3E}">
        <p14:creationId xmlns:p14="http://schemas.microsoft.com/office/powerpoint/2010/main" val="23429588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088EC-BDEE-7C04-F68C-2FB6B6F0F23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3847B05-A482-BE6A-7AE9-55A0BE8D989B}"/>
              </a:ext>
            </a:extLst>
          </p:cNvPr>
          <p:cNvSpPr>
            <a:spLocks noGrp="1"/>
          </p:cNvSpPr>
          <p:nvPr>
            <p:ph idx="1"/>
          </p:nvPr>
        </p:nvSpPr>
        <p:spPr/>
        <p:txBody>
          <a:bodyPr>
            <a:normAutofit/>
          </a:bodyPr>
          <a:lstStyle/>
          <a:p>
            <a:r>
              <a:rPr lang="fr-FR" sz="2000" dirty="0"/>
              <a:t>L’imaginaire de mon lieu est relié à la réalité imaginable des lieux du monde, et tout inversement. L’archipel est cette réalité source, non pas unique, d’où sont sécrétés ces imaginaires : le schème de l’appartenance et de la relation, en même temps. (Glissant, 2009 : 47)</a:t>
            </a:r>
          </a:p>
          <a:p>
            <a:pPr marL="0" indent="0">
              <a:buNone/>
            </a:pPr>
            <a:endParaRPr lang="fr-FR" sz="2000" dirty="0"/>
          </a:p>
          <a:p>
            <a:r>
              <a:rPr lang="fr-FR" sz="2000" dirty="0" err="1"/>
              <a:t>Transrhétoriques</a:t>
            </a:r>
            <a:r>
              <a:rPr lang="fr-FR" sz="2000" dirty="0"/>
              <a:t>, dont les usages ne nous sont pas encore connus. (Glissant, 1997 : 112)</a:t>
            </a:r>
          </a:p>
          <a:p>
            <a:r>
              <a:rPr lang="fr-FR" sz="2000" dirty="0"/>
              <a:t>La pensée du </a:t>
            </a:r>
            <a:r>
              <a:rPr lang="fr-FR" sz="2000" i="1" dirty="0"/>
              <a:t>divers</a:t>
            </a:r>
            <a:r>
              <a:rPr lang="fr-FR" sz="2000" dirty="0"/>
              <a:t>, notre rhizome infini et quantité. La pensée de la </a:t>
            </a:r>
            <a:r>
              <a:rPr lang="fr-FR" sz="2000" i="1" dirty="0"/>
              <a:t>mondialité</a:t>
            </a:r>
            <a:r>
              <a:rPr lang="fr-FR" sz="2000" dirty="0"/>
              <a:t>, que nous hélons sans cesse, de peur que nous ne sachions pas la distinguer du feu roulant de nos mondialisations cataclysmiques. La pensée de l’</a:t>
            </a:r>
            <a:r>
              <a:rPr lang="fr-FR" sz="2000" i="1" dirty="0"/>
              <a:t>identité racine unique</a:t>
            </a:r>
            <a:r>
              <a:rPr lang="fr-FR" sz="2000" dirty="0"/>
              <a:t>, qui tue sur place, ou au contraire de l’</a:t>
            </a:r>
            <a:r>
              <a:rPr lang="fr-FR" sz="2000" i="1" dirty="0"/>
              <a:t>identité qui chemine</a:t>
            </a:r>
            <a:r>
              <a:rPr lang="fr-FR" sz="2000" dirty="0"/>
              <a:t>, qui ne va pas à l’unique, elle renforce les uns et les autres, et l’ici par l’ailleurs. La pensée des </a:t>
            </a:r>
            <a:r>
              <a:rPr lang="fr-FR" sz="2000" i="1" dirty="0"/>
              <a:t>cultures ataviques</a:t>
            </a:r>
            <a:r>
              <a:rPr lang="fr-FR" sz="2000" dirty="0"/>
              <a:t>, qui ont mortellement fondé la légitimité et le territoire, et des </a:t>
            </a:r>
            <a:r>
              <a:rPr lang="fr-FR" sz="2000" i="1" dirty="0"/>
              <a:t>cultures composites</a:t>
            </a:r>
            <a:r>
              <a:rPr lang="fr-FR" sz="2000" dirty="0"/>
              <a:t>, celles-ci qui opposent et mêlent à tout coup leurs digenèses, folles naissances primordiales</a:t>
            </a:r>
            <a:r>
              <a:rPr lang="fr-FR" sz="2000" dirty="0">
                <a:hlinkClick r:id="rId2"/>
              </a:rPr>
              <a:t>1</a:t>
            </a:r>
            <a:r>
              <a:rPr lang="fr-FR" sz="2000" dirty="0"/>
              <a:t>. (Glissant, 2009 : 80-1)</a:t>
            </a:r>
          </a:p>
          <a:p>
            <a:endParaRPr lang="fr-FR" sz="1200" dirty="0"/>
          </a:p>
        </p:txBody>
      </p:sp>
    </p:spTree>
    <p:extLst>
      <p:ext uri="{BB962C8B-B14F-4D97-AF65-F5344CB8AC3E}">
        <p14:creationId xmlns:p14="http://schemas.microsoft.com/office/powerpoint/2010/main" val="40001011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4D6C1-D90C-9D29-B2BA-E55CA98B571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05871FB-B143-D66F-FC28-009207671A73}"/>
              </a:ext>
            </a:extLst>
          </p:cNvPr>
          <p:cNvSpPr>
            <a:spLocks noGrp="1"/>
          </p:cNvSpPr>
          <p:nvPr>
            <p:ph idx="1"/>
          </p:nvPr>
        </p:nvSpPr>
        <p:spPr/>
        <p:txBody>
          <a:bodyPr/>
          <a:lstStyle/>
          <a:p>
            <a:r>
              <a:rPr lang="fr-FR" dirty="0"/>
              <a:t>« </a:t>
            </a:r>
            <a:r>
              <a:rPr lang="fr-FR" b="1" dirty="0"/>
              <a:t>L’arbre est filiation</a:t>
            </a:r>
            <a:r>
              <a:rPr lang="fr-FR" dirty="0"/>
              <a:t>, mais le rhizome est alliance, uniquement d’alliance. L’arbre impose le verbe ‘être’, mais le rhizome a pour tissu la conjonction ‘et …et…et…’  Il y a dans cette conjonction assez de force pour secouer et déraciner le verbe être. », G. Deleuze, F. Guattari, </a:t>
            </a:r>
            <a:r>
              <a:rPr lang="fr-FR" i="1" dirty="0"/>
              <a:t>Capitalisme et Schizophrénie 2 : Milles Plateaux</a:t>
            </a:r>
            <a:r>
              <a:rPr lang="fr-FR" dirty="0"/>
              <a:t>,</a:t>
            </a:r>
            <a:r>
              <a:rPr lang="fr-FR" i="1" dirty="0"/>
              <a:t> </a:t>
            </a:r>
            <a:r>
              <a:rPr lang="fr-FR" dirty="0"/>
              <a:t>Les Éditions de Minuit, 1980, p. 36.</a:t>
            </a:r>
          </a:p>
          <a:p>
            <a:endParaRPr lang="fr-FR" dirty="0"/>
          </a:p>
        </p:txBody>
      </p:sp>
    </p:spTree>
    <p:extLst>
      <p:ext uri="{BB962C8B-B14F-4D97-AF65-F5344CB8AC3E}">
        <p14:creationId xmlns:p14="http://schemas.microsoft.com/office/powerpoint/2010/main" val="148377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t>Merleau-Ponty </a:t>
            </a:r>
            <a:br>
              <a:rPr lang="fr-CA" dirty="0"/>
            </a:br>
            <a:r>
              <a:rPr lang="fr-CA" dirty="0"/>
              <a:t>Le doute de Cézanne 1945</a:t>
            </a:r>
          </a:p>
        </p:txBody>
      </p:sp>
      <p:sp>
        <p:nvSpPr>
          <p:cNvPr id="3" name="Content Placeholder 2"/>
          <p:cNvSpPr>
            <a:spLocks noGrp="1"/>
          </p:cNvSpPr>
          <p:nvPr>
            <p:ph idx="1"/>
          </p:nvPr>
        </p:nvSpPr>
        <p:spPr/>
        <p:txBody>
          <a:bodyPr/>
          <a:lstStyle/>
          <a:p>
            <a:r>
              <a:rPr lang="fr-CA" dirty="0"/>
              <a:t>-  La sensation et la réalité́  </a:t>
            </a:r>
          </a:p>
          <a:p>
            <a:r>
              <a:rPr lang="fr-CA" dirty="0"/>
              <a:t>-  La sensation et la pensée</a:t>
            </a:r>
          </a:p>
          <a:p>
            <a:r>
              <a:rPr lang="fr-CA" dirty="0"/>
              <a:t>-  La nature et l’art </a:t>
            </a:r>
          </a:p>
          <a:p>
            <a:r>
              <a:rPr lang="fr-CA" dirty="0"/>
              <a:t>-  Le chaos et l’ordre </a:t>
            </a:r>
          </a:p>
          <a:p>
            <a:endParaRPr lang="fr-CA" dirty="0"/>
          </a:p>
        </p:txBody>
      </p:sp>
    </p:spTree>
    <p:extLst>
      <p:ext uri="{BB962C8B-B14F-4D97-AF65-F5344CB8AC3E}">
        <p14:creationId xmlns:p14="http://schemas.microsoft.com/office/powerpoint/2010/main" val="37056938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B110F6-C306-D9A9-33EB-35EEF655B1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62D406D-FD23-35FE-F685-1732B98C50CC}"/>
              </a:ext>
            </a:extLst>
          </p:cNvPr>
          <p:cNvSpPr>
            <a:spLocks noGrp="1"/>
          </p:cNvSpPr>
          <p:nvPr>
            <p:ph idx="1"/>
          </p:nvPr>
        </p:nvSpPr>
        <p:spPr/>
        <p:txBody>
          <a:bodyPr>
            <a:normAutofit fontScale="85000" lnSpcReduction="20000"/>
          </a:bodyPr>
          <a:lstStyle/>
          <a:p>
            <a:r>
              <a:rPr lang="fr-FR" dirty="0"/>
              <a:t>« Cela introduit la différence entre les conceptions qu’on peut avoir de l’ici : quand on pense à la profondeur, l’ici est un absolu et la profondeur c’est sa résonnance intérieure. Et quand on pense aux profonds, l’ici est un relatif, il est relié à d’autres ici, à d’autres lieux. Et les profonds c’est ce qui, par-dessous, crée le lien entre tous les ici. Ça semble un peu ingrat mais je pense que c’est une vérité. Par exemple, si je suis dans mon pays, dans ‘‘mon’’ lieu, ce lieu pour moi est incontournable et je n’ai pas à essayer de l’effacer. Mais je suis dans mon lieu, ce lieu pour moi est totalement ouvert et il est en relation avec tous les lieux possibles du monde. C’est une nouvelle manière de considérer le lieu, parce que le lieu, dans l’histoire des humanités jusqu’ici, était le réservoir de l’intolérance, de la séparation, de l’isolement et de la prétention à dominer. Eh bien je dis que dans la situation actuelle du monde, les lieux ne peuvent être qu’ouverts, c’est-à-dire des lieux-relations, des lieux-rhizomes qui, immédiatement, peuvent admettre la relation à l’autre », </a:t>
            </a:r>
            <a:r>
              <a:rPr lang="fr-FR" dirty="0" err="1"/>
              <a:t>É</a:t>
            </a:r>
            <a:r>
              <a:rPr lang="fr-FR" dirty="0"/>
              <a:t>. Glissant &amp; F. </a:t>
            </a:r>
            <a:r>
              <a:rPr lang="fr-FR" dirty="0" err="1"/>
              <a:t>Noudelmann</a:t>
            </a:r>
            <a:r>
              <a:rPr lang="fr-FR" dirty="0"/>
              <a:t>, </a:t>
            </a:r>
            <a:r>
              <a:rPr lang="fr-FR" i="1" dirty="0"/>
              <a:t>L’entretien du monde</a:t>
            </a:r>
            <a:r>
              <a:rPr lang="fr-FR" dirty="0"/>
              <a:t>, Paris, PUV, 20018, p. 65-6.</a:t>
            </a:r>
          </a:p>
        </p:txBody>
      </p:sp>
    </p:spTree>
    <p:extLst>
      <p:ext uri="{BB962C8B-B14F-4D97-AF65-F5344CB8AC3E}">
        <p14:creationId xmlns:p14="http://schemas.microsoft.com/office/powerpoint/2010/main" val="28314469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E638B-1E48-67BC-9E27-F154EB7C716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FAE5B11-C797-B5A9-633B-3FB695DEC3F3}"/>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6449574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71EB0-FB24-E721-AB02-1F0B395AC4B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EC97D2C-F36E-E115-F254-50FB8662110D}"/>
              </a:ext>
            </a:extLst>
          </p:cNvPr>
          <p:cNvSpPr>
            <a:spLocks noGrp="1"/>
          </p:cNvSpPr>
          <p:nvPr>
            <p:ph idx="1"/>
          </p:nvPr>
        </p:nvSpPr>
        <p:spPr/>
        <p:txBody>
          <a:bodyPr/>
          <a:lstStyle/>
          <a:p>
            <a:r>
              <a:rPr lang="fr-FR" b="1" dirty="0"/>
              <a:t>L’imaginaire de la « poétique du Divers » et de la « Philosophie de la Relation » d’Édouard Glissant : repenser la mondialisation au prisme de la « </a:t>
            </a:r>
            <a:r>
              <a:rPr lang="fr-FR" b="1" dirty="0" err="1"/>
              <a:t>transrhétorique</a:t>
            </a:r>
            <a:r>
              <a:rPr lang="fr-FR" b="1" dirty="0"/>
              <a:t> »</a:t>
            </a:r>
          </a:p>
          <a:p>
            <a:r>
              <a:rPr lang="fr-FR" b="1" dirty="0"/>
              <a:t>Mohamed Amine </a:t>
            </a:r>
            <a:r>
              <a:rPr lang="fr-FR" b="1" dirty="0" err="1"/>
              <a:t>Rhimi</a:t>
            </a:r>
            <a:endParaRPr lang="fr-FR" dirty="0"/>
          </a:p>
          <a:p>
            <a:r>
              <a:rPr lang="fr-FR" dirty="0">
                <a:hlinkClick r:id="rId2"/>
              </a:rPr>
              <a:t>https://doi.org/10.4000/amerika.13904</a:t>
            </a:r>
            <a:endParaRPr lang="fr-FR" dirty="0"/>
          </a:p>
          <a:p>
            <a:endParaRPr lang="fr-FR" dirty="0"/>
          </a:p>
        </p:txBody>
      </p:sp>
    </p:spTree>
    <p:extLst>
      <p:ext uri="{BB962C8B-B14F-4D97-AF65-F5344CB8AC3E}">
        <p14:creationId xmlns:p14="http://schemas.microsoft.com/office/powerpoint/2010/main" val="40466166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35654-EECB-CD7B-2216-BC8B930920F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F102C66-53CE-F470-12EF-9BA1A12E3379}"/>
              </a:ext>
            </a:extLst>
          </p:cNvPr>
          <p:cNvSpPr>
            <a:spLocks noGrp="1"/>
          </p:cNvSpPr>
          <p:nvPr>
            <p:ph idx="1"/>
          </p:nvPr>
        </p:nvSpPr>
        <p:spPr/>
        <p:txBody>
          <a:bodyPr>
            <a:normAutofit fontScale="92500" lnSpcReduction="10000"/>
          </a:bodyPr>
          <a:lstStyle/>
          <a:p>
            <a:r>
              <a:rPr lang="fr-FR" dirty="0"/>
              <a:t>l’écrivain réhabilite la dynamique des « </a:t>
            </a:r>
            <a:r>
              <a:rPr lang="fr-FR" dirty="0" err="1"/>
              <a:t>transrhétoriques</a:t>
            </a:r>
            <a:r>
              <a:rPr lang="fr-FR" dirty="0"/>
              <a:t> » (Glissant, 1997 : 112) et embrasse la « pensée </a:t>
            </a:r>
            <a:r>
              <a:rPr lang="fr-FR" dirty="0" err="1"/>
              <a:t>archipélique</a:t>
            </a:r>
            <a:r>
              <a:rPr lang="fr-FR" dirty="0"/>
              <a:t> » (Glissant, 2009 : 45) – qui, elles, revendiquent les « identités-relations » (Glissant, 2010 : 40), celles de la « racine en rhizome » (Glissant, 1997 : 21), se réclament de la « pensée des transversalités » (Glissant, 2007 : 118), des « histoires des peuples [qui] se joignent » (Glissant, 2007 :18) et du « contact entre les cultures » (Glissant, 1990 : 39) – pour « </a:t>
            </a:r>
            <a:r>
              <a:rPr lang="fr-FR" dirty="0" err="1"/>
              <a:t>enrhizomer</a:t>
            </a:r>
            <a:r>
              <a:rPr lang="fr-FR" dirty="0"/>
              <a:t> son lieu » (Glissant, 1997 : 122) dans le chaos-monde. Le philosophe insulaire s’en prend ainsi aux systèmes de la mondialisation, épouse la « poétique de la mondialité » (Glissant et </a:t>
            </a:r>
            <a:r>
              <a:rPr lang="fr-FR" dirty="0" err="1"/>
              <a:t>Noudelmann</a:t>
            </a:r>
            <a:r>
              <a:rPr lang="fr-FR" dirty="0"/>
              <a:t>, 2018 : 83), s’attache à « tisser ce réseau » (</a:t>
            </a:r>
            <a:r>
              <a:rPr lang="fr-FR" i="1" dirty="0" err="1"/>
              <a:t>ibid</a:t>
            </a:r>
            <a:r>
              <a:rPr lang="fr-FR" dirty="0"/>
              <a:t> : 251) du « Tout-monde » (</a:t>
            </a:r>
            <a:r>
              <a:rPr lang="fr-FR" i="1" dirty="0" err="1"/>
              <a:t>ibid</a:t>
            </a:r>
            <a:r>
              <a:rPr lang="fr-FR" dirty="0"/>
              <a:t> : 177) et se déclare manifestement pour le dialogue, l’interaction et l’échange culturels qui, eux, sont en mesure de faire barrage à « cette tentation de l’universel généralisant » (</a:t>
            </a:r>
            <a:r>
              <a:rPr lang="fr-FR" i="1" dirty="0" err="1"/>
              <a:t>ibid</a:t>
            </a:r>
            <a:r>
              <a:rPr lang="fr-FR" dirty="0"/>
              <a:t> : 131). </a:t>
            </a:r>
          </a:p>
        </p:txBody>
      </p:sp>
    </p:spTree>
    <p:extLst>
      <p:ext uri="{BB962C8B-B14F-4D97-AF65-F5344CB8AC3E}">
        <p14:creationId xmlns:p14="http://schemas.microsoft.com/office/powerpoint/2010/main" val="12858262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021DD0-CB10-1A79-29E0-55A478C95BB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7914FF5-DA4D-E284-BB0B-376062F217A7}"/>
              </a:ext>
            </a:extLst>
          </p:cNvPr>
          <p:cNvSpPr>
            <a:spLocks noGrp="1"/>
          </p:cNvSpPr>
          <p:nvPr>
            <p:ph idx="1"/>
          </p:nvPr>
        </p:nvSpPr>
        <p:spPr/>
        <p:txBody>
          <a:bodyPr>
            <a:normAutofit fontScale="92500" lnSpcReduction="10000"/>
          </a:bodyPr>
          <a:lstStyle/>
          <a:p>
            <a:r>
              <a:rPr lang="fr-FR" dirty="0"/>
              <a:t>Et étant donné que « les formes du chaos-monde (le brassage incommensurable des cultures) sont imprévisibles et non devinables » (Glissant, 1990 : 152), l’écrivain antillais, pour qui « la prospective est une hantise » (</a:t>
            </a:r>
            <a:r>
              <a:rPr lang="fr-FR" i="1" dirty="0" err="1"/>
              <a:t>ibid</a:t>
            </a:r>
            <a:r>
              <a:rPr lang="fr-FR" dirty="0"/>
              <a:t> : 177), se voue à l’édifice « de notre commun devenir » (</a:t>
            </a:r>
            <a:r>
              <a:rPr lang="fr-FR" i="1" dirty="0" err="1"/>
              <a:t>ibid</a:t>
            </a:r>
            <a:r>
              <a:rPr lang="fr-FR" dirty="0"/>
              <a:t> : 152). Pour ce faire, il recourt à la visée délibérative et à la dynamique de la créolisation non seulement pour inscrire les imaginaires de la création artistique et culturelle dans « l’infiniment mouvant » (Glissant, 1997 : 160), mais aussi pour prémunir les différentes cultures et communautés contre les chocs et heurts violents de ce brassage, comme il l’a déjà annoncé en ces termes : « Tous les peuples sont jeunes dans la totalité-monde. » (</a:t>
            </a:r>
            <a:r>
              <a:rPr lang="fr-FR" i="1" dirty="0" err="1"/>
              <a:t>Ibid</a:t>
            </a:r>
            <a:r>
              <a:rPr lang="fr-FR" dirty="0"/>
              <a:t> : 230).</a:t>
            </a:r>
          </a:p>
          <a:p>
            <a:pPr marL="0" indent="0">
              <a:buNone/>
            </a:pPr>
            <a:r>
              <a:rPr lang="fr-FR" dirty="0"/>
              <a:t>Victor Segalen, </a:t>
            </a:r>
            <a:r>
              <a:rPr lang="fr-FR" i="1" dirty="0"/>
              <a:t>Essai sur l’Exotisme</a:t>
            </a:r>
            <a:r>
              <a:rPr lang="fr-FR" dirty="0"/>
              <a:t>, Le Livre de Poche, 1999.</a:t>
            </a:r>
          </a:p>
          <a:p>
            <a:endParaRPr lang="fr-FR" dirty="0"/>
          </a:p>
        </p:txBody>
      </p:sp>
    </p:spTree>
    <p:extLst>
      <p:ext uri="{BB962C8B-B14F-4D97-AF65-F5344CB8AC3E}">
        <p14:creationId xmlns:p14="http://schemas.microsoft.com/office/powerpoint/2010/main" val="4555013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17236-3CD7-8F49-28EA-1F3080E8047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456DE84-86EF-04D4-0497-7E94EEBB2B5F}"/>
              </a:ext>
            </a:extLst>
          </p:cNvPr>
          <p:cNvSpPr>
            <a:spLocks noGrp="1"/>
          </p:cNvSpPr>
          <p:nvPr>
            <p:ph idx="1"/>
          </p:nvPr>
        </p:nvSpPr>
        <p:spPr/>
        <p:txBody>
          <a:bodyPr>
            <a:normAutofit fontScale="77500" lnSpcReduction="20000"/>
          </a:bodyPr>
          <a:lstStyle/>
          <a:p>
            <a:r>
              <a:rPr lang="fr-FR" dirty="0"/>
              <a:t>C’est dire si, tout comme Segalen, Glissant dénonce tout nombrilisme civilisationnel et bat en brèche toute systématisation uniformisatrice et aliénante pour embrasser la diversité tant ethnique que culturelle. C’est à travers cette optique qu’on peut lire dans Tout-monde (1993) : « Signaler de tels rapports qui affirment le souvenir, ce n’est pas ramener toutes choses du monde à l’égocentrique uniformité que vous décidez en vous-mêmes. C’est enrichir la diversité d’une folle équivalence, qui permet de mieux estimer » (Glissant, 1993 : 466). Dès lors, la diversité s’érige, sous les auspices de la rhétorique qui accrédite les divers genres oratoires, en protectrice des différentes cultures et gardienne de leur pérennité, « [car] c’est la diversité qui nous protège et, s’il se trouve, nous perpétue » (Glissant, 1997 : 157). C’est là, sans doute, où gît, à en croire Glissant, l’apport indéniable et opérationnel de Segalen, lequel se consacre, en ayant recours à son esthétique du divers, à épargner les autres, au même titre que lui-même, de toute menace et de tout dommage, comme le souligne le phénoménologue martiniquais dans </a:t>
            </a:r>
            <a:r>
              <a:rPr lang="fr-FR" i="1" dirty="0"/>
              <a:t>L’Intention poétique</a:t>
            </a:r>
            <a:r>
              <a:rPr lang="fr-FR" dirty="0"/>
              <a:t> : « Ainsi, Segalen est exemplaire : d’avoir pleinement essayé d’être l’Autre ; d’avoir accompli le Même »</a:t>
            </a:r>
            <a:r>
              <a:rPr lang="fr-FR" dirty="0">
                <a:hlinkClick r:id="rId2"/>
              </a:rPr>
              <a:t>6</a:t>
            </a:r>
            <a:r>
              <a:rPr lang="fr-FR" dirty="0"/>
              <a:t> (Glissant, 1997 : 90). </a:t>
            </a:r>
          </a:p>
        </p:txBody>
      </p:sp>
    </p:spTree>
    <p:extLst>
      <p:ext uri="{BB962C8B-B14F-4D97-AF65-F5344CB8AC3E}">
        <p14:creationId xmlns:p14="http://schemas.microsoft.com/office/powerpoint/2010/main" val="41538117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6131D-E8EC-4A71-AD63-6FA63475385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1F0E0A0-682E-BFD2-40BF-F0C6DF01D353}"/>
              </a:ext>
            </a:extLst>
          </p:cNvPr>
          <p:cNvSpPr>
            <a:spLocks noGrp="1"/>
          </p:cNvSpPr>
          <p:nvPr>
            <p:ph idx="1"/>
          </p:nvPr>
        </p:nvSpPr>
        <p:spPr/>
        <p:txBody>
          <a:bodyPr>
            <a:normAutofit fontScale="85000" lnSpcReduction="10000"/>
          </a:bodyPr>
          <a:lstStyle/>
          <a:p>
            <a:r>
              <a:rPr lang="fr-FR" dirty="0"/>
              <a:t>Et si je veux comprendre mon état au monde, je vois que ce n’est pas le malicieux plaisir de contredire après coup Hegel, ni pour prendre sur lui une naïve revanche, que je tends à fouiller mon histoire : il faut que je rattrape à l’instant ces énormes étendues de silence où mon histoire s’est égarée. Le temps, la durée sont pour moi des vitalités impérieuses. Mais il faut aussi que je vive et crie l’actuel avec les autres qui le vivent. En connaissance de cause. Ce qui dès lors est une poétique, dans la poétique plus large de la relation […] (</a:t>
            </a:r>
            <a:r>
              <a:rPr lang="fr-FR" i="1" dirty="0" err="1"/>
              <a:t>ibid</a:t>
            </a:r>
            <a:r>
              <a:rPr lang="fr-FR" dirty="0"/>
              <a:t> : 38). </a:t>
            </a:r>
          </a:p>
          <a:p>
            <a:r>
              <a:rPr lang="fr-FR" dirty="0"/>
              <a:t>Ainsi, il n’est pas inutile pour nous de souligner d’emblée que la philosophie ou la phénoménologie inhérente à la rhétorique </a:t>
            </a:r>
            <a:r>
              <a:rPr lang="fr-FR" dirty="0" err="1"/>
              <a:t>glissantienne</a:t>
            </a:r>
            <a:r>
              <a:rPr lang="fr-FR" dirty="0"/>
              <a:t> s’inscrit diamétralement à l’opposé de la philosophie hégélienne de l’Histoire, philosophie qui se focalise uniquement sur l’Histoire occidentale comme source unique de civilisation. En effet, Glissant préconise, dans </a:t>
            </a:r>
            <a:r>
              <a:rPr lang="fr-FR" i="1" dirty="0"/>
              <a:t>Traité du Tout-Monde</a:t>
            </a:r>
            <a:r>
              <a:rPr lang="fr-FR" dirty="0"/>
              <a:t>, la « </a:t>
            </a:r>
            <a:r>
              <a:rPr lang="fr-FR" dirty="0" err="1"/>
              <a:t>Transhistoire</a:t>
            </a:r>
            <a:r>
              <a:rPr lang="fr-FR" dirty="0"/>
              <a:t> » qui ne fait jamais abstraction des histoires des communautés du « Tout-monde ». Il s’agit précisément de faire grand cas de chaque histoire, n’importe laquelle : </a:t>
            </a:r>
          </a:p>
          <a:p>
            <a:endParaRPr lang="fr-FR" dirty="0"/>
          </a:p>
        </p:txBody>
      </p:sp>
    </p:spTree>
    <p:extLst>
      <p:ext uri="{BB962C8B-B14F-4D97-AF65-F5344CB8AC3E}">
        <p14:creationId xmlns:p14="http://schemas.microsoft.com/office/powerpoint/2010/main" val="36745289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E710A-E46C-8373-C83D-0D089036A37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253EC4C-7B65-2239-8B42-C20F6C9C6022}"/>
              </a:ext>
            </a:extLst>
          </p:cNvPr>
          <p:cNvSpPr>
            <a:spLocks noGrp="1"/>
          </p:cNvSpPr>
          <p:nvPr>
            <p:ph idx="1"/>
          </p:nvPr>
        </p:nvSpPr>
        <p:spPr/>
        <p:txBody>
          <a:bodyPr>
            <a:normAutofit fontScale="25000" lnSpcReduction="20000"/>
          </a:bodyPr>
          <a:lstStyle/>
          <a:p>
            <a:r>
              <a:rPr lang="fr-FR" sz="7200" i="1" dirty="0"/>
              <a:t>– Fin de siècle ou fin de l’Histoire ?</a:t>
            </a:r>
            <a:r>
              <a:rPr lang="fr-FR" sz="7200" dirty="0"/>
              <a:t> Le vingtième siècle s’achèvera-t-il vraiment ? Ne pouvons-nous pas considérer plutôt que ce qui s’achève sans fin pour nous, c’est l’Histoire ou plutôt les philosophies de l’Histoire, qui ont tramé la linéarité normative en même temps qu’elles définissaient leur propre finalité exclusive dans le tourment des temps humains ? La </a:t>
            </a:r>
            <a:r>
              <a:rPr lang="fr-FR" sz="7200" dirty="0" err="1"/>
              <a:t>Transhistoire</a:t>
            </a:r>
            <a:r>
              <a:rPr lang="fr-FR" sz="7200" dirty="0"/>
              <a:t> s’étend</a:t>
            </a:r>
            <a:r>
              <a:rPr lang="fr-FR" sz="7200" dirty="0">
                <a:hlinkClick r:id="rId2"/>
              </a:rPr>
              <a:t>7</a:t>
            </a:r>
            <a:r>
              <a:rPr lang="fr-FR" sz="7200" dirty="0"/>
              <a:t>.  (Glissant, 1997 : 113)</a:t>
            </a:r>
          </a:p>
          <a:p>
            <a:r>
              <a:rPr lang="fr-FR" sz="7200" dirty="0"/>
              <a:t>12 Qui plus est, Segalen met en avant une phénoménologie basée foncièrement sur les catégories de la différence et du divers. Autant dire que tout un chacun ne peut concevoir son ipséité qu’en la présence de cette dialectique non violente avec autrui, laquelle dialectique n’est autre que le « grand fleuve Diversité »</a:t>
            </a:r>
            <a:r>
              <a:rPr lang="fr-FR" sz="7200" dirty="0">
                <a:hlinkClick r:id="rId3"/>
              </a:rPr>
              <a:t>8</a:t>
            </a:r>
            <a:r>
              <a:rPr lang="fr-FR" sz="7200" dirty="0"/>
              <a:t> (Segalen, 1973 :103) qui est en droit d’« instaurer l’état de clairvoyance, non nihiliste, non destructeur » (Segalen, 1999 : 80), selon la formule pertinente de Segalen qui ajoute, à bon escient, dans son </a:t>
            </a:r>
            <a:r>
              <a:rPr lang="fr-FR" sz="7200" i="1" dirty="0"/>
              <a:t>Essai sur l’exotisme </a:t>
            </a:r>
            <a:r>
              <a:rPr lang="fr-FR" sz="7200" dirty="0"/>
              <a:t>: « C’est par la différence, et dans la divers, que s’exalte l’existence » (</a:t>
            </a:r>
            <a:r>
              <a:rPr lang="fr-FR" sz="7200" i="1" dirty="0" err="1"/>
              <a:t>ibid</a:t>
            </a:r>
            <a:r>
              <a:rPr lang="fr-FR" sz="7200" dirty="0"/>
              <a:t> : 92). C’est dans cette mesure que Glissant fait l’apologie de la poésie de Segalen, non pas uniquement parce qu’il est le héraut de la diversité ou le chantre de l’esthétique du divers, mais aussi, et par-dessus tout, parce qu’il s’inscrit en faux contre la modélisation occidentale, contre la littérature colonialiste et s’en prend, par conséquent, à tout exotisme </a:t>
            </a:r>
            <a:r>
              <a:rPr lang="fr-FR" sz="7200" dirty="0" err="1"/>
              <a:t>chosificateur</a:t>
            </a:r>
            <a:r>
              <a:rPr lang="fr-FR" sz="7200" dirty="0"/>
              <a:t> et aliénant, et s’évertue à mettre à mal tout esclavagisme et toute propension hégémonique. Et l’écrivain caribéen de rendre hommage, dans </a:t>
            </a:r>
            <a:r>
              <a:rPr lang="fr-FR" sz="7200" i="1" dirty="0"/>
              <a:t>Poétique à une introduction du Divers</a:t>
            </a:r>
            <a:r>
              <a:rPr lang="fr-FR" sz="7200" dirty="0"/>
              <a:t>, à Segalen en ces termes : </a:t>
            </a:r>
          </a:p>
          <a:p>
            <a:r>
              <a:rPr lang="fr-FR" sz="7200" dirty="0"/>
              <a:t>13 Un poète comme Victor Segalen, qui était un médecin militaire, qui travaillait sur un aviso militaire, produit, invente, imagine et construit un système de pensée de l’exotisme tel qu’il combat à la fois tout exotisme et toute colonisation […] pour moi Segalen est un poète révolutionnaire. Honneur et respect à Segalen. C’est le premier qui a posé la question de la diversité du monde, qui a combattu l’exotisme comme forme complaisante de la colonisation ; et il était médecin sur un bâtiment militaire. (Glissant, 1996 : 76-7)</a:t>
            </a:r>
          </a:p>
          <a:p>
            <a:endParaRPr lang="fr-FR" dirty="0"/>
          </a:p>
        </p:txBody>
      </p:sp>
    </p:spTree>
    <p:extLst>
      <p:ext uri="{BB962C8B-B14F-4D97-AF65-F5344CB8AC3E}">
        <p14:creationId xmlns:p14="http://schemas.microsoft.com/office/powerpoint/2010/main" val="1783720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59FB3-57BD-D0F2-365B-C0E7C2A008F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EAB0950-CFF9-41B5-D8FC-35AB8443A93B}"/>
              </a:ext>
            </a:extLst>
          </p:cNvPr>
          <p:cNvSpPr>
            <a:spLocks noGrp="1"/>
          </p:cNvSpPr>
          <p:nvPr>
            <p:ph idx="1"/>
          </p:nvPr>
        </p:nvSpPr>
        <p:spPr>
          <a:xfrm>
            <a:off x="838200" y="365126"/>
            <a:ext cx="10515600" cy="5811838"/>
          </a:xfrm>
        </p:spPr>
        <p:txBody>
          <a:bodyPr>
            <a:normAutofit fontScale="25000" lnSpcReduction="20000"/>
          </a:bodyPr>
          <a:lstStyle/>
          <a:p>
            <a:r>
              <a:rPr lang="fr-FR" sz="5600" dirty="0"/>
              <a:t> Dans cette veine, Édouard Glissant se réclame, à forte conviction, de la pensée du divers et de l’exotisme de Segalen, pour qui « [la] sensation d’exotisme augmente la personnalité, l’enrichit, bien loin de l’étouffer » (Segalen, 1999 : 67), afin de mettre à l’index toute </a:t>
            </a:r>
            <a:r>
              <a:rPr lang="fr-FR" sz="5600" dirty="0" err="1"/>
              <a:t>folklorisation</a:t>
            </a:r>
            <a:r>
              <a:rPr lang="fr-FR" sz="5600" dirty="0"/>
              <a:t>, laquelle relève, à plus forte raison, du phénomène stérilisant de la déculturation ou de celui de l’acculturation qui, tous deux, ne peuvent que générer l’appauvrissement culturel, la stagnation, voire la néantisation identitaires des colonisés. Pour parler bref, la </a:t>
            </a:r>
            <a:r>
              <a:rPr lang="fr-FR" sz="5600" dirty="0" err="1"/>
              <a:t>folklorisation</a:t>
            </a:r>
            <a:r>
              <a:rPr lang="fr-FR" sz="5600" dirty="0"/>
              <a:t> culturelle ne peut que verser dans les mécanismes impérialistes de l’aliénation et de la dépersonnalisation qui sont, en majeure partie, le propre de la systématisation colonialiste et/ou néocolonialiste. C’est dans ce sens que l’écrivain créole remet en cause, dans </a:t>
            </a:r>
            <a:r>
              <a:rPr lang="fr-FR" sz="5600" i="1" dirty="0"/>
              <a:t>Le Discours antillais</a:t>
            </a:r>
            <a:r>
              <a:rPr lang="fr-FR" sz="5600" dirty="0"/>
              <a:t>, toutes formes de </a:t>
            </a:r>
            <a:r>
              <a:rPr lang="fr-FR" sz="5600" dirty="0" err="1"/>
              <a:t>folklorisation</a:t>
            </a:r>
            <a:r>
              <a:rPr lang="fr-FR" sz="5600" dirty="0"/>
              <a:t> :</a:t>
            </a:r>
          </a:p>
          <a:p>
            <a:r>
              <a:rPr lang="fr-FR" sz="5600" dirty="0"/>
              <a:t>Dans le remarquable processus d’aliénation qui a chance de réussir ici, il est notable que la louange du folklore intervient à tous les niveaux (radio, télévision, carnaval, spectacles touristiques), mais d’un folklore soigneusement dépolitisé, c’est-à-dire coupé de toute intrication ou signification globales […] Toute la politique </a:t>
            </a:r>
            <a:r>
              <a:rPr lang="fr-FR" sz="5600" dirty="0" err="1"/>
              <a:t>dépersonnalisante</a:t>
            </a:r>
            <a:r>
              <a:rPr lang="fr-FR" sz="5600" dirty="0"/>
              <a:t> du système vise ainsi à évider de leur signification historique les manifestations de la culture populaire : coupé de son passé signifiant, le folklore est neutralisé, stagne. Donc, il concourt à l’évanouissement collectif. (Glissant, 1981 : 406-7)</a:t>
            </a:r>
          </a:p>
          <a:p>
            <a:r>
              <a:rPr lang="fr-FR" sz="5600" dirty="0"/>
              <a:t> Il n’en demeure pas moins que Glissant rattache étroitement toute « création folklorique » à l’éloquence épidictique pour la transmuter en ciment de cohésion collective et l’ériger en un point de ralliement de la collectivité disséminée, en raison de la Traite, de l’exploitation et de l’hégémonie, comme il le confirme dans l’ouvrage précité : « Le folklore […] contrairement à d’autres formes d’expression, doit nécessairement résulter d’une activité collective » (</a:t>
            </a:r>
            <a:r>
              <a:rPr lang="fr-FR" sz="5600" i="1" dirty="0" err="1"/>
              <a:t>ibid</a:t>
            </a:r>
            <a:r>
              <a:rPr lang="fr-FR" sz="5600" dirty="0"/>
              <a:t> : 170). Du coup, l’écrivain antillais recourt à la visée délibérative afin de procéder à la </a:t>
            </a:r>
            <a:r>
              <a:rPr lang="fr-FR" sz="5600" dirty="0" err="1"/>
              <a:t>défolklorisation</a:t>
            </a:r>
            <a:r>
              <a:rPr lang="fr-FR" sz="5600" dirty="0"/>
              <a:t> de la culture des colonisés, des asservis ou de ceux qui dépendent organiquement de la métropole occidentale. En d’autres termes, il adresse des recommandations à son auditoire caribéen afin qu’il assume sa responsabilité politique et sociétale, qu’il se penche, en toute conscience et volonté, sur la résolution de ses véritables problèmes ; ceux de l’ostracisme, de l’hétéronomie et de l’allocentrisme. En peu de mots, glissant met en garde ses compatriotes contre les leurres du folklore, contre l’assimilation et l’aliénation qui en découlent. Le folklore constitue, à vrai dire, un opium pour la collectivité antillaise. Pour lui, « [un] peuple qui se politise se défolklorise » (</a:t>
            </a:r>
            <a:r>
              <a:rPr lang="fr-FR" sz="5600" i="1" dirty="0" err="1"/>
              <a:t>ibid</a:t>
            </a:r>
            <a:r>
              <a:rPr lang="fr-FR" sz="5600" dirty="0"/>
              <a:t> : 398). En conséquence de quoi, il renvoie dos à dos les stéréotypes de l’exotisme réificateur et aliénant et les idées creuses et </a:t>
            </a:r>
            <a:r>
              <a:rPr lang="fr-FR" sz="5600" dirty="0" err="1"/>
              <a:t>ronronnantes</a:t>
            </a:r>
            <a:r>
              <a:rPr lang="fr-FR" sz="5600" dirty="0"/>
              <a:t> de la littérature et des discours </a:t>
            </a:r>
            <a:r>
              <a:rPr lang="fr-FR" sz="5600" dirty="0" err="1"/>
              <a:t>militantistes</a:t>
            </a:r>
            <a:r>
              <a:rPr lang="fr-FR" sz="5600" dirty="0"/>
              <a:t>. Ces préconçues et ces faux-semblants ne peuvent qu’aggraver la situation au sein de laquelle s’engluent les dominés et accroître leur misère et leur marginalisation. Par là même, le penseur martiniquais propose, dans Les Entretiens de </a:t>
            </a:r>
            <a:r>
              <a:rPr lang="fr-FR" sz="5600" dirty="0" err="1"/>
              <a:t>Baton</a:t>
            </a:r>
            <a:r>
              <a:rPr lang="fr-FR" sz="5600" dirty="0"/>
              <a:t> Rouge, à ses auditeurs insulaires de transcender l’incurie et de surmonter l’ignorance dans lesquelles ils s’enlisent pour leur permettre d’accéder aux voies du « salut terrestre », lequel exige que ceux-ci prennent en charge leur destin et assument pleinement leur responsabilité ontologique et culturelle :</a:t>
            </a:r>
          </a:p>
          <a:p>
            <a:r>
              <a:rPr lang="fr-FR" sz="5600" dirty="0"/>
              <a:t> Dans cette optique culturelle </a:t>
            </a:r>
            <a:r>
              <a:rPr lang="fr-FR" sz="5600" dirty="0" err="1"/>
              <a:t>défolklorisante</a:t>
            </a:r>
            <a:r>
              <a:rPr lang="fr-FR" sz="5600" dirty="0"/>
              <a:t>, Glissant se départit de tout « exotisme touristique » (Glissant, 1997 : 92), se dessaisit de toute « réduction folklorique » (Glissant, 1990 : 215), mise énormément sur la catégorie de l’opacité qui n’est autre que « ce qui protège le divers » (</a:t>
            </a:r>
            <a:r>
              <a:rPr lang="fr-FR" sz="5600" i="1" dirty="0" err="1"/>
              <a:t>ibid</a:t>
            </a:r>
            <a:r>
              <a:rPr lang="fr-FR" sz="5600" dirty="0"/>
              <a:t> : 75), et revendique, à cor et à cri, tout « Exotisme-Esthétique du Divers »</a:t>
            </a:r>
            <a:r>
              <a:rPr lang="fr-FR" sz="5600" dirty="0">
                <a:hlinkClick r:id="rId2"/>
              </a:rPr>
              <a:t>9</a:t>
            </a:r>
            <a:r>
              <a:rPr lang="fr-FR" sz="5600" dirty="0"/>
              <a:t> (Glissant, 1997 : 91), lequel fait table rase de toute « </a:t>
            </a:r>
            <a:r>
              <a:rPr lang="fr-FR" sz="5600" dirty="0" err="1"/>
              <a:t>exotisation</a:t>
            </a:r>
            <a:r>
              <a:rPr lang="fr-FR" sz="5600" dirty="0"/>
              <a:t> » (Glissant, 1981 : 304), pour préparer le « [passage] des croyances du folklore à la conscience de la ‘culture’ » (</a:t>
            </a:r>
            <a:r>
              <a:rPr lang="fr-FR" sz="5600" i="1" dirty="0" err="1"/>
              <a:t>ibid</a:t>
            </a:r>
            <a:r>
              <a:rPr lang="fr-FR" sz="5600" dirty="0"/>
              <a:t> : 399). Somme toute, le penseur caribéen pousse la réflexion un cran plus loin et considère l’esthétique de Segalen comme « le premier édit d’une véritable poétique de la Relation [qui] accomplit le divers » (Glissant, 2005 : 37) et qui est, corrélativement, à même de préserver toutes les cultures de la </a:t>
            </a:r>
            <a:r>
              <a:rPr lang="fr-FR" sz="5600" i="1" dirty="0"/>
              <a:t>totalité-monde</a:t>
            </a:r>
            <a:r>
              <a:rPr lang="fr-FR" sz="5600" dirty="0"/>
              <a:t> des « assimilations […], des modes passivement généralisées [et des] habitudes standardisées ». (Glissant, 1990</a:t>
            </a:r>
            <a:r>
              <a:rPr lang="fr-FR" sz="5600" i="1" dirty="0"/>
              <a:t> </a:t>
            </a:r>
            <a:r>
              <a:rPr lang="fr-FR" sz="5600" dirty="0"/>
              <a:t>: 42). </a:t>
            </a:r>
          </a:p>
          <a:p>
            <a:r>
              <a:rPr lang="fr-FR" sz="5600" dirty="0"/>
              <a:t> Pour toutes ces raisons, la rhétorique </a:t>
            </a:r>
            <a:r>
              <a:rPr lang="fr-FR" sz="5600" dirty="0" err="1"/>
              <a:t>archipélique</a:t>
            </a:r>
            <a:r>
              <a:rPr lang="fr-FR" sz="5600" dirty="0"/>
              <a:t>, qui sous-tend et ranime les romans de Glissant, se désolidarise, en définitive, comme le signale l’auteur dans </a:t>
            </a:r>
            <a:r>
              <a:rPr lang="fr-FR" sz="5600" i="1" dirty="0"/>
              <a:t>La Lézarde</a:t>
            </a:r>
            <a:r>
              <a:rPr lang="fr-FR" sz="5600" dirty="0"/>
              <a:t> (1958), de « l’image exotique qu’ […] on donne » (Glissant, 1958 : 43) de « [ce] pays tellement folklorique et banal » (Glissant, 1993 : 226). Il est sans doute question de la Martinique ou encore de l’aire </a:t>
            </a:r>
            <a:r>
              <a:rPr lang="fr-FR" sz="5600" dirty="0" err="1"/>
              <a:t>archipélique</a:t>
            </a:r>
            <a:r>
              <a:rPr lang="fr-FR" sz="5600" dirty="0"/>
              <a:t> des Caraïbes qui fléchissent sous le faix de la domination et subissent corollairement les affres de la systématisation assimilatrice la plus réussie, dans le monde moderne, qu’elle soit. </a:t>
            </a:r>
          </a:p>
          <a:p>
            <a:endParaRPr lang="fr-FR" dirty="0"/>
          </a:p>
        </p:txBody>
      </p:sp>
    </p:spTree>
    <p:extLst>
      <p:ext uri="{BB962C8B-B14F-4D97-AF65-F5344CB8AC3E}">
        <p14:creationId xmlns:p14="http://schemas.microsoft.com/office/powerpoint/2010/main" val="35350083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E8769-D951-7A69-8765-2FC9A4E7310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081F7A5-B9CE-426F-8FE4-1B0F29F4B2F7}"/>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226870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Cézanne</a:t>
            </a:r>
          </a:p>
        </p:txBody>
      </p:sp>
      <p:sp>
        <p:nvSpPr>
          <p:cNvPr id="3" name="Subtitle 2"/>
          <p:cNvSpPr>
            <a:spLocks noGrp="1"/>
          </p:cNvSpPr>
          <p:nvPr>
            <p:ph type="subTitle" idx="1"/>
          </p:nvPr>
        </p:nvSpPr>
        <p:spPr/>
        <p:txBody>
          <a:bodyPr/>
          <a:lstStyle/>
          <a:p>
            <a:r>
              <a:rPr lang="fr-FR" u="sng" dirty="0">
                <a:solidFill>
                  <a:schemeClr val="tx1"/>
                </a:solidFill>
              </a:rPr>
              <a:t>1839- 1906 Aix-en-Provence</a:t>
            </a:r>
            <a:endParaRPr lang="en-US" u="sng" dirty="0">
              <a:solidFill>
                <a:schemeClr val="tx1"/>
              </a:solidFill>
            </a:endParaRPr>
          </a:p>
        </p:txBody>
      </p:sp>
    </p:spTree>
    <p:extLst>
      <p:ext uri="{BB962C8B-B14F-4D97-AF65-F5344CB8AC3E}">
        <p14:creationId xmlns:p14="http://schemas.microsoft.com/office/powerpoint/2010/main" val="3456647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7E38CE-C39C-16C6-A6E4-D33B8B1BF10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F6A9ACF-DA8C-84C8-FD8B-43AD5265A4E6}"/>
              </a:ext>
            </a:extLst>
          </p:cNvPr>
          <p:cNvSpPr>
            <a:spLocks noGrp="1"/>
          </p:cNvSpPr>
          <p:nvPr>
            <p:ph idx="1"/>
          </p:nvPr>
        </p:nvSpPr>
        <p:spPr/>
        <p:txBody>
          <a:bodyPr>
            <a:normAutofit fontScale="92500" lnSpcReduction="10000"/>
          </a:bodyPr>
          <a:lstStyle/>
          <a:p>
            <a:r>
              <a:rPr lang="fr-FR" dirty="0">
                <a:hlinkClick r:id="rId2"/>
              </a:rPr>
              <a:t>http://africultures.com/1-2-la-possibilite-dun-archipel-corps-graphie-dun-paysage-a-venir/</a:t>
            </a:r>
            <a:endParaRPr lang="fr-FR" dirty="0"/>
          </a:p>
          <a:p>
            <a:pPr marL="0" indent="0">
              <a:buNone/>
            </a:pPr>
            <a:endParaRPr lang="fr-FR" dirty="0"/>
          </a:p>
          <a:p>
            <a:endParaRPr lang="fr-FR" dirty="0"/>
          </a:p>
          <a:p>
            <a:r>
              <a:rPr lang="fr-FR" i="1" dirty="0"/>
              <a:t>L’île n’est pas un endroit isolé, toute île fait partie d’un archipel,</a:t>
            </a:r>
            <a:br>
              <a:rPr lang="fr-FR" dirty="0"/>
            </a:br>
            <a:r>
              <a:rPr lang="fr-FR" dirty="0"/>
              <a:t>Edouard Glissant.</a:t>
            </a:r>
          </a:p>
          <a:p>
            <a:r>
              <a:rPr lang="fr-FR" b="1" dirty="0">
                <a:hlinkClick r:id="rId3"/>
              </a:rPr>
              <a:t>Dénètem Touam Bona</a:t>
            </a:r>
            <a:r>
              <a:rPr lang="fr-FR" b="1" dirty="0"/>
              <a:t> s’est vu offrir une carte blanche pour une grande exposition -juillet à début novembre 2021- sous le parrainage de l’</a:t>
            </a:r>
            <a:r>
              <a:rPr lang="fr-FR" b="1" dirty="0">
                <a:hlinkClick r:id="rId4"/>
              </a:rPr>
              <a:t>Institut du Tout-monde</a:t>
            </a:r>
            <a:r>
              <a:rPr lang="fr-FR" b="1" dirty="0"/>
              <a:t> (fondé par </a:t>
            </a:r>
            <a:r>
              <a:rPr lang="fr-FR" b="1" dirty="0">
                <a:hlinkClick r:id="rId5"/>
              </a:rPr>
              <a:t>Edouard Glissant</a:t>
            </a:r>
            <a:r>
              <a:rPr lang="fr-FR" b="1" dirty="0"/>
              <a:t>). Intitulée « La sagesse des lianes / </a:t>
            </a:r>
            <a:r>
              <a:rPr lang="fr-FR" b="1" dirty="0" err="1"/>
              <a:t>Cosmopoétique</a:t>
            </a:r>
            <a:r>
              <a:rPr lang="fr-FR" b="1" dirty="0"/>
              <a:t> du refuge »,  exposition collective et transdisciplinaire.</a:t>
            </a:r>
            <a:endParaRPr lang="fr-FR" dirty="0"/>
          </a:p>
          <a:p>
            <a:endParaRPr lang="fr-FR" dirty="0"/>
          </a:p>
        </p:txBody>
      </p:sp>
    </p:spTree>
    <p:extLst>
      <p:ext uri="{BB962C8B-B14F-4D97-AF65-F5344CB8AC3E}">
        <p14:creationId xmlns:p14="http://schemas.microsoft.com/office/powerpoint/2010/main" val="27595668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1F0DE-86ED-FA98-1750-047FFDD2A9D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A67D053-EC00-B3BC-E330-F9AB0E626FDE}"/>
              </a:ext>
            </a:extLst>
          </p:cNvPr>
          <p:cNvSpPr>
            <a:spLocks noGrp="1"/>
          </p:cNvSpPr>
          <p:nvPr>
            <p:ph idx="1"/>
          </p:nvPr>
        </p:nvSpPr>
        <p:spPr/>
        <p:txBody>
          <a:bodyPr>
            <a:normAutofit fontScale="77500" lnSpcReduction="20000"/>
          </a:bodyPr>
          <a:lstStyle/>
          <a:p>
            <a:r>
              <a:rPr lang="fr-FR" dirty="0"/>
              <a:t>Aborder le paysage à partir de </a:t>
            </a:r>
            <a:r>
              <a:rPr lang="fr-FR" dirty="0">
                <a:highlight>
                  <a:srgbClr val="FFFF00"/>
                </a:highlight>
              </a:rPr>
              <a:t>la perspective d’un corps en mouvement</a:t>
            </a:r>
            <a:r>
              <a:rPr lang="fr-FR" dirty="0"/>
              <a:t>, c’est le voir non comme un environnement (quelque chose qui nous entoure ou nous fait face, à quoi l’on reste extérieur), mais comme un territoire animé, un milieu de vie dans lequel nous sommes forcément immergés. La vie ne s’inscrit dans un paysage que par le tracer des êtres vivants et des éléments. Tout parcours opère </a:t>
            </a:r>
            <a:r>
              <a:rPr lang="fr-FR" dirty="0">
                <a:highlight>
                  <a:srgbClr val="FFFF00"/>
                </a:highlight>
              </a:rPr>
              <a:t>un « tracé » </a:t>
            </a:r>
            <a:r>
              <a:rPr lang="fr-FR" dirty="0"/>
              <a:t>– une « graphie » – qui </a:t>
            </a:r>
            <a:r>
              <a:rPr lang="fr-FR" dirty="0">
                <a:highlight>
                  <a:srgbClr val="FFFF00"/>
                </a:highlight>
              </a:rPr>
              <a:t>modèle autant les paysages que les corps qui s’y inscrivent en des strates successives</a:t>
            </a:r>
            <a:r>
              <a:rPr lang="fr-FR" dirty="0"/>
              <a:t>. L’humanité n’a pas le monopole de l’écriture. La vie a toujours été « </a:t>
            </a:r>
            <a:r>
              <a:rPr lang="fr-FR" dirty="0" err="1"/>
              <a:t>géo-graphie</a:t>
            </a:r>
            <a:r>
              <a:rPr lang="fr-FR" dirty="0"/>
              <a:t> », écriture de la terre à travers le fourmillement, le tressage, l’enchâssement, l’empilement, la sédimentation des lignes de vie. C’est à partir de la formation du tumulus que l’anthropologue Tim Ingold montre que la terre ne préexiste pas au vivant : elle n’est pas un réceptacle, une marmite dans laquelle se déverserait, comme par miracle, le bouillon primordial de la vie. Le sol même sur lequel nous cheminons et bâtissons est lui-même une production du vivant :</a:t>
            </a:r>
          </a:p>
          <a:p>
            <a:r>
              <a:rPr lang="fr-FR" dirty="0"/>
              <a:t>« Le sol que l’on a sous les pieds est un tissu de lignes de croissance, d’érosion et de décomposition. Loin de séparer la terre du ciel, le sol est une zone où la terre et le ciel s’emmêlent dans un perpétuel renouvellement de la vie. » </a:t>
            </a:r>
            <a:r>
              <a:rPr lang="fr-FR" i="1" dirty="0"/>
              <a:t>Marcher avec les dragons</a:t>
            </a:r>
            <a:r>
              <a:rPr lang="fr-FR" dirty="0"/>
              <a:t>, Tim Ingold.</a:t>
            </a:r>
          </a:p>
          <a:p>
            <a:endParaRPr lang="fr-FR" dirty="0"/>
          </a:p>
        </p:txBody>
      </p:sp>
    </p:spTree>
    <p:extLst>
      <p:ext uri="{BB962C8B-B14F-4D97-AF65-F5344CB8AC3E}">
        <p14:creationId xmlns:p14="http://schemas.microsoft.com/office/powerpoint/2010/main" val="33391230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40C67F-0633-F1A4-5A9F-08D7723BFAE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41BA152-19C1-9B63-3734-CEA6B4ACADB8}"/>
              </a:ext>
            </a:extLst>
          </p:cNvPr>
          <p:cNvSpPr>
            <a:spLocks noGrp="1"/>
          </p:cNvSpPr>
          <p:nvPr>
            <p:ph idx="1"/>
          </p:nvPr>
        </p:nvSpPr>
        <p:spPr/>
        <p:txBody>
          <a:bodyPr>
            <a:normAutofit lnSpcReduction="10000"/>
          </a:bodyPr>
          <a:lstStyle/>
          <a:p>
            <a:r>
              <a:rPr lang="fr-FR" dirty="0"/>
              <a:t>Dans cette mystérieuse région de landes, de tourbières, de roches granitiques, de brumes intempestives où mousses et lichens amarrent des villages minérales à leur écrin sylvestre, où mille et un cours d’eau (les « mille vaches » </a:t>
            </a:r>
            <a:r>
              <a:rPr lang="fr-FR" dirty="0">
                <a:highlight>
                  <a:srgbClr val="FFFF00"/>
                </a:highlight>
              </a:rPr>
              <a:t>renvoie à l’occitan « </a:t>
            </a:r>
            <a:r>
              <a:rPr lang="fr-FR" dirty="0" err="1">
                <a:highlight>
                  <a:srgbClr val="FFFF00"/>
                </a:highlight>
              </a:rPr>
              <a:t>vaca</a:t>
            </a:r>
            <a:r>
              <a:rPr lang="fr-FR" dirty="0">
                <a:highlight>
                  <a:srgbClr val="FFFF00"/>
                </a:highlight>
              </a:rPr>
              <a:t> », </a:t>
            </a:r>
            <a:r>
              <a:rPr lang="fr-FR" dirty="0"/>
              <a:t>« source, ruisseau ») rendent la terre mouvante et incertaine ; dans cette mystérieuse région, j’ai rencontré des humains épisodiques, des chamanes aux visages pâles pris dans des devenir-fougère, des devenir-loup, des devenir-corneille, et pas que des artistes !… ; dans cette mystérieuse région, j’ai croisé la route d’un « </a:t>
            </a:r>
            <a:r>
              <a:rPr lang="fr-FR" dirty="0">
                <a:highlight>
                  <a:srgbClr val="FFFF00"/>
                </a:highlight>
              </a:rPr>
              <a:t>Carnaval sauvage </a:t>
            </a:r>
            <a:r>
              <a:rPr lang="fr-FR" dirty="0"/>
              <a:t>» (Faux-la-Montagne) peuplé de druides, d’êtres du rêve, d’esprits des bois et d’autres entités indéfinissables ; dans cette mystérieuse région, je suis tombé sur des anciens qui m’ont racontés un tas d’histoires</a:t>
            </a:r>
          </a:p>
        </p:txBody>
      </p:sp>
    </p:spTree>
    <p:extLst>
      <p:ext uri="{BB962C8B-B14F-4D97-AF65-F5344CB8AC3E}">
        <p14:creationId xmlns:p14="http://schemas.microsoft.com/office/powerpoint/2010/main" val="32808291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09457-7A77-FB55-8C24-93F74844D82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326785F-002D-1AB2-4767-C9726343C88D}"/>
              </a:ext>
            </a:extLst>
          </p:cNvPr>
          <p:cNvSpPr>
            <a:spLocks noGrp="1"/>
          </p:cNvSpPr>
          <p:nvPr>
            <p:ph idx="1"/>
          </p:nvPr>
        </p:nvSpPr>
        <p:spPr/>
        <p:txBody>
          <a:bodyPr>
            <a:normAutofit fontScale="92500" lnSpcReduction="20000"/>
          </a:bodyPr>
          <a:lstStyle/>
          <a:p>
            <a:r>
              <a:rPr lang="fr-FR" dirty="0"/>
              <a:t>Les bois de la Montagne limousine (autre nom du plateau des mille vaches) sont fortement « habités » en termes d’histoires : des traces inscrites à même le paysage, ne serait-ce que par la toponymie. Et ces </a:t>
            </a:r>
            <a:r>
              <a:rPr lang="fr-FR" u="sng" dirty="0"/>
              <a:t>mémoires de résistances et d’expériences utopiques – révoltes paysannes, communisme rural, maquis de la forêt de </a:t>
            </a:r>
            <a:r>
              <a:rPr lang="fr-FR" u="sng" dirty="0" err="1"/>
              <a:t>Berbeyrolle</a:t>
            </a:r>
            <a:r>
              <a:rPr lang="fr-FR" u="sng" dirty="0">
                <a:hlinkClick r:id="rId2"/>
              </a:rPr>
              <a:t>[1]</a:t>
            </a:r>
            <a:r>
              <a:rPr lang="fr-FR" u="sng" dirty="0"/>
              <a:t> que rejoindra le poète Armand Gatti… – continuent à être mobilisées dans les multiples initiatives et lieux solidaires que compte la région. </a:t>
            </a:r>
            <a:r>
              <a:rPr lang="fr-FR" dirty="0"/>
              <a:t>C’est au fil de mes résidences d’écriture sur le plateau, à Eymoutiers et sur l’île de Vassivière, qu’a germé en moi l’idée de faire entrer </a:t>
            </a:r>
            <a:r>
              <a:rPr lang="fr-FR" dirty="0">
                <a:highlight>
                  <a:srgbClr val="FFFF00"/>
                </a:highlight>
              </a:rPr>
              <a:t>en résonance les mondes « indigènes » des Suds avec ceux du plateau des « mille sources ». </a:t>
            </a:r>
            <a:r>
              <a:rPr lang="fr-FR" dirty="0"/>
              <a:t>J’en profite pour remercier, en particulier, David Redon (Conseiller DRAC Nouvelle-Aquitaine à l’action territoriale) et Marianne </a:t>
            </a:r>
            <a:r>
              <a:rPr lang="fr-FR" dirty="0" err="1"/>
              <a:t>Lanavère</a:t>
            </a:r>
            <a:r>
              <a:rPr lang="fr-FR" dirty="0"/>
              <a:t> (Directrice du Centre d’art contemporain de Vassivière) qui m’ont poussés à me lancer dans ce projet un peu fou consacré à de « sages  lianes ».</a:t>
            </a:r>
          </a:p>
          <a:p>
            <a:endParaRPr lang="fr-FR" dirty="0"/>
          </a:p>
        </p:txBody>
      </p:sp>
    </p:spTree>
    <p:extLst>
      <p:ext uri="{BB962C8B-B14F-4D97-AF65-F5344CB8AC3E}">
        <p14:creationId xmlns:p14="http://schemas.microsoft.com/office/powerpoint/2010/main" val="26154844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99E71-4E5C-F53A-12A4-F389DC38B9C7}"/>
              </a:ext>
            </a:extLst>
          </p:cNvPr>
          <p:cNvSpPr>
            <a:spLocks noGrp="1"/>
          </p:cNvSpPr>
          <p:nvPr>
            <p:ph type="title"/>
          </p:nvPr>
        </p:nvSpPr>
        <p:spPr/>
        <p:txBody>
          <a:bodyPr/>
          <a:lstStyle/>
          <a:p>
            <a:endParaRPr lang="fr-FR"/>
          </a:p>
        </p:txBody>
      </p:sp>
      <p:pic>
        <p:nvPicPr>
          <p:cNvPr id="1026" name="Picture 2">
            <a:extLst>
              <a:ext uri="{FF2B5EF4-FFF2-40B4-BE49-F238E27FC236}">
                <a16:creationId xmlns:a16="http://schemas.microsoft.com/office/drawing/2014/main" id="{CB7F027B-FCEB-F028-58E9-A311E07FF7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5849" y="2029290"/>
            <a:ext cx="4391353" cy="345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2505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C2ACC-5702-7EF7-9C0A-113A78085EB8}"/>
              </a:ext>
            </a:extLst>
          </p:cNvPr>
          <p:cNvSpPr>
            <a:spLocks noGrp="1"/>
          </p:cNvSpPr>
          <p:nvPr>
            <p:ph type="title"/>
          </p:nvPr>
        </p:nvSpPr>
        <p:spPr/>
        <p:txBody>
          <a:bodyPr/>
          <a:lstStyle/>
          <a:p>
            <a:endParaRPr lang="fr-FR"/>
          </a:p>
        </p:txBody>
      </p:sp>
      <p:pic>
        <p:nvPicPr>
          <p:cNvPr id="2050" name="Picture 2">
            <a:extLst>
              <a:ext uri="{FF2B5EF4-FFF2-40B4-BE49-F238E27FC236}">
                <a16:creationId xmlns:a16="http://schemas.microsoft.com/office/drawing/2014/main" id="{78E25C39-D80D-2578-2A5D-4B03860A6B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8207" y="2091559"/>
            <a:ext cx="3790293" cy="254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865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015E4-1F6D-FA32-44DD-73131084630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76EAAE7-EC38-EC93-5112-C145CC6FACDC}"/>
              </a:ext>
            </a:extLst>
          </p:cNvPr>
          <p:cNvSpPr>
            <a:spLocks noGrp="1"/>
          </p:cNvSpPr>
          <p:nvPr>
            <p:ph idx="1"/>
          </p:nvPr>
        </p:nvSpPr>
        <p:spPr/>
        <p:txBody>
          <a:bodyPr>
            <a:normAutofit fontScale="77500" lnSpcReduction="20000"/>
          </a:bodyPr>
          <a:lstStyle/>
          <a:p>
            <a:r>
              <a:rPr lang="fr-FR" dirty="0"/>
              <a:t>De quoi s’agit-il ? D’un projet d’exposition collective qui </a:t>
            </a:r>
            <a:r>
              <a:rPr lang="fr-FR" dirty="0">
                <a:highlight>
                  <a:srgbClr val="FFFF00"/>
                </a:highlight>
              </a:rPr>
              <a:t>profite de la localisation </a:t>
            </a:r>
            <a:r>
              <a:rPr lang="fr-FR" dirty="0"/>
              <a:t>singulière du Centre d’art de Vassivière – au milieu d’un lac ceint par la forêt, une île-refuge pour des entités composées de granite, de bois, de cordages, de structures métalliques ou encore de traces de gestes horticoles et thérapeutiques (œuvres d’artistes) – pour proposer </a:t>
            </a:r>
            <a:r>
              <a:rPr lang="fr-FR" b="1" dirty="0"/>
              <a:t>une approche </a:t>
            </a:r>
            <a:r>
              <a:rPr lang="fr-FR" b="1" dirty="0" err="1"/>
              <a:t>archipélique</a:t>
            </a:r>
            <a:r>
              <a:rPr lang="fr-FR" b="1" dirty="0"/>
              <a:t> et chorégraphique du paysage. </a:t>
            </a:r>
            <a:r>
              <a:rPr lang="fr-FR" dirty="0"/>
              <a:t>De même qu’il n’y a pas d’île isolée, car une île s’enchâsse toujours dans un archipel, dans </a:t>
            </a:r>
            <a:r>
              <a:rPr lang="fr-FR" b="1" dirty="0"/>
              <a:t>un chapelet d’îles cousues ensemble par des courants humains</a:t>
            </a:r>
            <a:r>
              <a:rPr lang="fr-FR" dirty="0"/>
              <a:t> et non-humains ; de même, il n’y a </a:t>
            </a:r>
            <a:r>
              <a:rPr lang="fr-FR" b="1" dirty="0"/>
              <a:t>pas de corps isolé</a:t>
            </a:r>
            <a:r>
              <a:rPr lang="fr-FR" dirty="0"/>
              <a:t>, c</a:t>
            </a:r>
            <a:r>
              <a:rPr lang="fr-FR" dirty="0">
                <a:highlight>
                  <a:srgbClr val="FFFF00"/>
                </a:highlight>
              </a:rPr>
              <a:t>ar un corps est toujours pris dans un mouvement qui l’inscrit dans l’espace même qu’il contribue à déployer. </a:t>
            </a:r>
            <a:r>
              <a:rPr lang="fr-FR" dirty="0"/>
              <a:t>Et la texture, c’est-à-dire la dimension textile d’un territoire consiste, précisément, dans </a:t>
            </a:r>
            <a:r>
              <a:rPr lang="fr-FR" dirty="0">
                <a:highlight>
                  <a:srgbClr val="FFFF00"/>
                </a:highlight>
              </a:rPr>
              <a:t>l’entrelacs des trajectoires de corps en mouvement (humains et non-humains)</a:t>
            </a:r>
            <a:r>
              <a:rPr lang="fr-FR" dirty="0"/>
              <a:t>, en « relation » les uns avec les autres – que ce soit pour se désirer, se fuir, se chasser, s’ignorer ou juste partager le vertige d’un rêve telle Alice chutant au pied d’un chêne. Ce qui fait</a:t>
            </a:r>
            <a:r>
              <a:rPr lang="fr-FR" dirty="0">
                <a:highlight>
                  <a:srgbClr val="FFFF00"/>
                </a:highlight>
              </a:rPr>
              <a:t> l’unité </a:t>
            </a:r>
            <a:r>
              <a:rPr lang="fr-FR" dirty="0"/>
              <a:t>d’un archipel, ce n’est pas un centre (Paris, Rome, etc.) ou une substance homogène (la langue française, par exemple, comme principe unificateur exigeant, au nom de l’unité de la Nation, l’extinction des langues régionales et ultramarines), </a:t>
            </a:r>
            <a:r>
              <a:rPr lang="fr-FR" dirty="0">
                <a:highlight>
                  <a:srgbClr val="FFFF00"/>
                </a:highlight>
              </a:rPr>
              <a:t>mais le passage même d’une île à l’autre.</a:t>
            </a:r>
          </a:p>
        </p:txBody>
      </p:sp>
    </p:spTree>
    <p:extLst>
      <p:ext uri="{BB962C8B-B14F-4D97-AF65-F5344CB8AC3E}">
        <p14:creationId xmlns:p14="http://schemas.microsoft.com/office/powerpoint/2010/main" val="22268484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BF836-1ED4-438F-D947-BD30F1935E4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C4CC0CA-F09C-890F-2885-08326A33691F}"/>
              </a:ext>
            </a:extLst>
          </p:cNvPr>
          <p:cNvSpPr>
            <a:spLocks noGrp="1"/>
          </p:cNvSpPr>
          <p:nvPr>
            <p:ph idx="1"/>
          </p:nvPr>
        </p:nvSpPr>
        <p:spPr/>
        <p:txBody>
          <a:bodyPr>
            <a:normAutofit fontScale="70000" lnSpcReduction="20000"/>
          </a:bodyPr>
          <a:lstStyle/>
          <a:p>
            <a:r>
              <a:rPr lang="fr-FR" dirty="0"/>
              <a:t>Le projet « </a:t>
            </a:r>
            <a:r>
              <a:rPr lang="fr-FR" dirty="0">
                <a:highlight>
                  <a:srgbClr val="FFFF00"/>
                </a:highlight>
              </a:rPr>
              <a:t>La sagesse des lianes » vise à mener une expérience singulière : « diasporiser » une île située au cœur de la France, Vassivière, à partir d’espace-temps lointains, n’ayant en apparence aucun rapport avec elle : les mondes « </a:t>
            </a:r>
            <a:r>
              <a:rPr lang="fr-FR" i="1" dirty="0" err="1">
                <a:highlight>
                  <a:srgbClr val="FFFF00"/>
                </a:highlight>
              </a:rPr>
              <a:t>afrodiasporiques</a:t>
            </a:r>
            <a:r>
              <a:rPr lang="fr-FR" i="1" dirty="0">
                <a:highlight>
                  <a:srgbClr val="FFFF00"/>
                </a:highlight>
              </a:rPr>
              <a:t> ». </a:t>
            </a:r>
            <a:r>
              <a:rPr lang="fr-FR" dirty="0">
                <a:highlight>
                  <a:srgbClr val="FFFF00"/>
                </a:highlight>
              </a:rPr>
              <a:t>L’unité de ces mondes ne repose justement sur aucun centre ni aucune substance, mais sur le partage d’expériences historiques communes </a:t>
            </a:r>
            <a:r>
              <a:rPr lang="fr-FR" dirty="0"/>
              <a:t>: la dissémination des peuples africains, par les traites négrières (mais pas uniquement), des rives de l’Océan indien à celles de l’Atlantique, et les circulations et hybridations continuelles que cette dissémination a provoquées (cf. L’Atlantique noir, </a:t>
            </a:r>
            <a:r>
              <a:rPr lang="fr-FR" dirty="0" err="1"/>
              <a:t>Gilroy</a:t>
            </a:r>
            <a:r>
              <a:rPr lang="fr-FR" dirty="0"/>
              <a:t>). Ce processus quasi végétal (dissémination de spores) qui a fécondé le monde moderne, y compris dans la violence la plus extrême (celles de la déportation de millions d’</a:t>
            </a:r>
            <a:r>
              <a:rPr lang="fr-FR" dirty="0" err="1"/>
              <a:t>Africain.e.s</a:t>
            </a:r>
            <a:r>
              <a:rPr lang="fr-FR" dirty="0"/>
              <a:t>, d’une vie de mort sur les plantations esclavagistes du Surinam ou de Zanzibar) et les luttes les plus héroïques (le combat jusqu’à la mort du Colonel antillais </a:t>
            </a:r>
            <a:r>
              <a:rPr lang="fr-FR" dirty="0" err="1"/>
              <a:t>Delgrès</a:t>
            </a:r>
            <a:r>
              <a:rPr lang="fr-FR" dirty="0"/>
              <a:t> face aux troupes napoléoniennes), Glissant le nomme « créolisation ».</a:t>
            </a:r>
          </a:p>
          <a:p>
            <a:r>
              <a:rPr lang="fr-FR" i="1" dirty="0"/>
              <a:t>La créolisation est la mise en contact de plusieurs cultures ou au moins de plusieurs éléments de cultures distinctes, dans un endroit du monde, avec pour résultante une donnée nouvelle, totalement imprévisible par rapport à la somme ou à la simple synthèse de ces éléments.</a:t>
            </a:r>
            <a:endParaRPr lang="fr-FR" dirty="0"/>
          </a:p>
          <a:p>
            <a:r>
              <a:rPr lang="fr-FR" i="1" dirty="0"/>
              <a:t>Edouard Glissant, Traité du Tout-monde</a:t>
            </a:r>
            <a:endParaRPr lang="fr-FR" dirty="0"/>
          </a:p>
          <a:p>
            <a:endParaRPr lang="fr-FR" dirty="0"/>
          </a:p>
        </p:txBody>
      </p:sp>
    </p:spTree>
    <p:extLst>
      <p:ext uri="{BB962C8B-B14F-4D97-AF65-F5344CB8AC3E}">
        <p14:creationId xmlns:p14="http://schemas.microsoft.com/office/powerpoint/2010/main" val="5697811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106031-E892-F567-6C73-6A1285F7D7B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9DE174E-6460-CFD5-1C9F-D12C4E361D97}"/>
              </a:ext>
            </a:extLst>
          </p:cNvPr>
          <p:cNvSpPr>
            <a:spLocks noGrp="1"/>
          </p:cNvSpPr>
          <p:nvPr>
            <p:ph idx="1"/>
          </p:nvPr>
        </p:nvSpPr>
        <p:spPr/>
        <p:txBody>
          <a:bodyPr>
            <a:normAutofit fontScale="85000" lnSpcReduction="20000"/>
          </a:bodyPr>
          <a:lstStyle/>
          <a:p>
            <a:r>
              <a:rPr lang="fr-FR" dirty="0"/>
              <a:t>Parce que ces cultures </a:t>
            </a:r>
            <a:r>
              <a:rPr lang="fr-FR" dirty="0" err="1"/>
              <a:t>afrodiasporiques</a:t>
            </a:r>
            <a:r>
              <a:rPr lang="fr-FR" dirty="0"/>
              <a:t>, injustement méconnues, ont déjà fait </a:t>
            </a:r>
            <a:r>
              <a:rPr lang="fr-FR" dirty="0">
                <a:highlight>
                  <a:srgbClr val="FFFF00"/>
                </a:highlight>
              </a:rPr>
              <a:t>l’expérience du « gouffre » </a:t>
            </a:r>
            <a:r>
              <a:rPr lang="fr-FR" dirty="0"/>
              <a:t>– que Glissant associe à la colonisation et aux résistances créatrices qui lui furent opposées -, elles disposent de ressources inestimables pour affronter les défis de l’anthropocène  (dérèglement climatique, effondrement de la biodiversité, etc.). Ces mondes africains et créoles, les artistes invités les feront entrer en </a:t>
            </a:r>
            <a:r>
              <a:rPr lang="fr-FR" dirty="0">
                <a:highlight>
                  <a:srgbClr val="FFFF00"/>
                </a:highlight>
              </a:rPr>
              <a:t>résonance avec les mémoires et paysages forestiers de l’île de Vassivière et du plateau des mille vaches : il s’agira d’enchanter l’île – par des performances puisant dans des formes rituelles (y compris « </a:t>
            </a:r>
            <a:r>
              <a:rPr lang="fr-FR" dirty="0" err="1">
                <a:highlight>
                  <a:srgbClr val="FFFF00"/>
                </a:highlight>
              </a:rPr>
              <a:t>afrofuturistes</a:t>
            </a:r>
            <a:r>
              <a:rPr lang="fr-FR" dirty="0">
                <a:highlight>
                  <a:srgbClr val="FFFF00"/>
                </a:highlight>
              </a:rPr>
              <a:t> ») – pour l’enchâsser à d’autres mondes, mais aussi pour réactiver l’héritage des sorcières, des « feuillus » (l’homme des bois, le « sauvage » dans l’Europe médiévale), des rebouteux </a:t>
            </a:r>
            <a:r>
              <a:rPr lang="fr-FR" dirty="0"/>
              <a:t>et autres maîtres en sortilèges évoquant une autre Europe : une Europe « païenne », « hérétique », carnavalesque, toujours prête à s’insurger contre l’ordre dominant ; une Europe souterraine, indocile, marronne, qui innerve les </a:t>
            </a:r>
            <a:r>
              <a:rPr lang="fr-FR" dirty="0" err="1"/>
              <a:t>ZADs</a:t>
            </a:r>
            <a:r>
              <a:rPr lang="fr-FR" dirty="0"/>
              <a:t> des Nords et anime des passeurs d’hospitalité comme l’équipage du </a:t>
            </a:r>
            <a:r>
              <a:rPr lang="fr-FR" dirty="0" err="1"/>
              <a:t>Sea</a:t>
            </a:r>
            <a:r>
              <a:rPr lang="fr-FR" dirty="0"/>
              <a:t>-Watch</a:t>
            </a:r>
            <a:r>
              <a:rPr lang="fr-FR" dirty="0">
                <a:hlinkClick r:id="rId2"/>
              </a:rPr>
              <a:t>[2]</a:t>
            </a:r>
            <a:r>
              <a:rPr lang="fr-FR" dirty="0"/>
              <a:t> ou le maire de </a:t>
            </a:r>
            <a:r>
              <a:rPr lang="fr-FR" dirty="0" err="1"/>
              <a:t>Riace</a:t>
            </a:r>
            <a:r>
              <a:rPr lang="fr-FR" dirty="0">
                <a:hlinkClick r:id="rId3"/>
              </a:rPr>
              <a:t>[3]</a:t>
            </a:r>
            <a:r>
              <a:rPr lang="fr-FR" dirty="0"/>
              <a:t>.</a:t>
            </a:r>
          </a:p>
          <a:p>
            <a:endParaRPr lang="fr-FR" dirty="0"/>
          </a:p>
        </p:txBody>
      </p:sp>
    </p:spTree>
    <p:extLst>
      <p:ext uri="{BB962C8B-B14F-4D97-AF65-F5344CB8AC3E}">
        <p14:creationId xmlns:p14="http://schemas.microsoft.com/office/powerpoint/2010/main" val="1858156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B563AC-7954-489D-4480-9D7F6F39AE1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7E8199D-2047-4A7D-D919-88121B019206}"/>
              </a:ext>
            </a:extLst>
          </p:cNvPr>
          <p:cNvSpPr>
            <a:spLocks noGrp="1"/>
          </p:cNvSpPr>
          <p:nvPr>
            <p:ph idx="1"/>
          </p:nvPr>
        </p:nvSpPr>
        <p:spPr/>
        <p:txBody>
          <a:bodyPr>
            <a:normAutofit fontScale="77500" lnSpcReduction="20000"/>
          </a:bodyPr>
          <a:lstStyle/>
          <a:p>
            <a:r>
              <a:rPr lang="fr-FR" dirty="0"/>
              <a:t>Paul Valéry voyait dans la danse « </a:t>
            </a:r>
            <a:r>
              <a:rPr lang="fr-FR" i="1" dirty="0"/>
              <a:t>une poésie générale de l’action des êtres vivants</a:t>
            </a:r>
            <a:r>
              <a:rPr lang="fr-FR" dirty="0"/>
              <a:t> » (</a:t>
            </a:r>
            <a:r>
              <a:rPr lang="fr-FR" i="1" dirty="0"/>
              <a:t>Philosophie de la danse</a:t>
            </a:r>
            <a:r>
              <a:rPr lang="fr-FR" dirty="0"/>
              <a:t>). Au point de départ de toute création, qu’il s’agisse du mouvement généreux des semailles, du doigté sensuelle de la potière ou du filage acrobatique de l’araignée, il y a un geste dansé</a:t>
            </a:r>
            <a:r>
              <a:rPr lang="fr-FR" dirty="0">
                <a:hlinkClick r:id="rId2"/>
              </a:rPr>
              <a:t>[4]</a:t>
            </a:r>
            <a:r>
              <a:rPr lang="fr-FR" dirty="0"/>
              <a:t>. Sur le plan des forces élémentaires, celles-là mêmes convoquées par les danses cosmiques des derviches tourneurs (Islam soufie</a:t>
            </a:r>
            <a:r>
              <a:rPr lang="fr-FR" dirty="0">
                <a:highlight>
                  <a:srgbClr val="FFFF00"/>
                </a:highlight>
              </a:rPr>
              <a:t>), la chorégraphie participe de l’écriture de la terre, de sa transmutation en territoire existentiel. Parce qu’« être liane, c’est pouvoir traverser des mondes multiples et se nourrir de ce que l’on traverse, et vice versa » </a:t>
            </a:r>
            <a:r>
              <a:rPr lang="fr-FR" dirty="0"/>
              <a:t>(note d’intention), </a:t>
            </a:r>
            <a:r>
              <a:rPr lang="fr-FR" i="1" dirty="0"/>
              <a:t>la relation</a:t>
            </a:r>
            <a:r>
              <a:rPr lang="fr-FR" dirty="0"/>
              <a:t> des corps aux territoires parcourus sera une des questions centrales du projet « La sagesse des lianes ». « Corps-graphie » et « </a:t>
            </a:r>
            <a:r>
              <a:rPr lang="fr-FR" dirty="0" err="1"/>
              <a:t>géo-graphie</a:t>
            </a:r>
            <a:r>
              <a:rPr lang="fr-FR" dirty="0"/>
              <a:t> », écriture du corps et écriture de la terre sont en effet indissociables. Mais pour le comprendre, il faut remettre en question la conception classique de l’écriture qui la limite à l’inscription de signes alphabétiques sur une feuille de papier, et insister plutôt sur le rapport intime de la « graphie » au geste, au mouvement. La notion de « figure » permet justement d’ancrer l’écriture dans le mouvement d’un corps. On dit bien d’un danseur, d’une gymnaste ou d’une calligraphe qu’ils exécutent des figures, que leur mouvement laisse ou non une trace visible. Ce qu’illustre à merveille une œuvre poétique et plastique comme celle de </a:t>
            </a:r>
            <a:r>
              <a:rPr lang="fr-FR" dirty="0" err="1"/>
              <a:t>Hawad</a:t>
            </a:r>
            <a:r>
              <a:rPr lang="fr-FR" dirty="0"/>
              <a:t>, un des artistes du projet.</a:t>
            </a:r>
          </a:p>
          <a:p>
            <a:endParaRPr lang="fr-FR" dirty="0"/>
          </a:p>
        </p:txBody>
      </p:sp>
    </p:spTree>
    <p:extLst>
      <p:ext uri="{BB962C8B-B14F-4D97-AF65-F5344CB8AC3E}">
        <p14:creationId xmlns:p14="http://schemas.microsoft.com/office/powerpoint/2010/main" val="2785494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i="1" dirty="0"/>
              <a:t>Autoportrait</a:t>
            </a:r>
            <a:r>
              <a:rPr lang="fr-FR" dirty="0"/>
              <a:t> (1875)</a:t>
            </a:r>
            <a:endParaRPr lang="en-US" dirty="0"/>
          </a:p>
        </p:txBody>
      </p:sp>
      <p:pic>
        <p:nvPicPr>
          <p:cNvPr id="4" name="Content Placeholder 3" descr="Paul_Cézanne_1.jpg"/>
          <p:cNvPicPr>
            <a:picLocks noGrp="1" noChangeAspect="1"/>
          </p:cNvPicPr>
          <p:nvPr>
            <p:ph idx="1"/>
          </p:nvPr>
        </p:nvPicPr>
        <p:blipFill>
          <a:blip r:embed="rId2">
            <a:extLst>
              <a:ext uri="{28A0092B-C50C-407E-A947-70E740481C1C}">
                <a14:useLocalDpi xmlns:a14="http://schemas.microsoft.com/office/drawing/2010/main" val="0"/>
              </a:ext>
            </a:extLst>
          </a:blip>
          <a:srcRect l="-57800" r="-57800"/>
          <a:stretch>
            <a:fillRect/>
          </a:stretch>
        </p:blipFill>
        <p:spPr/>
      </p:pic>
    </p:spTree>
    <p:extLst>
      <p:ext uri="{BB962C8B-B14F-4D97-AF65-F5344CB8AC3E}">
        <p14:creationId xmlns:p14="http://schemas.microsoft.com/office/powerpoint/2010/main" val="19968242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29FE23-0785-BA45-6B1F-1B6C67492FB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09FD973-62DA-EC77-F308-055E0B08EB40}"/>
              </a:ext>
            </a:extLst>
          </p:cNvPr>
          <p:cNvSpPr>
            <a:spLocks noGrp="1"/>
          </p:cNvSpPr>
          <p:nvPr>
            <p:ph idx="1"/>
          </p:nvPr>
        </p:nvSpPr>
        <p:spPr>
          <a:xfrm>
            <a:off x="838200" y="2004301"/>
            <a:ext cx="10515600" cy="4351338"/>
          </a:xfrm>
        </p:spPr>
        <p:txBody>
          <a:bodyPr>
            <a:normAutofit fontScale="85000" lnSpcReduction="20000"/>
          </a:bodyPr>
          <a:lstStyle/>
          <a:p>
            <a:endParaRPr lang="fr-FR" dirty="0"/>
          </a:p>
          <a:p>
            <a:endParaRPr lang="fr-FR" dirty="0"/>
          </a:p>
          <a:p>
            <a:endParaRPr lang="fr-FR" dirty="0"/>
          </a:p>
          <a:p>
            <a:endParaRPr lang="fr-FR" dirty="0"/>
          </a:p>
          <a:p>
            <a:r>
              <a:rPr lang="fr-FR" dirty="0"/>
              <a:t>Extrait d’un livre unique : Vent rouge</a:t>
            </a:r>
          </a:p>
          <a:p>
            <a:r>
              <a:rPr lang="fr-FR" i="1" dirty="0"/>
              <a:t>« Dans le travail d’écriture autant que de peinture que je mène depuis près de vingt ans, mon objectif a été de tenter de dépasser le pouvoir clos des mots, des signes et des représentations. Sur le plan graphique, ma démarche est partie d’un outil hérité de mes ancêtres, les signes tifinagh (alphabet touareg) dont je m’empare pour les pousser au bout de leur trajectoire, que je détourne, décompose et recompose pour les remettre en mouvement. C’est cela que j’ai appelé </a:t>
            </a:r>
            <a:r>
              <a:rPr lang="fr-FR" b="1" dirty="0"/>
              <a:t>la</a:t>
            </a:r>
            <a:r>
              <a:rPr lang="fr-FR" b="1" dirty="0">
                <a:hlinkClick r:id="rId2"/>
              </a:rPr>
              <a:t> furigraphie</a:t>
            </a:r>
            <a:r>
              <a:rPr lang="fr-FR" i="1" dirty="0"/>
              <a:t>, furieuse comme le cri de rage qui fait voler en éclat les barrières, les entraves et les immobilismes les plus fossilisés. » </a:t>
            </a:r>
            <a:r>
              <a:rPr lang="fr-FR" dirty="0" err="1">
                <a:highlight>
                  <a:srgbClr val="FFFF00"/>
                </a:highlight>
              </a:rPr>
              <a:t>Hawad</a:t>
            </a:r>
            <a:endParaRPr lang="fr-FR" dirty="0">
              <a:highlight>
                <a:srgbClr val="FFFF00"/>
              </a:highlight>
            </a:endParaRPr>
          </a:p>
          <a:p>
            <a:endParaRPr lang="fr-FR" dirty="0"/>
          </a:p>
        </p:txBody>
      </p:sp>
      <p:pic>
        <p:nvPicPr>
          <p:cNvPr id="3074" name="Picture 2">
            <a:extLst>
              <a:ext uri="{FF2B5EF4-FFF2-40B4-BE49-F238E27FC236}">
                <a16:creationId xmlns:a16="http://schemas.microsoft.com/office/drawing/2014/main" id="{0FEDB32A-A56A-43F3-EE1A-1D468FF28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65125"/>
            <a:ext cx="3810000" cy="279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9397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651C97-79A0-B1C7-311E-6E772ADEDC1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B7E5FDB-52B2-80F4-6F5C-ABA7C8C807F4}"/>
              </a:ext>
            </a:extLst>
          </p:cNvPr>
          <p:cNvSpPr>
            <a:spLocks noGrp="1"/>
          </p:cNvSpPr>
          <p:nvPr>
            <p:ph idx="1"/>
          </p:nvPr>
        </p:nvSpPr>
        <p:spPr>
          <a:xfrm>
            <a:off x="838199" y="2217434"/>
            <a:ext cx="10722735" cy="4704264"/>
          </a:xfrm>
        </p:spPr>
        <p:txBody>
          <a:bodyPr/>
          <a:lstStyle/>
          <a:p>
            <a:endParaRPr lang="fr-FR" dirty="0"/>
          </a:p>
          <a:p>
            <a:endParaRPr lang="fr-FR" dirty="0"/>
          </a:p>
          <a:p>
            <a:endParaRPr lang="fr-FR" dirty="0"/>
          </a:p>
          <a:p>
            <a:endParaRPr lang="fr-FR" dirty="0"/>
          </a:p>
          <a:p>
            <a:endParaRPr lang="fr-FR" dirty="0"/>
          </a:p>
          <a:p>
            <a:r>
              <a:rPr lang="fr-FR" dirty="0"/>
              <a:t>« Le sol que l’on a sous les pieds est un tissu de lignes de croissance, d’érosion et de décomposition. Loin de séparer la terre du ciel, le sol est une zone où la terre et le ciel s’emmêlent dans un perpétuel renouvellement de la vie. » </a:t>
            </a:r>
            <a:r>
              <a:rPr lang="fr-FR" i="1" dirty="0"/>
              <a:t>Marcher avec les dragons</a:t>
            </a:r>
            <a:r>
              <a:rPr lang="fr-FR" dirty="0"/>
              <a:t>, Tim Ingold.</a:t>
            </a:r>
          </a:p>
          <a:p>
            <a:endParaRPr lang="fr-FR" dirty="0"/>
          </a:p>
        </p:txBody>
      </p:sp>
      <p:pic>
        <p:nvPicPr>
          <p:cNvPr id="4098" name="Picture 2">
            <a:extLst>
              <a:ext uri="{FF2B5EF4-FFF2-40B4-BE49-F238E27FC236}">
                <a16:creationId xmlns:a16="http://schemas.microsoft.com/office/drawing/2014/main" id="{063530F4-0A51-C556-DF1F-C53DBDD6A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217" y="441434"/>
            <a:ext cx="4835245" cy="406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489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17E26-4EE4-6AAF-F640-0C230449AA0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929E013-44B9-F660-8D4F-D6618E5E0578}"/>
              </a:ext>
            </a:extLst>
          </p:cNvPr>
          <p:cNvSpPr>
            <a:spLocks noGrp="1"/>
          </p:cNvSpPr>
          <p:nvPr>
            <p:ph idx="1"/>
          </p:nvPr>
        </p:nvSpPr>
        <p:spPr/>
        <p:txBody>
          <a:bodyPr>
            <a:normAutofit fontScale="85000" lnSpcReduction="10000"/>
          </a:bodyPr>
          <a:lstStyle/>
          <a:p>
            <a:r>
              <a:rPr lang="fr-FR" b="1" dirty="0"/>
              <a:t>Penser les « arts vivants » comme les activateurs de nouvelles territorialités.</a:t>
            </a:r>
          </a:p>
          <a:p>
            <a:r>
              <a:rPr lang="fr-FR" dirty="0"/>
              <a:t>Bien souvent, lorsque nous prononçons le mot « Terre », la première chose qui nous vienne à l’esprit, c’est une photo satellite : l’image d’une planète bleue sur fond noir, infini. Si, désormais, nous nous représentons le monde depuis un point de vue « extra-terrestre », c’est parce que nous ne l’habitons plus vraiment, et en sommes devenus les spectateurs. Comme le montre Frédéric Neyrat, dans un essai brillant</a:t>
            </a:r>
            <a:r>
              <a:rPr lang="fr-FR" dirty="0">
                <a:hlinkClick r:id="rId2"/>
              </a:rPr>
              <a:t>[5]</a:t>
            </a:r>
            <a:r>
              <a:rPr lang="fr-FR" dirty="0"/>
              <a:t>, la géo-ingénierie et le transhumanisme (Google, la NASA, Microsoft, etc. en sont les principaux soutiens) – ces formes de techno-prophétisme qui décrivent les humains comme les passagers temporaires d’un vaisseau spatial – ne font que pousser à son terme </a:t>
            </a:r>
            <a:r>
              <a:rPr lang="fr-FR" dirty="0">
                <a:highlight>
                  <a:srgbClr val="FFFF00"/>
                </a:highlight>
              </a:rPr>
              <a:t>un processus d’arrachement au monde vécu </a:t>
            </a:r>
            <a:r>
              <a:rPr lang="fr-FR" dirty="0"/>
              <a:t>qui a commencé voici plusieurs siècles (avec le capitalisme, la colonisation, les sciences modernes, </a:t>
            </a:r>
            <a:r>
              <a:rPr lang="fr-FR" dirty="0" err="1"/>
              <a:t>etc</a:t>
            </a:r>
            <a:r>
              <a:rPr lang="fr-FR" dirty="0"/>
              <a:t>), et dont témoigne la naissance de la notion occidentale de « paysage ».</a:t>
            </a:r>
          </a:p>
          <a:p>
            <a:endParaRPr lang="fr-FR" dirty="0"/>
          </a:p>
        </p:txBody>
      </p:sp>
    </p:spTree>
    <p:extLst>
      <p:ext uri="{BB962C8B-B14F-4D97-AF65-F5344CB8AC3E}">
        <p14:creationId xmlns:p14="http://schemas.microsoft.com/office/powerpoint/2010/main" val="144894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581F1-AB2E-4270-FEB2-1EB7DA7CA25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6EEC7E1-E3B0-2AEF-3C4F-E90559F06E77}"/>
              </a:ext>
            </a:extLst>
          </p:cNvPr>
          <p:cNvSpPr>
            <a:spLocks noGrp="1"/>
          </p:cNvSpPr>
          <p:nvPr>
            <p:ph idx="1"/>
          </p:nvPr>
        </p:nvSpPr>
        <p:spPr/>
        <p:txBody>
          <a:bodyPr/>
          <a:lstStyle/>
          <a:p>
            <a:r>
              <a:rPr lang="fr-FR" dirty="0"/>
              <a:t>C’est à la fin du 15</a:t>
            </a:r>
            <a:r>
              <a:rPr lang="fr-FR" baseline="30000" dirty="0"/>
              <a:t>ème</a:t>
            </a:r>
            <a:r>
              <a:rPr lang="fr-FR" dirty="0"/>
              <a:t> siècle que le terme </a:t>
            </a:r>
            <a:r>
              <a:rPr lang="fr-FR" dirty="0">
                <a:highlight>
                  <a:srgbClr val="FFFF00"/>
                </a:highlight>
              </a:rPr>
              <a:t>« paysage » apparaît en France, afin de désigner une peinture « représentant » une « étendue de pays »</a:t>
            </a:r>
            <a:r>
              <a:rPr lang="fr-FR" dirty="0"/>
              <a:t>. Dès lors, le paysage sera constamment associé à une vue panoramique, depuis un point d’observation « universel »  (le sujet moderne occidental), désancré de tout corps et de tout territoire. Bien sûr, il ne faut pas voir dans la peinture paysagère de la Renaissance l’origine de tous nos maux, juste un élément parmi d’autres qui  exprime, en Occident, la transformation du « pays parcouru » en scène, en toile de fond, en décor (ce que confirme la pratique compulsive du selfie devant les « décors naturels »)</a:t>
            </a:r>
          </a:p>
        </p:txBody>
      </p:sp>
    </p:spTree>
    <p:extLst>
      <p:ext uri="{BB962C8B-B14F-4D97-AF65-F5344CB8AC3E}">
        <p14:creationId xmlns:p14="http://schemas.microsoft.com/office/powerpoint/2010/main" val="18159727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C64C6-7113-94B1-2B70-D35B82E11B7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4A12DC-4797-7F69-4A0B-A91E72CFEE8B}"/>
              </a:ext>
            </a:extLst>
          </p:cNvPr>
          <p:cNvSpPr>
            <a:spLocks noGrp="1"/>
          </p:cNvSpPr>
          <p:nvPr>
            <p:ph idx="1"/>
          </p:nvPr>
        </p:nvSpPr>
        <p:spPr/>
        <p:txBody>
          <a:bodyPr>
            <a:normAutofit lnSpcReduction="10000"/>
          </a:bodyPr>
          <a:lstStyle/>
          <a:p>
            <a:r>
              <a:rPr lang="fr-FR" dirty="0"/>
              <a:t>Quel meilleur moyen que la danse pour rappeler qu’un paysage, c’est toujours </a:t>
            </a:r>
            <a:r>
              <a:rPr lang="fr-FR" dirty="0">
                <a:highlight>
                  <a:srgbClr val="FFFF00"/>
                </a:highlight>
              </a:rPr>
              <a:t>un territoire en mouvement, un milieu de vie</a:t>
            </a:r>
            <a:r>
              <a:rPr lang="fr-FR" dirty="0"/>
              <a:t>. Les arts du mouvement, en particulier la danse, joueront donc un rôle majeur dans ce projet d’exposition. J’aime le paradoxe qu’il peut y avoir dans l’idée de faire intervenir, entre autres, des praticiens des arts dits « vivants » dans un centre de création dédié au paysage, à ce qui est perçu, aujourd’hui encore, comme relevant du patrimoine, comme quelque chose de quasiment immuable, dont on pourrait faire le garant d’une identité-racine. Si une certaine écologie peut alimenter des fantasmes identitaires, c’est justement parce qu’elle pense le paysage comme une nature figée qu’il s’agit de conserver. Cette écologie de conservatoire tend à faire du paysage une nature morte.</a:t>
            </a:r>
          </a:p>
        </p:txBody>
      </p:sp>
    </p:spTree>
    <p:extLst>
      <p:ext uri="{BB962C8B-B14F-4D97-AF65-F5344CB8AC3E}">
        <p14:creationId xmlns:p14="http://schemas.microsoft.com/office/powerpoint/2010/main" val="11917694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5BCBE-9706-3D0C-B7FF-BFFD1DB2CE2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136DBE4-5891-CA6A-3DD6-4D76339A9D07}"/>
              </a:ext>
            </a:extLst>
          </p:cNvPr>
          <p:cNvSpPr>
            <a:spLocks noGrp="1"/>
          </p:cNvSpPr>
          <p:nvPr>
            <p:ph idx="1"/>
          </p:nvPr>
        </p:nvSpPr>
        <p:spPr/>
        <p:txBody>
          <a:bodyPr/>
          <a:lstStyle/>
          <a:p>
            <a:r>
              <a:rPr lang="fr-FR" i="1" dirty="0"/>
              <a:t>« Le </a:t>
            </a:r>
            <a:r>
              <a:rPr lang="fr-FR" i="1" dirty="0" err="1"/>
              <a:t>Krump</a:t>
            </a:r>
            <a:r>
              <a:rPr lang="fr-FR" i="1" dirty="0"/>
              <a:t> est un mouvement profond, pas encore une marchandise. Il semblerait que le monde ait fait naître là où on ne l’attendait pas une danse du dedans, authentiquement spirituelle, faite pour débusquer des monstres et dire l’inarticulé des paroles rentrées dans la gorge de ceux qui ne peuvent même plus crier. La seule danse qui vaille. Avant d’être une mode, c’est un rite inventé, une sorte de louange forcenée, la contorsion brutale de celui qui refuse la camisole contemporaine. » </a:t>
            </a:r>
            <a:r>
              <a:rPr lang="fr-FR" dirty="0" err="1"/>
              <a:t>Heddy</a:t>
            </a:r>
            <a:r>
              <a:rPr lang="fr-FR" dirty="0"/>
              <a:t> </a:t>
            </a:r>
            <a:r>
              <a:rPr lang="fr-FR" dirty="0" err="1"/>
              <a:t>Maalem</a:t>
            </a:r>
            <a:r>
              <a:rPr lang="fr-FR" dirty="0"/>
              <a:t>, mai 2012</a:t>
            </a:r>
          </a:p>
          <a:p>
            <a:endParaRPr lang="fr-FR" dirty="0"/>
          </a:p>
        </p:txBody>
      </p:sp>
    </p:spTree>
    <p:extLst>
      <p:ext uri="{BB962C8B-B14F-4D97-AF65-F5344CB8AC3E}">
        <p14:creationId xmlns:p14="http://schemas.microsoft.com/office/powerpoint/2010/main" val="4801433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2CD08-50C3-480D-A4A1-F89CF8961F4F}"/>
              </a:ext>
            </a:extLst>
          </p:cNvPr>
          <p:cNvSpPr>
            <a:spLocks noGrp="1"/>
          </p:cNvSpPr>
          <p:nvPr>
            <p:ph type="title"/>
          </p:nvPr>
        </p:nvSpPr>
        <p:spPr/>
        <p:txBody>
          <a:bodyPr>
            <a:normAutofit/>
          </a:bodyPr>
          <a:lstStyle/>
          <a:p>
            <a:r>
              <a:rPr lang="fr-FR" sz="2400" dirty="0"/>
              <a:t>S/</a:t>
            </a:r>
            <a:r>
              <a:rPr lang="fr-FR" sz="2400" dirty="0" err="1"/>
              <a:t>T</a:t>
            </a:r>
            <a:r>
              <a:rPr lang="fr-FR" sz="2400" dirty="0"/>
              <a:t>/R/A/</a:t>
            </a:r>
            <a:r>
              <a:rPr lang="fr-FR" sz="2400" dirty="0" err="1"/>
              <a:t>T</a:t>
            </a:r>
            <a:r>
              <a:rPr lang="fr-FR" sz="2400" dirty="0"/>
              <a:t>/E/S : « Dans cette pièce, la danseuse et chorégraphe Bintou Dembélé explore sa mémoire familiale et à son lien avec l’Afrique, à travers des rituels inspirés du hip hop et du </a:t>
            </a:r>
            <a:r>
              <a:rPr lang="fr-FR" sz="2400" dirty="0" err="1"/>
              <a:t>Krump</a:t>
            </a:r>
            <a:r>
              <a:rPr lang="fr-FR" sz="2400" dirty="0"/>
              <a:t>. Là, c’est le corps qui est la mémoire-même de ce passé. » </a:t>
            </a:r>
          </a:p>
        </p:txBody>
      </p:sp>
      <p:pic>
        <p:nvPicPr>
          <p:cNvPr id="6146" name="Picture 2">
            <a:extLst>
              <a:ext uri="{FF2B5EF4-FFF2-40B4-BE49-F238E27FC236}">
                <a16:creationId xmlns:a16="http://schemas.microsoft.com/office/drawing/2014/main" id="{6904CC91-F3ED-B858-5711-C23B7745D3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5044" y="1825625"/>
            <a:ext cx="652191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3143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C3293A-C3A7-17C3-D3E8-E81063757935}"/>
              </a:ext>
            </a:extLst>
          </p:cNvPr>
          <p:cNvSpPr>
            <a:spLocks noGrp="1"/>
          </p:cNvSpPr>
          <p:nvPr>
            <p:ph type="title"/>
          </p:nvPr>
        </p:nvSpPr>
        <p:spPr/>
        <p:txBody>
          <a:bodyPr>
            <a:normAutofit/>
          </a:bodyPr>
          <a:lstStyle/>
          <a:p>
            <a:r>
              <a:rPr lang="fr-FR" sz="2400" dirty="0"/>
              <a:t>Bintou Dembélé est la chorégraphe de l’opéra « Les Indes galantes », mis en scène par le cinéaste Clément </a:t>
            </a:r>
            <a:r>
              <a:rPr lang="fr-FR" sz="2400" dirty="0" err="1"/>
              <a:t>Cogitore</a:t>
            </a:r>
            <a:r>
              <a:rPr lang="fr-FR" sz="2400" dirty="0"/>
              <a:t>. Une relecture singulière de l’</a:t>
            </a:r>
            <a:r>
              <a:rPr lang="fr-FR" sz="2400" dirty="0" err="1"/>
              <a:t>oeuvre</a:t>
            </a:r>
            <a:r>
              <a:rPr lang="fr-FR" sz="2400" dirty="0"/>
              <a:t> de Rameau à partir de la ritualité propre aux « danses urbaines » (hip hop, </a:t>
            </a:r>
            <a:r>
              <a:rPr lang="fr-FR" sz="2400" dirty="0" err="1"/>
              <a:t>krump</a:t>
            </a:r>
            <a:r>
              <a:rPr lang="fr-FR" sz="2400" dirty="0"/>
              <a:t>, </a:t>
            </a:r>
            <a:r>
              <a:rPr lang="fr-FR" sz="2400" dirty="0" err="1"/>
              <a:t>voging</a:t>
            </a:r>
            <a:r>
              <a:rPr lang="fr-FR" sz="2400" dirty="0"/>
              <a:t>, etc.)</a:t>
            </a:r>
          </a:p>
        </p:txBody>
      </p:sp>
      <p:pic>
        <p:nvPicPr>
          <p:cNvPr id="7170" name="Picture 2">
            <a:extLst>
              <a:ext uri="{FF2B5EF4-FFF2-40B4-BE49-F238E27FC236}">
                <a16:creationId xmlns:a16="http://schemas.microsoft.com/office/drawing/2014/main" id="{E73B8B81-97C6-57C1-E3B4-058067A68B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4924" y="1734055"/>
            <a:ext cx="6681076" cy="365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063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B94E1-0F11-2372-E754-CD0EB48E4E0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46CBBC0-9AFC-0F73-297A-961CACFDA437}"/>
              </a:ext>
            </a:extLst>
          </p:cNvPr>
          <p:cNvSpPr>
            <a:spLocks noGrp="1"/>
          </p:cNvSpPr>
          <p:nvPr>
            <p:ph idx="1"/>
          </p:nvPr>
        </p:nvSpPr>
        <p:spPr/>
        <p:txBody>
          <a:bodyPr>
            <a:normAutofit fontScale="85000" lnSpcReduction="20000"/>
          </a:bodyPr>
          <a:lstStyle/>
          <a:p>
            <a:r>
              <a:rPr lang="fr-FR" dirty="0"/>
              <a:t>Penser une liberté et une dignité effective exige de prendre en compte la poussée indocile du vivant qui, toujours, en nous, s’oppose au mouvement courbe de l’humiliation, de la servitude contrainte ou volontaire. Dans mon travail sur le marronnage, c’est cette indocilité créatrice que je tente de saisir à même le souffle et les vibrations des corps en mouvement. Le « mouvement de libération » qu’opère le marronnage doit être pris au sens propre : c’est d’abord une libération du mouvement que met en œuvre un corps dansant – tout pas de danse pouvant être l’esquisse d’une frappe, comme le souligne Elsa </a:t>
            </a:r>
            <a:r>
              <a:rPr lang="fr-FR" dirty="0" err="1"/>
              <a:t>Dorlin</a:t>
            </a:r>
            <a:r>
              <a:rPr lang="fr-FR" dirty="0"/>
              <a:t> (cf. </a:t>
            </a:r>
            <a:r>
              <a:rPr lang="fr-FR" i="1" dirty="0"/>
              <a:t>Se défendre</a:t>
            </a:r>
            <a:r>
              <a:rPr lang="fr-FR" dirty="0"/>
              <a:t>) à propos de danses martiales comme le </a:t>
            </a:r>
            <a:r>
              <a:rPr lang="fr-FR" dirty="0" err="1"/>
              <a:t>ladjat</a:t>
            </a:r>
            <a:r>
              <a:rPr lang="fr-FR" dirty="0"/>
              <a:t> ou la capoeira. Il y a une tectonique des corps en transe qui substitue au corps tombal de l’</a:t>
            </a:r>
            <a:r>
              <a:rPr lang="fr-FR" dirty="0" err="1"/>
              <a:t>esclavagisé.e</a:t>
            </a:r>
            <a:r>
              <a:rPr lang="fr-FR" dirty="0"/>
              <a:t> le corps transfuge de la divinité (cultes </a:t>
            </a:r>
            <a:r>
              <a:rPr lang="fr-FR" dirty="0" err="1"/>
              <a:t>afrodiasporiques</a:t>
            </a:r>
            <a:r>
              <a:rPr lang="fr-FR" dirty="0"/>
              <a:t> de la santeria cubaine, du vodou haïtien, du servis </a:t>
            </a:r>
            <a:r>
              <a:rPr lang="fr-FR" dirty="0" err="1"/>
              <a:t>kabaré</a:t>
            </a:r>
            <a:r>
              <a:rPr lang="fr-FR" dirty="0"/>
              <a:t> réunionnais, etc.).</a:t>
            </a:r>
            <a:r>
              <a:rPr lang="fr-FR" dirty="0">
                <a:highlight>
                  <a:srgbClr val="FFFF00"/>
                </a:highlight>
              </a:rPr>
              <a:t> Qu’est-ce qu’un corps qui danse ? Un corps-brume qui se condense dans l’éclosion d’un geste : écho du corps de la mère, écho des ancêtres, écho du cosmos… Corps-rêve habité par des mémoires, des lignes de vie plurielles. Non pas corps de rêve mais corps utopique, corps refuge, corps archipel…</a:t>
            </a:r>
          </a:p>
          <a:p>
            <a:endParaRPr lang="fr-FR" dirty="0"/>
          </a:p>
        </p:txBody>
      </p:sp>
    </p:spTree>
    <p:extLst>
      <p:ext uri="{BB962C8B-B14F-4D97-AF65-F5344CB8AC3E}">
        <p14:creationId xmlns:p14="http://schemas.microsoft.com/office/powerpoint/2010/main" val="42783763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3D910-1988-7B69-BDDD-648F555BD66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F8F66A8-40D7-537F-8931-C855FF2D28D2}"/>
              </a:ext>
            </a:extLst>
          </p:cNvPr>
          <p:cNvSpPr>
            <a:spLocks noGrp="1"/>
          </p:cNvSpPr>
          <p:nvPr>
            <p:ph idx="1"/>
          </p:nvPr>
        </p:nvSpPr>
        <p:spPr>
          <a:xfrm>
            <a:off x="2511972" y="1839311"/>
            <a:ext cx="8841828" cy="4337652"/>
          </a:xfrm>
        </p:spPr>
        <p:txBody>
          <a:bodyPr/>
          <a:lstStyle/>
          <a:p>
            <a:r>
              <a:rPr lang="fr-FR" dirty="0">
                <a:effectLst/>
                <a:latin typeface="Arial" panose="020B0604020202020204" pitchFamily="34" charset="0"/>
              </a:rPr>
              <a:t>De Bornéo à l’Amazonie</a:t>
            </a:r>
            <a:r>
              <a:rPr lang="fr-FR" dirty="0">
                <a:effectLst/>
                <a:highlight>
                  <a:srgbClr val="FFFF00"/>
                </a:highlight>
                <a:latin typeface="Arial" panose="020B0604020202020204" pitchFamily="34" charset="0"/>
              </a:rPr>
              <a:t>, l’enchevêtrement</a:t>
            </a:r>
            <a:br>
              <a:rPr lang="fr-FR" dirty="0">
                <a:highlight>
                  <a:srgbClr val="FFFF00"/>
                </a:highlight>
              </a:rPr>
            </a:br>
            <a:r>
              <a:rPr lang="fr-FR" dirty="0">
                <a:effectLst/>
                <a:highlight>
                  <a:srgbClr val="FFFF00"/>
                </a:highlight>
                <a:latin typeface="Arial" panose="020B0604020202020204" pitchFamily="34" charset="0"/>
              </a:rPr>
              <a:t>inextricable des lianes entrave la pénétration</a:t>
            </a:r>
            <a:br>
              <a:rPr lang="fr-FR" dirty="0">
                <a:highlight>
                  <a:srgbClr val="FFFF00"/>
                </a:highlight>
              </a:rPr>
            </a:br>
            <a:r>
              <a:rPr lang="fr-FR" dirty="0">
                <a:effectLst/>
                <a:highlight>
                  <a:srgbClr val="FFFF00"/>
                </a:highlight>
                <a:latin typeface="Arial" panose="020B0604020202020204" pitchFamily="34" charset="0"/>
              </a:rPr>
              <a:t>coloniale. </a:t>
            </a:r>
            <a:r>
              <a:rPr lang="fr-FR" dirty="0">
                <a:effectLst/>
                <a:latin typeface="Arial" panose="020B0604020202020204" pitchFamily="34" charset="0"/>
              </a:rPr>
              <a:t>Premier obstacle à la quête de l’Eldorado</a:t>
            </a:r>
            <a:br>
              <a:rPr lang="fr-FR" dirty="0"/>
            </a:br>
            <a:r>
              <a:rPr lang="fr-FR" dirty="0">
                <a:effectLst/>
                <a:latin typeface="Arial" panose="020B0604020202020204" pitchFamily="34" charset="0"/>
              </a:rPr>
              <a:t>et au régime des plantations, la liane est ce serpent,</a:t>
            </a:r>
            <a:br>
              <a:rPr lang="fr-FR" dirty="0"/>
            </a:br>
            <a:r>
              <a:rPr lang="fr-FR" dirty="0">
                <a:effectLst/>
                <a:latin typeface="Arial" panose="020B0604020202020204" pitchFamily="34" charset="0"/>
              </a:rPr>
              <a:t>cet hydre végétal qui, aux yeux du colon, fait d’une</a:t>
            </a:r>
            <a:br>
              <a:rPr lang="fr-FR" dirty="0"/>
            </a:br>
            <a:r>
              <a:rPr lang="fr-FR" dirty="0">
                <a:effectLst/>
                <a:latin typeface="Arial" panose="020B0604020202020204" pitchFamily="34" charset="0"/>
              </a:rPr>
              <a:t>forêt vierge et tentatrice un enfer vert. Toute en</a:t>
            </a:r>
            <a:br>
              <a:rPr lang="fr-FR" dirty="0"/>
            </a:br>
            <a:r>
              <a:rPr lang="fr-FR" dirty="0">
                <a:effectLst/>
                <a:latin typeface="Arial" panose="020B0604020202020204" pitchFamily="34" charset="0"/>
              </a:rPr>
              <a:t>torsion et contorsion, la langue tordue des lianes</a:t>
            </a:r>
            <a:br>
              <a:rPr lang="fr-FR" dirty="0"/>
            </a:br>
            <a:r>
              <a:rPr lang="fr-FR" dirty="0">
                <a:effectLst/>
                <a:latin typeface="Arial" panose="020B0604020202020204" pitchFamily="34" charset="0"/>
              </a:rPr>
              <a:t>ne peut sécréter qu’une sagesse rusée – une sagesse</a:t>
            </a:r>
            <a:br>
              <a:rPr lang="fr-FR" dirty="0"/>
            </a:br>
            <a:r>
              <a:rPr lang="fr-FR" dirty="0">
                <a:effectLst/>
                <a:latin typeface="Arial" panose="020B0604020202020204" pitchFamily="34" charset="0"/>
              </a:rPr>
              <a:t>de singe –, qui loin d’exclure la folie l’intègre comme</a:t>
            </a:r>
            <a:br>
              <a:rPr lang="fr-FR" dirty="0"/>
            </a:br>
            <a:r>
              <a:rPr lang="fr-FR" dirty="0">
                <a:effectLst/>
                <a:latin typeface="Arial" panose="020B0604020202020204" pitchFamily="34" charset="0"/>
              </a:rPr>
              <a:t>un élément moteur de son enseignement</a:t>
            </a:r>
            <a:endParaRPr lang="fr-FR" dirty="0"/>
          </a:p>
        </p:txBody>
      </p:sp>
    </p:spTree>
    <p:extLst>
      <p:ext uri="{BB962C8B-B14F-4D97-AF65-F5344CB8AC3E}">
        <p14:creationId xmlns:p14="http://schemas.microsoft.com/office/powerpoint/2010/main" val="1262548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i="1" dirty="0"/>
              <a:t>Sa résidence du Jas de </a:t>
            </a:r>
            <a:r>
              <a:rPr lang="fr-FR" i="1" dirty="0" err="1"/>
              <a:t>Bouffan</a:t>
            </a:r>
            <a:r>
              <a:rPr lang="fr-FR" dirty="0"/>
              <a:t> (1878)</a:t>
            </a:r>
            <a:endParaRPr lang="en-US" dirty="0"/>
          </a:p>
        </p:txBody>
      </p:sp>
      <p:pic>
        <p:nvPicPr>
          <p:cNvPr id="4" name="Content Placeholder 3" descr="Paul_Cézanne_2.jpg"/>
          <p:cNvPicPr>
            <a:picLocks noGrp="1" noChangeAspect="1"/>
          </p:cNvPicPr>
          <p:nvPr>
            <p:ph idx="1"/>
          </p:nvPr>
        </p:nvPicPr>
        <p:blipFill>
          <a:blip r:embed="rId2">
            <a:extLst>
              <a:ext uri="{28A0092B-C50C-407E-A947-70E740481C1C}">
                <a14:useLocalDpi xmlns:a14="http://schemas.microsoft.com/office/drawing/2010/main" val="0"/>
              </a:ext>
            </a:extLst>
          </a:blip>
          <a:srcRect l="-68342" r="-68342"/>
          <a:stretch>
            <a:fillRect/>
          </a:stretch>
        </p:blipFill>
        <p:spPr/>
      </p:pic>
    </p:spTree>
    <p:extLst>
      <p:ext uri="{BB962C8B-B14F-4D97-AF65-F5344CB8AC3E}">
        <p14:creationId xmlns:p14="http://schemas.microsoft.com/office/powerpoint/2010/main" val="20720222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C126C-CC95-0FD9-BEC7-EAACAE219EE3}"/>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2FB2CA2-03E8-43C1-8CAC-4802DAC4D7B0}"/>
              </a:ext>
            </a:extLst>
          </p:cNvPr>
          <p:cNvPicPr>
            <a:picLocks noGrp="1" noChangeAspect="1"/>
          </p:cNvPicPr>
          <p:nvPr>
            <p:ph idx="1"/>
          </p:nvPr>
        </p:nvPicPr>
        <p:blipFill>
          <a:blip r:embed="rId2"/>
          <a:stretch>
            <a:fillRect/>
          </a:stretch>
        </p:blipFill>
        <p:spPr>
          <a:xfrm>
            <a:off x="4959350" y="2407444"/>
            <a:ext cx="2273300" cy="3187700"/>
          </a:xfrm>
        </p:spPr>
      </p:pic>
    </p:spTree>
    <p:extLst>
      <p:ext uri="{BB962C8B-B14F-4D97-AF65-F5344CB8AC3E}">
        <p14:creationId xmlns:p14="http://schemas.microsoft.com/office/powerpoint/2010/main" val="12335097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B2A46-437D-EF3E-F2D4-97761F9A15D5}"/>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1F99A5A-0121-267F-8971-8718D6F61A5D}"/>
              </a:ext>
            </a:extLst>
          </p:cNvPr>
          <p:cNvSpPr>
            <a:spLocks noGrp="1"/>
          </p:cNvSpPr>
          <p:nvPr>
            <p:ph idx="1"/>
          </p:nvPr>
        </p:nvSpPr>
        <p:spPr>
          <a:xfrm>
            <a:off x="1376854" y="1124607"/>
            <a:ext cx="9976945" cy="5052356"/>
          </a:xfrm>
        </p:spPr>
        <p:txBody>
          <a:bodyPr>
            <a:normAutofit fontScale="77500" lnSpcReduction="20000"/>
          </a:bodyPr>
          <a:lstStyle/>
          <a:p>
            <a:r>
              <a:rPr lang="fr-FR" dirty="0">
                <a:effectLst/>
                <a:latin typeface="Arial" panose="020B0604020202020204" pitchFamily="34" charset="0"/>
              </a:rPr>
              <a:t>En créole, « </a:t>
            </a:r>
            <a:r>
              <a:rPr lang="fr-FR" dirty="0" err="1">
                <a:effectLst/>
                <a:latin typeface="Arial" panose="020B0604020202020204" pitchFamily="34" charset="0"/>
              </a:rPr>
              <a:t>lyann</a:t>
            </a:r>
            <a:r>
              <a:rPr lang="fr-FR" dirty="0">
                <a:effectLst/>
                <a:latin typeface="Arial" panose="020B0604020202020204" pitchFamily="34" charset="0"/>
              </a:rPr>
              <a:t> » c’est ce qui permet de faire cercle,</a:t>
            </a:r>
            <a:br>
              <a:rPr lang="fr-FR" dirty="0"/>
            </a:br>
            <a:r>
              <a:rPr lang="fr-FR" dirty="0">
                <a:effectLst/>
                <a:latin typeface="Arial" panose="020B0604020202020204" pitchFamily="34" charset="0"/>
              </a:rPr>
              <a:t>de faire corps ensemble – « </a:t>
            </a:r>
            <a:r>
              <a:rPr lang="fr-FR" dirty="0" err="1">
                <a:effectLst/>
                <a:latin typeface="Arial" panose="020B0604020202020204" pitchFamily="34" charset="0"/>
              </a:rPr>
              <a:t>nou</a:t>
            </a:r>
            <a:r>
              <a:rPr lang="fr-FR" dirty="0">
                <a:effectLst/>
                <a:latin typeface="Arial" panose="020B0604020202020204" pitchFamily="34" charset="0"/>
              </a:rPr>
              <a:t> an </a:t>
            </a:r>
            <a:r>
              <a:rPr lang="fr-FR" dirty="0" err="1">
                <a:effectLst/>
                <a:latin typeface="Arial" panose="020B0604020202020204" pitchFamily="34" charset="0"/>
              </a:rPr>
              <a:t>lyannaj</a:t>
            </a:r>
            <a:r>
              <a:rPr lang="fr-FR" dirty="0">
                <a:effectLst/>
                <a:latin typeface="Arial" panose="020B0604020202020204" pitchFamily="34" charset="0"/>
              </a:rPr>
              <a:t> » –, mais</a:t>
            </a:r>
            <a:br>
              <a:rPr lang="fr-FR" dirty="0"/>
            </a:br>
            <a:r>
              <a:rPr lang="fr-FR" dirty="0">
                <a:effectLst/>
                <a:latin typeface="Arial" panose="020B0604020202020204" pitchFamily="34" charset="0"/>
              </a:rPr>
              <a:t>aussi </a:t>
            </a:r>
            <a:r>
              <a:rPr lang="fr-FR" dirty="0">
                <a:effectLst/>
                <a:highlight>
                  <a:srgbClr val="FFFF00"/>
                </a:highlight>
                <a:latin typeface="Arial" panose="020B0604020202020204" pitchFamily="34" charset="0"/>
              </a:rPr>
              <a:t>d’encercler les dominants par une trame fine</a:t>
            </a:r>
            <a:br>
              <a:rPr lang="fr-FR" dirty="0">
                <a:highlight>
                  <a:srgbClr val="FFFF00"/>
                </a:highlight>
              </a:rPr>
            </a:br>
            <a:r>
              <a:rPr lang="fr-FR" dirty="0">
                <a:effectLst/>
                <a:highlight>
                  <a:srgbClr val="FFFF00"/>
                </a:highlight>
                <a:latin typeface="Arial" panose="020B0604020202020204" pitchFamily="34" charset="0"/>
              </a:rPr>
              <a:t>de conjurations continuelles </a:t>
            </a:r>
            <a:r>
              <a:rPr lang="fr-FR" dirty="0">
                <a:effectLst/>
                <a:latin typeface="Arial" panose="020B0604020202020204" pitchFamily="34" charset="0"/>
              </a:rPr>
              <a:t>: des fuites et sabotages</a:t>
            </a:r>
            <a:br>
              <a:rPr lang="fr-FR" dirty="0"/>
            </a:br>
            <a:r>
              <a:rPr lang="fr-FR" dirty="0">
                <a:effectLst/>
                <a:latin typeface="Arial" panose="020B0604020202020204" pitchFamily="34" charset="0"/>
              </a:rPr>
              <a:t>à l’insurrection générale, en passant par les pratiques</a:t>
            </a:r>
            <a:br>
              <a:rPr lang="fr-FR" dirty="0"/>
            </a:br>
            <a:r>
              <a:rPr lang="fr-FR" dirty="0">
                <a:effectLst/>
                <a:latin typeface="Arial" panose="020B0604020202020204" pitchFamily="34" charset="0"/>
              </a:rPr>
              <a:t>de contre-plantation du « jardin nègre ». Sagesse des</a:t>
            </a:r>
            <a:br>
              <a:rPr lang="fr-FR" dirty="0"/>
            </a:br>
            <a:r>
              <a:rPr lang="fr-FR" dirty="0">
                <a:effectLst/>
                <a:latin typeface="Arial" panose="020B0604020202020204" pitchFamily="34" charset="0"/>
              </a:rPr>
              <a:t>lianes rend hommage aux luttes pionnières des « </a:t>
            </a:r>
            <a:r>
              <a:rPr lang="fr-FR" dirty="0" err="1">
                <a:effectLst/>
                <a:latin typeface="Arial" panose="020B0604020202020204" pitchFamily="34" charset="0"/>
              </a:rPr>
              <a:t>indi</a:t>
            </a:r>
            <a:r>
              <a:rPr lang="fr-FR" dirty="0">
                <a:effectLst/>
                <a:latin typeface="Arial" panose="020B0604020202020204" pitchFamily="34" charset="0"/>
              </a:rPr>
              <a:t>-</a:t>
            </a:r>
            <a:br>
              <a:rPr lang="fr-FR" dirty="0"/>
            </a:br>
            <a:r>
              <a:rPr lang="fr-FR" dirty="0">
                <a:effectLst/>
                <a:latin typeface="Arial" panose="020B0604020202020204" pitchFamily="34" charset="0"/>
              </a:rPr>
              <a:t>gènes » contre la marchandisation intégrale du vivant</a:t>
            </a:r>
            <a:br>
              <a:rPr lang="fr-FR" dirty="0"/>
            </a:br>
            <a:r>
              <a:rPr lang="fr-FR" dirty="0">
                <a:effectLst/>
                <a:latin typeface="Arial" panose="020B0604020202020204" pitchFamily="34" charset="0"/>
              </a:rPr>
              <a:t>dont l’« anthropocène » n’est que l’ultime avatar.</a:t>
            </a:r>
            <a:br>
              <a:rPr lang="fr-FR" dirty="0"/>
            </a:br>
            <a:r>
              <a:rPr lang="fr-FR" dirty="0">
                <a:effectLst/>
                <a:highlight>
                  <a:srgbClr val="FFFF00"/>
                </a:highlight>
                <a:latin typeface="Arial" panose="020B0604020202020204" pitchFamily="34" charset="0"/>
              </a:rPr>
              <a:t>Le « </a:t>
            </a:r>
            <a:r>
              <a:rPr lang="fr-FR" dirty="0" err="1">
                <a:effectLst/>
                <a:highlight>
                  <a:srgbClr val="FFFF00"/>
                </a:highlight>
                <a:latin typeface="Arial" panose="020B0604020202020204" pitchFamily="34" charset="0"/>
              </a:rPr>
              <a:t>lyannaj</a:t>
            </a:r>
            <a:r>
              <a:rPr lang="fr-FR" dirty="0">
                <a:effectLst/>
                <a:highlight>
                  <a:srgbClr val="FFFF00"/>
                </a:highlight>
                <a:latin typeface="Arial" panose="020B0604020202020204" pitchFamily="34" charset="0"/>
              </a:rPr>
              <a:t> </a:t>
            </a:r>
            <a:r>
              <a:rPr lang="fr-FR" dirty="0">
                <a:effectLst/>
                <a:latin typeface="Arial" panose="020B0604020202020204" pitchFamily="34" charset="0"/>
              </a:rPr>
              <a:t>» est né dans les champs de canne où</a:t>
            </a:r>
            <a:br>
              <a:rPr lang="fr-FR" dirty="0"/>
            </a:br>
            <a:r>
              <a:rPr lang="fr-FR" dirty="0">
                <a:effectLst/>
                <a:latin typeface="Arial" panose="020B0604020202020204" pitchFamily="34" charset="0"/>
              </a:rPr>
              <a:t>il désignait à l’origine ce doigté, cette dextérité, ce</a:t>
            </a:r>
            <a:br>
              <a:rPr lang="fr-FR" dirty="0"/>
            </a:br>
            <a:r>
              <a:rPr lang="fr-FR" dirty="0">
                <a:effectLst/>
                <a:latin typeface="Arial" panose="020B0604020202020204" pitchFamily="34" charset="0"/>
              </a:rPr>
              <a:t>mouvement textile par lequel </a:t>
            </a:r>
            <a:r>
              <a:rPr lang="fr-FR" dirty="0">
                <a:effectLst/>
                <a:highlight>
                  <a:srgbClr val="FFFF00"/>
                </a:highlight>
                <a:latin typeface="Arial" panose="020B0604020202020204" pitchFamily="34" charset="0"/>
              </a:rPr>
              <a:t>on</a:t>
            </a:r>
            <a:r>
              <a:rPr lang="fr-FR" dirty="0">
                <a:effectLst/>
                <a:latin typeface="Arial" panose="020B0604020202020204" pitchFamily="34" charset="0"/>
              </a:rPr>
              <a:t> </a:t>
            </a:r>
            <a:r>
              <a:rPr lang="fr-FR" dirty="0">
                <a:effectLst/>
                <a:highlight>
                  <a:srgbClr val="FFFF00"/>
                </a:highlight>
                <a:latin typeface="Arial" panose="020B0604020202020204" pitchFamily="34" charset="0"/>
              </a:rPr>
              <a:t>cousait ensemble</a:t>
            </a:r>
            <a:br>
              <a:rPr lang="fr-FR" dirty="0"/>
            </a:br>
            <a:r>
              <a:rPr lang="fr-FR" dirty="0">
                <a:effectLst/>
                <a:latin typeface="Arial" panose="020B0604020202020204" pitchFamily="34" charset="0"/>
              </a:rPr>
              <a:t>les roseaux sucrés de Babylone : les cannes à sucre. Ce</a:t>
            </a:r>
            <a:br>
              <a:rPr lang="fr-FR" dirty="0"/>
            </a:br>
            <a:r>
              <a:rPr lang="fr-FR" dirty="0">
                <a:effectLst/>
                <a:highlight>
                  <a:srgbClr val="FFFF00"/>
                </a:highlight>
                <a:latin typeface="Arial" panose="020B0604020202020204" pitchFamily="34" charset="0"/>
              </a:rPr>
              <a:t>geste technique essentiel à l’exploitation, à la </a:t>
            </a:r>
            <a:r>
              <a:rPr lang="fr-FR" dirty="0" err="1">
                <a:effectLst/>
                <a:highlight>
                  <a:srgbClr val="FFFF00"/>
                </a:highlight>
                <a:latin typeface="Arial" panose="020B0604020202020204" pitchFamily="34" charset="0"/>
              </a:rPr>
              <a:t>dépos</a:t>
            </a:r>
            <a:r>
              <a:rPr lang="fr-FR" dirty="0">
                <a:effectLst/>
                <a:highlight>
                  <a:srgbClr val="FFFF00"/>
                </a:highlight>
                <a:latin typeface="Arial" panose="020B0604020202020204" pitchFamily="34" charset="0"/>
              </a:rPr>
              <a:t>-</a:t>
            </a:r>
            <a:br>
              <a:rPr lang="fr-FR" dirty="0">
                <a:highlight>
                  <a:srgbClr val="FFFF00"/>
                </a:highlight>
              </a:rPr>
            </a:br>
            <a:r>
              <a:rPr lang="fr-FR" dirty="0">
                <a:effectLst/>
                <a:highlight>
                  <a:srgbClr val="FFFF00"/>
                </a:highlight>
                <a:latin typeface="Arial" panose="020B0604020202020204" pitchFamily="34" charset="0"/>
              </a:rPr>
              <a:t>session, </a:t>
            </a:r>
            <a:r>
              <a:rPr lang="fr-FR" dirty="0">
                <a:effectLst/>
                <a:latin typeface="Arial" panose="020B0604020202020204" pitchFamily="34" charset="0"/>
              </a:rPr>
              <a:t>à la vampirisation des corps esclavagisés est</a:t>
            </a:r>
            <a:br>
              <a:rPr lang="fr-FR" dirty="0"/>
            </a:br>
            <a:r>
              <a:rPr lang="fr-FR" dirty="0">
                <a:effectLst/>
                <a:latin typeface="Arial" panose="020B0604020202020204" pitchFamily="34" charset="0"/>
              </a:rPr>
              <a:t>devenu dans les Antilles françaises, par un étrange</a:t>
            </a:r>
            <a:br>
              <a:rPr lang="fr-FR" dirty="0"/>
            </a:br>
            <a:r>
              <a:rPr lang="fr-FR" dirty="0">
                <a:effectLst/>
                <a:latin typeface="Arial" panose="020B0604020202020204" pitchFamily="34" charset="0"/>
              </a:rPr>
              <a:t>renversement, l’expression la plus puissante de la</a:t>
            </a:r>
            <a:br>
              <a:rPr lang="fr-FR" dirty="0"/>
            </a:br>
            <a:r>
              <a:rPr lang="fr-FR" dirty="0">
                <a:effectLst/>
                <a:latin typeface="Arial" panose="020B0604020202020204" pitchFamily="34" charset="0"/>
              </a:rPr>
              <a:t>solidarité, de la créativité, des liens qui nous délient :</a:t>
            </a:r>
            <a:br>
              <a:rPr lang="fr-FR" dirty="0"/>
            </a:br>
            <a:r>
              <a:rPr lang="fr-FR" dirty="0">
                <a:effectLst/>
                <a:latin typeface="Arial" panose="020B0604020202020204" pitchFamily="34" charset="0"/>
              </a:rPr>
              <a:t>ceux de la poésie, du chant, des sociétés de travail et</a:t>
            </a:r>
            <a:br>
              <a:rPr lang="fr-FR" dirty="0"/>
            </a:br>
            <a:r>
              <a:rPr lang="fr-FR" dirty="0">
                <a:effectLst/>
                <a:latin typeface="Arial" panose="020B0604020202020204" pitchFamily="34" charset="0"/>
              </a:rPr>
              <a:t>d’entraide, des cultes et rythmes </a:t>
            </a:r>
            <a:r>
              <a:rPr lang="fr-FR" dirty="0" err="1">
                <a:effectLst/>
                <a:latin typeface="Arial" panose="020B0604020202020204" pitchFamily="34" charset="0"/>
              </a:rPr>
              <a:t>afrodiasporiques</a:t>
            </a:r>
            <a:r>
              <a:rPr lang="fr-FR" dirty="0">
                <a:effectLst/>
                <a:latin typeface="Arial" panose="020B0604020202020204" pitchFamily="34" charset="0"/>
              </a:rPr>
              <a:t>.</a:t>
            </a:r>
            <a:endParaRPr lang="fr-FR" dirty="0"/>
          </a:p>
        </p:txBody>
      </p:sp>
    </p:spTree>
    <p:extLst>
      <p:ext uri="{BB962C8B-B14F-4D97-AF65-F5344CB8AC3E}">
        <p14:creationId xmlns:p14="http://schemas.microsoft.com/office/powerpoint/2010/main" val="27949592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F8B4D0-145D-8302-354D-684A7F6885C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AB36030-A378-03D3-3D05-7A9FA3753C04}"/>
              </a:ext>
            </a:extLst>
          </p:cNvPr>
          <p:cNvSpPr>
            <a:spLocks noGrp="1"/>
          </p:cNvSpPr>
          <p:nvPr>
            <p:ph idx="1"/>
          </p:nvPr>
        </p:nvSpPr>
        <p:spPr/>
        <p:txBody>
          <a:bodyPr/>
          <a:lstStyle/>
          <a:p>
            <a:r>
              <a:rPr lang="fr-FR" dirty="0">
                <a:effectLst/>
                <a:latin typeface="Arial" panose="020B0604020202020204" pitchFamily="34" charset="0"/>
              </a:rPr>
              <a:t>Le </a:t>
            </a:r>
            <a:r>
              <a:rPr lang="fr-FR" dirty="0" err="1">
                <a:effectLst/>
                <a:latin typeface="Arial" panose="020B0604020202020204" pitchFamily="34" charset="0"/>
              </a:rPr>
              <a:t>lyannaj</a:t>
            </a:r>
            <a:r>
              <a:rPr lang="fr-FR" dirty="0">
                <a:effectLst/>
                <a:latin typeface="Arial" panose="020B0604020202020204" pitchFamily="34" charset="0"/>
              </a:rPr>
              <a:t> est une façon de composer les forces</a:t>
            </a:r>
            <a:br>
              <a:rPr lang="fr-FR" dirty="0"/>
            </a:br>
            <a:r>
              <a:rPr lang="fr-FR" dirty="0">
                <a:effectLst/>
                <a:latin typeface="Arial" panose="020B0604020202020204" pitchFamily="34" charset="0"/>
              </a:rPr>
              <a:t>et les formes, une composition en mode mineur,</a:t>
            </a:r>
            <a:br>
              <a:rPr lang="fr-FR" dirty="0"/>
            </a:br>
            <a:r>
              <a:rPr lang="fr-FR" dirty="0">
                <a:effectLst/>
                <a:latin typeface="Arial" panose="020B0604020202020204" pitchFamily="34" charset="0"/>
              </a:rPr>
              <a:t>une fugue végétale. Par son parcours vertigineux,</a:t>
            </a:r>
            <a:br>
              <a:rPr lang="fr-FR" dirty="0"/>
            </a:br>
            <a:r>
              <a:rPr lang="fr-FR" dirty="0">
                <a:effectLst/>
                <a:latin typeface="Arial" panose="020B0604020202020204" pitchFamily="34" charset="0"/>
              </a:rPr>
              <a:t>la liane incarne aussi le pouvoir de « traverser » et</a:t>
            </a:r>
            <a:br>
              <a:rPr lang="fr-FR" dirty="0"/>
            </a:br>
            <a:r>
              <a:rPr lang="fr-FR" dirty="0">
                <a:effectLst/>
                <a:latin typeface="Arial" panose="020B0604020202020204" pitchFamily="34" charset="0"/>
              </a:rPr>
              <a:t>d’être nourri par ce que l’on traverse (et vice-versa) :</a:t>
            </a:r>
            <a:br>
              <a:rPr lang="fr-FR" dirty="0"/>
            </a:br>
            <a:r>
              <a:rPr lang="fr-FR" dirty="0">
                <a:effectLst/>
                <a:latin typeface="Arial" panose="020B0604020202020204" pitchFamily="34" charset="0"/>
              </a:rPr>
              <a:t>les strates des sous-sols, le fourmillement des sous-</a:t>
            </a:r>
            <a:br>
              <a:rPr lang="fr-FR" dirty="0"/>
            </a:br>
            <a:r>
              <a:rPr lang="fr-FR" dirty="0">
                <a:effectLst/>
                <a:latin typeface="Arial" panose="020B0604020202020204" pitchFamily="34" charset="0"/>
              </a:rPr>
              <a:t>bois, la chute inversée des fougères et des arbres</a:t>
            </a:r>
            <a:br>
              <a:rPr lang="fr-FR" dirty="0"/>
            </a:br>
            <a:r>
              <a:rPr lang="fr-FR" dirty="0">
                <a:effectLst/>
                <a:latin typeface="Arial" panose="020B0604020202020204" pitchFamily="34" charset="0"/>
              </a:rPr>
              <a:t>tropicaux.</a:t>
            </a:r>
            <a:endParaRPr lang="fr-FR" dirty="0"/>
          </a:p>
        </p:txBody>
      </p:sp>
    </p:spTree>
    <p:extLst>
      <p:ext uri="{BB962C8B-B14F-4D97-AF65-F5344CB8AC3E}">
        <p14:creationId xmlns:p14="http://schemas.microsoft.com/office/powerpoint/2010/main" val="36750561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D8558-066B-6841-249C-9A843FD914A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732A6E8-B058-9A7E-1A0C-8EFC8489118F}"/>
              </a:ext>
            </a:extLst>
          </p:cNvPr>
          <p:cNvSpPr>
            <a:spLocks noGrp="1"/>
          </p:cNvSpPr>
          <p:nvPr>
            <p:ph idx="1"/>
          </p:nvPr>
        </p:nvSpPr>
        <p:spPr/>
        <p:txBody>
          <a:bodyPr>
            <a:normAutofit fontScale="92500" lnSpcReduction="10000"/>
          </a:bodyPr>
          <a:lstStyle/>
          <a:p>
            <a:r>
              <a:rPr lang="fr-FR" dirty="0">
                <a:effectLst/>
                <a:highlight>
                  <a:srgbClr val="FFFF00"/>
                </a:highlight>
                <a:latin typeface="Arial" panose="020B0604020202020204" pitchFamily="34" charset="0"/>
              </a:rPr>
              <a:t>Détournement créateur </a:t>
            </a:r>
            <a:r>
              <a:rPr lang="fr-FR" dirty="0">
                <a:effectLst/>
                <a:latin typeface="Arial" panose="020B0604020202020204" pitchFamily="34" charset="0"/>
              </a:rPr>
              <a:t>d’un geste associé à</a:t>
            </a:r>
            <a:br>
              <a:rPr lang="fr-FR" dirty="0"/>
            </a:br>
            <a:r>
              <a:rPr lang="fr-FR" dirty="0">
                <a:effectLst/>
                <a:latin typeface="Arial" panose="020B0604020202020204" pitchFamily="34" charset="0"/>
              </a:rPr>
              <a:t>l’exploitation esclavagiste, le </a:t>
            </a:r>
            <a:r>
              <a:rPr lang="fr-FR" dirty="0" err="1">
                <a:effectLst/>
                <a:latin typeface="Arial" panose="020B0604020202020204" pitchFamily="34" charset="0"/>
              </a:rPr>
              <a:t>lyannaj</a:t>
            </a:r>
            <a:r>
              <a:rPr lang="fr-FR" dirty="0">
                <a:effectLst/>
                <a:latin typeface="Arial" panose="020B0604020202020204" pitchFamily="34" charset="0"/>
              </a:rPr>
              <a:t> montre que</a:t>
            </a:r>
            <a:br>
              <a:rPr lang="fr-FR" dirty="0"/>
            </a:br>
            <a:r>
              <a:rPr lang="fr-FR" dirty="0">
                <a:effectLst/>
                <a:latin typeface="Arial" panose="020B0604020202020204" pitchFamily="34" charset="0"/>
              </a:rPr>
              <a:t>c’est au sein même de la plantation que se déploient</a:t>
            </a:r>
            <a:br>
              <a:rPr lang="fr-FR" dirty="0"/>
            </a:br>
            <a:r>
              <a:rPr lang="fr-FR" dirty="0">
                <a:effectLst/>
                <a:latin typeface="Arial" panose="020B0604020202020204" pitchFamily="34" charset="0"/>
              </a:rPr>
              <a:t>des ripostes qui passent par un faire corps, un faire</a:t>
            </a:r>
            <a:br>
              <a:rPr lang="fr-FR" dirty="0"/>
            </a:br>
            <a:r>
              <a:rPr lang="fr-FR" dirty="0">
                <a:effectLst/>
                <a:latin typeface="Arial" panose="020B0604020202020204" pitchFamily="34" charset="0"/>
              </a:rPr>
              <a:t>front furtif d’où émergera tout un « Pays en dehors »</a:t>
            </a:r>
            <a:br>
              <a:rPr lang="fr-FR" dirty="0"/>
            </a:br>
            <a:r>
              <a:rPr lang="fr-FR" dirty="0">
                <a:effectLst/>
                <a:latin typeface="Arial" panose="020B0604020202020204" pitchFamily="34" charset="0"/>
              </a:rPr>
              <a:t>(expression haïtienne) : </a:t>
            </a:r>
            <a:r>
              <a:rPr lang="fr-FR" dirty="0">
                <a:effectLst/>
                <a:highlight>
                  <a:srgbClr val="FFFF00"/>
                </a:highlight>
                <a:latin typeface="Arial" panose="020B0604020202020204" pitchFamily="34" charset="0"/>
              </a:rPr>
              <a:t>des refuges, aussi </a:t>
            </a:r>
            <a:r>
              <a:rPr lang="fr-FR" dirty="0" err="1">
                <a:effectLst/>
                <a:highlight>
                  <a:srgbClr val="FFFF00"/>
                </a:highlight>
                <a:latin typeface="Arial" panose="020B0604020202020204" pitchFamily="34" charset="0"/>
              </a:rPr>
              <a:t>éphé</a:t>
            </a:r>
            <a:r>
              <a:rPr lang="fr-FR" dirty="0">
                <a:effectLst/>
                <a:highlight>
                  <a:srgbClr val="FFFF00"/>
                </a:highlight>
                <a:latin typeface="Arial" panose="020B0604020202020204" pitchFamily="34" charset="0"/>
              </a:rPr>
              <a:t>-</a:t>
            </a:r>
            <a:br>
              <a:rPr lang="fr-FR" dirty="0">
                <a:highlight>
                  <a:srgbClr val="FFFF00"/>
                </a:highlight>
              </a:rPr>
            </a:br>
            <a:r>
              <a:rPr lang="fr-FR" dirty="0">
                <a:effectLst/>
                <a:highlight>
                  <a:srgbClr val="FFFF00"/>
                </a:highlight>
                <a:latin typeface="Arial" panose="020B0604020202020204" pitchFamily="34" charset="0"/>
              </a:rPr>
              <a:t>mères soient-ils, où reconstruire une humanité</a:t>
            </a:r>
            <a:br>
              <a:rPr lang="fr-FR" dirty="0">
                <a:highlight>
                  <a:srgbClr val="FFFF00"/>
                </a:highlight>
              </a:rPr>
            </a:br>
            <a:r>
              <a:rPr lang="fr-FR" dirty="0">
                <a:effectLst/>
                <a:highlight>
                  <a:srgbClr val="FFFF00"/>
                </a:highlight>
                <a:latin typeface="Arial" panose="020B0604020202020204" pitchFamily="34" charset="0"/>
              </a:rPr>
              <a:t>niée. Ce mouvement de subversion </a:t>
            </a:r>
            <a:r>
              <a:rPr lang="fr-FR" dirty="0">
                <a:effectLst/>
                <a:latin typeface="Arial" panose="020B0604020202020204" pitchFamily="34" charset="0"/>
              </a:rPr>
              <a:t>qui produit à</a:t>
            </a:r>
            <a:br>
              <a:rPr lang="fr-FR" dirty="0"/>
            </a:br>
            <a:r>
              <a:rPr lang="fr-FR" dirty="0">
                <a:effectLst/>
                <a:latin typeface="Arial" panose="020B0604020202020204" pitchFamily="34" charset="0"/>
              </a:rPr>
              <a:t>travers des gestes furtifs une version clandestine</a:t>
            </a:r>
            <a:br>
              <a:rPr lang="fr-FR" dirty="0"/>
            </a:br>
            <a:r>
              <a:rPr lang="fr-FR" dirty="0">
                <a:effectLst/>
                <a:latin typeface="Arial" panose="020B0604020202020204" pitchFamily="34" charset="0"/>
              </a:rPr>
              <a:t>de la réalité – des « </a:t>
            </a:r>
            <a:r>
              <a:rPr lang="fr-FR" dirty="0" err="1">
                <a:effectLst/>
                <a:latin typeface="Arial" panose="020B0604020202020204" pitchFamily="34" charset="0"/>
              </a:rPr>
              <a:t>undercommons</a:t>
            </a:r>
            <a:r>
              <a:rPr lang="fr-FR" dirty="0">
                <a:effectLst/>
                <a:latin typeface="Arial" panose="020B0604020202020204" pitchFamily="34" charset="0"/>
              </a:rPr>
              <a:t> » (Fred </a:t>
            </a:r>
            <a:r>
              <a:rPr lang="fr-FR" dirty="0" err="1">
                <a:effectLst/>
                <a:latin typeface="Arial" panose="020B0604020202020204" pitchFamily="34" charset="0"/>
              </a:rPr>
              <a:t>Moten</a:t>
            </a:r>
            <a:r>
              <a:rPr lang="fr-FR" dirty="0">
                <a:effectLst/>
                <a:latin typeface="Arial" panose="020B0604020202020204" pitchFamily="34" charset="0"/>
              </a:rPr>
              <a:t>,</a:t>
            </a:r>
            <a:br>
              <a:rPr lang="fr-FR" dirty="0"/>
            </a:br>
            <a:r>
              <a:rPr lang="fr-FR" dirty="0">
                <a:effectLst/>
                <a:latin typeface="Arial" panose="020B0604020202020204" pitchFamily="34" charset="0"/>
              </a:rPr>
              <a:t>Stefano Harvey), des « </a:t>
            </a:r>
            <a:r>
              <a:rPr lang="fr-FR" dirty="0" err="1">
                <a:effectLst/>
                <a:latin typeface="Arial" panose="020B0604020202020204" pitchFamily="34" charset="0"/>
              </a:rPr>
              <a:t>sub</a:t>
            </a:r>
            <a:r>
              <a:rPr lang="fr-FR" dirty="0">
                <a:effectLst/>
                <a:latin typeface="Arial" panose="020B0604020202020204" pitchFamily="34" charset="0"/>
              </a:rPr>
              <a:t>-communs » –, c’est peut-</a:t>
            </a:r>
            <a:br>
              <a:rPr lang="fr-FR" dirty="0"/>
            </a:br>
            <a:r>
              <a:rPr lang="fr-FR" dirty="0">
                <a:effectLst/>
                <a:latin typeface="Arial" panose="020B0604020202020204" pitchFamily="34" charset="0"/>
              </a:rPr>
              <a:t>être la langue tortueuse de la liane, toute en torsion</a:t>
            </a:r>
            <a:br>
              <a:rPr lang="fr-FR" dirty="0"/>
            </a:br>
            <a:r>
              <a:rPr lang="fr-FR" dirty="0">
                <a:effectLst/>
                <a:latin typeface="Arial" panose="020B0604020202020204" pitchFamily="34" charset="0"/>
              </a:rPr>
              <a:t>et contorsion, qui l’exprime le mieux.</a:t>
            </a:r>
            <a:endParaRPr lang="fr-FR" dirty="0"/>
          </a:p>
        </p:txBody>
      </p:sp>
    </p:spTree>
    <p:extLst>
      <p:ext uri="{BB962C8B-B14F-4D97-AF65-F5344CB8AC3E}">
        <p14:creationId xmlns:p14="http://schemas.microsoft.com/office/powerpoint/2010/main" val="8954007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B1A966-5738-2FA5-6317-F4B1E4BC6EB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CA3C4F8-22E3-A64B-C819-101357C62F17}"/>
              </a:ext>
            </a:extLst>
          </p:cNvPr>
          <p:cNvSpPr>
            <a:spLocks noGrp="1"/>
          </p:cNvSpPr>
          <p:nvPr>
            <p:ph idx="1"/>
          </p:nvPr>
        </p:nvSpPr>
        <p:spPr/>
        <p:txBody>
          <a:bodyPr>
            <a:normAutofit fontScale="85000" lnSpcReduction="20000"/>
          </a:bodyPr>
          <a:lstStyle/>
          <a:p>
            <a:r>
              <a:rPr lang="fr-FR" dirty="0">
                <a:effectLst/>
                <a:latin typeface="Arial" panose="020B0604020202020204" pitchFamily="34" charset="0"/>
              </a:rPr>
              <a:t>La liane n’est finalement</a:t>
            </a:r>
            <a:br>
              <a:rPr lang="fr-FR" dirty="0"/>
            </a:br>
            <a:r>
              <a:rPr lang="fr-FR" dirty="0">
                <a:effectLst/>
                <a:latin typeface="Arial" panose="020B0604020202020204" pitchFamily="34" charset="0"/>
              </a:rPr>
              <a:t>rien d’autre que cette course vers la lumière, qui</a:t>
            </a:r>
            <a:br>
              <a:rPr lang="fr-FR" dirty="0"/>
            </a:br>
            <a:r>
              <a:rPr lang="fr-FR" dirty="0">
                <a:effectLst/>
                <a:latin typeface="Arial" panose="020B0604020202020204" pitchFamily="34" charset="0"/>
              </a:rPr>
              <a:t>s’élance de la chair humide et opaque des sous-bois</a:t>
            </a:r>
            <a:br>
              <a:rPr lang="fr-FR" dirty="0"/>
            </a:br>
            <a:r>
              <a:rPr lang="fr-FR" dirty="0">
                <a:effectLst/>
                <a:latin typeface="Arial" panose="020B0604020202020204" pitchFamily="34" charset="0"/>
              </a:rPr>
              <a:t>pour rejoindre le drapé d’émeraude de la canopée.</a:t>
            </a:r>
            <a:br>
              <a:rPr lang="fr-FR" dirty="0"/>
            </a:br>
            <a:r>
              <a:rPr lang="fr-FR" dirty="0">
                <a:effectLst/>
                <a:latin typeface="Arial" panose="020B0604020202020204" pitchFamily="34" charset="0"/>
              </a:rPr>
              <a:t>Le mouvement de la liane est à la fois philosophique</a:t>
            </a:r>
            <a:br>
              <a:rPr lang="fr-FR" dirty="0"/>
            </a:br>
            <a:r>
              <a:rPr lang="fr-FR" dirty="0">
                <a:effectLst/>
                <a:latin typeface="Arial" panose="020B0604020202020204" pitchFamily="34" charset="0"/>
              </a:rPr>
              <a:t>et poétique, il obéit au principe du détour et de la</a:t>
            </a:r>
            <a:br>
              <a:rPr lang="fr-FR" dirty="0"/>
            </a:br>
            <a:r>
              <a:rPr lang="fr-FR" dirty="0">
                <a:effectLst/>
                <a:latin typeface="Arial" panose="020B0604020202020204" pitchFamily="34" charset="0"/>
              </a:rPr>
              <a:t>correspondance : tout en variations créatrices, en</a:t>
            </a:r>
            <a:br>
              <a:rPr lang="fr-FR" dirty="0"/>
            </a:br>
            <a:r>
              <a:rPr lang="fr-FR" dirty="0">
                <a:effectLst/>
                <a:latin typeface="Arial" panose="020B0604020202020204" pitchFamily="34" charset="0"/>
              </a:rPr>
              <a:t>zig-zag, ici et là, par-dessus, par-dessous, par l’in-</a:t>
            </a:r>
            <a:br>
              <a:rPr lang="fr-FR" dirty="0"/>
            </a:br>
            <a:r>
              <a:rPr lang="fr-FR" dirty="0" err="1">
                <a:effectLst/>
                <a:latin typeface="Arial" panose="020B0604020202020204" pitchFamily="34" charset="0"/>
              </a:rPr>
              <a:t>terstice</a:t>
            </a:r>
            <a:r>
              <a:rPr lang="fr-FR" dirty="0">
                <a:effectLst/>
                <a:latin typeface="Arial" panose="020B0604020202020204" pitchFamily="34" charset="0"/>
              </a:rPr>
              <a:t> des rochers ou le tremplin des souches, la</a:t>
            </a:r>
            <a:br>
              <a:rPr lang="fr-FR" dirty="0"/>
            </a:br>
            <a:r>
              <a:rPr lang="fr-FR" dirty="0">
                <a:effectLst/>
                <a:latin typeface="Arial" panose="020B0604020202020204" pitchFamily="34" charset="0"/>
              </a:rPr>
              <a:t>ligne de fuite du </a:t>
            </a:r>
            <a:r>
              <a:rPr lang="fr-FR" dirty="0" err="1">
                <a:effectLst/>
                <a:latin typeface="Arial" panose="020B0604020202020204" pitchFamily="34" charset="0"/>
              </a:rPr>
              <a:t>lyannaj</a:t>
            </a:r>
            <a:r>
              <a:rPr lang="fr-FR" dirty="0">
                <a:effectLst/>
                <a:latin typeface="Arial" panose="020B0604020202020204" pitchFamily="34" charset="0"/>
              </a:rPr>
              <a:t> parcourt tous les étages de</a:t>
            </a:r>
            <a:br>
              <a:rPr lang="fr-FR" dirty="0"/>
            </a:br>
            <a:r>
              <a:rPr lang="fr-FR" dirty="0">
                <a:effectLst/>
                <a:latin typeface="Arial" panose="020B0604020202020204" pitchFamily="34" charset="0"/>
              </a:rPr>
              <a:t>la forêt, sans priorité ni hiérarchie, enchâssant des</a:t>
            </a:r>
            <a:br>
              <a:rPr lang="fr-FR" dirty="0"/>
            </a:br>
            <a:r>
              <a:rPr lang="fr-FR" dirty="0">
                <a:effectLst/>
                <a:latin typeface="Arial" panose="020B0604020202020204" pitchFamily="34" charset="0"/>
              </a:rPr>
              <a:t>formes de vie a priori sans rapport : fourmis </a:t>
            </a:r>
            <a:r>
              <a:rPr lang="fr-FR" dirty="0" err="1">
                <a:effectLst/>
                <a:latin typeface="Arial" panose="020B0604020202020204" pitchFamily="34" charset="0"/>
              </a:rPr>
              <a:t>proces</a:t>
            </a:r>
            <a:r>
              <a:rPr lang="fr-FR" dirty="0">
                <a:effectLst/>
                <a:latin typeface="Arial" panose="020B0604020202020204" pitchFamily="34" charset="0"/>
              </a:rPr>
              <a:t>-</a:t>
            </a:r>
            <a:br>
              <a:rPr lang="fr-FR" dirty="0"/>
            </a:br>
            <a:r>
              <a:rPr lang="fr-FR" dirty="0" err="1">
                <a:effectLst/>
                <a:latin typeface="Arial" panose="020B0604020202020204" pitchFamily="34" charset="0"/>
              </a:rPr>
              <a:t>sionnaires</a:t>
            </a:r>
            <a:r>
              <a:rPr lang="fr-FR" dirty="0">
                <a:effectLst/>
                <a:latin typeface="Arial" panose="020B0604020202020204" pitchFamily="34" charset="0"/>
              </a:rPr>
              <a:t>, mantes religieuses, singes hurleurs,</a:t>
            </a:r>
            <a:br>
              <a:rPr lang="fr-FR" dirty="0"/>
            </a:br>
            <a:r>
              <a:rPr lang="fr-FR" dirty="0">
                <a:effectLst/>
                <a:latin typeface="Arial" panose="020B0604020202020204" pitchFamily="34" charset="0"/>
              </a:rPr>
              <a:t>épiphytes chutant jusqu’au sol, mousses expansives,</a:t>
            </a:r>
            <a:br>
              <a:rPr lang="fr-FR" dirty="0"/>
            </a:br>
            <a:r>
              <a:rPr lang="fr-FR" dirty="0">
                <a:effectLst/>
                <a:latin typeface="Arial" panose="020B0604020202020204" pitchFamily="34" charset="0"/>
              </a:rPr>
              <a:t>une multitude de vivants empruntent et recréent,</a:t>
            </a:r>
            <a:br>
              <a:rPr lang="fr-FR" dirty="0"/>
            </a:br>
            <a:r>
              <a:rPr lang="fr-FR" dirty="0">
                <a:effectLst/>
                <a:latin typeface="Arial" panose="020B0604020202020204" pitchFamily="34" charset="0"/>
              </a:rPr>
              <a:t>à chaque instant, les routes fractales du </a:t>
            </a:r>
            <a:r>
              <a:rPr lang="fr-FR" dirty="0" err="1">
                <a:effectLst/>
                <a:latin typeface="Arial" panose="020B0604020202020204" pitchFamily="34" charset="0"/>
              </a:rPr>
              <a:t>lyannaj</a:t>
            </a:r>
            <a:r>
              <a:rPr lang="fr-FR" dirty="0">
                <a:effectLst/>
                <a:latin typeface="Arial" panose="020B0604020202020204" pitchFamily="34" charset="0"/>
              </a:rPr>
              <a:t>.</a:t>
            </a:r>
            <a:endParaRPr lang="fr-FR" dirty="0"/>
          </a:p>
        </p:txBody>
      </p:sp>
    </p:spTree>
    <p:extLst>
      <p:ext uri="{BB962C8B-B14F-4D97-AF65-F5344CB8AC3E}">
        <p14:creationId xmlns:p14="http://schemas.microsoft.com/office/powerpoint/2010/main" val="35689219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3102F0-96AE-0943-3EF0-F956C2D9B98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A3CC93E-216A-2A1A-FCD2-911C7BEEC573}"/>
              </a:ext>
            </a:extLst>
          </p:cNvPr>
          <p:cNvSpPr>
            <a:spLocks noGrp="1"/>
          </p:cNvSpPr>
          <p:nvPr>
            <p:ph idx="1"/>
          </p:nvPr>
        </p:nvSpPr>
        <p:spPr/>
        <p:txBody>
          <a:bodyPr/>
          <a:lstStyle/>
          <a:p>
            <a:r>
              <a:rPr lang="fr-FR" dirty="0">
                <a:effectLst/>
                <a:latin typeface="Arial" panose="020B0604020202020204" pitchFamily="34" charset="0"/>
              </a:rPr>
              <a:t>Chaque type de liane appartenant à des familles</a:t>
            </a:r>
            <a:br>
              <a:rPr lang="fr-FR" dirty="0"/>
            </a:br>
            <a:r>
              <a:rPr lang="fr-FR" dirty="0">
                <a:effectLst/>
                <a:latin typeface="Arial" panose="020B0604020202020204" pitchFamily="34" charset="0"/>
              </a:rPr>
              <a:t>végétales distinctes, </a:t>
            </a:r>
            <a:r>
              <a:rPr lang="fr-FR" dirty="0">
                <a:effectLst/>
                <a:highlight>
                  <a:srgbClr val="FFFF00"/>
                </a:highlight>
                <a:latin typeface="Arial" panose="020B0604020202020204" pitchFamily="34" charset="0"/>
              </a:rPr>
              <a:t>la liane n’est pas une espèce </a:t>
            </a:r>
            <a:r>
              <a:rPr lang="fr-FR" dirty="0">
                <a:effectLst/>
                <a:latin typeface="Arial" panose="020B0604020202020204" pitchFamily="34" charset="0"/>
              </a:rPr>
              <a:t>:</a:t>
            </a:r>
            <a:br>
              <a:rPr lang="fr-FR" dirty="0"/>
            </a:br>
            <a:r>
              <a:rPr lang="fr-FR" dirty="0">
                <a:effectLst/>
                <a:latin typeface="Arial" panose="020B0604020202020204" pitchFamily="34" charset="0"/>
              </a:rPr>
              <a:t>frondeuse et indocile, elle subvertit d’emblée les </a:t>
            </a:r>
            <a:r>
              <a:rPr lang="fr-FR" dirty="0" err="1">
                <a:effectLst/>
                <a:latin typeface="Arial" panose="020B0604020202020204" pitchFamily="34" charset="0"/>
              </a:rPr>
              <a:t>clas</a:t>
            </a:r>
            <a:r>
              <a:rPr lang="fr-FR" dirty="0">
                <a:effectLst/>
                <a:latin typeface="Arial" panose="020B0604020202020204" pitchFamily="34" charset="0"/>
              </a:rPr>
              <a:t>-</a:t>
            </a:r>
            <a:br>
              <a:rPr lang="fr-FR" dirty="0"/>
            </a:br>
            <a:r>
              <a:rPr lang="fr-FR" dirty="0" err="1">
                <a:effectLst/>
                <a:latin typeface="Arial" panose="020B0604020202020204" pitchFamily="34" charset="0"/>
              </a:rPr>
              <a:t>sifications</a:t>
            </a:r>
            <a:r>
              <a:rPr lang="fr-FR" dirty="0">
                <a:effectLst/>
                <a:latin typeface="Arial" panose="020B0604020202020204" pitchFamily="34" charset="0"/>
              </a:rPr>
              <a:t> « disciplinaires » – cette manie coloniale</a:t>
            </a:r>
            <a:br>
              <a:rPr lang="fr-FR" dirty="0"/>
            </a:br>
            <a:r>
              <a:rPr lang="fr-FR" dirty="0">
                <a:effectLst/>
                <a:latin typeface="Arial" panose="020B0604020202020204" pitchFamily="34" charset="0"/>
              </a:rPr>
              <a:t>de répertorier les vivants par ethnies aux frontières</a:t>
            </a:r>
            <a:br>
              <a:rPr lang="fr-FR" dirty="0"/>
            </a:br>
            <a:r>
              <a:rPr lang="fr-FR" dirty="0">
                <a:effectLst/>
                <a:latin typeface="Arial" panose="020B0604020202020204" pitchFamily="34" charset="0"/>
              </a:rPr>
              <a:t>bien étanches. La liane désigne moins un être – une</a:t>
            </a:r>
            <a:br>
              <a:rPr lang="fr-FR" dirty="0"/>
            </a:br>
            <a:r>
              <a:rPr lang="fr-FR" dirty="0">
                <a:effectLst/>
                <a:latin typeface="Arial" panose="020B0604020202020204" pitchFamily="34" charset="0"/>
              </a:rPr>
              <a:t>identité – qu’une </a:t>
            </a:r>
            <a:r>
              <a:rPr lang="fr-FR" dirty="0">
                <a:effectLst/>
                <a:highlight>
                  <a:srgbClr val="FFFF00"/>
                </a:highlight>
                <a:latin typeface="Arial" panose="020B0604020202020204" pitchFamily="34" charset="0"/>
              </a:rPr>
              <a:t>certaine façon pour une pulsation</a:t>
            </a:r>
            <a:endParaRPr lang="fr-FR" dirty="0">
              <a:highlight>
                <a:srgbClr val="FFFF00"/>
              </a:highlight>
            </a:endParaRPr>
          </a:p>
        </p:txBody>
      </p:sp>
    </p:spTree>
    <p:extLst>
      <p:ext uri="{BB962C8B-B14F-4D97-AF65-F5344CB8AC3E}">
        <p14:creationId xmlns:p14="http://schemas.microsoft.com/office/powerpoint/2010/main" val="41429989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0E81E-02B7-D06E-9132-64E7631B412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3FBE03B-809D-EC22-9AA1-591B161AEDEA}"/>
              </a:ext>
            </a:extLst>
          </p:cNvPr>
          <p:cNvSpPr>
            <a:spLocks noGrp="1"/>
          </p:cNvSpPr>
          <p:nvPr>
            <p:ph idx="1"/>
          </p:nvPr>
        </p:nvSpPr>
        <p:spPr/>
        <p:txBody>
          <a:bodyPr>
            <a:normAutofit fontScale="92500" lnSpcReduction="10000"/>
          </a:bodyPr>
          <a:lstStyle/>
          <a:p>
            <a:r>
              <a:rPr lang="fr-FR" dirty="0">
                <a:effectLst/>
                <a:latin typeface="Arial" panose="020B0604020202020204" pitchFamily="34" charset="0"/>
              </a:rPr>
              <a:t>Maîtresses des carrefours, certaines lianes sont</a:t>
            </a:r>
            <a:br>
              <a:rPr lang="fr-FR" dirty="0"/>
            </a:br>
            <a:r>
              <a:rPr lang="fr-FR" dirty="0">
                <a:effectLst/>
                <a:latin typeface="Arial" panose="020B0604020202020204" pitchFamily="34" charset="0"/>
              </a:rPr>
              <a:t>les alliés privilégiés </a:t>
            </a:r>
            <a:r>
              <a:rPr lang="fr-FR" dirty="0">
                <a:effectLst/>
                <a:highlight>
                  <a:srgbClr val="FFFF00"/>
                </a:highlight>
                <a:latin typeface="Arial" panose="020B0604020202020204" pitchFamily="34" charset="0"/>
              </a:rPr>
              <a:t>du chamane qui « rêve », tout en</a:t>
            </a:r>
            <a:br>
              <a:rPr lang="fr-FR" dirty="0">
                <a:highlight>
                  <a:srgbClr val="FFFF00"/>
                </a:highlight>
              </a:rPr>
            </a:br>
            <a:r>
              <a:rPr lang="fr-FR" dirty="0">
                <a:effectLst/>
                <a:highlight>
                  <a:srgbClr val="FFFF00"/>
                </a:highlight>
                <a:latin typeface="Arial" panose="020B0604020202020204" pitchFamily="34" charset="0"/>
              </a:rPr>
              <a:t>les secrétant, les « confuses paroles </a:t>
            </a:r>
            <a:r>
              <a:rPr lang="fr-FR" dirty="0">
                <a:effectLst/>
                <a:latin typeface="Arial" panose="020B0604020202020204" pitchFamily="34" charset="0"/>
              </a:rPr>
              <a:t>» de l’au-delà du</a:t>
            </a:r>
            <a:br>
              <a:rPr lang="fr-FR" dirty="0"/>
            </a:br>
            <a:r>
              <a:rPr lang="fr-FR" dirty="0">
                <a:effectLst/>
                <a:latin typeface="Arial" panose="020B0604020202020204" pitchFamily="34" charset="0"/>
              </a:rPr>
              <a:t>visible. C’est ainsi que l’ayahuasca, la liane des morts,</a:t>
            </a:r>
            <a:br>
              <a:rPr lang="fr-FR" dirty="0"/>
            </a:br>
            <a:r>
              <a:rPr lang="fr-FR" dirty="0">
                <a:effectLst/>
                <a:latin typeface="Arial" panose="020B0604020202020204" pitchFamily="34" charset="0"/>
              </a:rPr>
              <a:t>est l’expression par excellence de l’esprit de la forêt</a:t>
            </a:r>
            <a:br>
              <a:rPr lang="fr-FR" dirty="0"/>
            </a:br>
            <a:r>
              <a:rPr lang="fr-FR" dirty="0">
                <a:effectLst/>
                <a:latin typeface="Arial" panose="020B0604020202020204" pitchFamily="34" charset="0"/>
              </a:rPr>
              <a:t>qui révèle les correspondances secrètes entre les</a:t>
            </a:r>
            <a:br>
              <a:rPr lang="fr-FR" dirty="0"/>
            </a:br>
            <a:r>
              <a:rPr lang="fr-FR" dirty="0">
                <a:effectLst/>
                <a:latin typeface="Arial" panose="020B0604020202020204" pitchFamily="34" charset="0"/>
              </a:rPr>
              <a:t>multiples dimensions de la réalité : une « théorie des</a:t>
            </a:r>
            <a:br>
              <a:rPr lang="fr-FR" dirty="0"/>
            </a:br>
            <a:r>
              <a:rPr lang="fr-FR" dirty="0">
                <a:effectLst/>
                <a:latin typeface="Arial" panose="020B0604020202020204" pitchFamily="34" charset="0"/>
              </a:rPr>
              <a:t>cordes ». L’écheveau aérien des lianes, tout comme le</a:t>
            </a:r>
            <a:br>
              <a:rPr lang="fr-FR" dirty="0"/>
            </a:br>
            <a:r>
              <a:rPr lang="fr-FR" dirty="0">
                <a:effectLst/>
                <a:latin typeface="Arial" panose="020B0604020202020204" pitchFamily="34" charset="0"/>
              </a:rPr>
              <a:t>lacis souterrain des racines et du mycélium font de la</a:t>
            </a:r>
            <a:br>
              <a:rPr lang="fr-FR" dirty="0"/>
            </a:br>
            <a:r>
              <a:rPr lang="fr-FR" dirty="0">
                <a:effectLst/>
                <a:highlight>
                  <a:srgbClr val="FFFF00"/>
                </a:highlight>
                <a:latin typeface="Arial" panose="020B0604020202020204" pitchFamily="34" charset="0"/>
              </a:rPr>
              <a:t>forêt une toile mouvante et métamorphe, au regard</a:t>
            </a:r>
            <a:br>
              <a:rPr lang="fr-FR" dirty="0">
                <a:highlight>
                  <a:srgbClr val="FFFF00"/>
                </a:highlight>
              </a:rPr>
            </a:br>
            <a:r>
              <a:rPr lang="fr-FR" dirty="0">
                <a:effectLst/>
                <a:highlight>
                  <a:srgbClr val="FFFF00"/>
                </a:highlight>
                <a:latin typeface="Arial" panose="020B0604020202020204" pitchFamily="34" charset="0"/>
              </a:rPr>
              <a:t>de laquelle nos réseaux cybernétiques et nos « </a:t>
            </a:r>
            <a:r>
              <a:rPr lang="fr-FR" dirty="0" err="1">
                <a:effectLst/>
                <a:highlight>
                  <a:srgbClr val="FFFF00"/>
                </a:highlight>
                <a:latin typeface="Arial" panose="020B0604020202020204" pitchFamily="34" charset="0"/>
              </a:rPr>
              <a:t>intel</a:t>
            </a:r>
            <a:r>
              <a:rPr lang="fr-FR" dirty="0">
                <a:effectLst/>
                <a:highlight>
                  <a:srgbClr val="FFFF00"/>
                </a:highlight>
                <a:latin typeface="Arial" panose="020B0604020202020204" pitchFamily="34" charset="0"/>
              </a:rPr>
              <a:t>-</a:t>
            </a:r>
            <a:br>
              <a:rPr lang="fr-FR" dirty="0">
                <a:highlight>
                  <a:srgbClr val="FFFF00"/>
                </a:highlight>
              </a:rPr>
            </a:br>
            <a:r>
              <a:rPr lang="fr-FR" dirty="0" err="1">
                <a:effectLst/>
                <a:highlight>
                  <a:srgbClr val="FFFF00"/>
                </a:highlight>
                <a:latin typeface="Arial" panose="020B0604020202020204" pitchFamily="34" charset="0"/>
              </a:rPr>
              <a:t>ligences</a:t>
            </a:r>
            <a:r>
              <a:rPr lang="fr-FR" dirty="0">
                <a:effectLst/>
                <a:highlight>
                  <a:srgbClr val="FFFF00"/>
                </a:highlight>
                <a:latin typeface="Arial" panose="020B0604020202020204" pitchFamily="34" charset="0"/>
              </a:rPr>
              <a:t> artificielles » ne sont que de pâles </a:t>
            </a:r>
            <a:r>
              <a:rPr lang="fr-FR" dirty="0" err="1">
                <a:effectLst/>
                <a:highlight>
                  <a:srgbClr val="FFFF00"/>
                </a:highlight>
                <a:latin typeface="Arial" panose="020B0604020202020204" pitchFamily="34" charset="0"/>
              </a:rPr>
              <a:t>approxi</a:t>
            </a:r>
            <a:r>
              <a:rPr lang="fr-FR" dirty="0">
                <a:effectLst/>
                <a:highlight>
                  <a:srgbClr val="FFFF00"/>
                </a:highlight>
                <a:latin typeface="Arial" panose="020B0604020202020204" pitchFamily="34" charset="0"/>
              </a:rPr>
              <a:t>-</a:t>
            </a:r>
            <a:br>
              <a:rPr lang="fr-FR" dirty="0">
                <a:highlight>
                  <a:srgbClr val="FFFF00"/>
                </a:highlight>
              </a:rPr>
            </a:br>
            <a:r>
              <a:rPr lang="fr-FR" dirty="0">
                <a:effectLst/>
                <a:highlight>
                  <a:srgbClr val="FFFF00"/>
                </a:highlight>
                <a:latin typeface="Arial" panose="020B0604020202020204" pitchFamily="34" charset="0"/>
              </a:rPr>
              <a:t>mations. </a:t>
            </a:r>
            <a:endParaRPr lang="fr-FR" dirty="0">
              <a:highlight>
                <a:srgbClr val="FFFF00"/>
              </a:highlight>
            </a:endParaRPr>
          </a:p>
        </p:txBody>
      </p:sp>
    </p:spTree>
    <p:extLst>
      <p:ext uri="{BB962C8B-B14F-4D97-AF65-F5344CB8AC3E}">
        <p14:creationId xmlns:p14="http://schemas.microsoft.com/office/powerpoint/2010/main" val="17235091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3E8F6-F0FD-5C10-6DB9-AD18E47B312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A86D8C4-ABA0-7AC4-6640-1BE5822CD65D}"/>
              </a:ext>
            </a:extLst>
          </p:cNvPr>
          <p:cNvSpPr>
            <a:spLocks noGrp="1"/>
          </p:cNvSpPr>
          <p:nvPr>
            <p:ph idx="1"/>
          </p:nvPr>
        </p:nvSpPr>
        <p:spPr/>
        <p:txBody>
          <a:bodyPr>
            <a:normAutofit fontScale="92500" lnSpcReduction="10000"/>
          </a:bodyPr>
          <a:lstStyle/>
          <a:p>
            <a:r>
              <a:rPr lang="fr-FR" dirty="0">
                <a:effectLst/>
                <a:latin typeface="Arial" panose="020B0604020202020204" pitchFamily="34" charset="0"/>
              </a:rPr>
              <a:t>Par l’usage qui en est fait en Guadeloupe</a:t>
            </a:r>
            <a:br>
              <a:rPr lang="fr-FR" dirty="0"/>
            </a:br>
            <a:r>
              <a:rPr lang="fr-FR" dirty="0">
                <a:effectLst/>
                <a:latin typeface="Arial" panose="020B0604020202020204" pitchFamily="34" charset="0"/>
              </a:rPr>
              <a:t>et en Martinique, où cette expression désigne des</a:t>
            </a:r>
            <a:br>
              <a:rPr lang="fr-FR" dirty="0"/>
            </a:br>
            <a:r>
              <a:rPr lang="fr-FR" dirty="0">
                <a:effectLst/>
                <a:latin typeface="Arial" panose="020B0604020202020204" pitchFamily="34" charset="0"/>
              </a:rPr>
              <a:t>pratiques d’alliance allant de la jam-session (</a:t>
            </a:r>
            <a:r>
              <a:rPr lang="fr-FR" dirty="0" err="1">
                <a:effectLst/>
                <a:latin typeface="Arial" panose="020B0604020202020204" pitchFamily="34" charset="0"/>
              </a:rPr>
              <a:t>lyannaj</a:t>
            </a:r>
            <a:br>
              <a:rPr lang="fr-FR" dirty="0"/>
            </a:br>
            <a:r>
              <a:rPr lang="fr-FR" dirty="0">
                <a:effectLst/>
                <a:latin typeface="Arial" panose="020B0604020202020204" pitchFamily="34" charset="0"/>
              </a:rPr>
              <a:t>musical) au </a:t>
            </a:r>
            <a:r>
              <a:rPr lang="fr-FR" dirty="0" err="1">
                <a:effectLst/>
                <a:latin typeface="Arial" panose="020B0604020202020204" pitchFamily="34" charset="0"/>
              </a:rPr>
              <a:t>lyannaj</a:t>
            </a:r>
            <a:r>
              <a:rPr lang="fr-FR" dirty="0">
                <a:effectLst/>
                <a:latin typeface="Arial" panose="020B0604020202020204" pitchFamily="34" charset="0"/>
              </a:rPr>
              <a:t> </a:t>
            </a:r>
            <a:r>
              <a:rPr lang="fr-FR" dirty="0" err="1">
                <a:effectLst/>
                <a:latin typeface="Arial" panose="020B0604020202020204" pitchFamily="34" charset="0"/>
              </a:rPr>
              <a:t>kont</a:t>
            </a:r>
            <a:r>
              <a:rPr lang="fr-FR" dirty="0">
                <a:effectLst/>
                <a:latin typeface="Arial" panose="020B0604020202020204" pitchFamily="34" charset="0"/>
              </a:rPr>
              <a:t> </a:t>
            </a:r>
            <a:r>
              <a:rPr lang="fr-FR" dirty="0" err="1">
                <a:effectLst/>
                <a:latin typeface="Arial" panose="020B0604020202020204" pitchFamily="34" charset="0"/>
              </a:rPr>
              <a:t>pwofitasyon</a:t>
            </a:r>
            <a:r>
              <a:rPr lang="fr-FR" dirty="0">
                <a:effectLst/>
                <a:latin typeface="Arial" panose="020B0604020202020204" pitchFamily="34" charset="0"/>
              </a:rPr>
              <a:t> des collectifs de</a:t>
            </a:r>
            <a:br>
              <a:rPr lang="fr-FR" dirty="0"/>
            </a:br>
            <a:r>
              <a:rPr lang="fr-FR" dirty="0">
                <a:effectLst/>
                <a:latin typeface="Arial" panose="020B0604020202020204" pitchFamily="34" charset="0"/>
              </a:rPr>
              <a:t>citoyens, le </a:t>
            </a:r>
            <a:r>
              <a:rPr lang="fr-FR" dirty="0" err="1">
                <a:effectLst/>
                <a:latin typeface="Arial" panose="020B0604020202020204" pitchFamily="34" charset="0"/>
              </a:rPr>
              <a:t>lyannaj</a:t>
            </a:r>
            <a:r>
              <a:rPr lang="fr-FR" dirty="0">
                <a:effectLst/>
                <a:latin typeface="Arial" panose="020B0604020202020204" pitchFamily="34" charset="0"/>
              </a:rPr>
              <a:t> </a:t>
            </a:r>
            <a:r>
              <a:rPr lang="fr-FR" dirty="0">
                <a:effectLst/>
                <a:highlight>
                  <a:srgbClr val="FFFF00"/>
                </a:highlight>
                <a:latin typeface="Arial" panose="020B0604020202020204" pitchFamily="34" charset="0"/>
              </a:rPr>
              <a:t>réactive l’esprit de la forêt, l’esprit</a:t>
            </a:r>
            <a:br>
              <a:rPr lang="fr-FR" dirty="0">
                <a:highlight>
                  <a:srgbClr val="FFFF00"/>
                </a:highlight>
              </a:rPr>
            </a:br>
            <a:r>
              <a:rPr lang="fr-FR" dirty="0">
                <a:effectLst/>
                <a:highlight>
                  <a:srgbClr val="FFFF00"/>
                </a:highlight>
                <a:latin typeface="Arial" panose="020B0604020202020204" pitchFamily="34" charset="0"/>
              </a:rPr>
              <a:t>du marronnage</a:t>
            </a:r>
            <a:r>
              <a:rPr lang="fr-FR" dirty="0">
                <a:effectLst/>
                <a:latin typeface="Arial" panose="020B0604020202020204" pitchFamily="34" charset="0"/>
              </a:rPr>
              <a:t>. Rien d’étonnant, puisque la liane,</a:t>
            </a:r>
            <a:br>
              <a:rPr lang="fr-FR" dirty="0"/>
            </a:br>
            <a:r>
              <a:rPr lang="fr-FR" dirty="0">
                <a:effectLst/>
                <a:latin typeface="Arial" panose="020B0604020202020204" pitchFamily="34" charset="0"/>
              </a:rPr>
              <a:t>malgré sa condition de plante pionnière, s’est toujours</a:t>
            </a:r>
            <a:br>
              <a:rPr lang="fr-FR" dirty="0"/>
            </a:br>
            <a:r>
              <a:rPr lang="fr-FR" dirty="0">
                <a:effectLst/>
                <a:latin typeface="Arial" panose="020B0604020202020204" pitchFamily="34" charset="0"/>
              </a:rPr>
              <a:t>opposée à la pénétration coloniale : elle a toujours été</a:t>
            </a:r>
            <a:br>
              <a:rPr lang="fr-FR" dirty="0"/>
            </a:br>
            <a:r>
              <a:rPr lang="fr-FR" dirty="0">
                <a:effectLst/>
                <a:latin typeface="Arial" panose="020B0604020202020204" pitchFamily="34" charset="0"/>
              </a:rPr>
              <a:t>perçue par les envahisseurs comme une plante entra-</a:t>
            </a:r>
            <a:br>
              <a:rPr lang="fr-FR" dirty="0"/>
            </a:br>
            <a:r>
              <a:rPr lang="fr-FR" dirty="0" err="1">
                <a:effectLst/>
                <a:latin typeface="Arial" panose="020B0604020202020204" pitchFamily="34" charset="0"/>
              </a:rPr>
              <a:t>vant</a:t>
            </a:r>
            <a:r>
              <a:rPr lang="fr-FR" dirty="0">
                <a:effectLst/>
                <a:latin typeface="Arial" panose="020B0604020202020204" pitchFamily="34" charset="0"/>
              </a:rPr>
              <a:t> la transformation de la forêt vierge et inculte en</a:t>
            </a:r>
            <a:br>
              <a:rPr lang="fr-FR" dirty="0"/>
            </a:br>
            <a:r>
              <a:rPr lang="fr-FR" dirty="0">
                <a:effectLst/>
                <a:latin typeface="Arial" panose="020B0604020202020204" pitchFamily="34" charset="0"/>
              </a:rPr>
              <a:t>monoculture industrielle. </a:t>
            </a:r>
            <a:r>
              <a:rPr lang="fr-FR" dirty="0">
                <a:effectLst/>
                <a:highlight>
                  <a:srgbClr val="FFFF00"/>
                </a:highlight>
                <a:latin typeface="Arial" panose="020B0604020202020204" pitchFamily="34" charset="0"/>
              </a:rPr>
              <a:t>Le </a:t>
            </a:r>
            <a:r>
              <a:rPr lang="fr-FR" dirty="0" err="1">
                <a:effectLst/>
                <a:highlight>
                  <a:srgbClr val="FFFF00"/>
                </a:highlight>
                <a:latin typeface="Arial" panose="020B0604020202020204" pitchFamily="34" charset="0"/>
              </a:rPr>
              <a:t>lyannaj</a:t>
            </a:r>
            <a:r>
              <a:rPr lang="fr-FR" dirty="0">
                <a:effectLst/>
                <a:highlight>
                  <a:srgbClr val="FFFF00"/>
                </a:highlight>
                <a:latin typeface="Arial" panose="020B0604020202020204" pitchFamily="34" charset="0"/>
              </a:rPr>
              <a:t> renvoie donc</a:t>
            </a:r>
            <a:br>
              <a:rPr lang="fr-FR" dirty="0">
                <a:highlight>
                  <a:srgbClr val="FFFF00"/>
                </a:highlight>
              </a:rPr>
            </a:br>
            <a:r>
              <a:rPr lang="fr-FR" dirty="0">
                <a:effectLst/>
                <a:highlight>
                  <a:srgbClr val="FFFF00"/>
                </a:highlight>
                <a:latin typeface="Arial" panose="020B0604020202020204" pitchFamily="34" charset="0"/>
              </a:rPr>
              <a:t>aux premières pratiques de contre-plantation et à</a:t>
            </a:r>
            <a:br>
              <a:rPr lang="fr-FR" dirty="0">
                <a:highlight>
                  <a:srgbClr val="FFFF00"/>
                </a:highlight>
              </a:rPr>
            </a:br>
            <a:r>
              <a:rPr lang="fr-FR" dirty="0">
                <a:effectLst/>
                <a:highlight>
                  <a:srgbClr val="FFFF00"/>
                </a:highlight>
                <a:latin typeface="Arial" panose="020B0604020202020204" pitchFamily="34" charset="0"/>
              </a:rPr>
              <a:t>l’autodéfense des puissances sylvestre</a:t>
            </a:r>
            <a:endParaRPr lang="fr-FR" dirty="0">
              <a:highlight>
                <a:srgbClr val="FFFF00"/>
              </a:highlight>
            </a:endParaRPr>
          </a:p>
        </p:txBody>
      </p:sp>
    </p:spTree>
    <p:extLst>
      <p:ext uri="{BB962C8B-B14F-4D97-AF65-F5344CB8AC3E}">
        <p14:creationId xmlns:p14="http://schemas.microsoft.com/office/powerpoint/2010/main" val="32874959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1C2E6-F0E3-4A54-8618-F8B5AF0317E1}"/>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2A67B5C9-3999-5A23-4E03-627189259EFF}"/>
              </a:ext>
            </a:extLst>
          </p:cNvPr>
          <p:cNvSpPr>
            <a:spLocks noGrp="1"/>
          </p:cNvSpPr>
          <p:nvPr>
            <p:ph idx="1"/>
          </p:nvPr>
        </p:nvSpPr>
        <p:spPr/>
        <p:txBody>
          <a:bodyPr>
            <a:normAutofit fontScale="92500" lnSpcReduction="10000"/>
          </a:bodyPr>
          <a:lstStyle/>
          <a:p>
            <a:endParaRPr lang="fr-FR" dirty="0"/>
          </a:p>
          <a:p>
            <a:endParaRPr lang="fr-FR" dirty="0"/>
          </a:p>
          <a:p>
            <a:endParaRPr lang="fr-FR" dirty="0"/>
          </a:p>
          <a:p>
            <a:endParaRPr lang="fr-FR" dirty="0"/>
          </a:p>
          <a:p>
            <a:endParaRPr lang="fr-FR" dirty="0"/>
          </a:p>
          <a:p>
            <a:r>
              <a:rPr lang="fr-FR" dirty="0"/>
              <a:t>Pour une analyse plus large de ce tournant documentaire dans l’art contemporain, voir en particulier : </a:t>
            </a:r>
            <a:r>
              <a:rPr lang="fr-FR" dirty="0" err="1"/>
              <a:t>Okwui</a:t>
            </a:r>
            <a:r>
              <a:rPr lang="fr-FR" dirty="0"/>
              <a:t> </a:t>
            </a:r>
            <a:r>
              <a:rPr lang="fr-FR" cap="small" dirty="0" err="1">
                <a:effectLst/>
              </a:rPr>
              <a:t>Enwezor</a:t>
            </a:r>
            <a:r>
              <a:rPr lang="fr-FR" dirty="0"/>
              <a:t>, </a:t>
            </a:r>
            <a:r>
              <a:rPr lang="fr-FR" i="1" dirty="0"/>
              <a:t>Archive Fever. Uses of the document in </a:t>
            </a:r>
            <a:r>
              <a:rPr lang="fr-FR" i="1" dirty="0" err="1"/>
              <a:t>contemporary</a:t>
            </a:r>
            <a:r>
              <a:rPr lang="fr-FR" i="1" dirty="0"/>
              <a:t> art</a:t>
            </a:r>
            <a:r>
              <a:rPr lang="fr-FR" dirty="0"/>
              <a:t>, New York, International Center for </a:t>
            </a:r>
            <a:r>
              <a:rPr lang="fr-FR" dirty="0" err="1"/>
              <a:t>Photography</a:t>
            </a:r>
            <a:r>
              <a:rPr lang="fr-FR" dirty="0"/>
              <a:t>, 2008 ; Maria Lind et </a:t>
            </a:r>
            <a:r>
              <a:rPr lang="fr-FR" dirty="0" err="1"/>
              <a:t>Hito</a:t>
            </a:r>
            <a:r>
              <a:rPr lang="fr-FR" dirty="0"/>
              <a:t> </a:t>
            </a:r>
            <a:r>
              <a:rPr lang="fr-FR" dirty="0" err="1"/>
              <a:t>Steyerel</a:t>
            </a:r>
            <a:r>
              <a:rPr lang="fr-FR" dirty="0"/>
              <a:t>, (sous la </a:t>
            </a:r>
            <a:r>
              <a:rPr lang="fr-FR" dirty="0" err="1"/>
              <a:t>dir</a:t>
            </a:r>
            <a:r>
              <a:rPr lang="fr-FR" dirty="0"/>
              <a:t>.), </a:t>
            </a:r>
            <a:r>
              <a:rPr lang="fr-FR" i="1" dirty="0"/>
              <a:t>The </a:t>
            </a:r>
            <a:r>
              <a:rPr lang="fr-FR" i="1" dirty="0" err="1"/>
              <a:t>Greenroom</a:t>
            </a:r>
            <a:r>
              <a:rPr lang="fr-FR" i="1" dirty="0"/>
              <a:t>. </a:t>
            </a:r>
            <a:r>
              <a:rPr lang="fr-FR" i="1" dirty="0" err="1"/>
              <a:t>Reconsidering</a:t>
            </a:r>
            <a:r>
              <a:rPr lang="fr-FR" i="1" dirty="0"/>
              <a:t> </a:t>
            </a:r>
            <a:r>
              <a:rPr lang="fr-FR" i="1" dirty="0" err="1"/>
              <a:t>documentary</a:t>
            </a:r>
            <a:r>
              <a:rPr lang="fr-FR" i="1" dirty="0"/>
              <a:t> and </a:t>
            </a:r>
            <a:r>
              <a:rPr lang="fr-FR" i="1" dirty="0" err="1"/>
              <a:t>contemporary</a:t>
            </a:r>
            <a:r>
              <a:rPr lang="fr-FR" i="1" dirty="0"/>
              <a:t> art</a:t>
            </a:r>
            <a:r>
              <a:rPr lang="fr-FR" dirty="0"/>
              <a:t>, New York, Sternberg </a:t>
            </a:r>
            <a:r>
              <a:rPr lang="fr-FR" dirty="0" err="1"/>
              <a:t>Press</a:t>
            </a:r>
            <a:r>
              <a:rPr lang="fr-FR" dirty="0"/>
              <a:t>, 2009. </a:t>
            </a:r>
          </a:p>
          <a:p>
            <a:endParaRPr lang="fr-FR" dirty="0"/>
          </a:p>
        </p:txBody>
      </p:sp>
      <p:sp>
        <p:nvSpPr>
          <p:cNvPr id="7" name="Rectangle 7">
            <a:extLst>
              <a:ext uri="{FF2B5EF4-FFF2-40B4-BE49-F238E27FC236}">
                <a16:creationId xmlns:a16="http://schemas.microsoft.com/office/drawing/2014/main" id="{EB701073-EA74-A9C7-9851-46A14C778E40}"/>
              </a:ext>
            </a:extLst>
          </p:cNvPr>
          <p:cNvSpPr>
            <a:spLocks noChangeArrowheads="1"/>
          </p:cNvSpPr>
          <p:nvPr/>
        </p:nvSpPr>
        <p:spPr bwMode="auto">
          <a:xfrm>
            <a:off x="0" y="-3231644"/>
            <a:ext cx="9854108"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Le corps de l’autre | Laure Albin Guillot, Carole Douillard &amp; Babette </a:t>
            </a:r>
            <a:r>
              <a:rPr kumimoji="0" lang="fr-FR" altLang="fr-FR" sz="1800" b="0" i="0" u="none" strike="noStrike" cap="none" normalizeH="0" baseline="0" dirty="0" err="1">
                <a:ln>
                  <a:noFill/>
                </a:ln>
                <a:solidFill>
                  <a:schemeClr val="tx1"/>
                </a:solidFill>
                <a:effectLst/>
                <a:latin typeface="Arial" panose="020B0604020202020204" pitchFamily="34" charset="0"/>
              </a:rPr>
              <a:t>Mangolte</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Louise Bourgeois, Camille Claudel, </a:t>
            </a:r>
            <a:r>
              <a:rPr kumimoji="0" lang="fr-FR" altLang="fr-FR" sz="1800" b="0" i="0" u="none" strike="noStrike" cap="none" normalizeH="0" baseline="0" dirty="0" err="1">
                <a:ln>
                  <a:noFill/>
                </a:ln>
                <a:solidFill>
                  <a:schemeClr val="tx1"/>
                </a:solidFill>
                <a:effectLst/>
                <a:latin typeface="Arial" panose="020B0604020202020204" pitchFamily="34" charset="0"/>
              </a:rPr>
              <a:t>Leonor</a:t>
            </a:r>
            <a:r>
              <a:rPr kumimoji="0" lang="fr-FR" altLang="fr-FR" sz="1800" b="0" i="0" u="none" strike="noStrike" cap="none" normalizeH="0" baseline="0" dirty="0">
                <a:ln>
                  <a:noFill/>
                </a:ln>
                <a:solidFill>
                  <a:schemeClr val="tx1"/>
                </a:solidFill>
                <a:effectLst/>
                <a:latin typeface="Arial" panose="020B0604020202020204" pitchFamily="34" charset="0"/>
              </a:rPr>
              <a:t> Fini, Camille </a:t>
            </a:r>
            <a:r>
              <a:rPr kumimoji="0" lang="fr-FR" altLang="fr-FR" sz="1800" b="0" i="0" u="none" strike="noStrike" cap="none" normalizeH="0" baseline="0" dirty="0" err="1">
                <a:ln>
                  <a:noFill/>
                </a:ln>
                <a:solidFill>
                  <a:schemeClr val="tx1"/>
                </a:solidFill>
                <a:effectLst/>
                <a:latin typeface="Arial" panose="020B0604020202020204" pitchFamily="34" charset="0"/>
              </a:rPr>
              <a:t>Henrot</a:t>
            </a:r>
            <a:r>
              <a:rPr kumimoji="0" lang="fr-FR" altLang="fr-FR" sz="1800" b="0" i="0" u="none" strike="noStrike" cap="none" normalizeH="0" baseline="0" dirty="0">
                <a:ln>
                  <a:noFill/>
                </a:ln>
                <a:solidFill>
                  <a:schemeClr val="tx1"/>
                </a:solidFill>
                <a:effectLst/>
                <a:latin typeface="Arial" panose="020B0604020202020204" pitchFamily="34" charset="0"/>
              </a:rPr>
              <a:t>, Annette Messager Alice </a:t>
            </a:r>
            <a:r>
              <a:rPr kumimoji="0" lang="fr-FR" altLang="fr-FR" sz="1800" b="0" i="0" u="none" strike="noStrike" cap="none" normalizeH="0" baseline="0" dirty="0" err="1">
                <a:ln>
                  <a:noFill/>
                </a:ln>
                <a:solidFill>
                  <a:schemeClr val="tx1"/>
                </a:solidFill>
                <a:effectLst/>
                <a:latin typeface="Arial" panose="020B0604020202020204" pitchFamily="34" charset="0"/>
              </a:rPr>
              <a:t>Neel</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Orlan, </a:t>
            </a:r>
            <a:r>
              <a:rPr kumimoji="0" lang="fr-FR" altLang="fr-FR" sz="1800" b="0" i="0" u="none" strike="noStrike" cap="none" normalizeH="0" baseline="0" dirty="0" err="1">
                <a:ln>
                  <a:noFill/>
                </a:ln>
                <a:solidFill>
                  <a:schemeClr val="tx1"/>
                </a:solidFill>
                <a:effectLst/>
                <a:latin typeface="Arial" panose="020B0604020202020204" pitchFamily="34" charset="0"/>
              </a:rPr>
              <a:t>Judit</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Reigl</a:t>
            </a:r>
            <a:r>
              <a:rPr kumimoji="0" lang="fr-FR" altLang="fr-FR" sz="1800" b="0" i="0" u="none" strike="noStrike" cap="none" normalizeH="0" baseline="0" dirty="0">
                <a:ln>
                  <a:noFill/>
                </a:ln>
                <a:solidFill>
                  <a:schemeClr val="tx1"/>
                </a:solidFill>
                <a:effectLst/>
                <a:latin typeface="Arial" panose="020B0604020202020204" pitchFamily="34" charset="0"/>
              </a:rPr>
              <a:t>, Germaine Richier   </a:t>
            </a:r>
            <a:r>
              <a:rPr kumimoji="0" lang="fr-FR" altLang="fr-FR" sz="1200" b="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Une exposition de </a:t>
            </a:r>
            <a:r>
              <a:rPr kumimoji="0" lang="fr-FR" altLang="fr-FR" sz="1800" b="0" i="0" u="none" strike="noStrike" cap="none" normalizeH="0" baseline="0" dirty="0">
                <a:ln>
                  <a:noFill/>
                </a:ln>
                <a:solidFill>
                  <a:schemeClr val="tx1"/>
                </a:solidFill>
                <a:effectLst/>
                <a:latin typeface="Arial" panose="020B0604020202020204" pitchFamily="34" charset="0"/>
                <a:hlinkClick r:id="rId2"/>
              </a:rPr>
              <a:t>Christian Alandete</a:t>
            </a:r>
            <a:r>
              <a:rPr kumimoji="0" lang="fr-FR" altLang="fr-FR" sz="1800" b="0" i="0" u="none" strike="noStrike" cap="none" normalizeH="0" baseline="0" dirty="0">
                <a:ln>
                  <a:noFill/>
                </a:ln>
                <a:solidFill>
                  <a:schemeClr val="tx1"/>
                </a:solidFill>
                <a:effectLst/>
                <a:latin typeface="Arial" panose="020B0604020202020204" pitchFamily="34" charset="0"/>
              </a:rPr>
              <a:t>, 24 mars - 3 juin 2023,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Galerie Kamel </a:t>
            </a:r>
            <a:r>
              <a:rPr kumimoji="0" lang="fr-FR" altLang="fr-FR" sz="1800" b="0" i="0" u="none" strike="noStrike" cap="none" normalizeH="0" baseline="0" dirty="0" err="1">
                <a:ln>
                  <a:noFill/>
                </a:ln>
                <a:solidFill>
                  <a:schemeClr val="tx1"/>
                </a:solidFill>
                <a:effectLst/>
                <a:latin typeface="Arial" panose="020B0604020202020204" pitchFamily="34" charset="0"/>
              </a:rPr>
              <a:t>Mennour</a:t>
            </a:r>
            <a:r>
              <a:rPr kumimoji="0" lang="fr-FR" altLang="fr-FR" sz="1800" b="0" i="0" u="none" strike="noStrike" cap="none" normalizeH="0" baseline="0" dirty="0">
                <a:ln>
                  <a:noFill/>
                </a:ln>
                <a:solidFill>
                  <a:schemeClr val="tx1"/>
                </a:solidFill>
                <a:effectLst/>
                <a:latin typeface="Arial" panose="020B0604020202020204" pitchFamily="34" charset="0"/>
              </a:rPr>
              <a:t>, Paris, </a:t>
            </a:r>
            <a:r>
              <a:rPr kumimoji="0" lang="fr-FR" altLang="fr-FR" sz="1800" b="0" i="0" u="none" strike="noStrike" cap="none" normalizeH="0" baseline="0" dirty="0" err="1">
                <a:ln>
                  <a:noFill/>
                </a:ln>
                <a:solidFill>
                  <a:schemeClr val="tx1"/>
                </a:solidFill>
                <a:effectLst/>
                <a:latin typeface="Arial" panose="020B0604020202020204" pitchFamily="34" charset="0"/>
              </a:rPr>
              <a:t>opening</a:t>
            </a:r>
            <a:r>
              <a:rPr kumimoji="0" lang="fr-FR" altLang="fr-FR" sz="1800" b="0" i="0" u="none" strike="noStrike" cap="none" normalizeH="0" baseline="0" dirty="0">
                <a:ln>
                  <a:noFill/>
                </a:ln>
                <a:solidFill>
                  <a:schemeClr val="tx1"/>
                </a:solidFill>
                <a:effectLst/>
                <a:latin typeface="Arial" panose="020B0604020202020204" pitchFamily="34" charset="0"/>
              </a:rPr>
              <a:t> le 27 mars</a:t>
            </a:r>
          </a:p>
        </p:txBody>
      </p:sp>
      <p:pic>
        <p:nvPicPr>
          <p:cNvPr id="8200" name="Picture 8" descr="💎">
            <a:extLst>
              <a:ext uri="{FF2B5EF4-FFF2-40B4-BE49-F238E27FC236}">
                <a16:creationId xmlns:a16="http://schemas.microsoft.com/office/drawing/2014/main" id="{97B733A2-8ECC-7A91-AFB5-E692DF485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3938" y="-136525"/>
            <a:ext cx="203200" cy="20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625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D8A0C8-01F1-DD9F-ABBD-C27AAE347914}"/>
              </a:ext>
            </a:extLst>
          </p:cNvPr>
          <p:cNvSpPr>
            <a:spLocks noGrp="1"/>
          </p:cNvSpPr>
          <p:nvPr>
            <p:ph type="title"/>
          </p:nvPr>
        </p:nvSpPr>
        <p:spPr/>
        <p:txBody>
          <a:bodyPr>
            <a:normAutofit fontScale="90000"/>
          </a:bodyPr>
          <a:lstStyle/>
          <a:p>
            <a:br>
              <a:rPr lang="fr-FR" b="1" dirty="0"/>
            </a:br>
            <a:r>
              <a:rPr lang="fr-FR" b="1" dirty="0"/>
              <a:t>Une femme réapparaît</a:t>
            </a:r>
            <a:br>
              <a:rPr lang="fr-FR" b="1" dirty="0"/>
            </a:br>
            <a:r>
              <a:rPr lang="fr-FR" b="1" dirty="0"/>
              <a:t>Temps et histoire dans une perspective féministe</a:t>
            </a:r>
            <a:br>
              <a:rPr lang="fr-FR" b="1" dirty="0"/>
            </a:br>
            <a:r>
              <a:rPr lang="fr-FR" dirty="0"/>
              <a:t>Giovanna </a:t>
            </a:r>
            <a:r>
              <a:rPr lang="fr-FR" dirty="0" err="1"/>
              <a:t>Zapperi</a:t>
            </a:r>
            <a:r>
              <a:rPr lang="fr-FR" dirty="0"/>
              <a:t> </a:t>
            </a:r>
            <a:br>
              <a:rPr lang="fr-FR" dirty="0"/>
            </a:br>
            <a:endParaRPr lang="fr-FR" dirty="0"/>
          </a:p>
        </p:txBody>
      </p:sp>
      <p:sp>
        <p:nvSpPr>
          <p:cNvPr id="3" name="Espace réservé du contenu 2">
            <a:extLst>
              <a:ext uri="{FF2B5EF4-FFF2-40B4-BE49-F238E27FC236}">
                <a16:creationId xmlns:a16="http://schemas.microsoft.com/office/drawing/2014/main" id="{C259A4CA-C922-75B5-21F0-6A2896AC10F7}"/>
              </a:ext>
            </a:extLst>
          </p:cNvPr>
          <p:cNvSpPr>
            <a:spLocks noGrp="1"/>
          </p:cNvSpPr>
          <p:nvPr>
            <p:ph idx="1"/>
          </p:nvPr>
        </p:nvSpPr>
        <p:spPr/>
        <p:txBody>
          <a:bodyPr/>
          <a:lstStyle/>
          <a:p>
            <a:endParaRPr lang="fr-FR" dirty="0"/>
          </a:p>
          <a:p>
            <a:endParaRPr lang="fr-FR" dirty="0"/>
          </a:p>
          <a:p>
            <a:r>
              <a:rPr lang="fr-FR" dirty="0"/>
              <a:t>Interroger le langage visuel de l’histoire signifie poser des questions politiques sur les sujets qui ont été expulsés de la narration historique et réfléchir à la mémoire impossible de ce qui n’apparaît que dans un éclair. S’approprier les outils de la recherche historique sur un mode esthétique oblige aussi à mettre en jeu sa propre subjectivité, et celle du spectateur, à susciter des processus d’identification, puis de désidentification, avec ce que l’on voit – ou ne voit pas.</a:t>
            </a:r>
          </a:p>
          <a:p>
            <a:endParaRPr lang="fr-FR" dirty="0"/>
          </a:p>
        </p:txBody>
      </p:sp>
    </p:spTree>
    <p:extLst>
      <p:ext uri="{BB962C8B-B14F-4D97-AF65-F5344CB8AC3E}">
        <p14:creationId xmlns:p14="http://schemas.microsoft.com/office/powerpoint/2010/main" val="76721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fr-FR" i="1" dirty="0"/>
            </a:br>
            <a:r>
              <a:rPr lang="fr-FR" i="1" dirty="0"/>
              <a:t>Nature morte aux pommes et aux oranges</a:t>
            </a:r>
            <a:r>
              <a:rPr lang="fr-FR" dirty="0"/>
              <a:t> (1895-1900)</a:t>
            </a:r>
            <a:br>
              <a:rPr lang="fr-FR" dirty="0"/>
            </a:br>
            <a:endParaRPr lang="en-US" dirty="0"/>
          </a:p>
        </p:txBody>
      </p:sp>
      <p:pic>
        <p:nvPicPr>
          <p:cNvPr id="4" name="Content Placeholder 3" descr="_Cézanne_4.jpg"/>
          <p:cNvPicPr>
            <a:picLocks noGrp="1" noChangeAspect="1"/>
          </p:cNvPicPr>
          <p:nvPr>
            <p:ph idx="1"/>
          </p:nvPr>
        </p:nvPicPr>
        <p:blipFill>
          <a:blip r:embed="rId2">
            <a:extLst>
              <a:ext uri="{28A0092B-C50C-407E-A947-70E740481C1C}">
                <a14:useLocalDpi xmlns:a14="http://schemas.microsoft.com/office/drawing/2010/main" val="0"/>
              </a:ext>
            </a:extLst>
          </a:blip>
          <a:srcRect l="-20156" r="-20156"/>
          <a:stretch>
            <a:fillRect/>
          </a:stretch>
        </p:blipFill>
        <p:spPr/>
      </p:pic>
    </p:spTree>
    <p:extLst>
      <p:ext uri="{BB962C8B-B14F-4D97-AF65-F5344CB8AC3E}">
        <p14:creationId xmlns:p14="http://schemas.microsoft.com/office/powerpoint/2010/main" val="31595359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250CB-DDED-E6B8-C33D-7ADC2DD43AC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33C178C-D6AB-3C75-9811-9DB6204C4C3E}"/>
              </a:ext>
            </a:extLst>
          </p:cNvPr>
          <p:cNvSpPr>
            <a:spLocks noGrp="1"/>
          </p:cNvSpPr>
          <p:nvPr>
            <p:ph idx="1"/>
          </p:nvPr>
        </p:nvSpPr>
        <p:spPr/>
        <p:txBody>
          <a:bodyPr/>
          <a:lstStyle/>
          <a:p>
            <a:r>
              <a:rPr lang="fr-FR" dirty="0"/>
              <a:t>Dans ces œuvres, la femme sujet de l’enquête émerge comme un discours qui excède l’image. Le caractère imprécis, temporellement ambivalent et impur des images dont se composent ces reconstructions d’archive construit le passé comme une représentation à la fois psychique, anachronique et inévitablement inexacte. Si la mémoire est un temps qui n’est pas exactement du passé, la mémoire des sujets de ces œuvres ne peut que surgir du passé sous l’impulsion du présent, comme une force conflictuelle susceptible de produire des formes inédites de savoir. </a:t>
            </a:r>
          </a:p>
        </p:txBody>
      </p:sp>
    </p:spTree>
    <p:extLst>
      <p:ext uri="{BB962C8B-B14F-4D97-AF65-F5344CB8AC3E}">
        <p14:creationId xmlns:p14="http://schemas.microsoft.com/office/powerpoint/2010/main" val="368452852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61682B-E5DF-FAE5-71FF-28FD16BF00DE}"/>
              </a:ext>
            </a:extLst>
          </p:cNvPr>
          <p:cNvSpPr>
            <a:spLocks noGrp="1"/>
          </p:cNvSpPr>
          <p:nvPr>
            <p:ph type="title"/>
          </p:nvPr>
        </p:nvSpPr>
        <p:spPr/>
        <p:txBody>
          <a:bodyPr>
            <a:normAutofit fontScale="90000"/>
          </a:bodyPr>
          <a:lstStyle/>
          <a:p>
            <a:r>
              <a:rPr lang="fr-FR" sz="3100" dirty="0"/>
              <a:t>Renée Green, </a:t>
            </a:r>
            <a:r>
              <a:rPr lang="fr-FR" sz="3100" i="1" dirty="0" err="1"/>
              <a:t>Some</a:t>
            </a:r>
            <a:r>
              <a:rPr lang="fr-FR" sz="3100" i="1" dirty="0"/>
              <a:t> Chance Operations : </a:t>
            </a:r>
            <a:r>
              <a:rPr lang="fr-FR" sz="3100" i="1" dirty="0" err="1"/>
              <a:t>Between</a:t>
            </a:r>
            <a:r>
              <a:rPr lang="fr-FR" sz="3100" i="1" dirty="0"/>
              <a:t> and </a:t>
            </a:r>
            <a:r>
              <a:rPr lang="fr-FR" sz="3100" i="1" dirty="0" err="1"/>
              <a:t>Including</a:t>
            </a:r>
            <a:r>
              <a:rPr lang="fr-FR" sz="3100" dirty="0"/>
              <a:t>, 1998 (détail) Installation : 9 ensembles de photographies noir/blanc et textes sous cadre sur des murs de couleur</a:t>
            </a:r>
            <a:endParaRPr lang="fr-FR" sz="1800" dirty="0"/>
          </a:p>
        </p:txBody>
      </p:sp>
      <p:pic>
        <p:nvPicPr>
          <p:cNvPr id="9218" name="Picture 2" descr="Fig. 4 : Renée Green, Some Chance Operations : Between and Including, 1998 (détail) Installation : 9 ensembles de photographies noir/blanc et textes sous cadre sur des murs de couleur.">
            <a:extLst>
              <a:ext uri="{FF2B5EF4-FFF2-40B4-BE49-F238E27FC236}">
                <a16:creationId xmlns:a16="http://schemas.microsoft.com/office/drawing/2014/main" id="{382DF02D-003B-C70E-9FF4-2AD9A49030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0441" y="1618949"/>
            <a:ext cx="6073009" cy="400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7736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A71DBF-96AA-818C-809D-75A71D83D17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33448BB-AD3D-77CC-C8B2-52B4BFFFA035}"/>
              </a:ext>
            </a:extLst>
          </p:cNvPr>
          <p:cNvSpPr>
            <a:spLocks noGrp="1"/>
          </p:cNvSpPr>
          <p:nvPr>
            <p:ph idx="1"/>
          </p:nvPr>
        </p:nvSpPr>
        <p:spPr/>
        <p:txBody>
          <a:bodyPr>
            <a:normAutofit fontScale="77500" lnSpcReduction="20000"/>
          </a:bodyPr>
          <a:lstStyle/>
          <a:p>
            <a:r>
              <a:rPr lang="fr-FR" dirty="0"/>
              <a:t>« </a:t>
            </a:r>
            <a:r>
              <a:rPr lang="fr-FR" i="1" dirty="0"/>
              <a:t>Entre les années 1910 et 1930, Elvira </a:t>
            </a:r>
            <a:r>
              <a:rPr lang="fr-FR" i="1" dirty="0" err="1"/>
              <a:t>Notari</a:t>
            </a:r>
            <a:r>
              <a:rPr lang="fr-FR" i="1" dirty="0"/>
              <a:t> avait réalisé une soixantaine de films, très appréciés des communautés d’immigrés italiens installées à New York. Sa production, dont il ne reste que trois films, s’est arrêtée brutalement en 1930 : le régime fasciste n’appréciait guère le réalisme documentaire avec lequel elle filmait la vie de rue de Naples. Les personnages à peine sortis de prison, les scènes de pauvreté et la représentation d’une conflictualité qui se manifestait dans l’espace de la ville allaient à contre-courant des consignes du régime visant à fournir une représentation rassurante et ordonnée de la vie urbaine sous le fascisme (…) Dans son livre </a:t>
            </a:r>
            <a:r>
              <a:rPr lang="fr-FR" i="1" dirty="0" err="1"/>
              <a:t>Streetwalking</a:t>
            </a:r>
            <a:r>
              <a:rPr lang="fr-FR" i="1" dirty="0"/>
              <a:t> on a </a:t>
            </a:r>
            <a:r>
              <a:rPr lang="fr-FR" i="1" dirty="0" err="1"/>
              <a:t>Ruined</a:t>
            </a:r>
            <a:r>
              <a:rPr lang="fr-FR" i="1" dirty="0"/>
              <a:t> </a:t>
            </a:r>
            <a:r>
              <a:rPr lang="fr-FR" i="1" dirty="0" err="1"/>
              <a:t>Map</a:t>
            </a:r>
            <a:r>
              <a:rPr lang="fr-FR" i="1" dirty="0"/>
              <a:t>. Cultural Theory and the City Films of Elvira </a:t>
            </a:r>
            <a:r>
              <a:rPr lang="fr-FR" i="1" dirty="0" err="1"/>
              <a:t>Notari</a:t>
            </a:r>
            <a:r>
              <a:rPr lang="fr-FR" i="1" dirty="0"/>
              <a:t>, (Princeton </a:t>
            </a:r>
            <a:r>
              <a:rPr lang="fr-FR" i="1" dirty="0" err="1"/>
              <a:t>University</a:t>
            </a:r>
            <a:r>
              <a:rPr lang="fr-FR" i="1" dirty="0"/>
              <a:t> </a:t>
            </a:r>
            <a:r>
              <a:rPr lang="fr-FR" i="1" dirty="0" err="1"/>
              <a:t>Press</a:t>
            </a:r>
            <a:r>
              <a:rPr lang="fr-FR" i="1" dirty="0"/>
              <a:t>, 1993), </a:t>
            </a:r>
            <a:r>
              <a:rPr lang="fr-FR" i="1" dirty="0" err="1"/>
              <a:t>Giuliana</a:t>
            </a:r>
            <a:r>
              <a:rPr lang="fr-FR" i="1" dirty="0"/>
              <a:t> Bruno montre que la géographie est doublement incorporée dans le discours de et sur Elvira </a:t>
            </a:r>
            <a:r>
              <a:rPr lang="fr-FR" i="1" dirty="0" err="1"/>
              <a:t>Notari</a:t>
            </a:r>
            <a:r>
              <a:rPr lang="fr-FR" i="1" dirty="0"/>
              <a:t> : d’un côté, ses films font de la ville de Naples la protagoniste d’une histoire collective ; de l’autre, son cinéma a été obligé d’émigrer aux États-Unis en raison des politiques culturelles du fascisme, qui privilégiaient un cinéma national au détriment des productions locales. Dans ce double mouvement d’inscription et de déplacement à partir d’un territoire donné, le passage entre Naples et les États-Unis finissait par façonner les formations identitaires des migrants, qui étaient pour la plupart originaires du Sud de l'Italie</a:t>
            </a:r>
            <a:r>
              <a:rPr lang="fr-FR" dirty="0"/>
              <a:t>." (Giovanna </a:t>
            </a:r>
            <a:r>
              <a:rPr lang="fr-FR" dirty="0" err="1"/>
              <a:t>Zapperi</a:t>
            </a:r>
            <a:r>
              <a:rPr lang="fr-FR" dirty="0"/>
              <a:t>) </a:t>
            </a:r>
          </a:p>
          <a:p>
            <a:endParaRPr lang="fr-FR" dirty="0"/>
          </a:p>
        </p:txBody>
      </p:sp>
    </p:spTree>
    <p:extLst>
      <p:ext uri="{BB962C8B-B14F-4D97-AF65-F5344CB8AC3E}">
        <p14:creationId xmlns:p14="http://schemas.microsoft.com/office/powerpoint/2010/main" val="16119012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137DC3-C7F0-4245-5B89-2288E0051E6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1A1486C-FC82-D80E-523D-4E4EE263530B}"/>
              </a:ext>
            </a:extLst>
          </p:cNvPr>
          <p:cNvSpPr>
            <a:spLocks noGrp="1"/>
          </p:cNvSpPr>
          <p:nvPr>
            <p:ph idx="1"/>
          </p:nvPr>
        </p:nvSpPr>
        <p:spPr/>
        <p:txBody>
          <a:bodyPr/>
          <a:lstStyle/>
          <a:p>
            <a:r>
              <a:rPr lang="fr-FR" dirty="0"/>
              <a:t>Le film de </a:t>
            </a:r>
            <a:r>
              <a:rPr lang="fr-FR" sz="2800" dirty="0"/>
              <a:t>Renée Green </a:t>
            </a:r>
            <a:r>
              <a:rPr lang="fr-FR" dirty="0"/>
              <a:t>décrit quant à lui les déambulations de Renée Green à travers l’espace topographique de la ville et à travers l’histoire du cinéma, indiquant ainsi que la chercheuse s’est muée en flâneuse. L’itinérance, au cœur des « chance </a:t>
            </a:r>
            <a:r>
              <a:rPr lang="fr-FR" dirty="0" err="1"/>
              <a:t>operations</a:t>
            </a:r>
            <a:r>
              <a:rPr lang="fr-FR" dirty="0"/>
              <a:t> » de Renée Green, fonctionne comme une manière d’expérimenter la relation entre le cinéma et l’espace urbain, le regard et les images, l’imagination et le désir, le genre et l’espace. Dans cette perspective, le cinéma se trouve à l’intersection entre l’histoire, la mémoire et la subjectivité.</a:t>
            </a:r>
          </a:p>
        </p:txBody>
      </p:sp>
    </p:spTree>
    <p:extLst>
      <p:ext uri="{BB962C8B-B14F-4D97-AF65-F5344CB8AC3E}">
        <p14:creationId xmlns:p14="http://schemas.microsoft.com/office/powerpoint/2010/main" val="8145956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607D59-1C79-8499-2713-48C8FC111D90}"/>
              </a:ext>
            </a:extLst>
          </p:cNvPr>
          <p:cNvSpPr>
            <a:spLocks noGrp="1"/>
          </p:cNvSpPr>
          <p:nvPr>
            <p:ph type="title"/>
          </p:nvPr>
        </p:nvSpPr>
        <p:spPr/>
        <p:txBody>
          <a:bodyPr>
            <a:normAutofit/>
          </a:bodyPr>
          <a:lstStyle/>
          <a:p>
            <a:r>
              <a:rPr lang="fr-FR" sz="2400" b="1" dirty="0"/>
              <a:t>Andrea Geyer, </a:t>
            </a:r>
            <a:r>
              <a:rPr lang="fr-FR" sz="2400" b="1" dirty="0" err="1"/>
              <a:t>Intaglio</a:t>
            </a:r>
            <a:r>
              <a:rPr lang="fr-FR" sz="2400" b="1" dirty="0"/>
              <a:t>. The Audrey </a:t>
            </a:r>
            <a:r>
              <a:rPr lang="fr-FR" sz="2400" b="1" dirty="0" err="1"/>
              <a:t>Munson</a:t>
            </a:r>
            <a:r>
              <a:rPr lang="fr-FR" sz="2400" b="1" dirty="0"/>
              <a:t> Project, 2008.</a:t>
            </a:r>
            <a:endParaRPr lang="fr-FR" sz="2400" dirty="0"/>
          </a:p>
        </p:txBody>
      </p:sp>
      <p:pic>
        <p:nvPicPr>
          <p:cNvPr id="10242" name="Picture 2" descr="Fig. 5 : Andrea Geyer, Intaglio. The Audrey Munson Project, 2008.">
            <a:extLst>
              <a:ext uri="{FF2B5EF4-FFF2-40B4-BE49-F238E27FC236}">
                <a16:creationId xmlns:a16="http://schemas.microsoft.com/office/drawing/2014/main" id="{C70AA1C5-608C-7063-7BEC-0266B2291C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3117" y="1312631"/>
            <a:ext cx="3460789" cy="486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985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A4BD0-45AA-D33E-7227-11282A257FB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A894A56-8C2B-4D8D-5B6C-3244EE489B66}"/>
              </a:ext>
            </a:extLst>
          </p:cNvPr>
          <p:cNvSpPr>
            <a:spLocks noGrp="1"/>
          </p:cNvSpPr>
          <p:nvPr>
            <p:ph idx="1"/>
          </p:nvPr>
        </p:nvSpPr>
        <p:spPr/>
        <p:txBody>
          <a:bodyPr>
            <a:normAutofit fontScale="92500" lnSpcReduction="20000"/>
          </a:bodyPr>
          <a:lstStyle/>
          <a:p>
            <a:r>
              <a:rPr lang="fr-FR" dirty="0"/>
              <a:t>La recherche menée par Andrea Geyer autour du personnage d’Audrey </a:t>
            </a:r>
            <a:r>
              <a:rPr lang="fr-FR" dirty="0" err="1"/>
              <a:t>Munson</a:t>
            </a:r>
            <a:r>
              <a:rPr lang="fr-FR" dirty="0"/>
              <a:t> se situe au croisement entre l’histoire de la ville de New York et celle, singulière, d’une femme</a:t>
            </a:r>
            <a:r>
              <a:rPr lang="fr-FR" dirty="0">
                <a:hlinkClick r:id="rId2"/>
              </a:rPr>
              <a:t>19</a:t>
            </a:r>
            <a:r>
              <a:rPr lang="fr-FR" dirty="0"/>
              <a:t>. </a:t>
            </a:r>
            <a:r>
              <a:rPr lang="fr-FR" i="1" dirty="0"/>
              <a:t>The Audrey </a:t>
            </a:r>
            <a:r>
              <a:rPr lang="fr-FR" i="1" dirty="0" err="1"/>
              <a:t>Munson</a:t>
            </a:r>
            <a:r>
              <a:rPr lang="fr-FR" i="1" dirty="0"/>
              <a:t> Project</a:t>
            </a:r>
            <a:r>
              <a:rPr lang="fr-FR" dirty="0"/>
              <a:t> (2004-2008)</a:t>
            </a:r>
            <a:r>
              <a:rPr lang="fr-FR" i="1" dirty="0"/>
              <a:t> </a:t>
            </a:r>
            <a:r>
              <a:rPr lang="fr-FR" dirty="0"/>
              <a:t>est une reconstitution historique autour du personnage du même nom, qui avait été le modèle d’un très grand nombre de sculptures publiques à New York au début du XXe siècle. Observant depuis son atelier la figure dorée qui représente la </a:t>
            </a:r>
            <a:r>
              <a:rPr lang="fr-FR" i="1" dirty="0"/>
              <a:t>Fortune civique</a:t>
            </a:r>
            <a:r>
              <a:rPr lang="fr-FR" dirty="0"/>
              <a:t> au sommet d’un bâtiment public new-yorkais, Andrea Geyer découvre peu à peu que les corps et les visages des statues représentant des allégories, omniprésentes dans les bâtiments publics et monuments de la ville de New York, appartiennent tous à la même femme, Audrey </a:t>
            </a:r>
            <a:r>
              <a:rPr lang="fr-FR" dirty="0" err="1"/>
              <a:t>Munson</a:t>
            </a:r>
            <a:r>
              <a:rPr lang="fr-FR" dirty="0"/>
              <a:t> (1891–1996). Un même visage figure les différentes allégories associées aux institutions publiques : la liberté, la paix, la vérité, la renommée, l’ange de la pureté. Sorte de blason de la ville de New York, ce visage devient l’incarnation unificatrice de la représentation que la cité se donne d’elle-même.</a:t>
            </a:r>
          </a:p>
        </p:txBody>
      </p:sp>
    </p:spTree>
    <p:extLst>
      <p:ext uri="{BB962C8B-B14F-4D97-AF65-F5344CB8AC3E}">
        <p14:creationId xmlns:p14="http://schemas.microsoft.com/office/powerpoint/2010/main" val="36636742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04CCE5-6462-658F-247E-0C8C2364517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FF944A8-42D0-EB0E-B095-98790AE90798}"/>
              </a:ext>
            </a:extLst>
          </p:cNvPr>
          <p:cNvSpPr>
            <a:spLocks noGrp="1"/>
          </p:cNvSpPr>
          <p:nvPr>
            <p:ph idx="1"/>
          </p:nvPr>
        </p:nvSpPr>
        <p:spPr/>
        <p:txBody>
          <a:bodyPr>
            <a:normAutofit fontScale="85000" lnSpcReduction="20000"/>
          </a:bodyPr>
          <a:lstStyle/>
          <a:p>
            <a:r>
              <a:rPr lang="fr-FR" dirty="0"/>
              <a:t>L'œuvre d'Andrea Geyer prend pour point de départ une aporie entre visibilité et absence : l’omniprésence de l’image d’Audrey </a:t>
            </a:r>
            <a:r>
              <a:rPr lang="fr-FR" dirty="0" err="1"/>
              <a:t>Munson</a:t>
            </a:r>
            <a:r>
              <a:rPr lang="fr-FR" dirty="0"/>
              <a:t> dans l’espace public correspond à son absence dans l’histoire de la ville, où son nom n’est mentionné que sporadiquement. Cette aporie renvoie aussi à l’opposition sexuée entre allégorie et histoire en tant que deux modes distincts de la représentation historique. Dans sa fonction d’image sculptée, la femme appartient au royaume des allégories et symboles : un monde figé, objectivé et marqué par un féminin pétrifié. L’histoire, au contraire, implique des narrations, des conflits et des sujets qui agissent et qui pensent. On pourrait avancer que l’opération d’Andrea Geyer consiste à défaire cette opposition qui a eu pour effet de rendre Audrey </a:t>
            </a:r>
            <a:r>
              <a:rPr lang="fr-FR" dirty="0" err="1"/>
              <a:t>Munson</a:t>
            </a:r>
            <a:r>
              <a:rPr lang="fr-FR" dirty="0"/>
              <a:t>, paradoxalement, invisible. C’est ainsi le paradoxe lui-même qui est au centre de ce travail, dans la mesure où le but n’est pas de restaurer une biographie d’Audrey </a:t>
            </a:r>
            <a:r>
              <a:rPr lang="fr-FR" dirty="0" err="1"/>
              <a:t>Munson</a:t>
            </a:r>
            <a:r>
              <a:rPr lang="fr-FR" dirty="0"/>
              <a:t>, mais d’interroger les mécanismes qui ont déterminé son invisibilité. Entre l’appropriation des outils de l’historien et leur reconfiguration dans un travail artistique, </a:t>
            </a:r>
            <a:r>
              <a:rPr lang="fr-FR" i="1" dirty="0"/>
              <a:t>The Audrey </a:t>
            </a:r>
            <a:r>
              <a:rPr lang="fr-FR" i="1" dirty="0" err="1"/>
              <a:t>Munson</a:t>
            </a:r>
            <a:r>
              <a:rPr lang="fr-FR" i="1" dirty="0"/>
              <a:t> Project</a:t>
            </a:r>
            <a:r>
              <a:rPr lang="fr-FR" dirty="0"/>
              <a:t> ouvre un chantier à entrées multiples où l’histoire et la subjectivité s’entremêlent.</a:t>
            </a:r>
          </a:p>
        </p:txBody>
      </p:sp>
    </p:spTree>
    <p:extLst>
      <p:ext uri="{BB962C8B-B14F-4D97-AF65-F5344CB8AC3E}">
        <p14:creationId xmlns:p14="http://schemas.microsoft.com/office/powerpoint/2010/main" val="33041599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0CE913-3488-79BB-ADBE-42C8214F9FA2}"/>
              </a:ext>
            </a:extLst>
          </p:cNvPr>
          <p:cNvSpPr>
            <a:spLocks noGrp="1"/>
          </p:cNvSpPr>
          <p:nvPr>
            <p:ph type="title"/>
          </p:nvPr>
        </p:nvSpPr>
        <p:spPr/>
        <p:txBody>
          <a:bodyPr/>
          <a:lstStyle/>
          <a:p>
            <a:r>
              <a:rPr lang="fr-FR" dirty="0"/>
              <a:t>CELANT ET LONZI</a:t>
            </a:r>
          </a:p>
        </p:txBody>
      </p:sp>
      <p:sp>
        <p:nvSpPr>
          <p:cNvPr id="3" name="Espace réservé du contenu 2">
            <a:extLst>
              <a:ext uri="{FF2B5EF4-FFF2-40B4-BE49-F238E27FC236}">
                <a16:creationId xmlns:a16="http://schemas.microsoft.com/office/drawing/2014/main" id="{B106C447-F109-CAF6-A8BD-AB9EF22BD1A7}"/>
              </a:ext>
            </a:extLst>
          </p:cNvPr>
          <p:cNvSpPr>
            <a:spLocks noGrp="1"/>
          </p:cNvSpPr>
          <p:nvPr>
            <p:ph idx="1"/>
          </p:nvPr>
        </p:nvSpPr>
        <p:spPr/>
        <p:txBody>
          <a:bodyPr>
            <a:normAutofit lnSpcReduction="10000"/>
          </a:bodyPr>
          <a:lstStyle/>
          <a:p>
            <a:pPr indent="0" algn="just">
              <a:lnSpc>
                <a:spcPct val="115000"/>
              </a:lnSpc>
              <a:spcAft>
                <a:spcPts val="1400"/>
              </a:spcAft>
              <a:buNone/>
            </a:pP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Sans nommer Celant de manière explicite, Carla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écrit un texte qui peut être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consideré</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comme une réponse au manifeste publié pour le NAC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Noriziario</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d’arte</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contemporanea</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intitulé « Per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una</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critica</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acritica</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 La réponse de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est un texte décidé et sévère qui est le contrepoint de la vision de Celant : « La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critica</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è</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potere</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 La critique est pouvoir ». Comme l’affirme Luisa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Iamurri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règle ses comptes avec une culture patriarcale, marxisme inclus ». En effet,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Iamurri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remarque </a:t>
            </a:r>
            <a:r>
              <a:rPr lang="fr-FR" sz="1800" dirty="0">
                <a:solidFill>
                  <a:srgbClr val="000000"/>
                </a:solidFill>
                <a:effectLst/>
                <a:highlight>
                  <a:srgbClr val="FFFF00"/>
                </a:highlight>
                <a:latin typeface="Times" pitchFamily="2" charset="0"/>
                <a:ea typeface="Arial Unicode MS" panose="020B0604020202020204" pitchFamily="34" charset="-128"/>
                <a:cs typeface="Times New Roman" panose="02020603050405020304" pitchFamily="18" charset="0"/>
              </a:rPr>
              <a:t>l’absence de références au théâtre </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dans les textes de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comme un silence éloquent, la porosité entre les arts étant remarquable à l’époque.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ne se réfère pas au théâtre pauvre ni à l’art pauvre dans </a:t>
            </a:r>
            <a:r>
              <a:rPr lang="fr-FR" sz="1800" i="1" dirty="0" err="1">
                <a:solidFill>
                  <a:srgbClr val="000000"/>
                </a:solidFill>
                <a:effectLst/>
                <a:latin typeface="Times" pitchFamily="2" charset="0"/>
                <a:ea typeface="Arial Unicode MS" panose="020B0604020202020204" pitchFamily="34" charset="-128"/>
                <a:cs typeface="Times New Roman" panose="02020603050405020304" pitchFamily="18" charset="0"/>
              </a:rPr>
              <a:t>Autoportait</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un recueil d’entretiens paru en 1969, recueil qui inclut pourtant des conversations avec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Kounellis</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Pascali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Fabro</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et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Paolini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Cette absence peut être lue sous l’influence de Fried, comme un refus de spectacularisation de l’art, comme un refus de penser en termes de théâtralité.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avait séjourné aux Etats-Unis entre octobre 1967 et juin 1968 et a vraisemblablement pris connaissance du texte </a:t>
            </a:r>
            <a:r>
              <a:rPr lang="fr-FR" sz="18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 Art and </a:t>
            </a:r>
            <a:r>
              <a:rPr lang="fr-FR" sz="1800" dirty="0" err="1">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objecthood</a:t>
            </a:r>
            <a:r>
              <a:rPr lang="fr-FR" sz="18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 » paru dans </a:t>
            </a:r>
            <a:r>
              <a:rPr lang="fr-FR" sz="1800" i="1" dirty="0" err="1">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Artforum</a:t>
            </a:r>
            <a:r>
              <a:rPr lang="fr-FR" sz="1800" dirty="0">
                <a:solidFill>
                  <a:srgbClr val="000000"/>
                </a:solidFill>
                <a:effectLst/>
                <a:latin typeface="Times New Roman" panose="02020603050405020304" pitchFamily="18" charset="0"/>
                <a:ea typeface="Arial Unicode MS" panose="020B0604020202020204" pitchFamily="34" charset="-128"/>
                <a:cs typeface="Times New Roman" panose="02020603050405020304" pitchFamily="18" charset="0"/>
              </a:rPr>
              <a:t> en 1967</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Cependant une autre hypothèse est sans doute pertinente,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soustrait son regard des ambitions critique de Celant. Elle ne cite pas Celant, bien qu’il soit protagoniste des événements artistiques de la saison 1967-1969 avec une série d’expositions qui consacrent l’Arte </a:t>
            </a:r>
            <a:r>
              <a:rPr lang="fr-FR" sz="1800" dirty="0" err="1">
                <a:solidFill>
                  <a:srgbClr val="000000"/>
                </a:solidFill>
                <a:effectLst/>
                <a:latin typeface="Times" pitchFamily="2" charset="0"/>
                <a:ea typeface="Arial Unicode MS" panose="020B0604020202020204" pitchFamily="34" charset="-128"/>
                <a:cs typeface="Times New Roman" panose="02020603050405020304" pitchFamily="18" charset="0"/>
              </a:rPr>
              <a:t>Povera</a:t>
            </a:r>
            <a:r>
              <a:rPr lang="fr-FR" sz="1800" dirty="0">
                <a:solidFill>
                  <a:srgbClr val="000000"/>
                </a:solidFill>
                <a:effectLst/>
                <a:latin typeface="Times" pitchFamily="2" charset="0"/>
                <a:ea typeface="Arial Unicode MS" panose="020B0604020202020204" pitchFamily="34" charset="-128"/>
                <a:cs typeface="Times New Roman" panose="02020603050405020304" pitchFamily="18" charset="0"/>
              </a:rPr>
              <a:t>. </a:t>
            </a:r>
            <a:endParaRPr lang="fr-FR" dirty="0"/>
          </a:p>
        </p:txBody>
      </p:sp>
    </p:spTree>
    <p:extLst>
      <p:ext uri="{BB962C8B-B14F-4D97-AF65-F5344CB8AC3E}">
        <p14:creationId xmlns:p14="http://schemas.microsoft.com/office/powerpoint/2010/main" val="12361560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6E1819-4632-D3EB-FF83-390BEADF51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8DC823E-3BD3-3130-A043-C5D518284533}"/>
              </a:ext>
            </a:extLst>
          </p:cNvPr>
          <p:cNvSpPr>
            <a:spLocks noGrp="1"/>
          </p:cNvSpPr>
          <p:nvPr>
            <p:ph idx="1"/>
          </p:nvPr>
        </p:nvSpPr>
        <p:spPr/>
        <p:txBody>
          <a:bodyPr>
            <a:normAutofit fontScale="62500" lnSpcReduction="20000"/>
          </a:bodyPr>
          <a:lstStyle/>
          <a:p>
            <a:r>
              <a:rPr lang="fr-FR" sz="2800" i="1" dirty="0" err="1">
                <a:solidFill>
                  <a:srgbClr val="000000"/>
                </a:solidFill>
                <a:effectLst/>
                <a:latin typeface="Times" pitchFamily="2" charset="0"/>
                <a:ea typeface="Arial Unicode MS" panose="020B0604020202020204" pitchFamily="34" charset="-128"/>
                <a:cs typeface="Times New Roman" panose="02020603050405020304" pitchFamily="18" charset="0"/>
              </a:rPr>
              <a:t>Autoportait</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se compose d’une </a:t>
            </a:r>
            <a:r>
              <a:rPr lang="fr-FR" sz="2800" dirty="0">
                <a:solidFill>
                  <a:srgbClr val="000000"/>
                </a:solidFill>
                <a:effectLst/>
                <a:highlight>
                  <a:srgbClr val="FFFF00"/>
                </a:highlight>
                <a:latin typeface="Times" pitchFamily="2" charset="0"/>
                <a:ea typeface="Arial Unicode MS" panose="020B0604020202020204" pitchFamily="34" charset="-128"/>
                <a:cs typeface="Times New Roman" panose="02020603050405020304" pitchFamily="18" charset="0"/>
              </a:rPr>
              <a:t>série d’entretiens </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avec des artistes réalisée entre 1965 et 1969 qu’elle a d’abord enregistrés puis retranscrits pour ensuite les recomposer dans un montage textuel où plus rien ne subsiste de la succession de l’échange original. Des reproductions d’œuvres se mêlent à cette transcription fragmentaire des échanges intimes et se situent dans le sillage de ce que Giovanni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Zapperi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a nommé « une géographie affective ». En effet, l’utilisation du </a:t>
            </a:r>
            <a:r>
              <a:rPr lang="fr-FR" sz="2800" dirty="0">
                <a:solidFill>
                  <a:srgbClr val="000000"/>
                </a:solidFill>
                <a:effectLst/>
                <a:highlight>
                  <a:srgbClr val="FFFF00"/>
                </a:highlight>
                <a:latin typeface="Times" pitchFamily="2" charset="0"/>
                <a:ea typeface="Arial Unicode MS" panose="020B0604020202020204" pitchFamily="34" charset="-128"/>
                <a:cs typeface="Times New Roman" panose="02020603050405020304" pitchFamily="18" charset="0"/>
              </a:rPr>
              <a:t>montage</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pour la retranscription des entretiens, la dimension de l’oralité et du partage, font de ce texte une œuvre extrêmement expérimentale, polyphonique et profondément actuelle dans sa redéfinition du rôle de critique. Sa parution a déconcerté ses lecteurs et, après un long oubli, la réédition récentes des écrits sur </a:t>
            </a:r>
            <a:r>
              <a:rPr lang="fr-FR" sz="2800" dirty="0">
                <a:solidFill>
                  <a:srgbClr val="000000"/>
                </a:solidFill>
                <a:effectLst/>
                <a:highlight>
                  <a:srgbClr val="FFFF00"/>
                </a:highlight>
                <a:latin typeface="Times" pitchFamily="2" charset="0"/>
                <a:ea typeface="Arial Unicode MS" panose="020B0604020202020204" pitchFamily="34" charset="-128"/>
                <a:cs typeface="Times New Roman" panose="02020603050405020304" pitchFamily="18" charset="0"/>
              </a:rPr>
              <a:t>l’art et le féminisme </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de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suscite des réflexions qui ne se limitent pas aux artistes interviewés, ni à la période questionnée par notre recueil.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écrit </a:t>
            </a:r>
            <a:r>
              <a:rPr lang="fr-FR" sz="2800" i="1" dirty="0">
                <a:solidFill>
                  <a:srgbClr val="000000"/>
                </a:solidFill>
                <a:effectLst/>
                <a:latin typeface="Times" pitchFamily="2" charset="0"/>
                <a:ea typeface="Arial Unicode MS" panose="020B0604020202020204" pitchFamily="34" charset="-128"/>
                <a:cs typeface="Times New Roman" panose="02020603050405020304" pitchFamily="18" charset="0"/>
              </a:rPr>
              <a:t>Autoportrait</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animée par la volonté de renoncer à son autorité de critique et de proposer à partir de ce renoncement, une nouvelle forme de créativité. Cette nouvelle position d’auteur lui donne la liberté de se défaire de la parole du critique à partir d’une parole de l’artiste où l’intervention de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consiste dans l’agencement images et paroles, écriture et oralité, relation professionnelle et amitié. Cette publication est aussi une rupture : elle marque le point culminant de l’activité critique de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et l’arrêt de cette activité annoncée dans les pages du livre. Considérée comme une activité autoritaire et inauthentique, la critique d’art est abandonnée au profit d’une activité politique. À partir de 1970,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consacre toutes ses énergies au féminisme dont elle devient l’une des figures centrales. G.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Zapperi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a contribué à relativiser cette rupture pour penser les liens entre le mouvement féministe et le domaine des arts visuels, notamment dans l’écriture </a:t>
            </a:r>
            <a:r>
              <a:rPr lang="fr-FR" sz="2800" i="1" dirty="0">
                <a:solidFill>
                  <a:srgbClr val="000000"/>
                </a:solidFill>
                <a:effectLst/>
                <a:latin typeface="Times" pitchFamily="2" charset="0"/>
                <a:ea typeface="Arial Unicode MS" panose="020B0604020202020204" pitchFamily="34" charset="-128"/>
                <a:cs typeface="Times New Roman" panose="02020603050405020304" pitchFamily="18" charset="0"/>
              </a:rPr>
              <a:t>d’Autoportrait</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Ce texte emploi </a:t>
            </a:r>
            <a:r>
              <a:rPr lang="fr-FR" sz="2800" dirty="0">
                <a:solidFill>
                  <a:srgbClr val="000000"/>
                </a:solidFill>
                <a:effectLst/>
                <a:highlight>
                  <a:srgbClr val="FFFF00"/>
                </a:highlight>
                <a:latin typeface="Times" pitchFamily="2" charset="0"/>
                <a:ea typeface="Arial Unicode MS" panose="020B0604020202020204" pitchFamily="34" charset="-128"/>
                <a:cs typeface="Times New Roman" panose="02020603050405020304" pitchFamily="18" charset="0"/>
              </a:rPr>
              <a:t>le récit de soi, la primauté de la subjectivité et le plaisir de la conversation comme autant de démarches </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susceptibles de poser les jalons d’une histoire de l’art féministe et genrée. </a:t>
            </a:r>
            <a:endParaRPr lang="fr-FR" dirty="0"/>
          </a:p>
        </p:txBody>
      </p:sp>
    </p:spTree>
    <p:extLst>
      <p:ext uri="{BB962C8B-B14F-4D97-AF65-F5344CB8AC3E}">
        <p14:creationId xmlns:p14="http://schemas.microsoft.com/office/powerpoint/2010/main" val="345854944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B0AACD-C063-4AC8-3501-00A552F8B11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B76F277-DC90-B3D2-70EE-72C05C2B65DF}"/>
              </a:ext>
            </a:extLst>
          </p:cNvPr>
          <p:cNvSpPr>
            <a:spLocks noGrp="1"/>
          </p:cNvSpPr>
          <p:nvPr>
            <p:ph idx="1"/>
          </p:nvPr>
        </p:nvSpPr>
        <p:spPr/>
        <p:txBody>
          <a:bodyPr>
            <a:normAutofit fontScale="77500" lnSpcReduction="20000"/>
          </a:bodyPr>
          <a:lstStyle/>
          <a:p>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Les méthodes de la pratique féministe de l’</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autocoscienza</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du journal, de l’échange de paroles qui occuperont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dans les années 1970, sont déjà amorcés dans la méthodologie </a:t>
            </a:r>
            <a:r>
              <a:rPr lang="fr-FR" sz="2800" i="1" dirty="0">
                <a:solidFill>
                  <a:srgbClr val="000000"/>
                </a:solidFill>
                <a:effectLst/>
                <a:latin typeface="Times" pitchFamily="2" charset="0"/>
                <a:ea typeface="Arial Unicode MS" panose="020B0604020202020204" pitchFamily="34" charset="-128"/>
                <a:cs typeface="Times New Roman" panose="02020603050405020304" pitchFamily="18" charset="0"/>
              </a:rPr>
              <a:t>d’Autoportrait</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Ce texte implique un </a:t>
            </a:r>
            <a:r>
              <a:rPr lang="fr-FR" sz="2800" dirty="0">
                <a:solidFill>
                  <a:srgbClr val="000000"/>
                </a:solidFill>
                <a:effectLst/>
                <a:highlight>
                  <a:srgbClr val="FFFF00"/>
                </a:highlight>
                <a:latin typeface="Times" pitchFamily="2" charset="0"/>
                <a:ea typeface="Arial Unicode MS" panose="020B0604020202020204" pitchFamily="34" charset="-128"/>
                <a:cs typeface="Times New Roman" panose="02020603050405020304" pitchFamily="18" charset="0"/>
              </a:rPr>
              <a:t>engagement subjectif, </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une expérience du sens de l’art plus que son observation « extérieure ». Les limites qui séparent l’artiste du critique, l’auteur et le lecteur, sont donc bouleversées, en répétant le même geste avec lequel l’artiste avait bouleversé les limites qui séparent l’œuvre du spectateur. Elle repense l’autorité du critique et son rôle d’interprétation. La mort de l’autorité de l’auteur avait des implications qui ne peuvent être séparées de l’engagement féministe de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et de sa nécessité de repenser son positionnement de manière créative. La mort de l’auteur pouvait signifier, pour la critique féministe, </a:t>
            </a:r>
            <a:r>
              <a:rPr lang="fr-FR" sz="2800" i="1" dirty="0">
                <a:solidFill>
                  <a:srgbClr val="000000"/>
                </a:solidFill>
                <a:effectLst/>
                <a:latin typeface="Times" pitchFamily="2" charset="0"/>
                <a:ea typeface="Arial Unicode MS" panose="020B0604020202020204" pitchFamily="34" charset="-128"/>
                <a:cs typeface="Times New Roman" panose="02020603050405020304" pitchFamily="18" charset="0"/>
              </a:rPr>
              <a:t>la mort du pouvoir du critique</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et avec lui la fin du système phallocentrique de l’art, mais aussi la possibilité d’une nouvelle position qui, en tant que femme, correspond à la position nouvelle d’un devenir-sujet. La subjectivité est une question cruciale pour l’invention de soi, la liberté et la résistance féminine. L’opération de </a:t>
            </a:r>
            <a:r>
              <a:rPr lang="fr-FR" sz="2800" dirty="0" err="1">
                <a:solidFill>
                  <a:srgbClr val="000000"/>
                </a:solidFill>
                <a:effectLst/>
                <a:latin typeface="Times" pitchFamily="2" charset="0"/>
                <a:ea typeface="Arial Unicode MS" panose="020B0604020202020204" pitchFamily="34" charset="-128"/>
                <a:cs typeface="Times New Roman" panose="02020603050405020304" pitchFamily="18" charset="0"/>
              </a:rPr>
              <a:t>Lonzi</a:t>
            </a:r>
            <a:r>
              <a:rPr lang="fr-FR" sz="2800" dirty="0">
                <a:solidFill>
                  <a:srgbClr val="000000"/>
                </a:solidFill>
                <a:effectLst/>
                <a:latin typeface="Times" pitchFamily="2" charset="0"/>
                <a:ea typeface="Arial Unicode MS" panose="020B0604020202020204" pitchFamily="34" charset="-128"/>
                <a:cs typeface="Times New Roman" panose="02020603050405020304" pitchFamily="18" charset="0"/>
              </a:rPr>
              <a:t>, la créativité de sa démarche expérimentale, résonne aujourd’hui avec notre tentative de penser l’engagement politique des artistes au-delà du manifeste de Celant, « Notes pour une guérilla », et au-delà de l’échec d’une rencontre manquée entre les contestations de 1968 et la proposition de projets collectifs pensés par les artistes dans un contexte de revendications sociales et politiques.</a:t>
            </a:r>
            <a:endParaRPr lang="fr-FR" sz="2800" dirty="0">
              <a:solidFill>
                <a:srgbClr val="00000A"/>
              </a:solidFill>
              <a:effectLst/>
              <a:latin typeface="Times" pitchFamily="2" charset="0"/>
              <a:ea typeface="Arial Unicode MS" panose="020B0604020202020204" pitchFamily="34" charset="-128"/>
              <a:cs typeface="Times New Roman" panose="02020603050405020304" pitchFamily="18" charset="0"/>
            </a:endParaRPr>
          </a:p>
          <a:p>
            <a:endParaRPr lang="fr-FR" dirty="0"/>
          </a:p>
        </p:txBody>
      </p:sp>
    </p:spTree>
    <p:extLst>
      <p:ext uri="{BB962C8B-B14F-4D97-AF65-F5344CB8AC3E}">
        <p14:creationId xmlns:p14="http://schemas.microsoft.com/office/powerpoint/2010/main" val="449971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i="1" dirty="0"/>
              <a:t>Les Baigneuses</a:t>
            </a:r>
            <a:r>
              <a:rPr lang="fr-FR" dirty="0"/>
              <a:t> (1874-1875)</a:t>
            </a:r>
            <a:endParaRPr lang="en-US" dirty="0"/>
          </a:p>
        </p:txBody>
      </p:sp>
      <p:pic>
        <p:nvPicPr>
          <p:cNvPr id="4" name="Content Placeholder 3" descr="Cézanne_5.jpg"/>
          <p:cNvPicPr>
            <a:picLocks noGrp="1" noChangeAspect="1"/>
          </p:cNvPicPr>
          <p:nvPr>
            <p:ph idx="1"/>
          </p:nvPr>
        </p:nvPicPr>
        <p:blipFill>
          <a:blip r:embed="rId2">
            <a:extLst>
              <a:ext uri="{28A0092B-C50C-407E-A947-70E740481C1C}">
                <a14:useLocalDpi xmlns:a14="http://schemas.microsoft.com/office/drawing/2010/main" val="0"/>
              </a:ext>
            </a:extLst>
          </a:blip>
          <a:srcRect l="-25112" r="-25112"/>
          <a:stretch>
            <a:fillRect/>
          </a:stretch>
        </p:blipFill>
        <p:spPr/>
      </p:pic>
    </p:spTree>
    <p:extLst>
      <p:ext uri="{BB962C8B-B14F-4D97-AF65-F5344CB8AC3E}">
        <p14:creationId xmlns:p14="http://schemas.microsoft.com/office/powerpoint/2010/main" val="4274786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i="1" dirty="0"/>
              <a:t>Les Baigneuses</a:t>
            </a:r>
            <a:r>
              <a:rPr lang="fr-FR" dirty="0"/>
              <a:t> (1906), huile sur toile, </a:t>
            </a:r>
            <a:endParaRPr lang="en-US" dirty="0"/>
          </a:p>
        </p:txBody>
      </p:sp>
      <p:pic>
        <p:nvPicPr>
          <p:cNvPr id="4" name="Content Placeholder 3" descr="Paul_Cézanne_047.jpg"/>
          <p:cNvPicPr>
            <a:picLocks noGrp="1" noChangeAspect="1"/>
          </p:cNvPicPr>
          <p:nvPr>
            <p:ph idx="1"/>
          </p:nvPr>
        </p:nvPicPr>
        <p:blipFill>
          <a:blip r:embed="rId2">
            <a:extLst>
              <a:ext uri="{28A0092B-C50C-407E-A947-70E740481C1C}">
                <a14:useLocalDpi xmlns:a14="http://schemas.microsoft.com/office/drawing/2010/main" val="0"/>
              </a:ext>
            </a:extLst>
          </a:blip>
          <a:srcRect l="-26917" r="-26917"/>
          <a:stretch>
            <a:fillRect/>
          </a:stretch>
        </p:blipFill>
        <p:spPr/>
      </p:pic>
    </p:spTree>
    <p:extLst>
      <p:ext uri="{BB962C8B-B14F-4D97-AF65-F5344CB8AC3E}">
        <p14:creationId xmlns:p14="http://schemas.microsoft.com/office/powerpoint/2010/main" val="3659461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La Montagne Sainte-Victoire, vue de Bellevue - 1882-85</a:t>
            </a:r>
            <a:endParaRPr lang="en-US" dirty="0"/>
          </a:p>
        </p:txBody>
      </p:sp>
      <p:pic>
        <p:nvPicPr>
          <p:cNvPr id="4" name="Content Placeholder 3" descr="sainte_victoire_bellevue.jpg"/>
          <p:cNvPicPr>
            <a:picLocks noGrp="1" noChangeAspect="1"/>
          </p:cNvPicPr>
          <p:nvPr>
            <p:ph idx="1"/>
          </p:nvPr>
        </p:nvPicPr>
        <p:blipFill>
          <a:blip r:embed="rId2">
            <a:extLst>
              <a:ext uri="{28A0092B-C50C-407E-A947-70E740481C1C}">
                <a14:useLocalDpi xmlns:a14="http://schemas.microsoft.com/office/drawing/2010/main" val="0"/>
              </a:ext>
            </a:extLst>
          </a:blip>
          <a:srcRect l="-21399" r="-21399"/>
          <a:stretch>
            <a:fillRect/>
          </a:stretch>
        </p:blipFill>
        <p:spPr/>
      </p:pic>
    </p:spTree>
    <p:extLst>
      <p:ext uri="{BB962C8B-B14F-4D97-AF65-F5344CB8AC3E}">
        <p14:creationId xmlns:p14="http://schemas.microsoft.com/office/powerpoint/2010/main" val="1451934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i="1" dirty="0"/>
              <a:t>Montagne Sainte-Victoire</a:t>
            </a:r>
            <a:r>
              <a:rPr lang="fr-FR" dirty="0"/>
              <a:t> (1904-1906)</a:t>
            </a:r>
            <a:endParaRPr lang="en-US" dirty="0"/>
          </a:p>
        </p:txBody>
      </p:sp>
      <p:pic>
        <p:nvPicPr>
          <p:cNvPr id="4" name="Content Placeholder 3" descr="Paul_Cézanne_109.jpg"/>
          <p:cNvPicPr>
            <a:picLocks noGrp="1" noChangeAspect="1"/>
          </p:cNvPicPr>
          <p:nvPr>
            <p:ph idx="1"/>
          </p:nvPr>
        </p:nvPicPr>
        <p:blipFill>
          <a:blip r:embed="rId2">
            <a:extLst>
              <a:ext uri="{28A0092B-C50C-407E-A947-70E740481C1C}">
                <a14:useLocalDpi xmlns:a14="http://schemas.microsoft.com/office/drawing/2010/main" val="0"/>
              </a:ext>
            </a:extLst>
          </a:blip>
          <a:srcRect t="15443" b="15443"/>
          <a:stretch>
            <a:fillRect/>
          </a:stretch>
        </p:blipFill>
        <p:spPr/>
      </p:pic>
    </p:spTree>
    <p:extLst>
      <p:ext uri="{BB962C8B-B14F-4D97-AF65-F5344CB8AC3E}">
        <p14:creationId xmlns:p14="http://schemas.microsoft.com/office/powerpoint/2010/main" val="61773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BD499C-6BA5-4549-9D0B-3C4095B40653}"/>
              </a:ext>
            </a:extLst>
          </p:cNvPr>
          <p:cNvSpPr>
            <a:spLocks noGrp="1"/>
          </p:cNvSpPr>
          <p:nvPr>
            <p:ph type="title"/>
          </p:nvPr>
        </p:nvSpPr>
        <p:spPr>
          <a:xfrm>
            <a:off x="2230438" y="965200"/>
            <a:ext cx="7731125" cy="1673225"/>
          </a:xfrm>
        </p:spPr>
        <p:txBody>
          <a:bodyPr>
            <a:noAutofit/>
          </a:bodyPr>
          <a:lstStyle/>
          <a:p>
            <a:pPr eaLnBrk="0" hangingPunct="0">
              <a:lnSpc>
                <a:spcPct val="100000"/>
              </a:lnSpc>
              <a:defRPr/>
            </a:pPr>
            <a:r>
              <a:rPr lang="fr-FR" altLang="fr-FR" sz="1100" b="1" cap="none" dirty="0">
                <a:solidFill>
                  <a:schemeClr val="tx1"/>
                </a:solidFill>
                <a:latin typeface="Arial" panose="020B0604020202020204" pitchFamily="34" charset="0"/>
              </a:rPr>
              <a:t>Définition de la proportion d'or</a:t>
            </a:r>
            <a:r>
              <a:rPr lang="fr-FR" altLang="fr-FR" sz="1100" cap="none" dirty="0">
                <a:solidFill>
                  <a:schemeClr val="tx1"/>
                </a:solidFill>
                <a:latin typeface="Arial" panose="020B0604020202020204" pitchFamily="34" charset="0"/>
              </a:rPr>
              <a:t> — Deux longueurs </a:t>
            </a:r>
            <a:r>
              <a:rPr lang="fr-FR" altLang="fr-FR" sz="1100" i="1" cap="none" dirty="0">
                <a:solidFill>
                  <a:schemeClr val="tx1"/>
                </a:solidFill>
                <a:latin typeface="Arial" panose="020B0604020202020204" pitchFamily="34" charset="0"/>
              </a:rPr>
              <a:t>a</a:t>
            </a:r>
            <a:r>
              <a:rPr lang="fr-FR" altLang="fr-FR" sz="1100" cap="none" dirty="0">
                <a:solidFill>
                  <a:schemeClr val="tx1"/>
                </a:solidFill>
                <a:latin typeface="Arial" panose="020B0604020202020204" pitchFamily="34" charset="0"/>
              </a:rPr>
              <a:t> et </a:t>
            </a:r>
            <a:r>
              <a:rPr lang="fr-FR" altLang="fr-FR" sz="1100" i="1" cap="none" dirty="0">
                <a:solidFill>
                  <a:schemeClr val="tx1"/>
                </a:solidFill>
                <a:latin typeface="Arial" panose="020B0604020202020204" pitchFamily="34" charset="0"/>
              </a:rPr>
              <a:t>b</a:t>
            </a:r>
            <a:r>
              <a:rPr lang="fr-FR" altLang="fr-FR" sz="1100" cap="none" dirty="0">
                <a:solidFill>
                  <a:schemeClr val="tx1"/>
                </a:solidFill>
                <a:latin typeface="Arial" panose="020B0604020202020204" pitchFamily="34" charset="0"/>
              </a:rPr>
              <a:t> (strictement positives) respectent la « proportion d'or » si le rapport de </a:t>
            </a:r>
            <a:r>
              <a:rPr lang="fr-FR" altLang="fr-FR" sz="1100" i="1" cap="none" dirty="0">
                <a:solidFill>
                  <a:schemeClr val="tx1"/>
                </a:solidFill>
                <a:latin typeface="Arial" panose="020B0604020202020204" pitchFamily="34" charset="0"/>
              </a:rPr>
              <a:t>a</a:t>
            </a:r>
            <a:r>
              <a:rPr lang="fr-FR" altLang="fr-FR" sz="1100" cap="none" dirty="0">
                <a:solidFill>
                  <a:schemeClr val="tx1"/>
                </a:solidFill>
                <a:latin typeface="Arial" panose="020B0604020202020204" pitchFamily="34" charset="0"/>
              </a:rPr>
              <a:t> sur </a:t>
            </a:r>
            <a:r>
              <a:rPr lang="fr-FR" altLang="fr-FR" sz="1100" i="1" cap="none" dirty="0">
                <a:solidFill>
                  <a:schemeClr val="tx1"/>
                </a:solidFill>
                <a:latin typeface="Arial" panose="020B0604020202020204" pitchFamily="34" charset="0"/>
              </a:rPr>
              <a:t>b</a:t>
            </a:r>
            <a:r>
              <a:rPr lang="fr-FR" altLang="fr-FR" sz="1100" cap="none" dirty="0">
                <a:solidFill>
                  <a:schemeClr val="tx1"/>
                </a:solidFill>
                <a:latin typeface="Arial" panose="020B0604020202020204" pitchFamily="34" charset="0"/>
              </a:rPr>
              <a:t> est égal au rapport de </a:t>
            </a:r>
            <a:r>
              <a:rPr lang="fr-FR" altLang="fr-FR" sz="1100" i="1" cap="none" dirty="0">
                <a:solidFill>
                  <a:schemeClr val="tx1"/>
                </a:solidFill>
                <a:latin typeface="Arial" panose="020B0604020202020204" pitchFamily="34" charset="0"/>
              </a:rPr>
              <a:t>a</a:t>
            </a:r>
            <a:r>
              <a:rPr lang="fr-FR" altLang="fr-FR" sz="1100" cap="none" dirty="0">
                <a:solidFill>
                  <a:schemeClr val="tx1"/>
                </a:solidFill>
                <a:latin typeface="Arial" panose="020B0604020202020204" pitchFamily="34" charset="0"/>
              </a:rPr>
              <a:t> + </a:t>
            </a:r>
            <a:r>
              <a:rPr lang="fr-FR" altLang="fr-FR" sz="1100" i="1" cap="none" dirty="0">
                <a:solidFill>
                  <a:schemeClr val="tx1"/>
                </a:solidFill>
                <a:latin typeface="Arial" panose="020B0604020202020204" pitchFamily="34" charset="0"/>
              </a:rPr>
              <a:t>b</a:t>
            </a:r>
            <a:r>
              <a:rPr lang="fr-FR" altLang="fr-FR" sz="1100" cap="none" dirty="0">
                <a:solidFill>
                  <a:schemeClr val="tx1"/>
                </a:solidFill>
                <a:latin typeface="Arial" panose="020B0604020202020204" pitchFamily="34" charset="0"/>
              </a:rPr>
              <a:t> sur </a:t>
            </a:r>
            <a:r>
              <a:rPr lang="fr-FR" altLang="fr-FR" sz="1100" i="1" cap="none" dirty="0">
                <a:solidFill>
                  <a:schemeClr val="tx1"/>
                </a:solidFill>
                <a:latin typeface="Arial" panose="020B0604020202020204" pitchFamily="34" charset="0"/>
              </a:rPr>
              <a:t>a</a:t>
            </a:r>
            <a:r>
              <a:rPr lang="fr-FR" altLang="fr-FR" sz="1100" cap="none" dirty="0">
                <a:solidFill>
                  <a:schemeClr val="tx1"/>
                </a:solidFill>
                <a:latin typeface="Arial" panose="020B0604020202020204" pitchFamily="34" charset="0"/>
              </a:rPr>
              <a:t> : </a:t>
            </a:r>
            <a:br>
              <a:rPr lang="fr-FR" altLang="fr-FR" sz="1100" cap="none" dirty="0">
                <a:solidFill>
                  <a:schemeClr val="tx1"/>
                </a:solidFill>
                <a:latin typeface="Arial" panose="020B0604020202020204" pitchFamily="34" charset="0"/>
              </a:rPr>
            </a:br>
            <a:r>
              <a:rPr lang="fr-FR" altLang="fr-FR" sz="1100" cap="none" dirty="0">
                <a:solidFill>
                  <a:schemeClr val="tx1"/>
                </a:solidFill>
                <a:latin typeface="Arial" panose="020B0604020202020204" pitchFamily="34" charset="0"/>
              </a:rPr>
              <a:t>  .</a:t>
            </a:r>
            <a:br>
              <a:rPr lang="fr-FR" altLang="fr-FR" sz="1100" cap="none" dirty="0">
                <a:solidFill>
                  <a:schemeClr val="tx1"/>
                </a:solidFill>
                <a:latin typeface="Arial" panose="020B0604020202020204" pitchFamily="34" charset="0"/>
              </a:rPr>
            </a:br>
            <a:endParaRPr lang="fr-FR" sz="1100" dirty="0"/>
          </a:p>
        </p:txBody>
      </p:sp>
      <p:pic>
        <p:nvPicPr>
          <p:cNvPr id="1026" name="Espace réservé du contenu 4">
            <a:extLst>
              <a:ext uri="{FF2B5EF4-FFF2-40B4-BE49-F238E27FC236}">
                <a16:creationId xmlns:a16="http://schemas.microsoft.com/office/drawing/2014/main" id="{927A4C8F-AA80-7C43-995F-E59097AD6A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00163" y="2638425"/>
            <a:ext cx="4795837" cy="3101975"/>
          </a:xfrm>
        </p:spPr>
      </p:pic>
      <p:sp>
        <p:nvSpPr>
          <p:cNvPr id="1027" name="AutoShape 2" descr="{\displaystyle {\frac {a}{b}}={\frac {a+b}{a}}\quad (1)}">
            <a:extLst>
              <a:ext uri="{FF2B5EF4-FFF2-40B4-BE49-F238E27FC236}">
                <a16:creationId xmlns:a16="http://schemas.microsoft.com/office/drawing/2014/main" id="{B005C356-DD16-1942-A083-8A0EE9ECD6E7}"/>
              </a:ext>
            </a:extLst>
          </p:cNvPr>
          <p:cNvSpPr>
            <a:spLocks noChangeAspect="1" noChangeArrowheads="1"/>
          </p:cNvSpPr>
          <p:nvPr/>
        </p:nvSpPr>
        <p:spPr bwMode="auto">
          <a:xfrm>
            <a:off x="317500" y="84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fontAlgn="base">
              <a:spcBef>
                <a:spcPct val="0"/>
              </a:spcBef>
              <a:spcAft>
                <a:spcPct val="0"/>
              </a:spcAft>
              <a:defRPr>
                <a:solidFill>
                  <a:schemeClr val="tx1"/>
                </a:solidFill>
                <a:latin typeface="Gill Sans MT" panose="020B0502020104020203" pitchFamily="34" charset="77"/>
              </a:defRPr>
            </a:lvl6pPr>
            <a:lvl7pPr marL="2971800" indent="-228600" defTabSz="457200" fontAlgn="base">
              <a:spcBef>
                <a:spcPct val="0"/>
              </a:spcBef>
              <a:spcAft>
                <a:spcPct val="0"/>
              </a:spcAft>
              <a:defRPr>
                <a:solidFill>
                  <a:schemeClr val="tx1"/>
                </a:solidFill>
                <a:latin typeface="Gill Sans MT" panose="020B0502020104020203" pitchFamily="34" charset="77"/>
              </a:defRPr>
            </a:lvl7pPr>
            <a:lvl8pPr marL="3429000" indent="-228600" defTabSz="457200" fontAlgn="base">
              <a:spcBef>
                <a:spcPct val="0"/>
              </a:spcBef>
              <a:spcAft>
                <a:spcPct val="0"/>
              </a:spcAft>
              <a:defRPr>
                <a:solidFill>
                  <a:schemeClr val="tx1"/>
                </a:solidFill>
                <a:latin typeface="Gill Sans MT" panose="020B0502020104020203" pitchFamily="34" charset="77"/>
              </a:defRPr>
            </a:lvl8pPr>
            <a:lvl9pPr marL="3886200" indent="-228600" defTabSz="457200" fontAlgn="base">
              <a:spcBef>
                <a:spcPct val="0"/>
              </a:spcBef>
              <a:spcAft>
                <a:spcPct val="0"/>
              </a:spcAft>
              <a:defRPr>
                <a:solidFill>
                  <a:schemeClr val="tx1"/>
                </a:solidFill>
                <a:latin typeface="Gill Sans MT" panose="020B0502020104020203" pitchFamily="34" charset="77"/>
              </a:defRPr>
            </a:lvl9pPr>
          </a:lstStyle>
          <a:p>
            <a:pPr eaLnBrk="1" hangingPunct="1"/>
            <a:endParaRPr lang="fr-FR" altLang="fr-FR"/>
          </a:p>
        </p:txBody>
      </p:sp>
      <p:pic>
        <p:nvPicPr>
          <p:cNvPr id="11" name="Espace réservé du contenu 4">
            <a:extLst>
              <a:ext uri="{FF2B5EF4-FFF2-40B4-BE49-F238E27FC236}">
                <a16:creationId xmlns:a16="http://schemas.microsoft.com/office/drawing/2014/main" id="{2EE74AAC-B365-DE40-925A-1A99A2F7465C}"/>
              </a:ext>
            </a:extLst>
          </p:cNvPr>
          <p:cNvPicPr>
            <a:picLocks noChangeAspect="1"/>
          </p:cNvPicPr>
          <p:nvPr/>
        </p:nvPicPr>
        <p:blipFill>
          <a:blip r:embed="rId3"/>
          <a:stretch>
            <a:fillRect/>
          </a:stretch>
        </p:blipFill>
        <p:spPr>
          <a:xfrm>
            <a:off x="7332663" y="3249613"/>
            <a:ext cx="3132137" cy="13446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ul_Cézanne_108.jpg"/>
          <p:cNvPicPr>
            <a:picLocks noGrp="1" noChangeAspect="1"/>
          </p:cNvPicPr>
          <p:nvPr>
            <p:ph idx="1"/>
          </p:nvPr>
        </p:nvPicPr>
        <p:blipFill>
          <a:blip r:embed="rId2">
            <a:extLst>
              <a:ext uri="{28A0092B-C50C-407E-A947-70E740481C1C}">
                <a14:useLocalDpi xmlns:a14="http://schemas.microsoft.com/office/drawing/2010/main" val="0"/>
              </a:ext>
            </a:extLst>
          </a:blip>
          <a:srcRect t="14952" b="14952"/>
          <a:stretch>
            <a:fillRect/>
          </a:stretch>
        </p:blipFill>
        <p:spPr/>
      </p:pic>
    </p:spTree>
    <p:extLst>
      <p:ext uri="{BB962C8B-B14F-4D97-AF65-F5344CB8AC3E}">
        <p14:creationId xmlns:p14="http://schemas.microsoft.com/office/powerpoint/2010/main" val="1091356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Impression, soleil levant </a:t>
            </a:r>
            <a:r>
              <a:rPr lang="en-US" dirty="0"/>
              <a:t>–</a:t>
            </a:r>
            <a:r>
              <a:rPr lang="fr-FR" dirty="0"/>
              <a:t> 1873</a:t>
            </a:r>
            <a:br>
              <a:rPr lang="fr-FR" dirty="0"/>
            </a:br>
            <a:r>
              <a:rPr lang="fr-FR" dirty="0"/>
              <a:t>Claude Monet</a:t>
            </a:r>
            <a:endParaRPr lang="en-US" dirty="0"/>
          </a:p>
        </p:txBody>
      </p:sp>
      <p:pic>
        <p:nvPicPr>
          <p:cNvPr id="4" name="Content Placeholder 3" descr="monet_impression_s.jpg"/>
          <p:cNvPicPr>
            <a:picLocks noGrp="1" noChangeAspect="1"/>
          </p:cNvPicPr>
          <p:nvPr>
            <p:ph idx="1"/>
          </p:nvPr>
        </p:nvPicPr>
        <p:blipFill>
          <a:blip r:embed="rId2">
            <a:extLst>
              <a:ext uri="{28A0092B-C50C-407E-A947-70E740481C1C}">
                <a14:useLocalDpi xmlns:a14="http://schemas.microsoft.com/office/drawing/2010/main" val="0"/>
              </a:ext>
            </a:extLst>
          </a:blip>
          <a:srcRect l="-22059" r="-22059"/>
          <a:stretch>
            <a:fillRect/>
          </a:stretch>
        </p:blipFill>
        <p:spPr/>
      </p:pic>
    </p:spTree>
    <p:extLst>
      <p:ext uri="{BB962C8B-B14F-4D97-AF65-F5344CB8AC3E}">
        <p14:creationId xmlns:p14="http://schemas.microsoft.com/office/powerpoint/2010/main" val="3298584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A.RENOIR La Grenouillère </a:t>
            </a:r>
            <a:r>
              <a:rPr lang="en-US" dirty="0"/>
              <a:t>–</a:t>
            </a:r>
            <a:r>
              <a:rPr lang="fr-FR" dirty="0"/>
              <a:t> 1869</a:t>
            </a:r>
            <a:endParaRPr lang="en-US" dirty="0"/>
          </a:p>
        </p:txBody>
      </p:sp>
      <p:pic>
        <p:nvPicPr>
          <p:cNvPr id="4" name="Content Placeholder 3" descr="la_grenouillere.jpg"/>
          <p:cNvPicPr>
            <a:picLocks noGrp="1" noChangeAspect="1"/>
          </p:cNvPicPr>
          <p:nvPr>
            <p:ph idx="1"/>
          </p:nvPr>
        </p:nvPicPr>
        <p:blipFill>
          <a:blip r:embed="rId2">
            <a:extLst>
              <a:ext uri="{28A0092B-C50C-407E-A947-70E740481C1C}">
                <a14:useLocalDpi xmlns:a14="http://schemas.microsoft.com/office/drawing/2010/main" val="0"/>
              </a:ext>
            </a:extLst>
          </a:blip>
          <a:srcRect l="-22975" r="-22975"/>
          <a:stretch>
            <a:fillRect/>
          </a:stretch>
        </p:blipFill>
        <p:spPr/>
      </p:pic>
    </p:spTree>
    <p:extLst>
      <p:ext uri="{BB962C8B-B14F-4D97-AF65-F5344CB8AC3E}">
        <p14:creationId xmlns:p14="http://schemas.microsoft.com/office/powerpoint/2010/main" val="2576545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C.MONET La Grenouillère - 1869</a:t>
            </a:r>
            <a:endParaRPr lang="en-US" dirty="0"/>
          </a:p>
        </p:txBody>
      </p:sp>
      <p:pic>
        <p:nvPicPr>
          <p:cNvPr id="4" name="Content Placeholder 3" descr="la_grenouillere.jpg"/>
          <p:cNvPicPr>
            <a:picLocks noGrp="1" noChangeAspect="1"/>
          </p:cNvPicPr>
          <p:nvPr>
            <p:ph idx="1"/>
          </p:nvPr>
        </p:nvPicPr>
        <p:blipFill>
          <a:blip r:embed="rId2">
            <a:extLst>
              <a:ext uri="{28A0092B-C50C-407E-A947-70E740481C1C}">
                <a14:useLocalDpi xmlns:a14="http://schemas.microsoft.com/office/drawing/2010/main" val="0"/>
              </a:ext>
            </a:extLst>
          </a:blip>
          <a:srcRect l="-17762" r="-17762"/>
          <a:stretch>
            <a:fillRect/>
          </a:stretch>
        </p:blipFill>
        <p:spPr/>
      </p:pic>
    </p:spTree>
    <p:extLst>
      <p:ext uri="{BB962C8B-B14F-4D97-AF65-F5344CB8AC3E}">
        <p14:creationId xmlns:p14="http://schemas.microsoft.com/office/powerpoint/2010/main" val="359397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fr-FR" dirty="0"/>
              <a:t>Isolement de Cézanne : il ne suit pas les règles de l’académie</a:t>
            </a:r>
          </a:p>
          <a:p>
            <a:r>
              <a:rPr lang="en-US" dirty="0"/>
              <a:t>Relation avec Zola</a:t>
            </a:r>
          </a:p>
          <a:p>
            <a:r>
              <a:rPr lang="fr-CA" dirty="0"/>
              <a:t>« Ses premiers tableaux, jusque vers 1870, sont des rêves peints, un Enlèvement, un Meurtre. Ils viennent des sentiments et veulent provoquer d'abord </a:t>
            </a:r>
            <a:r>
              <a:rPr lang="fr-CA" u="sng" dirty="0"/>
              <a:t>les sentiments</a:t>
            </a:r>
            <a:r>
              <a:rPr lang="fr-CA" dirty="0"/>
              <a:t>. Ils sont donc presque toujours peints par grands traits et donnent la physionomie morale des gestes plutôt que leur aspect visible. C'est aux Impressionnistes, et en particulier à </a:t>
            </a:r>
            <a:r>
              <a:rPr lang="fr-CA" dirty="0" err="1"/>
              <a:t>Pissaro</a:t>
            </a:r>
            <a:r>
              <a:rPr lang="fr-CA" dirty="0"/>
              <a:t>, que Cézanne doit d'avoir conçu ensuite la peinture, non comme l'incarnation de scènes imaginées, la projection des rêves au dehors, mais comme </a:t>
            </a:r>
            <a:r>
              <a:rPr lang="fr-CA" dirty="0">
                <a:highlight>
                  <a:srgbClr val="FFFF00"/>
                </a:highlight>
              </a:rPr>
              <a:t>l'étude précise des apparences, moins comme un travail d'atelier que comme un travail sur nature, </a:t>
            </a:r>
            <a:r>
              <a:rPr lang="fr-CA" dirty="0"/>
              <a:t>et d'avoir quitté la facture baroque, qui cherche </a:t>
            </a:r>
            <a:r>
              <a:rPr lang="fr-CA" i="1" dirty="0"/>
              <a:t>d'abord </a:t>
            </a:r>
            <a:r>
              <a:rPr lang="fr-CA" dirty="0"/>
              <a:t>à rendre le mouvement, pour les petites touches juxtaposées et les hachures patientes ».</a:t>
            </a:r>
            <a:endParaRPr lang="en-GB" dirty="0"/>
          </a:p>
          <a:p>
            <a:r>
              <a:rPr lang="fr-CA" dirty="0"/>
              <a:t>« Mais il s'est vite séparé des Impressionnistes » p.19</a:t>
            </a:r>
          </a:p>
          <a:p>
            <a:endParaRPr lang="en-US" dirty="0"/>
          </a:p>
        </p:txBody>
      </p:sp>
    </p:spTree>
    <p:extLst>
      <p:ext uri="{BB962C8B-B14F-4D97-AF65-F5344CB8AC3E}">
        <p14:creationId xmlns:p14="http://schemas.microsoft.com/office/powerpoint/2010/main" val="1245922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fr-CA" dirty="0"/>
              <a:t>« L'Impressionnisme voulait rendre dans la peinture la manière même dont les objets frappent notre vue et attaquent nos sens. Il les représentait dans l'atmosphère où nous les donne la perception instantanée, sans contours absolus, liés entre eux par la lumière et l'air. Pour rendre cette enveloppe lumineuse, il fallait exclure les terres, les ocres, les noirs et n'utiliser que les sept couleurs du prisme. Pour représenter la couleur des objets, il ne suffisait pas de reporter sur la toile leur ton local, c'est-à-dire </a:t>
            </a:r>
            <a:r>
              <a:rPr lang="fr-CA" b="1" dirty="0"/>
              <a:t>la couleur qu'ils prennent quand on les isole de ce qui les entoure</a:t>
            </a:r>
            <a:r>
              <a:rPr lang="fr-CA" dirty="0"/>
              <a:t>, il fallait tenir compte des</a:t>
            </a:r>
            <a:r>
              <a:rPr lang="fr-CA" b="1" dirty="0"/>
              <a:t> phénomènes » p. 19</a:t>
            </a:r>
            <a:endParaRPr lang="en-US" b="1" dirty="0"/>
          </a:p>
        </p:txBody>
      </p:sp>
    </p:spTree>
    <p:extLst>
      <p:ext uri="{BB962C8B-B14F-4D97-AF65-F5344CB8AC3E}">
        <p14:creationId xmlns:p14="http://schemas.microsoft.com/office/powerpoint/2010/main" val="3967580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fr-CA" dirty="0"/>
              <a:t>Cézanne </a:t>
            </a:r>
            <a:r>
              <a:rPr lang="fr-CA" b="1" dirty="0"/>
              <a:t>veut représenter l'objet</a:t>
            </a:r>
            <a:r>
              <a:rPr lang="fr-CA" dirty="0"/>
              <a:t>, le retrouver derrière l'atmosphère. De même il renonce à la division du ton et la remplace par des mélanges gradués, par un déroulement de nuances chromatiques sur l'objet, par une modulation colorée qui suit la forme et la lumière reçue. </a:t>
            </a:r>
            <a:r>
              <a:rPr lang="fr-CA" b="1" dirty="0"/>
              <a:t>La suppression des contours précis </a:t>
            </a:r>
            <a:r>
              <a:rPr lang="fr-CA" dirty="0"/>
              <a:t>dans certains cas, la priorité de la couleur sur le dessin n'auront évidemment pas le même [21] sens chez Cézanne et dans </a:t>
            </a:r>
            <a:r>
              <a:rPr lang="fr-CA" b="1" dirty="0"/>
              <a:t>l'impressionnisme. </a:t>
            </a:r>
            <a:r>
              <a:rPr lang="fr-CA" dirty="0"/>
              <a:t>L'objet n'est plus couvert de reflets, perdu dans ses rapports à l'air et aux autres objets, il est comme éclairé sourdement de l'intérieur, </a:t>
            </a:r>
            <a:r>
              <a:rPr lang="fr-CA" b="1" dirty="0"/>
              <a:t>la lumière émane de lui</a:t>
            </a:r>
            <a:r>
              <a:rPr lang="fr-CA" dirty="0"/>
              <a:t>, et il en résulte une impression de solidité et de matérialité. Cézanne ne renonce d'ailleurs pas à faire vibrer les couleurs chaudes, il obtient cette sensation colorante par l'emploi du bleu.</a:t>
            </a:r>
            <a:endParaRPr lang="en-GB" dirty="0"/>
          </a:p>
          <a:p>
            <a:endParaRPr lang="en-US" dirty="0"/>
          </a:p>
        </p:txBody>
      </p:sp>
    </p:spTree>
    <p:extLst>
      <p:ext uri="{BB962C8B-B14F-4D97-AF65-F5344CB8AC3E}">
        <p14:creationId xmlns:p14="http://schemas.microsoft.com/office/powerpoint/2010/main" val="538220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Contre</a:t>
            </a:r>
            <a:r>
              <a:rPr lang="en-US" dirty="0"/>
              <a:t> </a:t>
            </a:r>
            <a:r>
              <a:rPr lang="en-US" dirty="0" err="1"/>
              <a:t>l’impressionisme</a:t>
            </a:r>
            <a:endParaRPr lang="en-US" dirty="0"/>
          </a:p>
        </p:txBody>
      </p:sp>
      <p:sp>
        <p:nvSpPr>
          <p:cNvPr id="3" name="Content Placeholder 2"/>
          <p:cNvSpPr>
            <a:spLocks noGrp="1"/>
          </p:cNvSpPr>
          <p:nvPr>
            <p:ph idx="1"/>
          </p:nvPr>
        </p:nvSpPr>
        <p:spPr/>
        <p:txBody>
          <a:bodyPr>
            <a:normAutofit fontScale="92500" lnSpcReduction="10000"/>
          </a:bodyPr>
          <a:lstStyle/>
          <a:p>
            <a:r>
              <a:rPr lang="fr-CA" u="sng" dirty="0"/>
              <a:t>Il faudrait donc dire qu'il a voulu revenir à l'objet sans quitter l'esthétique impressionniste, qui prend modèle de la nature. </a:t>
            </a:r>
            <a:r>
              <a:rPr lang="fr-CA" u="sng" dirty="0" err="1"/>
              <a:t>Emile</a:t>
            </a:r>
            <a:r>
              <a:rPr lang="fr-CA" u="sng" dirty="0"/>
              <a:t> Bernard lui rappelait qu'un tableau, pour les classiques, exige circonscription par les contours, composition et distribution des lumières. Cézanne répond : « Ils faisaient le tableau et nous tentons un morceau de </a:t>
            </a:r>
            <a:r>
              <a:rPr lang="fr-CA" b="1" u="sng" dirty="0"/>
              <a:t>nature</a:t>
            </a:r>
            <a:r>
              <a:rPr lang="fr-CA" u="sng" dirty="0"/>
              <a:t>. » Il a dit des maîtres qu'ils « remplaçaient la réalité par l'</a:t>
            </a:r>
            <a:r>
              <a:rPr lang="fr-CA" b="1" u="sng" dirty="0"/>
              <a:t>imagination</a:t>
            </a:r>
            <a:r>
              <a:rPr lang="fr-CA" u="sng" dirty="0"/>
              <a:t> et par l'abstraction qui l'accompagne », — et de la nature qu' « il faut se plier à ce parfait ouvrage. De lui tout nous vient, par lui, nous existons, oublions tout le reste ». Il déclare avoir voulu faire de l'impressionnisme « quelque chose de solide comme l'art des musées ». Sa peinture serait </a:t>
            </a:r>
            <a:r>
              <a:rPr lang="fr-CA" b="1" u="sng" dirty="0"/>
              <a:t>un paradoxe</a:t>
            </a:r>
            <a:r>
              <a:rPr lang="fr-CA" u="sng" dirty="0"/>
              <a:t> : rechercher la réalité sans quitter la sensation, sans prendre d'autre guide que la nature dans l'impression immédiate, sans cerner les contours, sans encadrer la couleur par le dessin, sans composer la perspective ni le tableau. </a:t>
            </a:r>
            <a:endParaRPr lang="en-US" dirty="0"/>
          </a:p>
        </p:txBody>
      </p:sp>
    </p:spTree>
    <p:extLst>
      <p:ext uri="{BB962C8B-B14F-4D97-AF65-F5344CB8AC3E}">
        <p14:creationId xmlns:p14="http://schemas.microsoft.com/office/powerpoint/2010/main" val="367230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et Art</a:t>
            </a:r>
          </a:p>
        </p:txBody>
      </p:sp>
      <p:sp>
        <p:nvSpPr>
          <p:cNvPr id="3" name="Content Placeholder 2"/>
          <p:cNvSpPr>
            <a:spLocks noGrp="1"/>
          </p:cNvSpPr>
          <p:nvPr>
            <p:ph idx="1"/>
          </p:nvPr>
        </p:nvSpPr>
        <p:spPr/>
        <p:txBody>
          <a:bodyPr>
            <a:normAutofit fontScale="92500" lnSpcReduction="10000"/>
          </a:bodyPr>
          <a:lstStyle/>
          <a:p>
            <a:r>
              <a:rPr lang="fr-CA" u="sng" dirty="0"/>
              <a:t>« La nature et l'art ne sont-ils pas différents ? » — « Je voudrais les unir. L'art est une aperception personnelle. Je place cette aperception dans la sensation et je demande à l'intelligence de l'organiser en œuvre. » Mais même ces formules font trop de place aux notions ordinaires de « sensibilité » ou « sensation » et d' « intelligence », c'est pourquoi Cézanne ne pouvait persuader</a:t>
            </a:r>
            <a:r>
              <a:rPr lang="fr-CA" dirty="0"/>
              <a:t> [23] (..). Cézanne n'a pas cru devoir choisir entre la sensation et la pensée, comme entre le chaos et l'ordre. Il ne veut pas séparer les choses fixes qui apparaissent sous notre regard et leur manière fuyante d'apparaître, il veut peindre la matière en train de se donner forme, l'ordre naissant par une organisation spontanée. </a:t>
            </a:r>
            <a:r>
              <a:rPr lang="fr-CA" b="1" dirty="0"/>
              <a:t>Il ne met pas la coupure entre « les sens » et 1'« intelligence », mais entre l'ordre spontané des choses perçues et l'ordre humain des idées et des sciences.</a:t>
            </a:r>
            <a:r>
              <a:rPr lang="fr-CA" dirty="0"/>
              <a:t> </a:t>
            </a:r>
            <a:endParaRPr lang="en-US" dirty="0"/>
          </a:p>
        </p:txBody>
      </p:sp>
    </p:spTree>
    <p:extLst>
      <p:ext uri="{BB962C8B-B14F-4D97-AF65-F5344CB8AC3E}">
        <p14:creationId xmlns:p14="http://schemas.microsoft.com/office/powerpoint/2010/main" val="2035331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 et science</a:t>
            </a:r>
          </a:p>
        </p:txBody>
      </p:sp>
      <p:sp>
        <p:nvSpPr>
          <p:cNvPr id="3" name="Content Placeholder 2"/>
          <p:cNvSpPr>
            <a:spLocks noGrp="1"/>
          </p:cNvSpPr>
          <p:nvPr>
            <p:ph idx="1"/>
          </p:nvPr>
        </p:nvSpPr>
        <p:spPr/>
        <p:txBody>
          <a:bodyPr>
            <a:normAutofit fontScale="92500"/>
          </a:bodyPr>
          <a:lstStyle/>
          <a:p>
            <a:r>
              <a:rPr lang="fr-CA" dirty="0"/>
              <a:t>Cézanne n'a jamais voulu « peindre comme une brute », mais remettre l'intelligence, les idées, les sciences, la perspective, la tradition, au contact du monde naturel qu'elles sont destinées à comprendre, confronter avec la nature, comme il le dit, les sciences « qui sont sorties d'elle ». Les recherches de Cézanne dans la perspective découvrent par leur </a:t>
            </a:r>
            <a:r>
              <a:rPr lang="fr-CA" b="1" dirty="0"/>
              <a:t>fidélité aux phénomènes ce que la psychologie récente devait formuler</a:t>
            </a:r>
            <a:r>
              <a:rPr lang="fr-CA" dirty="0"/>
              <a:t>. La perspective vécue, celle de notre perception, n'est pas la perspective [24] géométrique ou photographique : dans la perception, les objets proches paraissent plus petits, les objets éloignés plus grands, qu'ils ne le font sur une photographie, comme on le voit au cinéma quand un train approche et grandit beaucoup plus vite qu'un train réel dans les mêmes conditions.</a:t>
            </a:r>
            <a:r>
              <a:rPr lang="en-GB" dirty="0"/>
              <a:t> </a:t>
            </a:r>
            <a:endParaRPr lang="en-US" dirty="0"/>
          </a:p>
        </p:txBody>
      </p:sp>
    </p:spTree>
    <p:extLst>
      <p:ext uri="{BB962C8B-B14F-4D97-AF65-F5344CB8AC3E}">
        <p14:creationId xmlns:p14="http://schemas.microsoft.com/office/powerpoint/2010/main" val="176877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Espace réservé du contenu 5">
            <a:extLst>
              <a:ext uri="{FF2B5EF4-FFF2-40B4-BE49-F238E27FC236}">
                <a16:creationId xmlns:a16="http://schemas.microsoft.com/office/drawing/2014/main" id="{BE7E6C8C-E7AE-D24B-A873-06E37AC8E9CF}"/>
              </a:ext>
            </a:extLst>
          </p:cNvPr>
          <p:cNvSpPr>
            <a:spLocks noGrp="1" noChangeArrowheads="1"/>
          </p:cNvSpPr>
          <p:nvPr>
            <p:ph idx="1"/>
          </p:nvPr>
        </p:nvSpPr>
        <p:spPr/>
        <p:txBody>
          <a:bodyPr/>
          <a:lstStyle/>
          <a:p>
            <a:endParaRPr lang="fr-FR" altLang="fr-FR"/>
          </a:p>
        </p:txBody>
      </p:sp>
      <p:sp>
        <p:nvSpPr>
          <p:cNvPr id="9" name="Titre 8">
            <a:extLst>
              <a:ext uri="{FF2B5EF4-FFF2-40B4-BE49-F238E27FC236}">
                <a16:creationId xmlns:a16="http://schemas.microsoft.com/office/drawing/2014/main" id="{7F5E8BEE-79D2-7142-BD51-C3C8C0D5C675}"/>
              </a:ext>
            </a:extLst>
          </p:cNvPr>
          <p:cNvSpPr>
            <a:spLocks noGrp="1"/>
          </p:cNvSpPr>
          <p:nvPr>
            <p:ph type="title"/>
          </p:nvPr>
        </p:nvSpPr>
        <p:spPr/>
        <p:txBody>
          <a:bodyPr>
            <a:normAutofit fontScale="90000"/>
          </a:bodyPr>
          <a:lstStyle/>
          <a:p>
            <a:pPr fontAlgn="auto">
              <a:spcAft>
                <a:spcPts val="0"/>
              </a:spcAft>
              <a:defRPr/>
            </a:pPr>
            <a:r>
              <a:rPr lang="fr-FR" dirty="0"/>
              <a:t>Platon (428-347)</a:t>
            </a:r>
            <a:br>
              <a:rPr lang="fr-FR" dirty="0"/>
            </a:br>
            <a:r>
              <a:rPr lang="fr-FR" sz="1100" dirty="0"/>
              <a:t>Buste de Platon. </a:t>
            </a:r>
            <a:br>
              <a:rPr lang="fr-FR" sz="1100" dirty="0"/>
            </a:br>
            <a:r>
              <a:rPr lang="fr-FR" sz="1100" dirty="0"/>
              <a:t>Marbre</a:t>
            </a:r>
            <a:br>
              <a:rPr lang="fr-FR" sz="1100" dirty="0"/>
            </a:br>
            <a:r>
              <a:rPr lang="fr-FR" sz="1100" dirty="0"/>
              <a:t> copie romaine d'un original grec du dernier quart du IVe siècle av. J.-C.</a:t>
            </a:r>
            <a:br>
              <a:rPr lang="fr-FR" dirty="0"/>
            </a:br>
            <a:endParaRPr lang="fr-FR" dirty="0"/>
          </a:p>
        </p:txBody>
      </p:sp>
      <p:pic>
        <p:nvPicPr>
          <p:cNvPr id="2051" name="Picture 2" descr="Plato Pio-Clemetino Inv305.jpg">
            <a:extLst>
              <a:ext uri="{FF2B5EF4-FFF2-40B4-BE49-F238E27FC236}">
                <a16:creationId xmlns:a16="http://schemas.microsoft.com/office/drawing/2014/main" id="{0E47A733-4B2E-854F-935F-DF93E6D99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0" y="2152650"/>
            <a:ext cx="383698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i="1" dirty="0"/>
              <a:t>Gestaltpsychologie </a:t>
            </a:r>
            <a:br>
              <a:rPr lang="de-DE" i="1" dirty="0"/>
            </a:br>
            <a:r>
              <a:rPr lang="fr-FR" dirty="0"/>
              <a:t>(psychologie de la forme) </a:t>
            </a:r>
            <a:endParaRPr lang="en-US" dirty="0"/>
          </a:p>
        </p:txBody>
      </p:sp>
      <p:sp>
        <p:nvSpPr>
          <p:cNvPr id="3" name="Content Placeholder 2"/>
          <p:cNvSpPr>
            <a:spLocks noGrp="1"/>
          </p:cNvSpPr>
          <p:nvPr>
            <p:ph idx="1"/>
          </p:nvPr>
        </p:nvSpPr>
        <p:spPr/>
        <p:txBody>
          <a:bodyPr>
            <a:normAutofit fontScale="85000" lnSpcReduction="20000"/>
          </a:bodyPr>
          <a:lstStyle/>
          <a:p>
            <a:r>
              <a:rPr lang="fr-FR" dirty="0"/>
              <a:t>premièrement, la vision comme système de configuration</a:t>
            </a:r>
            <a:r>
              <a:rPr lang="fr-FR" b="1" dirty="0"/>
              <a:t> figure-fond</a:t>
            </a:r>
            <a:r>
              <a:rPr lang="fr-FR" dirty="0"/>
              <a:t> ; </a:t>
            </a:r>
          </a:p>
          <a:p>
            <a:r>
              <a:rPr lang="fr-FR" dirty="0"/>
              <a:t>deuxièmement, l’unité de nos perceptions se donnant par une </a:t>
            </a:r>
            <a:r>
              <a:rPr lang="fr-FR" dirty="0" err="1"/>
              <a:t>intermodalité</a:t>
            </a:r>
            <a:r>
              <a:rPr lang="fr-FR" dirty="0"/>
              <a:t> sensorielle ayant comme horizon la </a:t>
            </a:r>
            <a:r>
              <a:rPr lang="fr-FR" b="1" dirty="0"/>
              <a:t>synesthésie</a:t>
            </a:r>
            <a:r>
              <a:rPr lang="fr-FR" dirty="0"/>
              <a:t> et non pas un ordre de la pensée ; </a:t>
            </a:r>
          </a:p>
          <a:p>
            <a:r>
              <a:rPr lang="fr-FR" dirty="0"/>
              <a:t>troisièmement, le sujet observé dans son </a:t>
            </a:r>
            <a:r>
              <a:rPr lang="fr-FR" b="1" dirty="0"/>
              <a:t>contexte</a:t>
            </a:r>
            <a:r>
              <a:rPr lang="fr-FR" dirty="0"/>
              <a:t> avec les autres et par son comportement</a:t>
            </a:r>
            <a:r>
              <a:rPr lang="en-GB" dirty="0"/>
              <a:t> </a:t>
            </a:r>
            <a:r>
              <a:rPr lang="fr-FR" dirty="0"/>
              <a:t>Le terme allemand Gestalt se traduit par forme. La </a:t>
            </a:r>
            <a:r>
              <a:rPr lang="fr-FR" i="1" dirty="0"/>
              <a:t>Gestaltpsychologie</a:t>
            </a:r>
            <a:r>
              <a:rPr lang="fr-FR" dirty="0"/>
              <a:t> indique une théorie selon laquelle les processus de la perception et de la représentation mentale accèdent aux phénomènes comme des formes, c’est-à-dire des ensembles structures,  et non comme une simple addition ou juxtaposition d'éléments. </a:t>
            </a:r>
          </a:p>
          <a:p>
            <a:r>
              <a:rPr lang="fr-FR" dirty="0"/>
              <a:t>implications philosophiques, psychologiques et biologiques. Parmi les principaux fondateurs, </a:t>
            </a:r>
            <a:r>
              <a:rPr lang="fr-FR" b="1" dirty="0"/>
              <a:t>Max Wertheimer, Wolfgang Köhler et Kurt Koffka </a:t>
            </a:r>
            <a:r>
              <a:rPr lang="fr-FR" dirty="0"/>
              <a:t>sont les pionniers du groupe de Berlin sur la psychologie de la forme dans les années 1920. L’approche thérapeutique  </a:t>
            </a:r>
            <a:r>
              <a:rPr lang="fr-FR" i="1" dirty="0"/>
              <a:t>Gestalt-thérapie</a:t>
            </a:r>
            <a:r>
              <a:rPr lang="fr-FR" dirty="0"/>
              <a:t>, fondé par </a:t>
            </a:r>
            <a:r>
              <a:rPr lang="fr-FR" b="1" dirty="0"/>
              <a:t>Fritz </a:t>
            </a:r>
            <a:r>
              <a:rPr lang="fr-FR" b="1" dirty="0" err="1"/>
              <a:t>Perls</a:t>
            </a:r>
            <a:r>
              <a:rPr lang="fr-FR" b="1" dirty="0"/>
              <a:t> </a:t>
            </a:r>
            <a:r>
              <a:rPr lang="fr-FR" dirty="0"/>
              <a:t>et souvent appelée </a:t>
            </a:r>
            <a:r>
              <a:rPr lang="fr-FR" i="1" dirty="0"/>
              <a:t>Gestalt</a:t>
            </a:r>
            <a:r>
              <a:rPr lang="fr-FR" dirty="0"/>
              <a:t>,  mobilise la dynamique relationnelle. </a:t>
            </a:r>
            <a:endParaRPr lang="en-GB" dirty="0"/>
          </a:p>
          <a:p>
            <a:endParaRPr lang="en-US" dirty="0"/>
          </a:p>
        </p:txBody>
      </p:sp>
    </p:spTree>
    <p:extLst>
      <p:ext uri="{BB962C8B-B14F-4D97-AF65-F5344CB8AC3E}">
        <p14:creationId xmlns:p14="http://schemas.microsoft.com/office/powerpoint/2010/main" val="100790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Ambiguïté de la perception</a:t>
            </a:r>
          </a:p>
        </p:txBody>
      </p:sp>
      <p:sp>
        <p:nvSpPr>
          <p:cNvPr id="3" name="Content Placeholder 2"/>
          <p:cNvSpPr>
            <a:spLocks noGrp="1"/>
          </p:cNvSpPr>
          <p:nvPr>
            <p:ph idx="1"/>
          </p:nvPr>
        </p:nvSpPr>
        <p:spPr/>
        <p:txBody>
          <a:bodyPr>
            <a:normAutofit fontScale="92500" lnSpcReduction="10000"/>
          </a:bodyPr>
          <a:lstStyle/>
          <a:p>
            <a:r>
              <a:rPr lang="fr-CA" dirty="0"/>
              <a:t>De la même façon le </a:t>
            </a:r>
            <a:r>
              <a:rPr lang="fr-CA" b="1" dirty="0"/>
              <a:t>contour des objets</a:t>
            </a:r>
            <a:r>
              <a:rPr lang="fr-CA" dirty="0"/>
              <a:t>, conçu comme une ligne qui les cerne, n'appartient pas au monde visible, mais à la géométrie. Si l'on marque d'un trait le contour d'une pomme, on en fait une chose, alors qu'il est la limite idéale vers laquelle les côtés de la pomme fuient en profondeur. </a:t>
            </a:r>
            <a:r>
              <a:rPr lang="fr-CA" b="1" dirty="0"/>
              <a:t>Ne marquer aucun contour, ce serait enlever aux objets leur identité. </a:t>
            </a:r>
            <a:r>
              <a:rPr lang="fr-CA" dirty="0"/>
              <a:t>En marquer un seul, ce serait sacrifier la profondeur, c'est-à-dire la dimensions qui nous donne la chose, non comme étalée devant nous, mais comme pleine de réserves et comme </a:t>
            </a:r>
            <a:r>
              <a:rPr lang="fr-CA" b="1" dirty="0"/>
              <a:t>une réalité inépuisable</a:t>
            </a:r>
            <a:r>
              <a:rPr lang="fr-CA" dirty="0"/>
              <a:t>. C'est pourquoi Cézanne suivra dans une modulation colorée le renflement de l'objet et marquera en traits bleus </a:t>
            </a:r>
            <a:r>
              <a:rPr lang="fr-CA" i="1" dirty="0"/>
              <a:t>plusieurs </a:t>
            </a:r>
            <a:r>
              <a:rPr lang="fr-CA" dirty="0"/>
              <a:t>contours. Le regard renvoyé de l'un à l'autre saisit un contour naissant entre eux tous comme il le fait dans la perception</a:t>
            </a:r>
            <a:r>
              <a:rPr lang="en-GB" dirty="0"/>
              <a:t> p.25</a:t>
            </a:r>
            <a:endParaRPr lang="en-US" dirty="0"/>
          </a:p>
        </p:txBody>
      </p:sp>
    </p:spTree>
    <p:extLst>
      <p:ext uri="{BB962C8B-B14F-4D97-AF65-F5344CB8AC3E}">
        <p14:creationId xmlns:p14="http://schemas.microsoft.com/office/powerpoint/2010/main" val="417841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synesthésie</a:t>
            </a:r>
          </a:p>
        </p:txBody>
      </p:sp>
      <p:sp>
        <p:nvSpPr>
          <p:cNvPr id="3" name="Content Placeholder 2"/>
          <p:cNvSpPr>
            <a:spLocks noGrp="1"/>
          </p:cNvSpPr>
          <p:nvPr>
            <p:ph idx="1"/>
          </p:nvPr>
        </p:nvSpPr>
        <p:spPr/>
        <p:txBody>
          <a:bodyPr>
            <a:normAutofit/>
          </a:bodyPr>
          <a:lstStyle/>
          <a:p>
            <a:r>
              <a:rPr lang="fr-CA" dirty="0"/>
              <a:t> La chose vécue n'est pas retrouvée ou construite à partir des données des sens, mais s'offre d'emblée comme le centre d'où elles rayonnent. Nous </a:t>
            </a:r>
            <a:r>
              <a:rPr lang="fr-CA" i="1" dirty="0"/>
              <a:t>voyons </a:t>
            </a:r>
            <a:r>
              <a:rPr lang="fr-CA" dirty="0"/>
              <a:t>la profondeur, le velouté, la mollesse, la dureté des objets, — Cézanne disait même : </a:t>
            </a:r>
            <a:r>
              <a:rPr lang="fr-CA" b="1" dirty="0"/>
              <a:t>leur odeur. </a:t>
            </a:r>
            <a:r>
              <a:rPr lang="fr-CA" dirty="0"/>
              <a:t>Si le peintre veut exprimer le monde, il faut que l'arrangement des couleurs porte en lui </a:t>
            </a:r>
            <a:r>
              <a:rPr lang="fr-CA" b="1" dirty="0"/>
              <a:t>ce Tout indivisible</a:t>
            </a:r>
            <a:r>
              <a:rPr lang="fr-CA" dirty="0"/>
              <a:t> ; autrement sa peinture sera une allusion aux choses et ne les donnera pas dans l'unité impérieuse, dans la présence, dans la plénitude insurpassable qui est pour nous tous la définition du réel. </a:t>
            </a:r>
            <a:r>
              <a:rPr lang="en-US" dirty="0"/>
              <a:t>P</a:t>
            </a:r>
            <a:r>
              <a:rPr lang="fr-CA" dirty="0"/>
              <a:t>.26</a:t>
            </a:r>
            <a:endParaRPr lang="en-US" dirty="0"/>
          </a:p>
        </p:txBody>
      </p:sp>
    </p:spTree>
    <p:extLst>
      <p:ext uri="{BB962C8B-B14F-4D97-AF65-F5344CB8AC3E}">
        <p14:creationId xmlns:p14="http://schemas.microsoft.com/office/powerpoint/2010/main" val="1231994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100" dirty="0"/>
              <a:t>Husserl  1859 </a:t>
            </a:r>
            <a:r>
              <a:rPr lang="fr-FR" sz="3100" dirty="0" err="1"/>
              <a:t>Proßnitz</a:t>
            </a:r>
            <a:r>
              <a:rPr lang="fr-FR" sz="3100" dirty="0"/>
              <a:t> (Moravie) –  Fribourg 1938 </a:t>
            </a:r>
            <a:br>
              <a:rPr lang="fr-FR" dirty="0"/>
            </a:br>
            <a:endParaRPr lang="en-US" dirty="0"/>
          </a:p>
        </p:txBody>
      </p:sp>
      <p:pic>
        <p:nvPicPr>
          <p:cNvPr id="4" name="Content Placeholder 3" descr="Husserl8.jpg"/>
          <p:cNvPicPr>
            <a:picLocks noGrp="1" noChangeAspect="1"/>
          </p:cNvPicPr>
          <p:nvPr>
            <p:ph idx="1"/>
          </p:nvPr>
        </p:nvPicPr>
        <p:blipFill>
          <a:blip r:embed="rId2">
            <a:extLst>
              <a:ext uri="{28A0092B-C50C-407E-A947-70E740481C1C}">
                <a14:useLocalDpi xmlns:a14="http://schemas.microsoft.com/office/drawing/2010/main" val="0"/>
              </a:ext>
            </a:extLst>
          </a:blip>
          <a:srcRect l="-63417" r="-63417"/>
          <a:stretch>
            <a:fillRect/>
          </a:stretch>
        </p:blipFill>
        <p:spPr/>
      </p:pic>
    </p:spTree>
    <p:extLst>
      <p:ext uri="{BB962C8B-B14F-4D97-AF65-F5344CB8AC3E}">
        <p14:creationId xmlns:p14="http://schemas.microsoft.com/office/powerpoint/2010/main" val="668286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r>
              <a:rPr lang="fr-FR" sz="2100" dirty="0"/>
              <a:t>Doctorat en mathématique avec Weierstrass</a:t>
            </a:r>
          </a:p>
          <a:p>
            <a:r>
              <a:rPr lang="fr-FR" sz="2100" dirty="0"/>
              <a:t>3 périodes donné par son élève Eugen Fink </a:t>
            </a:r>
          </a:p>
          <a:p>
            <a:r>
              <a:rPr lang="fr-FR" sz="2100" dirty="0"/>
              <a:t> - </a:t>
            </a:r>
            <a:r>
              <a:rPr lang="fr-FR" sz="2100" b="1" dirty="0"/>
              <a:t>Halle</a:t>
            </a:r>
            <a:r>
              <a:rPr lang="fr-FR" sz="2100" dirty="0"/>
              <a:t>,  préparation de l’habilitation en philosophie 1901 </a:t>
            </a:r>
            <a:r>
              <a:rPr lang="fr-FR" sz="2100" i="1" dirty="0"/>
              <a:t>Recherche Logique </a:t>
            </a:r>
            <a:r>
              <a:rPr lang="fr-FR" sz="2100" dirty="0"/>
              <a:t>et </a:t>
            </a:r>
            <a:r>
              <a:rPr lang="fr-FR" sz="2100" i="1" dirty="0"/>
              <a:t>La philosophie de l’arithmétique </a:t>
            </a:r>
            <a:r>
              <a:rPr lang="fr-FR" sz="2100" dirty="0"/>
              <a:t>(1896) thèse constructiviste et anti platonicienne sur les ensembles</a:t>
            </a:r>
          </a:p>
          <a:p>
            <a:r>
              <a:rPr lang="fr-FR" sz="2100" dirty="0"/>
              <a:t>-</a:t>
            </a:r>
            <a:r>
              <a:rPr lang="fr-FR" sz="2100" b="1" dirty="0"/>
              <a:t> Göttingen </a:t>
            </a:r>
            <a:r>
              <a:rPr lang="fr-FR" sz="2100" dirty="0"/>
              <a:t>1901-1916 école de phénoménologie E. Stein, Roman </a:t>
            </a:r>
            <a:r>
              <a:rPr lang="fr-FR" sz="2100" dirty="0" err="1"/>
              <a:t>Ingarden</a:t>
            </a:r>
            <a:r>
              <a:rPr lang="fr-FR" sz="2100" i="1" dirty="0"/>
              <a:t>, </a:t>
            </a:r>
            <a:r>
              <a:rPr lang="fr-FR" sz="2100" dirty="0"/>
              <a:t>Fondation de la revue, 1905 </a:t>
            </a:r>
            <a:r>
              <a:rPr lang="fr-FR" sz="2100" i="1" dirty="0"/>
              <a:t>Les Leçons pour une phénoménologie de la conscience intime du</a:t>
            </a:r>
            <a:r>
              <a:rPr lang="fr-FR" sz="2100" dirty="0"/>
              <a:t> </a:t>
            </a:r>
            <a:r>
              <a:rPr lang="fr-FR" sz="2100" i="1" dirty="0"/>
              <a:t>temps, Philosophie comme science rigoureuse,</a:t>
            </a:r>
            <a:r>
              <a:rPr lang="fr-FR" sz="2100" dirty="0"/>
              <a:t> sur 1913 Idées,  </a:t>
            </a:r>
          </a:p>
          <a:p>
            <a:r>
              <a:rPr lang="fr-FR" sz="2100" dirty="0"/>
              <a:t> -</a:t>
            </a:r>
            <a:r>
              <a:rPr lang="fr-FR" sz="2100" b="1" dirty="0"/>
              <a:t>Fribourg </a:t>
            </a:r>
            <a:r>
              <a:rPr lang="fr-FR" sz="2100" dirty="0"/>
              <a:t>(Heidegger, </a:t>
            </a:r>
            <a:r>
              <a:rPr lang="fr-FR" sz="2100" i="1" dirty="0"/>
              <a:t>Karl</a:t>
            </a:r>
            <a:r>
              <a:rPr lang="fr-FR" sz="2100" dirty="0"/>
              <a:t> </a:t>
            </a:r>
            <a:r>
              <a:rPr lang="fr-FR" sz="2100" dirty="0" err="1"/>
              <a:t>Löwith</a:t>
            </a:r>
            <a:r>
              <a:rPr lang="fr-FR" sz="2100" dirty="0"/>
              <a:t>, </a:t>
            </a:r>
            <a:r>
              <a:rPr lang="fr-FR" sz="2100" dirty="0" err="1"/>
              <a:t>Gadamer</a:t>
            </a:r>
            <a:r>
              <a:rPr lang="fr-FR" sz="2100" dirty="0"/>
              <a:t>, Levinas) 1929 congé favorisé par Heidegger,</a:t>
            </a:r>
            <a:r>
              <a:rPr lang="fr-FR" sz="2400" i="1" dirty="0"/>
              <a:t>)</a:t>
            </a:r>
            <a:r>
              <a:rPr lang="fr-FR" sz="2100" i="1" dirty="0"/>
              <a:t>Méditations Cartésiennes (1929) 1933</a:t>
            </a:r>
            <a:r>
              <a:rPr lang="fr-FR" sz="2100" dirty="0"/>
              <a:t>,</a:t>
            </a:r>
            <a:r>
              <a:rPr lang="fr-FR" sz="2000" i="1" dirty="0"/>
              <a:t> La crise des sciences européennes et la phénoménologie transcendantale (manuscrit de 1935-1937</a:t>
            </a:r>
            <a:r>
              <a:rPr lang="fr-FR" sz="2100" dirty="0"/>
              <a:t> Les </a:t>
            </a:r>
            <a:r>
              <a:rPr lang="fr-FR" sz="2100" dirty="0" err="1"/>
              <a:t>Husserliana</a:t>
            </a:r>
            <a:r>
              <a:rPr lang="fr-FR" sz="2100" dirty="0"/>
              <a:t> sauvés en 1938. </a:t>
            </a:r>
          </a:p>
          <a:p>
            <a:r>
              <a:rPr lang="fr-CA" sz="2100" dirty="0"/>
              <a:t>Influences: Alfred Schütz( sociologie) Max Schiller (Éthique) Sartre (existentialisme) Merleau-Ponty (théorie du corps) Ricoeur, Levinas, Henry.</a:t>
            </a:r>
          </a:p>
          <a:p>
            <a:r>
              <a:rPr lang="fr-CA" sz="2100" dirty="0"/>
              <a:t>Psychanalystes: Lacan, </a:t>
            </a:r>
            <a:r>
              <a:rPr lang="pl-PL" sz="2100" dirty="0"/>
              <a:t>Sandor </a:t>
            </a:r>
            <a:r>
              <a:rPr lang="pl-PL" sz="2100" dirty="0" err="1"/>
              <a:t>Ferenczi</a:t>
            </a:r>
            <a:r>
              <a:rPr lang="pl-PL" sz="2100" dirty="0"/>
              <a:t>, </a:t>
            </a:r>
            <a:r>
              <a:rPr lang="en-US" sz="2100" dirty="0"/>
              <a:t>Arthur </a:t>
            </a:r>
            <a:r>
              <a:rPr lang="en-US" sz="2100" dirty="0" err="1"/>
              <a:t>Tatossian</a:t>
            </a:r>
            <a:r>
              <a:rPr lang="en-US" sz="2100" dirty="0"/>
              <a:t> (1929 - 1995)</a:t>
            </a:r>
            <a:endParaRPr lang="fr-CA" sz="2100" dirty="0"/>
          </a:p>
          <a:p>
            <a:endParaRPr lang="fr-FR" sz="2100" dirty="0"/>
          </a:p>
          <a:p>
            <a:endParaRPr lang="fr-FR" dirty="0"/>
          </a:p>
        </p:txBody>
      </p:sp>
    </p:spTree>
    <p:extLst>
      <p:ext uri="{BB962C8B-B14F-4D97-AF65-F5344CB8AC3E}">
        <p14:creationId xmlns:p14="http://schemas.microsoft.com/office/powerpoint/2010/main" val="2381760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aux </a:t>
            </a:r>
            <a:r>
              <a:rPr lang="en-US" dirty="0" err="1"/>
              <a:t>Idées</a:t>
            </a:r>
            <a:r>
              <a:rPr lang="en-US" dirty="0"/>
              <a:t> (1913)</a:t>
            </a:r>
          </a:p>
        </p:txBody>
      </p:sp>
      <p:sp>
        <p:nvSpPr>
          <p:cNvPr id="3" name="Content Placeholder 2"/>
          <p:cNvSpPr>
            <a:spLocks noGrp="1"/>
          </p:cNvSpPr>
          <p:nvPr>
            <p:ph idx="1"/>
          </p:nvPr>
        </p:nvSpPr>
        <p:spPr/>
        <p:txBody>
          <a:bodyPr>
            <a:normAutofit/>
          </a:bodyPr>
          <a:lstStyle/>
          <a:p>
            <a:r>
              <a:rPr lang="fr-CA" dirty="0"/>
              <a:t>Contre l’ontologie (métaphysique), la philosophie « première » est la philosophie des phénomènes</a:t>
            </a:r>
          </a:p>
          <a:p>
            <a:r>
              <a:rPr lang="fr-CA" dirty="0"/>
              <a:t>Repartir à zéro (comme Descartes, voir les </a:t>
            </a:r>
            <a:r>
              <a:rPr lang="fr-CA" i="1" dirty="0"/>
              <a:t>Méditations Métaphasique </a:t>
            </a:r>
            <a:r>
              <a:rPr lang="fr-CA" dirty="0"/>
              <a:t>1641) </a:t>
            </a:r>
          </a:p>
          <a:p>
            <a:r>
              <a:rPr lang="fr-CA" dirty="0"/>
              <a:t>« subir une modification radical de notre attitude -</a:t>
            </a:r>
            <a:r>
              <a:rPr lang="de-DE" i="1" dirty="0"/>
              <a:t>natürliche Einstellung</a:t>
            </a:r>
            <a:r>
              <a:rPr lang="de-DE" dirty="0"/>
              <a:t> </a:t>
            </a:r>
            <a:r>
              <a:rPr lang="fr-CA" dirty="0"/>
              <a:t> » (ordinaire, banale, naïve-je porte un jugement sur les choses  sans savoir que je juge/attitude, </a:t>
            </a:r>
            <a:r>
              <a:rPr lang="fr-CA" b="1" dirty="0"/>
              <a:t>manière</a:t>
            </a:r>
            <a:r>
              <a:rPr lang="fr-CA" dirty="0"/>
              <a:t> de tenir l’esprit, posture et non la croyance, habitude)</a:t>
            </a:r>
          </a:p>
          <a:p>
            <a:r>
              <a:rPr lang="fr-CA" dirty="0"/>
              <a:t> </a:t>
            </a:r>
          </a:p>
        </p:txBody>
      </p:sp>
    </p:spTree>
    <p:extLst>
      <p:ext uri="{BB962C8B-B14F-4D97-AF65-F5344CB8AC3E}">
        <p14:creationId xmlns:p14="http://schemas.microsoft.com/office/powerpoint/2010/main" val="4261896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Méditations Cartésiennes</a:t>
            </a:r>
          </a:p>
        </p:txBody>
      </p:sp>
      <p:sp>
        <p:nvSpPr>
          <p:cNvPr id="3" name="Content Placeholder 2"/>
          <p:cNvSpPr>
            <a:spLocks noGrp="1"/>
          </p:cNvSpPr>
          <p:nvPr>
            <p:ph idx="1"/>
          </p:nvPr>
        </p:nvSpPr>
        <p:spPr/>
        <p:txBody>
          <a:bodyPr>
            <a:normAutofit fontScale="47500" lnSpcReduction="20000"/>
          </a:bodyPr>
          <a:lstStyle/>
          <a:p>
            <a:pPr algn="just"/>
            <a:r>
              <a:rPr lang="fr-FR" sz="4200" dirty="0"/>
              <a:t>je voudrais, en terminant, et afin d'éviter les malentendus, indiquer que la phénoménologie, comme nous l'avons développée plus haut, n'élimine que la métaphysique naïve, opérant avec les absurdes choses en soi, mais qu'elle n'exclut pas la métaphysique en général. Elle ne fait pas violence aux motifs et aux problèmes qui animaient intérieurement la tradition ancienne. C'était </a:t>
            </a:r>
            <a:r>
              <a:rPr lang="fr-FR" sz="4200" b="1" dirty="0"/>
              <a:t>sa méthode </a:t>
            </a:r>
            <a:r>
              <a:rPr lang="fr-FR" sz="4200" dirty="0"/>
              <a:t>et sa position des problèmes qui étaient absurdes, non point ses problèmes et les motifs de leur position. </a:t>
            </a:r>
            <a:br>
              <a:rPr lang="fr-FR" sz="4200" dirty="0"/>
            </a:br>
            <a:br>
              <a:rPr lang="fr-FR" sz="4200" dirty="0"/>
            </a:br>
            <a:br>
              <a:rPr lang="fr-FR" sz="4200" dirty="0"/>
            </a:br>
            <a:br>
              <a:rPr lang="fr-FR" sz="4200" dirty="0"/>
            </a:br>
            <a:r>
              <a:rPr lang="fr-FR" sz="4200" dirty="0"/>
              <a:t>La phénoménologie ne dit pas qu'elle s'arrête devant « les dernières questions les plus hautes ». « L'être, premier en soi », qui sert de fondement à tout ce qu'il y a d'objectif dans le monde, c'est l'intersubjectivité transcendantale, la totalité des monades qui s'unissent dans des formes différentes de communauté et de communion. Mais, à l'intérieur de toute sphère monadique effective, et, à titre de possibilité idéale, à l'intérieur de la sphère monadique imaginable, réapparaissent tous les problèmes de la réalité contingente, de la mort, du destin, le problème de la possibilité d'une vie « authentiquement » </a:t>
            </a:r>
            <a:r>
              <a:rPr lang="fr-FR" sz="4200" b="1" dirty="0"/>
              <a:t>humaine et ayant un « sens » dans l'acception la plus forte de ce terme et, parmi ces problèmes, ceux du « sens » de l'histoire et ainsi de suite, en remontant toujours plus haut. </a:t>
            </a:r>
            <a:br>
              <a:rPr lang="fr-FR" b="1" dirty="0"/>
            </a:br>
            <a:br>
              <a:rPr lang="fr-FR" dirty="0"/>
            </a:br>
            <a:endParaRPr lang="en-US" dirty="0"/>
          </a:p>
        </p:txBody>
      </p:sp>
    </p:spTree>
    <p:extLst>
      <p:ext uri="{BB962C8B-B14F-4D97-AF65-F5344CB8AC3E}">
        <p14:creationId xmlns:p14="http://schemas.microsoft.com/office/powerpoint/2010/main" val="3731118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fr-CA" dirty="0" err="1"/>
              <a:t>Eidos</a:t>
            </a:r>
            <a:r>
              <a:rPr lang="fr-CA" dirty="0"/>
              <a:t> et </a:t>
            </a:r>
            <a:r>
              <a:rPr lang="fr-CA" dirty="0" err="1"/>
              <a:t>eidolon</a:t>
            </a:r>
            <a:r>
              <a:rPr lang="fr-CA" dirty="0"/>
              <a:t> = </a:t>
            </a:r>
            <a:r>
              <a:rPr lang="fr-CA" dirty="0" err="1"/>
              <a:t>idein</a:t>
            </a:r>
            <a:r>
              <a:rPr lang="fr-CA" dirty="0"/>
              <a:t> </a:t>
            </a:r>
          </a:p>
          <a:p>
            <a:r>
              <a:rPr lang="fr-CA" dirty="0"/>
              <a:t>Phénoménologie de la perception</a:t>
            </a:r>
          </a:p>
          <a:p>
            <a:r>
              <a:rPr lang="fr-CA" dirty="0"/>
              <a:t>La </a:t>
            </a:r>
            <a:r>
              <a:rPr lang="fr-CA" i="1" dirty="0"/>
              <a:t>Phénoménologie</a:t>
            </a:r>
            <a:r>
              <a:rPr lang="fr-CA" dirty="0"/>
              <a:t> ou « doctrine de l'apparence » par Johann Heinrich </a:t>
            </a:r>
            <a:r>
              <a:rPr lang="fr-CA" i="1" dirty="0"/>
              <a:t>Lambert</a:t>
            </a:r>
            <a:r>
              <a:rPr lang="fr-CA" dirty="0"/>
              <a:t> en 1764 –oppose à l’étiologie</a:t>
            </a:r>
          </a:p>
          <a:p>
            <a:r>
              <a:rPr lang="fr-FR" dirty="0"/>
              <a:t>Kant opposition au Noumène</a:t>
            </a:r>
          </a:p>
          <a:p>
            <a:r>
              <a:rPr lang="fr-FR" dirty="0"/>
              <a:t>Hegel Phénoménologie de l’Esprit</a:t>
            </a:r>
          </a:p>
          <a:p>
            <a:r>
              <a:rPr lang="fr-FR" dirty="0"/>
              <a:t>Husserl « mode de présence de ce qui apparaît »</a:t>
            </a:r>
          </a:p>
          <a:p>
            <a:endParaRPr lang="en-US" dirty="0"/>
          </a:p>
        </p:txBody>
      </p:sp>
    </p:spTree>
    <p:extLst>
      <p:ext uri="{BB962C8B-B14F-4D97-AF65-F5344CB8AC3E}">
        <p14:creationId xmlns:p14="http://schemas.microsoft.com/office/powerpoint/2010/main" val="1626919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FR" dirty="0"/>
              <a:t>« Jamais avant la première percée de la phénoménologie transcendantale dans les </a:t>
            </a:r>
            <a:r>
              <a:rPr lang="fr-FR" i="1" dirty="0"/>
              <a:t>Recherches logiques</a:t>
            </a:r>
            <a:r>
              <a:rPr lang="fr-FR" dirty="0"/>
              <a:t>, la corrélation du monde et de ses modes subjectifs de donnée n'avaient provoqué le </a:t>
            </a:r>
            <a:r>
              <a:rPr lang="fr-FR" i="1" dirty="0" err="1"/>
              <a:t>thaumazein</a:t>
            </a:r>
            <a:r>
              <a:rPr lang="fr-FR" dirty="0"/>
              <a:t> [</a:t>
            </a:r>
            <a:r>
              <a:rPr lang="fr-FR" i="1" dirty="0"/>
              <a:t>émerveillement</a:t>
            </a:r>
            <a:r>
              <a:rPr lang="fr-FR" dirty="0"/>
              <a:t>] philosophique, bien qu'il se soit déjà fait sentir dans la philosophie </a:t>
            </a:r>
            <a:r>
              <a:rPr lang="fr-FR" dirty="0" err="1"/>
              <a:t>pré-socratique</a:t>
            </a:r>
            <a:r>
              <a:rPr lang="fr-FR" dirty="0"/>
              <a:t> (...). Jamais cette corrélation n'a éveillé un intérêt philosophique propre, qui eût fait d'elle le thème d'une scientificité propre. On restait englué dans cette évidence, que chaque chose a chaque fois pour chaque homme une apparence différente</a:t>
            </a:r>
            <a:r>
              <a:rPr lang="fr-FR" baseline="30000" dirty="0"/>
              <a:t> »</a:t>
            </a:r>
            <a:r>
              <a:rPr lang="fi-FI" i="1" dirty="0"/>
              <a:t> </a:t>
            </a:r>
            <a:r>
              <a:rPr lang="fi-FI" i="1" dirty="0" err="1"/>
              <a:t>Krisis</a:t>
            </a:r>
            <a:r>
              <a:rPr lang="fi-FI" dirty="0"/>
              <a:t>, § 48 </a:t>
            </a:r>
            <a:r>
              <a:rPr lang="fr-FR" dirty="0"/>
              <a:t>.</a:t>
            </a:r>
            <a:endParaRPr lang="en-US" dirty="0"/>
          </a:p>
          <a:p>
            <a:endParaRPr lang="en-US" dirty="0"/>
          </a:p>
        </p:txBody>
      </p:sp>
    </p:spTree>
    <p:extLst>
      <p:ext uri="{BB962C8B-B14F-4D97-AF65-F5344CB8AC3E}">
        <p14:creationId xmlns:p14="http://schemas.microsoft.com/office/powerpoint/2010/main" val="4005503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Contre idéalisme et Réalisme</a:t>
            </a:r>
          </a:p>
        </p:txBody>
      </p:sp>
      <p:sp>
        <p:nvSpPr>
          <p:cNvPr id="3" name="Content Placeholder 2"/>
          <p:cNvSpPr>
            <a:spLocks noGrp="1"/>
          </p:cNvSpPr>
          <p:nvPr>
            <p:ph idx="1"/>
          </p:nvPr>
        </p:nvSpPr>
        <p:spPr/>
        <p:txBody>
          <a:bodyPr>
            <a:normAutofit fontScale="62500" lnSpcReduction="20000"/>
          </a:bodyPr>
          <a:lstStyle/>
          <a:p>
            <a:r>
              <a:rPr lang="fr-CA" dirty="0"/>
              <a:t>Méthode et échange – cercle de Göttingen et Munich</a:t>
            </a:r>
          </a:p>
          <a:p>
            <a:r>
              <a:rPr lang="fr-CA" dirty="0"/>
              <a:t>Intentionnalité de </a:t>
            </a:r>
            <a:r>
              <a:rPr lang="fr-CA" b="1" dirty="0"/>
              <a:t>Franz Clemens </a:t>
            </a:r>
            <a:r>
              <a:rPr lang="fr-CA" b="1" u="sng" dirty="0"/>
              <a:t>Brentano</a:t>
            </a:r>
            <a:r>
              <a:rPr lang="fr-CA" b="1" dirty="0"/>
              <a:t> </a:t>
            </a:r>
            <a:r>
              <a:rPr lang="fr-CA" dirty="0"/>
              <a:t>1838Marienberg -1917 Zurich</a:t>
            </a:r>
          </a:p>
          <a:p>
            <a:r>
              <a:rPr lang="fr-CA" b="1" dirty="0"/>
              <a:t>Contre le behaviorisme </a:t>
            </a:r>
            <a:r>
              <a:rPr lang="fr-CA" sz="1600" b="1" dirty="0"/>
              <a:t>indivisibilité des actes psychiques vécus</a:t>
            </a:r>
            <a:r>
              <a:rPr lang="fr-CA" b="1" dirty="0"/>
              <a:t> </a:t>
            </a:r>
          </a:p>
          <a:p>
            <a:r>
              <a:rPr lang="en-US" b="1" dirty="0"/>
              <a:t>C</a:t>
            </a:r>
            <a:r>
              <a:rPr lang="fr-CA" b="1" dirty="0" err="1"/>
              <a:t>ontre</a:t>
            </a:r>
            <a:r>
              <a:rPr lang="fr-CA" b="1" dirty="0"/>
              <a:t> l’Empirisme physicaliste de la psyché « acte de conscience » </a:t>
            </a:r>
          </a:p>
          <a:p>
            <a:r>
              <a:rPr lang="en-US" b="1" dirty="0"/>
              <a:t>V</a:t>
            </a:r>
            <a:r>
              <a:rPr lang="fr-CA" b="1" dirty="0"/>
              <a:t>écu </a:t>
            </a:r>
            <a:r>
              <a:rPr lang="en-US" b="1" dirty="0"/>
              <a:t>–</a:t>
            </a:r>
            <a:r>
              <a:rPr lang="fr-CA" b="1" dirty="0" err="1"/>
              <a:t>intentionalité</a:t>
            </a:r>
            <a:r>
              <a:rPr lang="fr-CA" b="1" dirty="0"/>
              <a:t>- objet de la psychologie phénoménologique </a:t>
            </a:r>
          </a:p>
          <a:p>
            <a:r>
              <a:rPr lang="fr-CA" b="1" dirty="0"/>
              <a:t>Phénoménologie psychologique </a:t>
            </a:r>
            <a:r>
              <a:rPr lang="fr-CA" dirty="0"/>
              <a:t>(contre la métaphasique de l’âme) </a:t>
            </a:r>
          </a:p>
          <a:p>
            <a:r>
              <a:rPr lang="fr-CA" b="1" dirty="0"/>
              <a:t>Phénoménologie de Husserl </a:t>
            </a:r>
            <a:r>
              <a:rPr lang="fr-CA" dirty="0"/>
              <a:t>« dans tous ces sens », voir le mode de présence de ce qui apparaît (d’un état de choses physique, d’une vérité historique, d’un problème morale)</a:t>
            </a:r>
          </a:p>
          <a:p>
            <a:r>
              <a:rPr lang="fr-CA" dirty="0"/>
              <a:t> « Pas de vérité sans voie d’accès », si j’affirme que telle choses subsiste je dois pouvoir concevoir la possibilité d’avoir accès à l’observation du phénomène </a:t>
            </a:r>
          </a:p>
          <a:p>
            <a:r>
              <a:rPr lang="fr-CA" dirty="0"/>
              <a:t>« chaque réalité à son mode d’accès pertinent » contre une méthode unique</a:t>
            </a:r>
          </a:p>
          <a:p>
            <a:r>
              <a:rPr lang="fr-FR" dirty="0"/>
              <a:t>Phénomène et non objet </a:t>
            </a:r>
          </a:p>
          <a:p>
            <a:r>
              <a:rPr lang="fr-FR" dirty="0"/>
              <a:t>Evidence et non vérité </a:t>
            </a:r>
          </a:p>
          <a:p>
            <a:r>
              <a:rPr lang="en-US" dirty="0"/>
              <a:t>L</a:t>
            </a:r>
            <a:r>
              <a:rPr lang="fr-FR" dirty="0"/>
              <a:t>a réalité est donné à notre expérience (elle se manifeste) </a:t>
            </a:r>
          </a:p>
          <a:p>
            <a:endParaRPr lang="fr-FR" b="1" dirty="0"/>
          </a:p>
          <a:p>
            <a:endParaRPr lang="fr-CA" dirty="0"/>
          </a:p>
          <a:p>
            <a:endParaRPr lang="en-US" dirty="0"/>
          </a:p>
        </p:txBody>
      </p:sp>
    </p:spTree>
    <p:extLst>
      <p:ext uri="{BB962C8B-B14F-4D97-AF65-F5344CB8AC3E}">
        <p14:creationId xmlns:p14="http://schemas.microsoft.com/office/powerpoint/2010/main" val="380854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D3447-56C8-1440-9FFC-B529D6EA4FC0}"/>
              </a:ext>
            </a:extLst>
          </p:cNvPr>
          <p:cNvSpPr>
            <a:spLocks noGrp="1"/>
          </p:cNvSpPr>
          <p:nvPr>
            <p:ph type="title"/>
          </p:nvPr>
        </p:nvSpPr>
        <p:spPr/>
        <p:txBody>
          <a:bodyPr/>
          <a:lstStyle/>
          <a:p>
            <a:pPr fontAlgn="auto">
              <a:spcAft>
                <a:spcPts val="0"/>
              </a:spcAft>
              <a:defRPr/>
            </a:pPr>
            <a:endParaRPr lang="fr-FR" dirty="0"/>
          </a:p>
        </p:txBody>
      </p:sp>
      <p:sp>
        <p:nvSpPr>
          <p:cNvPr id="12290" name="Espace réservé du contenu 2">
            <a:extLst>
              <a:ext uri="{FF2B5EF4-FFF2-40B4-BE49-F238E27FC236}">
                <a16:creationId xmlns:a16="http://schemas.microsoft.com/office/drawing/2014/main" id="{8163E7A0-298D-464A-85CB-7922D8518AA4}"/>
              </a:ext>
            </a:extLst>
          </p:cNvPr>
          <p:cNvSpPr>
            <a:spLocks noGrp="1" noChangeArrowheads="1"/>
          </p:cNvSpPr>
          <p:nvPr>
            <p:ph idx="1"/>
          </p:nvPr>
        </p:nvSpPr>
        <p:spPr/>
        <p:txBody>
          <a:bodyPr/>
          <a:lstStyle/>
          <a:p>
            <a:r>
              <a:rPr lang="fr-FR" altLang="fr-FR"/>
              <a:t>« celle même […] pour qui les hommes ont tant peiné jusqu’à présent, et qui, d’abord, </a:t>
            </a:r>
            <a:r>
              <a:rPr lang="fr-FR" altLang="fr-FR" b="1"/>
              <a:t>ne naissant ni ne mourant, est éternelle, ne souffre ni croissance ni diminution ; qui, de plus, n’est pas belle d’un point de vue, laide d’un autre, ni belle ou</a:t>
            </a:r>
            <a:r>
              <a:rPr lang="fr-FR" altLang="fr-FR"/>
              <a:t> </a:t>
            </a:r>
            <a:r>
              <a:rPr lang="fr-FR" altLang="fr-FR" b="1"/>
              <a:t>laide selon le lieu et selon ceux qui l’aperçoivent. […]Mais elle est en soi-même et pour soi-même, dans l’unité éternelle de son Idée (eidos)</a:t>
            </a:r>
            <a:r>
              <a:rPr lang="fr-FR" altLang="fr-FR"/>
              <a:t>, et toute autre beauté dans l’univers participe de son être, d’une manière telle pourtant, qu’elle échappe absolument </a:t>
            </a:r>
            <a:r>
              <a:rPr lang="fr-FR" altLang="fr-FR" b="1"/>
              <a:t>à la condition du devenir et de la destruction </a:t>
            </a:r>
            <a:r>
              <a:rPr lang="fr-FR" altLang="fr-FR"/>
              <a:t>qui s’impose au reste du monde, et n’en souffre pas la moindre conséquence. » Le Baquet, 211 ab. trad. Pierre Boutang (Paris, Hermann, 1972).</a:t>
            </a:r>
          </a:p>
          <a:p>
            <a:endParaRPr lang="fr-FR" alt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32500" lnSpcReduction="20000"/>
          </a:bodyPr>
          <a:lstStyle/>
          <a:p>
            <a:r>
              <a:rPr lang="fr-CA" sz="5000" dirty="0"/>
              <a:t>Les phénomène psychique chez Brentano « </a:t>
            </a:r>
            <a:r>
              <a:rPr lang="fr-CA" sz="5000" dirty="0" err="1"/>
              <a:t>erlebnis</a:t>
            </a:r>
            <a:r>
              <a:rPr lang="fr-CA" sz="5000" dirty="0"/>
              <a:t>, vécu » toute les expériences (non seulement le cas exceptionnel) acte, instance du cogito-je veux, j’imagine, je désire, je pense. « Tout état psychique</a:t>
            </a:r>
            <a:r>
              <a:rPr lang="fr-CA" sz="5000" u="sng" dirty="0"/>
              <a:t> perçu par un acte d’introspection</a:t>
            </a:r>
            <a:r>
              <a:rPr lang="fr-CA" sz="5000" dirty="0"/>
              <a:t> »</a:t>
            </a:r>
          </a:p>
          <a:p>
            <a:r>
              <a:rPr lang="fr-CA" sz="5000" dirty="0"/>
              <a:t>Husserl reprend Brentano pour une critique du psychologisme, critique de la réduction de la logique à une « branche » de la psychologie. </a:t>
            </a:r>
            <a:r>
              <a:rPr lang="fr-CA" sz="5000" b="1" dirty="0"/>
              <a:t>Logique</a:t>
            </a:r>
            <a:r>
              <a:rPr lang="fr-CA" sz="5000" dirty="0"/>
              <a:t>=lois de la pensée, pour le physicalisme elle est comparable à tout autre processus temporel physique/ lois de la pensés=caractère prescriptif, logique discipline normative</a:t>
            </a:r>
          </a:p>
          <a:p>
            <a:r>
              <a:rPr lang="en-US" sz="5000" dirty="0"/>
              <a:t>L</a:t>
            </a:r>
            <a:r>
              <a:rPr lang="fr-CA" sz="5000" dirty="0"/>
              <a:t>a forme du raisonnement, inférence déductive valide</a:t>
            </a:r>
          </a:p>
          <a:p>
            <a:pPr marL="0" indent="0">
              <a:buNone/>
            </a:pPr>
            <a:r>
              <a:rPr lang="fr-FR" sz="5000" dirty="0"/>
              <a:t>a)Socrate est un homme b) Tous les hommes sont mortels c) donc Socrate est mortel (si la </a:t>
            </a:r>
            <a:r>
              <a:rPr lang="fr-CA" sz="5000" dirty="0"/>
              <a:t>première proposition est vrai, les autres ne peuvent pas ne pas être vraies).</a:t>
            </a:r>
          </a:p>
          <a:p>
            <a:pPr marL="0" indent="0">
              <a:buNone/>
            </a:pPr>
            <a:r>
              <a:rPr lang="fr-CA" sz="5000" dirty="0"/>
              <a:t>1 réductionnisme = Psychologisme empirique/ </a:t>
            </a:r>
            <a:r>
              <a:rPr lang="fr-CA" sz="5000" b="1" dirty="0"/>
              <a:t>psychologie de Brentano</a:t>
            </a:r>
            <a:r>
              <a:rPr lang="fr-CA" sz="5000" u="sng" dirty="0"/>
              <a:t> factuel </a:t>
            </a:r>
            <a:r>
              <a:rPr lang="fr-CA" sz="5000" dirty="0"/>
              <a:t>mais non physique </a:t>
            </a:r>
          </a:p>
          <a:p>
            <a:pPr marL="0" indent="0">
              <a:buNone/>
            </a:pPr>
            <a:r>
              <a:rPr lang="fr-CA" sz="5000" dirty="0"/>
              <a:t>2. </a:t>
            </a:r>
            <a:r>
              <a:rPr lang="en-US" sz="5000" dirty="0"/>
              <a:t>H</a:t>
            </a:r>
            <a:r>
              <a:rPr lang="fr-CA" sz="5000" dirty="0" err="1"/>
              <a:t>usserl</a:t>
            </a:r>
            <a:r>
              <a:rPr lang="fr-CA" sz="5000" dirty="0"/>
              <a:t> : la logique est autonome (on doit pas la réduire à la compréhension des opérations logique comme opérations mentale, -le mentalisme)</a:t>
            </a:r>
          </a:p>
          <a:p>
            <a:r>
              <a:rPr lang="fr-CA" sz="5000" b="1" dirty="0"/>
              <a:t>Intentionnalité comme indivisibilité de noèse et noème apriori (</a:t>
            </a:r>
            <a:r>
              <a:rPr lang="fr-CA" sz="5000" dirty="0"/>
              <a:t>contre la logique pure de Frege </a:t>
            </a:r>
            <a:r>
              <a:rPr lang="fr-FR" sz="5000" dirty="0"/>
              <a:t>et Russell )</a:t>
            </a:r>
          </a:p>
          <a:p>
            <a:r>
              <a:rPr lang="fr-FR" sz="5000" b="1" dirty="0"/>
              <a:t>Aller aux choses même </a:t>
            </a:r>
            <a:r>
              <a:rPr lang="de-DE" sz="5000" i="1" dirty="0"/>
              <a:t>Zu</a:t>
            </a:r>
            <a:r>
              <a:rPr lang="de-DE" sz="5000" dirty="0"/>
              <a:t> den </a:t>
            </a:r>
            <a:r>
              <a:rPr lang="de-DE" sz="5000" dirty="0" err="1"/>
              <a:t>sachen</a:t>
            </a:r>
            <a:r>
              <a:rPr lang="de-DE" sz="5000" dirty="0"/>
              <a:t> </a:t>
            </a:r>
            <a:r>
              <a:rPr lang="de-DE" sz="5000" i="1" dirty="0"/>
              <a:t>selbst</a:t>
            </a:r>
            <a:r>
              <a:rPr lang="de-DE" sz="5000" dirty="0"/>
              <a:t> </a:t>
            </a:r>
            <a:endParaRPr lang="fr-FR" sz="5000" dirty="0"/>
          </a:p>
          <a:p>
            <a:r>
              <a:rPr lang="fr-FR" sz="5000" dirty="0"/>
              <a:t>Husserl, </a:t>
            </a:r>
            <a:r>
              <a:rPr lang="fr-FR" sz="5000" i="1" dirty="0"/>
              <a:t>Idées directrices pour une phénoménologie</a:t>
            </a:r>
            <a:r>
              <a:rPr lang="fr-FR" sz="5000" dirty="0"/>
              <a:t> (</a:t>
            </a:r>
            <a:r>
              <a:rPr lang="fr-FR" sz="5000" i="1" dirty="0" err="1"/>
              <a:t>Ideen</a:t>
            </a:r>
            <a:r>
              <a:rPr lang="fr-FR" sz="5000" i="1" dirty="0"/>
              <a:t> </a:t>
            </a:r>
            <a:r>
              <a:rPr lang="fr-FR" sz="5000" dirty="0"/>
              <a:t>I) 1913</a:t>
            </a:r>
          </a:p>
          <a:p>
            <a:endParaRPr lang="en-US" dirty="0"/>
          </a:p>
        </p:txBody>
      </p:sp>
    </p:spTree>
    <p:extLst>
      <p:ext uri="{BB962C8B-B14F-4D97-AF65-F5344CB8AC3E}">
        <p14:creationId xmlns:p14="http://schemas.microsoft.com/office/powerpoint/2010/main" val="4215556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FR" dirty="0"/>
              <a:t>Mode d’accès et non vérificationnisme</a:t>
            </a:r>
          </a:p>
          <a:p>
            <a:r>
              <a:rPr lang="fr-FR" b="1" dirty="0"/>
              <a:t>Intuition donatrice </a:t>
            </a:r>
            <a:r>
              <a:rPr lang="fr-FR" dirty="0"/>
              <a:t>comme modification de l’attitude naturelle </a:t>
            </a:r>
          </a:p>
          <a:p>
            <a:r>
              <a:rPr lang="fr-FR" b="1" dirty="0"/>
              <a:t>Présence</a:t>
            </a:r>
            <a:r>
              <a:rPr lang="fr-FR" dirty="0"/>
              <a:t> intuitive ou non-intuitive</a:t>
            </a:r>
          </a:p>
          <a:p>
            <a:r>
              <a:rPr lang="fr-FR" dirty="0" err="1"/>
              <a:t>Erlebnis</a:t>
            </a:r>
            <a:r>
              <a:rPr lang="fr-FR" dirty="0"/>
              <a:t> vécu intentionnel visé d’un objet </a:t>
            </a:r>
          </a:p>
          <a:p>
            <a:r>
              <a:rPr lang="en-US" dirty="0"/>
              <a:t>E</a:t>
            </a:r>
            <a:r>
              <a:rPr lang="fr-FR" dirty="0" err="1"/>
              <a:t>rlebinisse</a:t>
            </a:r>
            <a:r>
              <a:rPr lang="fr-FR" dirty="0"/>
              <a:t> =conscience comme ensemble des vécu</a:t>
            </a:r>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438217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Méthode</a:t>
            </a:r>
            <a:r>
              <a:rPr lang="en-US" dirty="0"/>
              <a:t> </a:t>
            </a:r>
            <a:r>
              <a:rPr lang="en-US" dirty="0" err="1"/>
              <a:t>phénomelogique</a:t>
            </a:r>
            <a:r>
              <a:rPr lang="en-US" dirty="0"/>
              <a:t> </a:t>
            </a:r>
          </a:p>
        </p:txBody>
      </p:sp>
      <p:sp>
        <p:nvSpPr>
          <p:cNvPr id="3" name="Content Placeholder 2"/>
          <p:cNvSpPr>
            <a:spLocks noGrp="1"/>
          </p:cNvSpPr>
          <p:nvPr>
            <p:ph idx="1"/>
          </p:nvPr>
        </p:nvSpPr>
        <p:spPr/>
        <p:txBody>
          <a:bodyPr>
            <a:normAutofit fontScale="92500" lnSpcReduction="20000"/>
          </a:bodyPr>
          <a:lstStyle/>
          <a:p>
            <a:r>
              <a:rPr lang="fr-FR" b="1" dirty="0"/>
              <a:t>Réduction eidétique</a:t>
            </a:r>
          </a:p>
          <a:p>
            <a:r>
              <a:rPr lang="fr-FR" dirty="0"/>
              <a:t>de la conscience des objets individuels et concrets au domaine </a:t>
            </a:r>
            <a:r>
              <a:rPr lang="fr-FR" dirty="0" err="1"/>
              <a:t>trans</a:t>
            </a:r>
            <a:r>
              <a:rPr lang="fr-FR" dirty="0"/>
              <a:t>-empirique des pures essences = ainsi une intuition de l'</a:t>
            </a:r>
            <a:r>
              <a:rPr lang="fr-FR" i="1" dirty="0" err="1"/>
              <a:t>eidos</a:t>
            </a:r>
            <a:r>
              <a:rPr lang="fr-FR" dirty="0"/>
              <a:t> de la chose, c'est-à-dire de ce qu'elle est dans sa </a:t>
            </a:r>
            <a:r>
              <a:rPr lang="fr-FR" b="1" dirty="0"/>
              <a:t>structure essentielle et invariable</a:t>
            </a:r>
            <a:r>
              <a:rPr lang="fr-FR" dirty="0"/>
              <a:t>, une fois éliminé tout ce qui, en elle, est contingent et accidentel. L'</a:t>
            </a:r>
            <a:r>
              <a:rPr lang="fr-FR" i="1" dirty="0" err="1"/>
              <a:t>eidos</a:t>
            </a:r>
            <a:r>
              <a:rPr lang="fr-FR" i="1" dirty="0"/>
              <a:t> </a:t>
            </a:r>
            <a:r>
              <a:rPr lang="fr-FR" dirty="0"/>
              <a:t>est ainsi le principe, </a:t>
            </a:r>
            <a:r>
              <a:rPr lang="fr-FR" b="1" dirty="0"/>
              <a:t>la structure nécessaire de la chose</a:t>
            </a:r>
            <a:r>
              <a:rPr lang="fr-FR" dirty="0"/>
              <a:t>. Pour la phénoménologie — science des essences —, cette réduction est la première étape de sa méthodologie. l'imagination les différents aspects. Les limites de la variation imaginaire sont le donné effectif — c'est-à-dire ce qui est donné de façon immédiate et indubitable — et l'</a:t>
            </a:r>
            <a:r>
              <a:rPr lang="fr-FR" i="1" dirty="0" err="1"/>
              <a:t>eidos</a:t>
            </a:r>
            <a:r>
              <a:rPr lang="fr-FR" dirty="0"/>
              <a:t> lui-même. Les variations empiètent les unes sur les autres, et l'aspect dans lequel elles se recouvrent est l'essence. Ainsi, en allant de l'appréhension dans la sphère perceptive à l'appréhension dans la sphère imaginative, on peut atteindre la structure invariable et essentielle de l'objet.</a:t>
            </a:r>
          </a:p>
        </p:txBody>
      </p:sp>
    </p:spTree>
    <p:extLst>
      <p:ext uri="{BB962C8B-B14F-4D97-AF65-F5344CB8AC3E}">
        <p14:creationId xmlns:p14="http://schemas.microsoft.com/office/powerpoint/2010/main" val="1162158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fr-FR" dirty="0"/>
              <a:t>la réduction phénoménologique- épochè</a:t>
            </a:r>
          </a:p>
          <a:p>
            <a:r>
              <a:rPr lang="fr-FR" dirty="0"/>
              <a:t>s'abstient de toute affirmation concernant l'existence des objets et met entre parenthèses le contenu factuel et concret, ou bien pratique, par rapport à lui, une suspension de jugement.</a:t>
            </a:r>
          </a:p>
          <a:p>
            <a:r>
              <a:rPr lang="fr-FR" dirty="0"/>
              <a:t>arriver à la source de la signification du monde vécu à travers un mouvement qui fait qu'on cesse de voir celui-ci d'une manière naturelle et quotidienne pour le voir d'une manière réflexive en tant que phénomène pur ; une telle méthode implique la mise entre parenthèses de tous les jugements concernant l'existence du monde, c'est-à-dire une suspension (en grec </a:t>
            </a:r>
            <a:r>
              <a:rPr lang="fr-FR" i="1" dirty="0" err="1"/>
              <a:t>épokhê</a:t>
            </a:r>
            <a:r>
              <a:rPr lang="fr-FR" dirty="0"/>
              <a:t>) de tout jugement à propos de celle-ci de sorte qu'on ne la présuppose pas, ni ne la nie, ni ne l'affirme.</a:t>
            </a:r>
          </a:p>
          <a:p>
            <a:endParaRPr lang="en-US" dirty="0"/>
          </a:p>
        </p:txBody>
      </p:sp>
    </p:spTree>
    <p:extLst>
      <p:ext uri="{BB962C8B-B14F-4D97-AF65-F5344CB8AC3E}">
        <p14:creationId xmlns:p14="http://schemas.microsoft.com/office/powerpoint/2010/main" val="2012945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fr-FR" dirty="0"/>
              <a:t>A</a:t>
            </a:r>
            <a:r>
              <a:rPr lang="fr-FR" b="1" dirty="0"/>
              <a:t>TTITUDE NATURELLE </a:t>
            </a:r>
            <a:r>
              <a:rPr lang="fr-FR" dirty="0"/>
              <a:t>= Des soucis et des buts pratiques, le monde dans lequel chacun vit, un monde </a:t>
            </a:r>
            <a:r>
              <a:rPr lang="fr-FR" b="1" dirty="0"/>
              <a:t>préréflexif</a:t>
            </a:r>
            <a:r>
              <a:rPr lang="fr-FR" dirty="0"/>
              <a:t> qui ne fait l'objet d'aucune réflexion radicale sur sa réalité, et à l'occasion duquel on n'examine ni la possibilité ou les fondements de la connaissance, ni la validité de la perception ; c'est donc un monde où les choses sont senties de manière immédiate. Le monde est continuellement là pour la personne qui vit de façon naturelle. Et, en tant qu'il est vu ainsi, il se situe au niveau ontique des</a:t>
            </a:r>
            <a:r>
              <a:rPr lang="fr-FR" b="1" dirty="0"/>
              <a:t> </a:t>
            </a:r>
            <a:r>
              <a:rPr lang="fr-FR" b="1" dirty="0" err="1"/>
              <a:t>étants</a:t>
            </a:r>
            <a:r>
              <a:rPr lang="fr-FR" b="1" dirty="0"/>
              <a:t> </a:t>
            </a:r>
            <a:r>
              <a:rPr lang="fr-FR" dirty="0"/>
              <a:t>(en allemand </a:t>
            </a:r>
            <a:r>
              <a:rPr lang="fr-FR" i="1" dirty="0" err="1"/>
              <a:t>ienSedes</a:t>
            </a:r>
            <a:r>
              <a:rPr lang="fr-FR" dirty="0"/>
              <a:t>) et des faits. </a:t>
            </a:r>
          </a:p>
          <a:p>
            <a:r>
              <a:rPr lang="fr-FR" u="sng" dirty="0"/>
              <a:t>La manière réflexive </a:t>
            </a:r>
            <a:r>
              <a:rPr lang="fr-FR" dirty="0"/>
              <a:t>lorsqu'on l'examine comme un tout et qu'on s'interroge sur la connaissance, afin de comprendre à la fois le monde et la conscience aussi bien que les rapports qu'ils entretiennent. Saisi de cette manière, le monde se situe </a:t>
            </a:r>
            <a:r>
              <a:rPr lang="fr-FR" u="sng" dirty="0"/>
              <a:t>au niveau ontologique de l'être (en allemand </a:t>
            </a:r>
            <a:r>
              <a:rPr lang="fr-FR" i="1" u="sng" dirty="0"/>
              <a:t>Sein</a:t>
            </a:r>
            <a:r>
              <a:rPr lang="fr-FR" u="sng" dirty="0"/>
              <a:t>) des </a:t>
            </a:r>
            <a:r>
              <a:rPr lang="fr-FR" u="sng" dirty="0" err="1"/>
              <a:t>étants</a:t>
            </a:r>
            <a:r>
              <a:rPr lang="fr-FR" u="sng" dirty="0"/>
              <a:t> et selon la signification (</a:t>
            </a:r>
            <a:r>
              <a:rPr lang="fr-FR" i="1" u="sng" dirty="0"/>
              <a:t>Sinn</a:t>
            </a:r>
            <a:r>
              <a:rPr lang="fr-FR" u="sng" dirty="0"/>
              <a:t>) du monde et de la conscience.</a:t>
            </a:r>
            <a:endParaRPr lang="en-US" u="sng" dirty="0"/>
          </a:p>
        </p:txBody>
      </p:sp>
    </p:spTree>
    <p:extLst>
      <p:ext uri="{BB962C8B-B14F-4D97-AF65-F5344CB8AC3E}">
        <p14:creationId xmlns:p14="http://schemas.microsoft.com/office/powerpoint/2010/main" val="1631576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fr-FR" dirty="0"/>
              <a:t>Différence avec le scepticisme et le doute Hyperbolique</a:t>
            </a:r>
          </a:p>
          <a:p>
            <a:r>
              <a:rPr lang="fr-FR" dirty="0"/>
              <a:t>Attitude Préthéorique (épochè)</a:t>
            </a:r>
          </a:p>
          <a:p>
            <a:r>
              <a:rPr lang="en-US" dirty="0"/>
              <a:t>V</a:t>
            </a:r>
            <a:r>
              <a:rPr lang="fr-FR" dirty="0" err="1"/>
              <a:t>oir</a:t>
            </a:r>
            <a:r>
              <a:rPr lang="fr-FR" dirty="0"/>
              <a:t> </a:t>
            </a:r>
            <a:r>
              <a:rPr lang="fr-FR" dirty="0">
                <a:highlight>
                  <a:srgbClr val="FFFF00"/>
                </a:highlight>
              </a:rPr>
              <a:t>Méditations Cartésienne 1929</a:t>
            </a:r>
          </a:p>
          <a:p>
            <a:r>
              <a:rPr lang="fr-FR" dirty="0"/>
              <a:t>L'</a:t>
            </a:r>
            <a:r>
              <a:rPr lang="fr-FR" dirty="0" err="1"/>
              <a:t>ἐ</a:t>
            </a:r>
            <a:r>
              <a:rPr lang="fr-FR" dirty="0"/>
              <a:t>π</a:t>
            </a:r>
            <a:r>
              <a:rPr lang="fr-FR" dirty="0" err="1"/>
              <a:t>οχή</a:t>
            </a:r>
            <a:r>
              <a:rPr lang="fr-FR" dirty="0"/>
              <a:t> phénoménologique. À la place de la tentative cartésienne de doute universel, nous pourrions introduire l'universelle </a:t>
            </a:r>
            <a:r>
              <a:rPr lang="fr-FR" dirty="0" err="1"/>
              <a:t>ἐ</a:t>
            </a:r>
            <a:r>
              <a:rPr lang="fr-FR" dirty="0"/>
              <a:t>π</a:t>
            </a:r>
            <a:r>
              <a:rPr lang="fr-FR" dirty="0" err="1"/>
              <a:t>οχή</a:t>
            </a:r>
            <a:r>
              <a:rPr lang="fr-FR" dirty="0"/>
              <a:t>, au sens nouveau et rigoureusement déterminé que nous lui avons donné. (...) Notre ambition est précisément de découvrir un nouveau domaine scientifique, dont l'accès nous soit acquis par la méthode même de mise entre parenthèses (...). Ce que nous mettons hors de jeu, c'est la thèse générale qui tient à l'essence de l'attitude naturelle (...). je ne nie donc pas ce monde comme si j'étais sophiste ; je ne mets pas son existence en doute comme si j'étais sceptique ; mais j'opère l'</a:t>
            </a:r>
            <a:r>
              <a:rPr lang="fr-FR" dirty="0" err="1"/>
              <a:t>ἐ</a:t>
            </a:r>
            <a:r>
              <a:rPr lang="fr-FR" dirty="0"/>
              <a:t>π</a:t>
            </a:r>
            <a:r>
              <a:rPr lang="fr-FR" dirty="0" err="1"/>
              <a:t>οχή</a:t>
            </a:r>
            <a:r>
              <a:rPr lang="fr-FR" dirty="0"/>
              <a:t> phénoménologique qui m'interdit absolument tout jugement portant sur l'existence spatio-temporelle. Par conséquent, toutes les sciences qui se rapportent à ce monde naturel (...) je les mets hors circuit, je ne fais absolument aucun usage de leur validité ; je ne fais mienne aucune des propositions qui y ressortissent, fussent-elles d'une évidence parfaite » (Husserl, </a:t>
            </a:r>
            <a:r>
              <a:rPr lang="fr-FR" i="1" dirty="0"/>
              <a:t>Idées directrices pour une phénoménologie pure et une philosophie phénoménologique</a:t>
            </a:r>
            <a:r>
              <a:rPr lang="fr-FR" dirty="0"/>
              <a:t> (1913), Gallimard, coll. "Tel", p. 101-103).</a:t>
            </a:r>
          </a:p>
          <a:p>
            <a:endParaRPr lang="en-US" dirty="0"/>
          </a:p>
        </p:txBody>
      </p:sp>
    </p:spTree>
    <p:extLst>
      <p:ext uri="{BB962C8B-B14F-4D97-AF65-F5344CB8AC3E}">
        <p14:creationId xmlns:p14="http://schemas.microsoft.com/office/powerpoint/2010/main" val="4193042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a:t>
            </a:r>
            <a:r>
              <a:rPr lang="fr-CA" sz="2400" b="1" dirty="0"/>
              <a:t>Avant Propos” </a:t>
            </a:r>
            <a:r>
              <a:rPr lang="fr-CA" sz="2400" b="1" i="1" dirty="0"/>
              <a:t>Phénoménologie de la Perception  </a:t>
            </a:r>
            <a:br>
              <a:rPr lang="fr-CA" sz="2400" b="1" dirty="0"/>
            </a:br>
            <a:r>
              <a:rPr lang="fr-CA" sz="2400" b="1" dirty="0"/>
              <a:t>Merleau-Ponty</a:t>
            </a:r>
          </a:p>
        </p:txBody>
      </p:sp>
      <p:sp>
        <p:nvSpPr>
          <p:cNvPr id="3" name="Content Placeholder 2"/>
          <p:cNvSpPr>
            <a:spLocks noGrp="1"/>
          </p:cNvSpPr>
          <p:nvPr>
            <p:ph idx="1"/>
          </p:nvPr>
        </p:nvSpPr>
        <p:spPr/>
        <p:txBody>
          <a:bodyPr>
            <a:normAutofit fontScale="92500" lnSpcReduction="10000"/>
          </a:bodyPr>
          <a:lstStyle/>
          <a:p>
            <a:r>
              <a:rPr lang="fr-CA" dirty="0"/>
              <a:t>Qu'est-ce que la phénoménologie ? Il peut paraître étrange qu'on ait encore à poser cette question un demi-siècle après les premiers travaux de Husserl. Elle est pourtant loin d'être résolue. La phénoménologie, c'est </a:t>
            </a:r>
            <a:r>
              <a:rPr lang="fr-CA" b="1" dirty="0"/>
              <a:t>l'étude des essences</a:t>
            </a:r>
            <a:r>
              <a:rPr lang="fr-CA" dirty="0"/>
              <a:t>, et tous les problèmes, selon elle, reviennent à définir des essences : l'essence de la perception, l'essence de la conscience, par exemple. Mais la phénoménologie, c'est aussi une philosophie qui replace les essences dans l'existence et ne pense pas qu'on puisse comprendre l'homme et le monde autrement qu'à </a:t>
            </a:r>
            <a:r>
              <a:rPr lang="fr-CA" b="1" dirty="0"/>
              <a:t>partir de leur « facticité</a:t>
            </a:r>
            <a:r>
              <a:rPr lang="fr-CA" dirty="0"/>
              <a:t> ». C'est une philosophie transcendantale qui met en suspens pour les comprendre les affirmations de l'attitude naturelle, mais c'est aussi une philosophie pour laquelle </a:t>
            </a:r>
            <a:r>
              <a:rPr lang="fr-CA" b="1" dirty="0"/>
              <a:t>le monde est toujours « déjà là » avant la réflexion</a:t>
            </a:r>
            <a:r>
              <a:rPr lang="fr-CA" dirty="0"/>
              <a:t>, comme une présence inaliénable, et dont tout l'effort est de retrouver ce contact naïf avec le monde pour lui donner </a:t>
            </a:r>
            <a:r>
              <a:rPr lang="fr-CA" b="1" dirty="0"/>
              <a:t>enfin un statut philosophique</a:t>
            </a:r>
            <a:r>
              <a:rPr lang="en-GB" b="1" dirty="0"/>
              <a:t> p.1</a:t>
            </a:r>
            <a:endParaRPr lang="en-US" b="1" dirty="0"/>
          </a:p>
        </p:txBody>
      </p:sp>
    </p:spTree>
    <p:extLst>
      <p:ext uri="{BB962C8B-B14F-4D97-AF65-F5344CB8AC3E}">
        <p14:creationId xmlns:p14="http://schemas.microsoft.com/office/powerpoint/2010/main" val="3497932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CA" dirty="0"/>
              <a:t>Il s'agit de décrire, et non pas d'expliquer ni d'analyser. Cette première consigne que Husserl donnait à la phénoménologie commençante d'être une « psychologie descriptive » ou de revenir « aux choses mêmes », c'est d'abord le désaveu de la science. Je ne suis pas le résultat ou l'entrecroisement des multiples causalités qui déterminent mon corps ou mon « psychisme », je ne puis pas me penser comme une partit, du monde, comme le simple objet de la biologie, de la psychologie et de la sociologie</a:t>
            </a:r>
            <a:r>
              <a:rPr lang="en-GB" dirty="0"/>
              <a:t> p.3</a:t>
            </a:r>
            <a:endParaRPr lang="en-US" dirty="0"/>
          </a:p>
        </p:txBody>
      </p:sp>
    </p:spTree>
    <p:extLst>
      <p:ext uri="{BB962C8B-B14F-4D97-AF65-F5344CB8AC3E}">
        <p14:creationId xmlns:p14="http://schemas.microsoft.com/office/powerpoint/2010/main" val="1759141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fr-CA" dirty="0"/>
              <a:t>Mais [iv] les relations du sujet et du monde ne sont pas rigoureusement bilatérales : si elles l'étaient, la certitude du monde serait d'emblée, chez Descartes, donnée avec celle du Cogito et Kant ne parlerait pas de « renversement copernicien ». L'analyse réflexive[de Kant] , à partir de notre expérience du monde, remonte au sujet comme a une condition de possibilité distincte d'elle et fait voir la synthèse universelle </a:t>
            </a:r>
            <a:r>
              <a:rPr lang="fr-CA" dirty="0">
                <a:highlight>
                  <a:srgbClr val="FFFF00"/>
                </a:highlight>
              </a:rPr>
              <a:t>comme ce sans quoi il n'y aurait pas de monde. </a:t>
            </a:r>
            <a:r>
              <a:rPr lang="fr-CA" dirty="0"/>
              <a:t>Dans cette mesure, elle cesse d'adhérer à notre expérience, elle substitue à un compte-rendu une reconstruction. On comprend par là que </a:t>
            </a:r>
            <a:r>
              <a:rPr lang="fr-CA" b="1" dirty="0"/>
              <a:t>Husserl ait pu reprocher à Kant un « psychologisme des facultés de l'âme »  et opposer, à une analyse noétique qui fait reposer le monde sur l'activité synthétique du sujet, sa « réflexion noématique » qui demeure dans l'objet et en explicite l'unité primordiale au lieu de l'engendrer.</a:t>
            </a:r>
            <a:r>
              <a:rPr lang="en-GB" b="1" dirty="0"/>
              <a:t> </a:t>
            </a:r>
            <a:r>
              <a:rPr lang="fr-CA" dirty="0"/>
              <a:t>	</a:t>
            </a:r>
            <a:r>
              <a:rPr lang="fr-CA" dirty="0" err="1"/>
              <a:t>Logische</a:t>
            </a:r>
            <a:r>
              <a:rPr lang="fr-CA" dirty="0"/>
              <a:t> </a:t>
            </a:r>
            <a:r>
              <a:rPr lang="fr-CA" dirty="0" err="1"/>
              <a:t>Untersuchungen</a:t>
            </a:r>
            <a:r>
              <a:rPr lang="fr-CA" dirty="0"/>
              <a:t>, </a:t>
            </a:r>
            <a:r>
              <a:rPr lang="fr-CA" dirty="0" err="1"/>
              <a:t>Prolegomena</a:t>
            </a:r>
            <a:r>
              <a:rPr lang="fr-CA" dirty="0"/>
              <a:t> </a:t>
            </a:r>
            <a:r>
              <a:rPr lang="fr-CA" dirty="0" err="1"/>
              <a:t>zur</a:t>
            </a:r>
            <a:r>
              <a:rPr lang="fr-CA" dirty="0"/>
              <a:t> </a:t>
            </a:r>
            <a:r>
              <a:rPr lang="fr-CA" dirty="0" err="1"/>
              <a:t>reinen</a:t>
            </a:r>
            <a:r>
              <a:rPr lang="fr-CA" dirty="0"/>
              <a:t> </a:t>
            </a:r>
            <a:r>
              <a:rPr lang="fr-CA" dirty="0" err="1"/>
              <a:t>Logik</a:t>
            </a:r>
            <a:r>
              <a:rPr lang="fr-CA" dirty="0"/>
              <a:t>, p. 93.</a:t>
            </a:r>
            <a:endParaRPr lang="en-GB" dirty="0"/>
          </a:p>
          <a:p>
            <a:endParaRPr lang="en-US" dirty="0"/>
          </a:p>
        </p:txBody>
      </p:sp>
    </p:spTree>
    <p:extLst>
      <p:ext uri="{BB962C8B-B14F-4D97-AF65-F5344CB8AC3E}">
        <p14:creationId xmlns:p14="http://schemas.microsoft.com/office/powerpoint/2010/main" val="1125441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t>
            </a:r>
          </a:p>
        </p:txBody>
      </p:sp>
      <p:sp>
        <p:nvSpPr>
          <p:cNvPr id="3" name="Content Placeholder 2"/>
          <p:cNvSpPr>
            <a:spLocks noGrp="1"/>
          </p:cNvSpPr>
          <p:nvPr>
            <p:ph idx="1"/>
          </p:nvPr>
        </p:nvSpPr>
        <p:spPr/>
        <p:txBody>
          <a:bodyPr>
            <a:normAutofit/>
          </a:bodyPr>
          <a:lstStyle/>
          <a:p>
            <a:r>
              <a:rPr lang="fr-CA" dirty="0"/>
              <a:t>Si la phénoménologie a été un mouvement avant d'être une doctrine ou un système, ce n'est ni hasard, ni imposture. Elle est laborieuse comme l'œuvre de Balzac, celle de Proust, celle de Valéry ou celle de Cézanne, - par le même genre d'attention et d'étonnement, par la même exigence de conscience, par la même volonté de saisir le sens du monde ou de l'histoire à l'état naissant. Elle se confond sous ce rapport avec l'effort de la pensée moderne.</a:t>
            </a:r>
            <a:endParaRPr lang="en-GB" dirty="0"/>
          </a:p>
          <a:p>
            <a:r>
              <a:rPr lang="fr-CA" dirty="0"/>
              <a:t> </a:t>
            </a:r>
            <a:endParaRPr lang="en-GB" dirty="0"/>
          </a:p>
          <a:p>
            <a:endParaRPr lang="en-US" dirty="0"/>
          </a:p>
        </p:txBody>
      </p:sp>
    </p:spTree>
    <p:extLst>
      <p:ext uri="{BB962C8B-B14F-4D97-AF65-F5344CB8AC3E}">
        <p14:creationId xmlns:p14="http://schemas.microsoft.com/office/powerpoint/2010/main" val="361278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BF174-E5DB-514B-B604-381F43574EF7}"/>
              </a:ext>
            </a:extLst>
          </p:cNvPr>
          <p:cNvSpPr>
            <a:spLocks noGrp="1"/>
          </p:cNvSpPr>
          <p:nvPr>
            <p:ph type="title"/>
          </p:nvPr>
        </p:nvSpPr>
        <p:spPr/>
        <p:txBody>
          <a:bodyPr/>
          <a:lstStyle/>
          <a:p>
            <a:pPr fontAlgn="auto">
              <a:spcAft>
                <a:spcPts val="0"/>
              </a:spcAft>
              <a:defRPr/>
            </a:pPr>
            <a:endParaRPr lang="fr-FR"/>
          </a:p>
        </p:txBody>
      </p:sp>
      <p:sp>
        <p:nvSpPr>
          <p:cNvPr id="13314" name="Espace réservé du contenu 2">
            <a:extLst>
              <a:ext uri="{FF2B5EF4-FFF2-40B4-BE49-F238E27FC236}">
                <a16:creationId xmlns:a16="http://schemas.microsoft.com/office/drawing/2014/main" id="{D32433E5-6001-ED47-BA7A-4E11F70A5AA2}"/>
              </a:ext>
            </a:extLst>
          </p:cNvPr>
          <p:cNvSpPr>
            <a:spLocks noGrp="1" noChangeArrowheads="1"/>
          </p:cNvSpPr>
          <p:nvPr>
            <p:ph idx="1"/>
          </p:nvPr>
        </p:nvSpPr>
        <p:spPr/>
        <p:txBody>
          <a:bodyPr>
            <a:normAutofit lnSpcReduction="10000"/>
          </a:bodyPr>
          <a:lstStyle/>
          <a:p>
            <a:r>
              <a:rPr lang="fr-FR" altLang="fr-FR"/>
              <a:t>Songe donc, ajouta-t-elle, quel bonheur ce serait pour un homme s’il pouvait voir le beau lui-même, simple, pur, sans mélange, et contempler, au lieu d’une beauté chargée de chairs, de couleurs et de cent autres superfluité périssables, la beauté divine elle-même sous sa forme unique. Penses-tu que ce soit une vie banale que celle d’un homme qui, élevant ses regards là-haut, contemple la beauté avec l’organe approprié et vit dans son commerce ? Ne crois-tu pas, ajoute-t-elle, qu’en voyant ainsi le beau avec l’organe par lequel il est visible, il sera le seul qui puisse engendrer, </a:t>
            </a:r>
            <a:r>
              <a:rPr lang="fr-FR" altLang="fr-FR" b="1"/>
              <a:t>non des fantôme de vertu</a:t>
            </a:r>
            <a:r>
              <a:rPr lang="fr-FR" altLang="fr-FR"/>
              <a:t>, puisqu’il ne s’attache pas à un fantôme, </a:t>
            </a:r>
            <a:r>
              <a:rPr lang="fr-FR" altLang="fr-FR" b="1"/>
              <a:t>mais des vertus véritable, puisqu'il saisit la vérité ? </a:t>
            </a:r>
            <a:r>
              <a:rPr lang="fr-FR" altLang="fr-FR"/>
              <a:t>Platon, Le Banquet, trad. Luc Brisson, Flammarion, p. 71-73.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 </a:t>
            </a:r>
            <a:r>
              <a:rPr lang="en-US" dirty="0" err="1"/>
              <a:t>doute</a:t>
            </a:r>
            <a:r>
              <a:rPr lang="en-US" dirty="0"/>
              <a:t> de Cézanne : Chaos et </a:t>
            </a:r>
            <a:r>
              <a:rPr lang="en-US" dirty="0" err="1"/>
              <a:t>ordre</a:t>
            </a:r>
            <a:endParaRPr lang="en-US" dirty="0"/>
          </a:p>
        </p:txBody>
      </p:sp>
      <p:sp>
        <p:nvSpPr>
          <p:cNvPr id="3" name="Content Placeholder 2"/>
          <p:cNvSpPr>
            <a:spLocks noGrp="1"/>
          </p:cNvSpPr>
          <p:nvPr>
            <p:ph idx="1"/>
          </p:nvPr>
        </p:nvSpPr>
        <p:spPr/>
        <p:txBody>
          <a:bodyPr/>
          <a:lstStyle/>
          <a:p>
            <a:r>
              <a:rPr lang="fr-CA" dirty="0"/>
              <a:t>Déformation et équilibre d’ensemble</a:t>
            </a:r>
          </a:p>
          <a:p>
            <a:r>
              <a:rPr lang="fr-CA" dirty="0"/>
              <a:t>« peindre l’odeur des objet »Synesthésie p.26</a:t>
            </a:r>
          </a:p>
          <a:p>
            <a:r>
              <a:rPr lang="fr-CA" dirty="0"/>
              <a:t>« peindre une nappe de neige et non  ’couronnée’ »p.27</a:t>
            </a:r>
          </a:p>
          <a:p>
            <a:r>
              <a:rPr lang="fr-CA" dirty="0"/>
              <a:t>Monde sans familiarité p.28</a:t>
            </a:r>
          </a:p>
          <a:p>
            <a:r>
              <a:rPr lang="fr-CA" dirty="0"/>
              <a:t>travail au Louvre et paysage p.29</a:t>
            </a:r>
          </a:p>
          <a:p>
            <a:endParaRPr lang="fr-CA" dirty="0"/>
          </a:p>
          <a:p>
            <a:endParaRPr lang="fr-CA" dirty="0"/>
          </a:p>
          <a:p>
            <a:endParaRPr lang="fr-CA" dirty="0"/>
          </a:p>
          <a:p>
            <a:endParaRPr lang="fr-CA" dirty="0"/>
          </a:p>
          <a:p>
            <a:endParaRPr lang="fr-FR" dirty="0"/>
          </a:p>
        </p:txBody>
      </p:sp>
    </p:spTree>
    <p:extLst>
      <p:ext uri="{BB962C8B-B14F-4D97-AF65-F5344CB8AC3E}">
        <p14:creationId xmlns:p14="http://schemas.microsoft.com/office/powerpoint/2010/main" val="226361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fr-FR" dirty="0"/>
              <a:t>La </a:t>
            </a:r>
            <a:r>
              <a:rPr lang="fr-FR" b="1" i="1" dirty="0"/>
              <a:t>perspective vécue</a:t>
            </a:r>
            <a:r>
              <a:rPr lang="fr-FR" dirty="0"/>
              <a:t>, celle de notre perception n'est pas la perspective géométrique ou photographique : dans la perception, les objets proches paraissent plus petits, les objets éloignes plus grands, qu'ils ne le font sur une photographie, comme on le voit au cinéma quand un train approche et grandit beaucoup plus vite .qu'un train réel dans les mêmes conditions. Dire qu'un cercle vu obliquement est vu comme une ellipse, c'est substituer à la perception effective le schéma de ce que nous devrions voir si nous étions des appareils photographiques : nous voyons en réalité une forme qui oscille autour de l'ellipse sans </a:t>
            </a:r>
            <a:r>
              <a:rPr lang="fr-FR" b="1" i="1" dirty="0"/>
              <a:t>être</a:t>
            </a:r>
            <a:r>
              <a:rPr lang="fr-FR" dirty="0"/>
              <a:t> une ellipse.</a:t>
            </a:r>
            <a:endParaRPr lang="en-US" dirty="0"/>
          </a:p>
          <a:p>
            <a:endParaRPr lang="en-US" dirty="0"/>
          </a:p>
        </p:txBody>
      </p:sp>
    </p:spTree>
    <p:extLst>
      <p:ext uri="{BB962C8B-B14F-4D97-AF65-F5344CB8AC3E}">
        <p14:creationId xmlns:p14="http://schemas.microsoft.com/office/powerpoint/2010/main" val="3746181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FR" dirty="0"/>
              <a:t>De même le génie de Cézanne est de faire que les déformations perspectives par l'arrangement d'ensemble du tableau, cessent d'être visibles pour elles-mêmes quand on le regarde globalement et contribuent seulement, comme elles le font dans la vision naturelle</a:t>
            </a:r>
            <a:r>
              <a:rPr lang="fr-FR" b="1" dirty="0"/>
              <a:t>, à donner l'impression d'un ordre naissant, d'un objet en train d'apparaître, </a:t>
            </a:r>
            <a:r>
              <a:rPr lang="fr-FR" dirty="0"/>
              <a:t>en train de s'agglomérer sous nos yeux. De la même façon le contour des objets conçu comme une ligne qui les cerne n'appartient pas au monde visible mais à la géométrie</a:t>
            </a:r>
            <a:endParaRPr lang="en-US" dirty="0"/>
          </a:p>
        </p:txBody>
      </p:sp>
    </p:spTree>
    <p:extLst>
      <p:ext uri="{BB962C8B-B14F-4D97-AF65-F5344CB8AC3E}">
        <p14:creationId xmlns:p14="http://schemas.microsoft.com/office/powerpoint/2010/main" val="953881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fr-FR" dirty="0"/>
              <a:t>La peinture de Cézanne met en sus­pens ces habitudes et révèle le fond de nature inhumaine sur lequel l'homme s'installe. C'est pourquoi ses </a:t>
            </a:r>
            <a:r>
              <a:rPr lang="fr-FR" b="1" dirty="0"/>
              <a:t>personnages sont étranges </a:t>
            </a:r>
            <a:r>
              <a:rPr lang="fr-FR" dirty="0"/>
              <a:t>et comme vus par un être d'une autre espèce.</a:t>
            </a:r>
          </a:p>
          <a:p>
            <a:r>
              <a:rPr lang="fr-FR" dirty="0"/>
              <a:t>La nature elle-même est dépouillée des attributs qui la prépaient pour des communions animistes : le paysage est sans vent, [ci-contre] l'eau du lac d'Annecy sans mouvement, les objets gelés hésitants comme à l'origine de la terre. </a:t>
            </a:r>
            <a:r>
              <a:rPr lang="fr-FR" b="1" dirty="0"/>
              <a:t>C'est un monde sans familiarité</a:t>
            </a:r>
            <a:r>
              <a:rPr lang="fr-FR" dirty="0"/>
              <a:t>, où l'on n'est pas bien, qui interdit toute effusion humaine. Si l'on va voir d'autres peintres en quittant les tableaux de Cézanne, une détente se produit, comme après un deuil les conversations renouées masquent cette nouveauté absolue et rendent leur solidité aux vivants. Mais seul un homme justement est capable de cette vision qui va jusqu'aux racines, en deçà de l'humanité constituée. Tout montre que les animaux ne savent pas regarder, s'enfoncer dans les choses sans en rien attendre que la vérité. En disant que le peintre des réalités est un singe, Emile Bernard dit donc exactement le contraire de ce qui est vrai, et l'on com­prend comment Cézanne pouvait reprendre la définition clas­sique de l'art : </a:t>
            </a:r>
            <a:r>
              <a:rPr lang="fr-FR" b="1" i="1" dirty="0"/>
              <a:t>l'homme ajouté à la nature</a:t>
            </a:r>
            <a:r>
              <a:rPr lang="fr-FR" dirty="0"/>
              <a:t>.</a:t>
            </a:r>
          </a:p>
          <a:p>
            <a:endParaRPr lang="en-US" dirty="0"/>
          </a:p>
        </p:txBody>
      </p:sp>
    </p:spTree>
    <p:extLst>
      <p:ext uri="{BB962C8B-B14F-4D97-AF65-F5344CB8AC3E}">
        <p14:creationId xmlns:p14="http://schemas.microsoft.com/office/powerpoint/2010/main" val="72624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a:t>Problème d’expression</a:t>
            </a:r>
          </a:p>
        </p:txBody>
      </p:sp>
      <p:sp>
        <p:nvSpPr>
          <p:cNvPr id="3" name="Content Placeholder 2"/>
          <p:cNvSpPr>
            <a:spLocks noGrp="1"/>
          </p:cNvSpPr>
          <p:nvPr>
            <p:ph idx="1"/>
          </p:nvPr>
        </p:nvSpPr>
        <p:spPr/>
        <p:txBody>
          <a:bodyPr/>
          <a:lstStyle/>
          <a:p>
            <a:r>
              <a:rPr lang="fr-CA" dirty="0"/>
              <a:t>Comme Frenhofer “rendre la vie” dans le tableau p.32</a:t>
            </a:r>
          </a:p>
          <a:p>
            <a:r>
              <a:rPr lang="en-US" dirty="0"/>
              <a:t>L</a:t>
            </a:r>
            <a:r>
              <a:rPr lang="fr-CA" dirty="0"/>
              <a:t>a vie de Cézanne porte en germe son </a:t>
            </a:r>
            <a:r>
              <a:rPr lang="fr-FR" dirty="0" err="1"/>
              <a:t>œ</a:t>
            </a:r>
            <a:r>
              <a:rPr lang="fr-CA" dirty="0" err="1"/>
              <a:t>uvre</a:t>
            </a:r>
            <a:r>
              <a:rPr lang="fr-CA" dirty="0"/>
              <a:t> p.34</a:t>
            </a:r>
          </a:p>
          <a:p>
            <a:r>
              <a:rPr lang="fr-CA" dirty="0"/>
              <a:t>Liberté absolue et déterminisme convergent dans la même erreur d’une explication exhaustive de nos comportements </a:t>
            </a:r>
          </a:p>
          <a:p>
            <a:r>
              <a:rPr lang="en-US" dirty="0"/>
              <a:t>L</a:t>
            </a:r>
            <a:r>
              <a:rPr lang="fr-CA" dirty="0"/>
              <a:t>e cas de Léonard. 37-38</a:t>
            </a:r>
          </a:p>
          <a:p>
            <a:endParaRPr lang="en-US" dirty="0"/>
          </a:p>
        </p:txBody>
      </p:sp>
    </p:spTree>
    <p:extLst>
      <p:ext uri="{BB962C8B-B14F-4D97-AF65-F5344CB8AC3E}">
        <p14:creationId xmlns:p14="http://schemas.microsoft.com/office/powerpoint/2010/main" val="509337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046064" cy="1013681"/>
          </a:xfrm>
        </p:spPr>
        <p:txBody>
          <a:bodyPr>
            <a:normAutofit/>
          </a:bodyPr>
          <a:lstStyle/>
          <a:p>
            <a:r>
              <a:rPr lang="fr-FR" sz="2800" dirty="0"/>
              <a:t>Léonard de Vinci, La Vierge, l'Enfant Jésus</a:t>
            </a:r>
            <a:br>
              <a:rPr lang="fr-FR" sz="2800" dirty="0"/>
            </a:br>
            <a:r>
              <a:rPr lang="fr-FR" sz="2800" dirty="0"/>
              <a:t>et Sainte Anne </a:t>
            </a:r>
            <a:r>
              <a:rPr lang="en-US" sz="2800" dirty="0"/>
              <a:t>1503 - 1519</a:t>
            </a:r>
          </a:p>
        </p:txBody>
      </p:sp>
      <p:pic>
        <p:nvPicPr>
          <p:cNvPr id="4" name="Content Placeholder 3" descr="Leonardo_da_Vinci_-_Virgin_and_Child_with_St_Anne_C2RMF_retouched.jpg"/>
          <p:cNvPicPr>
            <a:picLocks noGrp="1" noChangeAspect="1"/>
          </p:cNvPicPr>
          <p:nvPr>
            <p:ph idx="1"/>
          </p:nvPr>
        </p:nvPicPr>
        <p:blipFill>
          <a:blip r:embed="rId2">
            <a:extLst>
              <a:ext uri="{28A0092B-C50C-407E-A947-70E740481C1C}">
                <a14:useLocalDpi xmlns:a14="http://schemas.microsoft.com/office/drawing/2010/main" val="0"/>
              </a:ext>
            </a:extLst>
          </a:blip>
          <a:srcRect l="-71762" r="-71762"/>
          <a:stretch>
            <a:fillRect/>
          </a:stretch>
        </p:blipFill>
        <p:spPr/>
      </p:pic>
    </p:spTree>
    <p:extLst>
      <p:ext uri="{BB962C8B-B14F-4D97-AF65-F5344CB8AC3E}">
        <p14:creationId xmlns:p14="http://schemas.microsoft.com/office/powerpoint/2010/main" val="812642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200" dirty="0"/>
              <a:t>Extrait de 'Sigmund Freud (1856-1939), Un souvenir d’enfance de Léonard de Vinci</a:t>
            </a:r>
            <a:r>
              <a:rPr lang="fr-FR" sz="2000" dirty="0"/>
              <a:t>, </a:t>
            </a:r>
            <a:r>
              <a:rPr lang="fr-FR" sz="2200" dirty="0"/>
              <a:t>1919 (suggestion d'Oskar </a:t>
            </a:r>
            <a:r>
              <a:rPr lang="fr-FR" sz="2200" dirty="0" err="1"/>
              <a:t>Pfister</a:t>
            </a:r>
            <a:r>
              <a:rPr lang="fr-FR" sz="2200" dirty="0"/>
              <a:t>, pasteur)</a:t>
            </a:r>
            <a:endParaRPr lang="en-US" sz="2200" dirty="0"/>
          </a:p>
        </p:txBody>
      </p:sp>
      <p:pic>
        <p:nvPicPr>
          <p:cNvPr id="6" name="Content Placeholder 5" descr="freud_leo"/>
          <p:cNvPicPr>
            <a:picLocks noGrp="1" noChangeAspect="1"/>
          </p:cNvPicPr>
          <p:nvPr>
            <p:ph idx="1"/>
          </p:nvPr>
        </p:nvPicPr>
        <p:blipFill>
          <a:blip r:embed="rId2">
            <a:extLst>
              <a:ext uri="{28A0092B-C50C-407E-A947-70E740481C1C}">
                <a14:useLocalDpi xmlns:a14="http://schemas.microsoft.com/office/drawing/2010/main" val="0"/>
              </a:ext>
            </a:extLst>
          </a:blip>
          <a:srcRect l="-69238" r="-69238"/>
          <a:stretch>
            <a:fillRect/>
          </a:stretch>
        </p:blipFill>
        <p:spPr>
          <a:xfrm>
            <a:off x="1833957" y="1710629"/>
            <a:ext cx="8229600" cy="4525963"/>
          </a:xfrm>
        </p:spPr>
      </p:pic>
    </p:spTree>
    <p:extLst>
      <p:ext uri="{BB962C8B-B14F-4D97-AF65-F5344CB8AC3E}">
        <p14:creationId xmlns:p14="http://schemas.microsoft.com/office/powerpoint/2010/main" val="4097179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Ernst</a:t>
            </a:r>
          </a:p>
        </p:txBody>
      </p:sp>
      <p:pic>
        <p:nvPicPr>
          <p:cNvPr id="5" name="Content Placeholder 4" descr="ernst4"/>
          <p:cNvPicPr>
            <a:picLocks noGrp="1" noChangeAspect="1"/>
          </p:cNvPicPr>
          <p:nvPr>
            <p:ph idx="1"/>
          </p:nvPr>
        </p:nvPicPr>
        <p:blipFill>
          <a:blip r:embed="rId2">
            <a:extLst>
              <a:ext uri="{28A0092B-C50C-407E-A947-70E740481C1C}">
                <a14:useLocalDpi xmlns:a14="http://schemas.microsoft.com/office/drawing/2010/main" val="0"/>
              </a:ext>
            </a:extLst>
          </a:blip>
          <a:srcRect l="-23386" r="-23386"/>
          <a:stretch>
            <a:fillRect/>
          </a:stretch>
        </p:blipFill>
        <p:spPr/>
      </p:pic>
    </p:spTree>
    <p:extLst>
      <p:ext uri="{BB962C8B-B14F-4D97-AF65-F5344CB8AC3E}">
        <p14:creationId xmlns:p14="http://schemas.microsoft.com/office/powerpoint/2010/main" val="453881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J.F </a:t>
            </a:r>
            <a:r>
              <a:rPr lang="en-US" dirty="0" err="1"/>
              <a:t>Milliet</a:t>
            </a:r>
            <a:r>
              <a:rPr lang="en-US" dirty="0"/>
              <a:t> 1874</a:t>
            </a:r>
          </a:p>
        </p:txBody>
      </p:sp>
      <p:pic>
        <p:nvPicPr>
          <p:cNvPr id="4" name="Content Placeholder 3" descr="milliet"/>
          <p:cNvPicPr>
            <a:picLocks noGrp="1" noChangeAspect="1"/>
          </p:cNvPicPr>
          <p:nvPr>
            <p:ph idx="1"/>
          </p:nvPr>
        </p:nvPicPr>
        <p:blipFill>
          <a:blip r:embed="rId2">
            <a:extLst>
              <a:ext uri="{28A0092B-C50C-407E-A947-70E740481C1C}">
                <a14:useLocalDpi xmlns:a14="http://schemas.microsoft.com/office/drawing/2010/main" val="0"/>
              </a:ext>
            </a:extLst>
          </a:blip>
          <a:srcRect l="-23393" r="-23393"/>
          <a:stretch>
            <a:fillRect/>
          </a:stretch>
        </p:blipFill>
        <p:spPr/>
      </p:pic>
    </p:spTree>
    <p:extLst>
      <p:ext uri="{BB962C8B-B14F-4D97-AF65-F5344CB8AC3E}">
        <p14:creationId xmlns:p14="http://schemas.microsoft.com/office/powerpoint/2010/main" val="3753002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S.Dali</a:t>
            </a:r>
            <a:endParaRPr lang="en-US" dirty="0"/>
          </a:p>
        </p:txBody>
      </p:sp>
      <p:pic>
        <p:nvPicPr>
          <p:cNvPr id="4" name="Content Placeholder 3" descr="harp"/>
          <p:cNvPicPr>
            <a:picLocks noGrp="1" noChangeAspect="1"/>
          </p:cNvPicPr>
          <p:nvPr>
            <p:ph idx="1"/>
          </p:nvPr>
        </p:nvPicPr>
        <p:blipFill>
          <a:blip r:embed="rId2">
            <a:extLst>
              <a:ext uri="{28A0092B-C50C-407E-A947-70E740481C1C}">
                <a14:useLocalDpi xmlns:a14="http://schemas.microsoft.com/office/drawing/2010/main" val="0"/>
              </a:ext>
            </a:extLst>
          </a:blip>
          <a:srcRect l="-82876" r="-82876"/>
          <a:stretch>
            <a:fillRect/>
          </a:stretch>
        </p:blipFill>
        <p:spPr/>
      </p:pic>
    </p:spTree>
    <p:extLst>
      <p:ext uri="{BB962C8B-B14F-4D97-AF65-F5344CB8AC3E}">
        <p14:creationId xmlns:p14="http://schemas.microsoft.com/office/powerpoint/2010/main" val="420767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4D851F-900F-9749-988A-75BEAA586168}"/>
              </a:ext>
            </a:extLst>
          </p:cNvPr>
          <p:cNvSpPr>
            <a:spLocks noGrp="1"/>
          </p:cNvSpPr>
          <p:nvPr>
            <p:ph type="title"/>
          </p:nvPr>
        </p:nvSpPr>
        <p:spPr>
          <a:xfrm>
            <a:off x="2230438" y="965200"/>
            <a:ext cx="7731125" cy="5049838"/>
          </a:xfrm>
        </p:spPr>
        <p:txBody>
          <a:bodyPr>
            <a:normAutofit fontScale="90000"/>
          </a:bodyPr>
          <a:lstStyle/>
          <a:p>
            <a:pPr fontAlgn="auto">
              <a:spcAft>
                <a:spcPts val="0"/>
              </a:spcAft>
              <a:defRPr/>
            </a:pPr>
            <a:r>
              <a:rPr lang="fr-FR" altLang="fr-FR" i="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La philosophie ancienne c’est une philosophie pour laquelle la vérité préexiste et doit (…)être découverte, c’est à dire il y a une forme du vrai. </a:t>
            </a:r>
            <a:r>
              <a:rPr lang="fr-FR" altLang="fr-FR" i="1" cap="none"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J’appelle philosophie moderne, une philosophie pour qui au contraire, la vérité doit être créée, constituée, pas découverte, créée ! La création d’un "quelque chose de vrai" et la création de vrai, c’est quoi ? C’est la création d’un "quelque chose de nouveau", c’est strictement identique ».</a:t>
            </a:r>
            <a:br>
              <a:rPr lang="fr-FR" altLang="fr-FR" i="1" cap="none"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br>
            <a:r>
              <a:rPr lang="fr-FR" dirty="0"/>
              <a:t> </a:t>
            </a:r>
            <a:r>
              <a:rPr lang="fr-FR" sz="1800" dirty="0"/>
              <a:t>Gilles Deleuze - Cinéma cours 49 du 13/12/83 - 3 transcription : Daniel </a:t>
            </a:r>
            <a:r>
              <a:rPr lang="fr-FR" sz="1800" dirty="0" err="1"/>
              <a:t>Rayburn</a:t>
            </a:r>
            <a:endParaRPr lang="fr-FR" sz="1800" dirty="0"/>
          </a:p>
        </p:txBody>
      </p:sp>
      <p:sp>
        <p:nvSpPr>
          <p:cNvPr id="3" name="Espace réservé du contenu 2">
            <a:extLst>
              <a:ext uri="{FF2B5EF4-FFF2-40B4-BE49-F238E27FC236}">
                <a16:creationId xmlns:a16="http://schemas.microsoft.com/office/drawing/2014/main" id="{94BDEF55-6FC9-B240-84E6-552B3E8A7A0E}"/>
              </a:ext>
            </a:extLst>
          </p:cNvPr>
          <p:cNvSpPr>
            <a:spLocks noGrp="1"/>
          </p:cNvSpPr>
          <p:nvPr>
            <p:ph idx="1"/>
          </p:nvPr>
        </p:nvSpPr>
        <p:spPr>
          <a:xfrm>
            <a:off x="2419350" y="2546350"/>
            <a:ext cx="7542213" cy="46038"/>
          </a:xfrm>
        </p:spPr>
        <p:txBody>
          <a:bodyPr rtlCol="0">
            <a:normAutofit fontScale="25000" lnSpcReduction="20000"/>
          </a:bodyPr>
          <a:lstStyle/>
          <a:p>
            <a:pPr fontAlgn="auto">
              <a:spcAft>
                <a:spcPts val="0"/>
              </a:spcAft>
              <a:defRPr/>
            </a:pPr>
            <a:endParaRPr lang="fr-FR" dirty="0">
              <a:solidFill>
                <a:schemeClr val="tx1">
                  <a:lumMod val="85000"/>
                  <a:lumOff val="15000"/>
                </a:schemeClr>
              </a:solidFill>
            </a:endParaRPr>
          </a:p>
        </p:txBody>
      </p:sp>
      <p:sp>
        <p:nvSpPr>
          <p:cNvPr id="3075" name="Rectangle 8">
            <a:extLst>
              <a:ext uri="{FF2B5EF4-FFF2-40B4-BE49-F238E27FC236}">
                <a16:creationId xmlns:a16="http://schemas.microsoft.com/office/drawing/2014/main" id="{01ED78AA-F286-484C-9202-DF9A007E5765}"/>
              </a:ext>
            </a:extLst>
          </p:cNvPr>
          <p:cNvSpPr>
            <a:spLocks noChangeArrowheads="1"/>
          </p:cNvSpPr>
          <p:nvPr/>
        </p:nvSpPr>
        <p:spPr bwMode="auto">
          <a:xfrm>
            <a:off x="296863" y="157163"/>
            <a:ext cx="1189513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defTabSz="914400"/>
            <a:br>
              <a:rPr lang="fr-FR" altLang="fr-FR" sz="1200" i="1">
                <a:latin typeface="Calibri" panose="020F0502020204030204" pitchFamily="34" charset="0"/>
                <a:cs typeface="Times New Roman" panose="02020603050405020304" pitchFamily="18" charset="0"/>
              </a:rPr>
            </a:br>
            <a:endParaRPr lang="fr-FR" altLang="fr-FR">
              <a:latin typeface="Arial" panose="020B0604020202020204" pitchFamily="34" charset="0"/>
            </a:endParaRPr>
          </a:p>
        </p:txBody>
      </p:sp>
      <p:pic>
        <p:nvPicPr>
          <p:cNvPr id="3076" name="Image 1" descr="-">
            <a:extLst>
              <a:ext uri="{FF2B5EF4-FFF2-40B4-BE49-F238E27FC236}">
                <a16:creationId xmlns:a16="http://schemas.microsoft.com/office/drawing/2014/main" id="{FF5D46EE-594F-0349-BC20-D09370EC0D2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 y="365125"/>
            <a:ext cx="98425"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9">
            <a:extLst>
              <a:ext uri="{FF2B5EF4-FFF2-40B4-BE49-F238E27FC236}">
                <a16:creationId xmlns:a16="http://schemas.microsoft.com/office/drawing/2014/main" id="{DA3A3C91-084F-B343-9350-F2B127EDE3D5}"/>
              </a:ext>
            </a:extLst>
          </p:cNvPr>
          <p:cNvSpPr>
            <a:spLocks noChangeArrowheads="1"/>
          </p:cNvSpPr>
          <p:nvPr/>
        </p:nvSpPr>
        <p:spPr bwMode="auto">
          <a:xfrm flipV="1">
            <a:off x="296863" y="3167063"/>
            <a:ext cx="11895137"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defTabSz="914400"/>
            <a:r>
              <a:rPr lang="fr-FR" altLang="fr-FR" sz="1200">
                <a:latin typeface="Calibri" panose="020F0502020204030204" pitchFamily="34" charset="0"/>
                <a:cs typeface="Times New Roman" panose="02020603050405020304" pitchFamily="18" charset="0"/>
              </a:rPr>
              <a:t>  .</a:t>
            </a:r>
            <a:endParaRPr lang="fr-FR" altLang="fr-FR">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Dali</a:t>
            </a:r>
          </a:p>
        </p:txBody>
      </p:sp>
      <p:pic>
        <p:nvPicPr>
          <p:cNvPr id="4" name="Content Placeholder 3" descr="dali_angelus"/>
          <p:cNvPicPr>
            <a:picLocks noGrp="1" noChangeAspect="1"/>
          </p:cNvPicPr>
          <p:nvPr>
            <p:ph idx="1"/>
          </p:nvPr>
        </p:nvPicPr>
        <p:blipFill>
          <a:blip r:embed="rId2">
            <a:extLst>
              <a:ext uri="{28A0092B-C50C-407E-A947-70E740481C1C}">
                <a14:useLocalDpi xmlns:a14="http://schemas.microsoft.com/office/drawing/2010/main" val="0"/>
              </a:ext>
            </a:extLst>
          </a:blip>
          <a:srcRect l="-19226" r="-19226"/>
          <a:stretch>
            <a:fillRect/>
          </a:stretch>
        </p:blipFill>
        <p:spPr/>
      </p:pic>
    </p:spTree>
    <p:extLst>
      <p:ext uri="{BB962C8B-B14F-4D97-AF65-F5344CB8AC3E}">
        <p14:creationId xmlns:p14="http://schemas.microsoft.com/office/powerpoint/2010/main" val="137364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Merleau-Ponty</a:t>
            </a:r>
            <a:r>
              <a:rPr lang="en-US" dirty="0"/>
              <a:t> et le </a:t>
            </a:r>
            <a:r>
              <a:rPr lang="en-US" dirty="0" err="1"/>
              <a:t>doute</a:t>
            </a:r>
            <a:r>
              <a:rPr lang="en-US" dirty="0"/>
              <a:t> de Cézanne</a:t>
            </a:r>
          </a:p>
        </p:txBody>
      </p:sp>
      <p:sp>
        <p:nvSpPr>
          <p:cNvPr id="3" name="Content Placeholder 2"/>
          <p:cNvSpPr>
            <a:spLocks noGrp="1"/>
          </p:cNvSpPr>
          <p:nvPr>
            <p:ph idx="1"/>
          </p:nvPr>
        </p:nvSpPr>
        <p:spPr/>
        <p:txBody>
          <a:bodyPr>
            <a:normAutofit fontScale="92500" lnSpcReduction="10000"/>
          </a:bodyPr>
          <a:lstStyle/>
          <a:p>
            <a:r>
              <a:rPr lang="fr-CA" dirty="0"/>
              <a:t>Caractère ambigüe de la vie</a:t>
            </a:r>
          </a:p>
          <a:p>
            <a:r>
              <a:rPr lang="fr-CA" dirty="0"/>
              <a:t>1951 contre l’humanisme proposant une liberté absolue de l’homme conférence « L’homme et l’adversité »</a:t>
            </a:r>
          </a:p>
          <a:p>
            <a:r>
              <a:rPr lang="fr-CA" dirty="0"/>
              <a:t>L’exemple de Freud pour la structure sensible de nos comportements </a:t>
            </a:r>
          </a:p>
          <a:p>
            <a:r>
              <a:rPr lang="fr-CA" dirty="0"/>
              <a:t>La psychologie de la Gestalt “indétermination du fond” de nos existences</a:t>
            </a:r>
          </a:p>
          <a:p>
            <a:r>
              <a:rPr lang="fr-CA" dirty="0"/>
              <a:t>La perception est déjà une forme de création</a:t>
            </a:r>
          </a:p>
          <a:p>
            <a:r>
              <a:rPr lang="fr-CA" dirty="0"/>
              <a:t>Dialogue avec Sartre entre « en-soi et pour-soi » le corps vécu comme horizon de notre expérience</a:t>
            </a:r>
          </a:p>
          <a:p>
            <a:r>
              <a:rPr lang="fr-CA" dirty="0"/>
              <a:t>Le peintre comme le philosophe : la naissance de </a:t>
            </a:r>
            <a:r>
              <a:rPr lang="fr-CA" i="1" dirty="0"/>
              <a:t>nos idées </a:t>
            </a:r>
            <a:r>
              <a:rPr lang="fr-CA" dirty="0"/>
              <a:t>dans la perception du sensible </a:t>
            </a:r>
          </a:p>
        </p:txBody>
      </p:sp>
    </p:spTree>
    <p:extLst>
      <p:ext uri="{BB962C8B-B14F-4D97-AF65-F5344CB8AC3E}">
        <p14:creationId xmlns:p14="http://schemas.microsoft.com/office/powerpoint/2010/main" val="23524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07806E-29D3-B2A5-E45F-6BC7686AC27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8162480-DB52-BD8B-24F3-03D1AD148B3E}"/>
              </a:ext>
            </a:extLst>
          </p:cNvPr>
          <p:cNvSpPr>
            <a:spLocks noGrp="1"/>
          </p:cNvSpPr>
          <p:nvPr>
            <p:ph idx="1"/>
          </p:nvPr>
        </p:nvSpPr>
        <p:spPr/>
        <p:txBody>
          <a:bodyPr>
            <a:normAutofit fontScale="92500" lnSpcReduction="10000"/>
          </a:bodyPr>
          <a:lstStyle/>
          <a:p>
            <a:r>
              <a:rPr lang="fr-CA" sz="1800" dirty="0">
                <a:solidFill>
                  <a:srgbClr val="000000"/>
                </a:solidFill>
                <a:latin typeface="Times New Roman" panose="02020603050405020304" pitchFamily="18" charset="0"/>
                <a:ea typeface="Times New Roman" panose="02020603050405020304" pitchFamily="18" charset="0"/>
              </a:rPr>
              <a:t>Léonard de Vinci avait pris pour devise la rigueur obstinée, tous les Arts poétiques classiques disent que l'œuvre est difficile. Les difficultés de Cézanne, — comme celles de Balzac ou de Mallarmé, — ne sont pas de même nature. </a:t>
            </a:r>
            <a:r>
              <a:rPr lang="fr-CA" sz="1800" b="1" dirty="0">
                <a:solidFill>
                  <a:srgbClr val="000000"/>
                </a:solidFill>
                <a:latin typeface="Times New Roman" panose="02020603050405020304" pitchFamily="18" charset="0"/>
                <a:ea typeface="Times New Roman" panose="02020603050405020304" pitchFamily="18" charset="0"/>
              </a:rPr>
              <a:t>Balzac imagine</a:t>
            </a:r>
            <a:r>
              <a:rPr lang="fr-CA" sz="1800" dirty="0">
                <a:solidFill>
                  <a:srgbClr val="000000"/>
                </a:solidFill>
                <a:latin typeface="Times New Roman" panose="02020603050405020304" pitchFamily="18" charset="0"/>
                <a:ea typeface="Times New Roman" panose="02020603050405020304" pitchFamily="18" charset="0"/>
              </a:rPr>
              <a:t>, sans doute sur les indications de Delacroix, un peintre qui veut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exprimer la vie même </a:t>
            </a:r>
            <a:r>
              <a:rPr lang="fr-CA" sz="1800" dirty="0">
                <a:solidFill>
                  <a:srgbClr val="000000"/>
                </a:solidFill>
                <a:latin typeface="Times New Roman" panose="02020603050405020304" pitchFamily="18" charset="0"/>
                <a:ea typeface="Times New Roman" panose="02020603050405020304" pitchFamily="18" charset="0"/>
              </a:rPr>
              <a:t>par les couleurs seules et garde caché son chef-d'œuvre. Quand </a:t>
            </a:r>
            <a:r>
              <a:rPr lang="fr-CA" sz="1800" dirty="0" err="1">
                <a:solidFill>
                  <a:srgbClr val="000000"/>
                </a:solidFill>
                <a:latin typeface="Times New Roman" panose="02020603050405020304" pitchFamily="18" charset="0"/>
                <a:ea typeface="Times New Roman" panose="02020603050405020304" pitchFamily="18" charset="0"/>
              </a:rPr>
              <a:t>Frenhofer</a:t>
            </a:r>
            <a:r>
              <a:rPr lang="fr-CA" sz="1800" dirty="0">
                <a:solidFill>
                  <a:srgbClr val="000000"/>
                </a:solidFill>
                <a:latin typeface="Times New Roman" panose="02020603050405020304" pitchFamily="18" charset="0"/>
                <a:ea typeface="Times New Roman" panose="02020603050405020304" pitchFamily="18" charset="0"/>
              </a:rPr>
              <a:t> meurt, ses amis ne trouvent qu'un chaos de couleurs, de lignes insaisissables, une </a:t>
            </a:r>
            <a:r>
              <a:rPr lang="fr-CA" sz="1800" dirty="0">
                <a:latin typeface="Times New Roman" panose="02020603050405020304" pitchFamily="18" charset="0"/>
                <a:ea typeface="Times New Roman" panose="02020603050405020304" pitchFamily="18" charset="0"/>
              </a:rPr>
              <a:t>[31] </a:t>
            </a:r>
            <a:r>
              <a:rPr lang="fr-CA" sz="1800" dirty="0">
                <a:solidFill>
                  <a:srgbClr val="000000"/>
                </a:solidFill>
                <a:latin typeface="Times New Roman" panose="02020603050405020304" pitchFamily="18" charset="0"/>
                <a:ea typeface="Times New Roman" panose="02020603050405020304" pitchFamily="18" charset="0"/>
              </a:rPr>
              <a:t>muraille de peinture. Cézanne fut ému jusqu'aux larmes en lisant le </a:t>
            </a:r>
            <a:r>
              <a:rPr lang="fr-CA" sz="1800" i="1" dirty="0">
                <a:solidFill>
                  <a:srgbClr val="000000"/>
                </a:solidFill>
                <a:latin typeface="Times New Roman" panose="02020603050405020304" pitchFamily="18" charset="0"/>
                <a:ea typeface="Times New Roman" panose="02020603050405020304" pitchFamily="18" charset="0"/>
              </a:rPr>
              <a:t>Chef-d'œuvre inconnu </a:t>
            </a:r>
            <a:r>
              <a:rPr lang="fr-CA" sz="1800" dirty="0">
                <a:solidFill>
                  <a:srgbClr val="000000"/>
                </a:solidFill>
                <a:latin typeface="Times New Roman" panose="02020603050405020304" pitchFamily="18" charset="0"/>
                <a:ea typeface="Times New Roman" panose="02020603050405020304" pitchFamily="18" charset="0"/>
              </a:rPr>
              <a:t>et déclara qu'il était lui-même </a:t>
            </a:r>
            <a:r>
              <a:rPr lang="fr-CA" sz="1800" dirty="0" err="1">
                <a:solidFill>
                  <a:srgbClr val="000000"/>
                </a:solidFill>
                <a:latin typeface="Times New Roman" panose="02020603050405020304" pitchFamily="18" charset="0"/>
                <a:ea typeface="Times New Roman" panose="02020603050405020304" pitchFamily="18" charset="0"/>
              </a:rPr>
              <a:t>Frenhofer</a:t>
            </a:r>
            <a:r>
              <a:rPr lang="fr-CA" sz="1800" dirty="0">
                <a:solidFill>
                  <a:srgbClr val="000000"/>
                </a:solidFill>
                <a:latin typeface="Times New Roman" panose="02020603050405020304" pitchFamily="18" charset="0"/>
                <a:ea typeface="Times New Roman" panose="02020603050405020304" pitchFamily="18" charset="0"/>
              </a:rPr>
              <a:t>. L'effort de Balzac, lui aussi obsédé par la « réalisation », fait comprendre celui de Cézanne. Il parle, dans </a:t>
            </a:r>
            <a:r>
              <a:rPr lang="fr-CA" sz="1800" i="1" dirty="0">
                <a:solidFill>
                  <a:srgbClr val="000000"/>
                </a:solidFill>
                <a:latin typeface="Times New Roman" panose="02020603050405020304" pitchFamily="18" charset="0"/>
                <a:ea typeface="Times New Roman" panose="02020603050405020304" pitchFamily="18" charset="0"/>
              </a:rPr>
              <a:t>La Peau de Chagrin, </a:t>
            </a:r>
            <a:r>
              <a:rPr lang="fr-CA" sz="1800" dirty="0">
                <a:solidFill>
                  <a:srgbClr val="000000"/>
                </a:solidFill>
                <a:latin typeface="Times New Roman" panose="02020603050405020304" pitchFamily="18" charset="0"/>
                <a:ea typeface="Times New Roman" panose="02020603050405020304" pitchFamily="18" charset="0"/>
              </a:rPr>
              <a:t>d'une « pensée à exprimer », d'un « système à bâtir », d'une « science à expliquer ». Il fait dire à Louis Lambert, un des génies manques de la Comédie Humaine : « ... Je marche à certaines découvertes... ; mais quel nom donner à la puissance qui me fie les mains, me ferme la bouche et m'entraîne en sens contraire à ma vocation ? » Il ne suffit pas de dire que Balzac s'est proposé de comprendre la société de son temps. Décrire le type du commis-voyageur, faire une « anatomie des corps enseignants » ou même fonder une sociologie, ce n'était pas une tâche surhumaine. Une fois nommées les forces visibles, </a:t>
            </a:r>
            <a:r>
              <a:rPr lang="fr-CA" sz="1800" b="1" dirty="0">
                <a:solidFill>
                  <a:srgbClr val="000000"/>
                </a:solidFill>
                <a:latin typeface="Times New Roman" panose="02020603050405020304" pitchFamily="18" charset="0"/>
                <a:ea typeface="Times New Roman" panose="02020603050405020304" pitchFamily="18" charset="0"/>
              </a:rPr>
              <a:t>comme l'argent et les passions, </a:t>
            </a:r>
            <a:r>
              <a:rPr lang="fr-CA" sz="1800" dirty="0">
                <a:solidFill>
                  <a:srgbClr val="000000"/>
                </a:solidFill>
                <a:latin typeface="Times New Roman" panose="02020603050405020304" pitchFamily="18" charset="0"/>
                <a:ea typeface="Times New Roman" panose="02020603050405020304" pitchFamily="18" charset="0"/>
              </a:rPr>
              <a:t>et une fois décrit le fonctionnement manifeste, Balzac se demande à quoi va tout cela,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quelle en est la raison d'être, ce que </a:t>
            </a:r>
            <a:r>
              <a:rPr lang="fr-CA" sz="1800" i="1" dirty="0">
                <a:solidFill>
                  <a:srgbClr val="000000"/>
                </a:solidFill>
                <a:highlight>
                  <a:srgbClr val="FFFF00"/>
                </a:highlight>
                <a:latin typeface="Times New Roman" panose="02020603050405020304" pitchFamily="18" charset="0"/>
                <a:ea typeface="Times New Roman" panose="02020603050405020304" pitchFamily="18" charset="0"/>
              </a:rPr>
              <a:t>veut dire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par exemple cette Europe « dont tous les efforts tendent à je ne sais quel mystère de civilisation », ce qui maintient intérieurement le monde, et fait pulluler les formes visibles</a:t>
            </a:r>
            <a:r>
              <a:rPr lang="fr-CA" sz="1800" dirty="0">
                <a:solidFill>
                  <a:srgbClr val="000000"/>
                </a:solidFill>
                <a:latin typeface="Times New Roman" panose="02020603050405020304" pitchFamily="18" charset="0"/>
                <a:ea typeface="Times New Roman" panose="02020603050405020304" pitchFamily="18" charset="0"/>
              </a:rPr>
              <a:t>. Pour </a:t>
            </a:r>
            <a:r>
              <a:rPr lang="fr-CA" sz="1800" dirty="0" err="1">
                <a:solidFill>
                  <a:srgbClr val="000000"/>
                </a:solidFill>
                <a:latin typeface="Times New Roman" panose="02020603050405020304" pitchFamily="18" charset="0"/>
                <a:ea typeface="Times New Roman" panose="02020603050405020304" pitchFamily="18" charset="0"/>
              </a:rPr>
              <a:t>Frenhofer</a:t>
            </a:r>
            <a:r>
              <a:rPr lang="fr-CA" sz="1800" dirty="0">
                <a:solidFill>
                  <a:srgbClr val="000000"/>
                </a:solidFill>
                <a:latin typeface="Times New Roman" panose="02020603050405020304" pitchFamily="18" charset="0"/>
                <a:ea typeface="Times New Roman" panose="02020603050405020304" pitchFamily="18" charset="0"/>
              </a:rPr>
              <a:t>, le sens de la peinture est le même : « ... Une main ne tient pas seulement au corps, elle exprime et </a:t>
            </a:r>
            <a:r>
              <a:rPr lang="fr-CA" sz="1800" b="1" dirty="0">
                <a:solidFill>
                  <a:srgbClr val="000000"/>
                </a:solidFill>
                <a:latin typeface="Times New Roman" panose="02020603050405020304" pitchFamily="18" charset="0"/>
                <a:ea typeface="Times New Roman" panose="02020603050405020304" pitchFamily="18" charset="0"/>
              </a:rPr>
              <a:t>continue une pensée qu'il faut saisir et rendre</a:t>
            </a:r>
            <a:r>
              <a:rPr lang="fr-CA" sz="1800" dirty="0">
                <a:solidFill>
                  <a:srgbClr val="000000"/>
                </a:solidFill>
                <a:latin typeface="Times New Roman" panose="02020603050405020304" pitchFamily="18" charset="0"/>
                <a:ea typeface="Times New Roman" panose="02020603050405020304" pitchFamily="18" charset="0"/>
              </a:rPr>
              <a:t>... La véritable lutte est là ! Beaucoup de peintres triomphent instinctivement sans connaître ce thème de l'art. Vous dessinez une femme, mais vous ne la voyez pas. » L'artiste est celui qui fixe et rend accessible aux plus « humains » des hommes le spectacle dont « ils font partie sans le voir.</a:t>
            </a:r>
            <a:endParaRPr lang="fr-FR" sz="1800"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251831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E35D7F-2C12-DC2C-96E2-76F0967E92B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5ABC651-DC56-7F42-A209-B66FE9331FA7}"/>
              </a:ext>
            </a:extLst>
          </p:cNvPr>
          <p:cNvSpPr>
            <a:spLocks noGrp="1"/>
          </p:cNvSpPr>
          <p:nvPr>
            <p:ph idx="1"/>
          </p:nvPr>
        </p:nvSpPr>
        <p:spPr/>
        <p:txBody>
          <a:bodyPr>
            <a:normAutofit fontScale="85000" lnSpcReduction="10000"/>
          </a:bodyPr>
          <a:lstStyle/>
          <a:p>
            <a:pPr indent="228600" algn="just">
              <a:spcBef>
                <a:spcPts val="600"/>
              </a:spcBef>
              <a:spcAft>
                <a:spcPts val="600"/>
              </a:spcAft>
            </a:pPr>
            <a:r>
              <a:rPr lang="fr-CA" sz="1800" dirty="0">
                <a:latin typeface="Times New Roman" panose="02020603050405020304" pitchFamily="18" charset="0"/>
                <a:ea typeface="Times New Roman" panose="02020603050405020304" pitchFamily="18" charset="0"/>
              </a:rPr>
              <a:t>[32]</a:t>
            </a:r>
            <a:endParaRPr lang="fr-FR" sz="1800" dirty="0">
              <a:latin typeface="Times New Roman" panose="02020603050405020304" pitchFamily="18" charset="0"/>
              <a:ea typeface="Times New Roman" panose="02020603050405020304" pitchFamily="18" charset="0"/>
            </a:endParaRPr>
          </a:p>
          <a:p>
            <a:r>
              <a:rPr lang="fr-CA" sz="1800" dirty="0">
                <a:solidFill>
                  <a:srgbClr val="000000"/>
                </a:solidFill>
                <a:latin typeface="Times New Roman" panose="02020603050405020304" pitchFamily="18" charset="0"/>
                <a:ea typeface="Times New Roman" panose="02020603050405020304" pitchFamily="18" charset="0"/>
              </a:rPr>
              <a:t>Il n'y a donc pas d'art d'agrément. On peut fabriquer des objets qui font plaisir en liant autrement des idées déjà prêtes et en présentant des formes déjà vues. Cette peinture ou cette parole seconde est ce qu'on entend généralement par culture. L'artiste selon </a:t>
            </a:r>
            <a:r>
              <a:rPr lang="fr-CA" sz="1800" b="1" dirty="0">
                <a:solidFill>
                  <a:srgbClr val="000000"/>
                </a:solidFill>
                <a:latin typeface="Times New Roman" panose="02020603050405020304" pitchFamily="18" charset="0"/>
                <a:ea typeface="Times New Roman" panose="02020603050405020304" pitchFamily="18" charset="0"/>
              </a:rPr>
              <a:t>Balzac ou selon Cézanne ne se contente pas d'être un animal cultivé</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 il assume la culture depuis son début et la fonde à nouveau, il parle comme le premier homme a parlé et peint comme si l'on n'avait jamais peint</a:t>
            </a:r>
            <a:r>
              <a:rPr lang="fr-CA" sz="1800" dirty="0">
                <a:solidFill>
                  <a:srgbClr val="000000"/>
                </a:solidFill>
                <a:latin typeface="Times New Roman" panose="02020603050405020304" pitchFamily="18" charset="0"/>
                <a:ea typeface="Times New Roman" panose="02020603050405020304" pitchFamily="18" charset="0"/>
              </a:rPr>
              <a:t>. L'expression ne peut alors pas être la traduction d'une pensée déjà claire, puisque les pensées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claires sont celles qui ont déjà été dites </a:t>
            </a:r>
            <a:r>
              <a:rPr lang="fr-CA" sz="1800" dirty="0">
                <a:solidFill>
                  <a:srgbClr val="000000"/>
                </a:solidFill>
                <a:latin typeface="Times New Roman" panose="02020603050405020304" pitchFamily="18" charset="0"/>
                <a:ea typeface="Times New Roman" panose="02020603050405020304" pitchFamily="18" charset="0"/>
              </a:rPr>
              <a:t>en nous-mêmes ou par les autres. </a:t>
            </a:r>
            <a:r>
              <a:rPr lang="fr-CA" sz="1800" b="1" dirty="0">
                <a:solidFill>
                  <a:srgbClr val="000000"/>
                </a:solidFill>
                <a:latin typeface="Times New Roman" panose="02020603050405020304" pitchFamily="18" charset="0"/>
                <a:ea typeface="Times New Roman" panose="02020603050405020304" pitchFamily="18" charset="0"/>
              </a:rPr>
              <a:t>La « conception » ne peut pas précéder 1' « exécution ». </a:t>
            </a:r>
            <a:r>
              <a:rPr lang="fr-CA" sz="1800" dirty="0">
                <a:solidFill>
                  <a:srgbClr val="000000"/>
                </a:solidFill>
                <a:latin typeface="Times New Roman" panose="02020603050405020304" pitchFamily="18" charset="0"/>
                <a:ea typeface="Times New Roman" panose="02020603050405020304" pitchFamily="18" charset="0"/>
              </a:rPr>
              <a:t>Avant l'expression, il n'y a rien qu'une fièvre vague et seule l'œuvre faite et comprise prouvera qu'on devait </a:t>
            </a:r>
            <a:r>
              <a:rPr lang="fr-CA" sz="1800" b="1" dirty="0">
                <a:solidFill>
                  <a:srgbClr val="000000"/>
                </a:solidFill>
                <a:highlight>
                  <a:srgbClr val="FFFF00"/>
                </a:highlight>
                <a:latin typeface="Times New Roman" panose="02020603050405020304" pitchFamily="18" charset="0"/>
                <a:ea typeface="Times New Roman" panose="02020603050405020304" pitchFamily="18" charset="0"/>
              </a:rPr>
              <a:t>trouver là </a:t>
            </a:r>
            <a:r>
              <a:rPr lang="fr-CA" sz="1800" b="1" i="1" dirty="0">
                <a:solidFill>
                  <a:srgbClr val="000000"/>
                </a:solidFill>
                <a:highlight>
                  <a:srgbClr val="FFFF00"/>
                </a:highlight>
                <a:latin typeface="Times New Roman" panose="02020603050405020304" pitchFamily="18" charset="0"/>
                <a:ea typeface="Times New Roman" panose="02020603050405020304" pitchFamily="18" charset="0"/>
              </a:rPr>
              <a:t>quelque chose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plutôt que </a:t>
            </a:r>
            <a:r>
              <a:rPr lang="fr-CA" sz="1800" i="1" dirty="0">
                <a:solidFill>
                  <a:srgbClr val="000000"/>
                </a:solidFill>
                <a:highlight>
                  <a:srgbClr val="FFFF00"/>
                </a:highlight>
                <a:latin typeface="Times New Roman" panose="02020603050405020304" pitchFamily="18" charset="0"/>
                <a:ea typeface="Times New Roman" panose="02020603050405020304" pitchFamily="18" charset="0"/>
              </a:rPr>
              <a:t>rien.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Parce qu'il est revenu </a:t>
            </a:r>
            <a:r>
              <a:rPr lang="fr-CA" sz="1800" dirty="0">
                <a:solidFill>
                  <a:srgbClr val="000000"/>
                </a:solidFill>
                <a:latin typeface="Times New Roman" panose="02020603050405020304" pitchFamily="18" charset="0"/>
                <a:ea typeface="Times New Roman" panose="02020603050405020304" pitchFamily="18" charset="0"/>
              </a:rPr>
              <a:t>pour en prendre conscience au fonds d'expérience muette et solitaire sur lequel sont bâtis la culture et l'échange des idées, l'artiste lance son œuvre comme un </a:t>
            </a:r>
            <a:r>
              <a:rPr lang="fr-CA" sz="1800" b="1" dirty="0">
                <a:solidFill>
                  <a:srgbClr val="000000"/>
                </a:solidFill>
                <a:latin typeface="Times New Roman" panose="02020603050405020304" pitchFamily="18" charset="0"/>
                <a:ea typeface="Times New Roman" panose="02020603050405020304" pitchFamily="18" charset="0"/>
              </a:rPr>
              <a:t>homme a lancé la première parole, sans savoir si elle sera </a:t>
            </a:r>
            <a:r>
              <a:rPr lang="fr-CA" sz="1800" b="1" dirty="0">
                <a:solidFill>
                  <a:srgbClr val="000000"/>
                </a:solidFill>
                <a:highlight>
                  <a:srgbClr val="FFFF00"/>
                </a:highlight>
                <a:latin typeface="Times New Roman" panose="02020603050405020304" pitchFamily="18" charset="0"/>
                <a:ea typeface="Times New Roman" panose="02020603050405020304" pitchFamily="18" charset="0"/>
              </a:rPr>
              <a:t>autre chose qu'un cri, </a:t>
            </a:r>
            <a:r>
              <a:rPr lang="fr-CA" sz="1800" dirty="0">
                <a:solidFill>
                  <a:srgbClr val="000000"/>
                </a:solidFill>
                <a:latin typeface="Times New Roman" panose="02020603050405020304" pitchFamily="18" charset="0"/>
                <a:ea typeface="Times New Roman" panose="02020603050405020304" pitchFamily="18" charset="0"/>
              </a:rPr>
              <a:t>si elle pourra se détacher du flux de vie individuelle où elle naît et présenter, soit à cette même vie dans son avenir, soit aux monades qui coexistent avec elle, soit à la communauté ouverte des monades futures,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l'existence indépendante d'un </a:t>
            </a:r>
            <a:r>
              <a:rPr lang="fr-CA" sz="1800" i="1" dirty="0">
                <a:solidFill>
                  <a:srgbClr val="000000"/>
                </a:solidFill>
                <a:highlight>
                  <a:srgbClr val="FFFF00"/>
                </a:highlight>
                <a:latin typeface="Times New Roman" panose="02020603050405020304" pitchFamily="18" charset="0"/>
                <a:ea typeface="Times New Roman" panose="02020603050405020304" pitchFamily="18" charset="0"/>
              </a:rPr>
              <a:t>sens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identifiable. </a:t>
            </a:r>
            <a:r>
              <a:rPr lang="fr-CA" sz="1800" dirty="0">
                <a:solidFill>
                  <a:srgbClr val="000000"/>
                </a:solidFill>
                <a:latin typeface="Times New Roman" panose="02020603050405020304" pitchFamily="18" charset="0"/>
                <a:ea typeface="Times New Roman" panose="02020603050405020304" pitchFamily="18" charset="0"/>
              </a:rPr>
              <a:t>Le sens de ce que va dire l'artiste </a:t>
            </a:r>
            <a:r>
              <a:rPr lang="fr-CA" sz="1800" i="1" dirty="0">
                <a:solidFill>
                  <a:srgbClr val="000000"/>
                </a:solidFill>
                <a:latin typeface="Times New Roman" panose="02020603050405020304" pitchFamily="18" charset="0"/>
                <a:ea typeface="Times New Roman" panose="02020603050405020304" pitchFamily="18" charset="0"/>
              </a:rPr>
              <a:t>n'est </a:t>
            </a:r>
            <a:r>
              <a:rPr lang="fr-CA" sz="1800" dirty="0">
                <a:solidFill>
                  <a:srgbClr val="000000"/>
                </a:solidFill>
                <a:latin typeface="Times New Roman" panose="02020603050405020304" pitchFamily="18" charset="0"/>
                <a:ea typeface="Times New Roman" panose="02020603050405020304" pitchFamily="18" charset="0"/>
              </a:rPr>
              <a:t>nulle part, ni dans les choses, qui ne sont pas encore sens, ni en lui-même, dans sa vie informulée</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 Il appelle de la raison déjà constituée, et dans laquelle s'enferment les « hommes cultivés », à une raison qui embrasserait ses propres origines</a:t>
            </a:r>
            <a:r>
              <a:rPr lang="fr-CA" sz="1800" dirty="0">
                <a:solidFill>
                  <a:srgbClr val="000000"/>
                </a:solidFill>
                <a:latin typeface="Times New Roman" panose="02020603050405020304" pitchFamily="18" charset="0"/>
                <a:ea typeface="Times New Roman" panose="02020603050405020304" pitchFamily="18" charset="0"/>
              </a:rPr>
              <a:t>. Comme Bernard voulait </a:t>
            </a:r>
            <a:r>
              <a:rPr lang="fr-CA" sz="1800" dirty="0">
                <a:latin typeface="Times New Roman" panose="02020603050405020304" pitchFamily="18" charset="0"/>
                <a:ea typeface="Times New Roman" panose="02020603050405020304" pitchFamily="18" charset="0"/>
              </a:rPr>
              <a:t>[33] </a:t>
            </a:r>
            <a:r>
              <a:rPr lang="fr-CA" sz="1800" dirty="0">
                <a:solidFill>
                  <a:srgbClr val="000000"/>
                </a:solidFill>
                <a:latin typeface="Times New Roman" panose="02020603050405020304" pitchFamily="18" charset="0"/>
                <a:ea typeface="Times New Roman" panose="02020603050405020304" pitchFamily="18" charset="0"/>
              </a:rPr>
              <a:t>le ramener à l'intelligence humaine, Cézanne répond : « Je me tourne vers l'intelligence du </a:t>
            </a:r>
            <a:r>
              <a:rPr lang="fr-CA" sz="1800" i="1" dirty="0">
                <a:solidFill>
                  <a:srgbClr val="000000"/>
                </a:solidFill>
                <a:latin typeface="Times New Roman" panose="02020603050405020304" pitchFamily="18" charset="0"/>
                <a:ea typeface="Times New Roman" panose="02020603050405020304" pitchFamily="18" charset="0"/>
              </a:rPr>
              <a:t>Pater </a:t>
            </a:r>
            <a:r>
              <a:rPr lang="fr-CA" sz="1800" i="1" dirty="0" err="1">
                <a:solidFill>
                  <a:srgbClr val="000000"/>
                </a:solidFill>
                <a:latin typeface="Times New Roman" panose="02020603050405020304" pitchFamily="18" charset="0"/>
                <a:ea typeface="Times New Roman" panose="02020603050405020304" pitchFamily="18" charset="0"/>
              </a:rPr>
              <a:t>Omnipotens</a:t>
            </a:r>
            <a:r>
              <a:rPr lang="fr-CA" sz="1800" i="1" dirty="0">
                <a:solidFill>
                  <a:srgbClr val="000000"/>
                </a:solidFill>
                <a:latin typeface="Times New Roman" panose="02020603050405020304" pitchFamily="18" charset="0"/>
                <a:ea typeface="Times New Roman" panose="02020603050405020304" pitchFamily="18" charset="0"/>
              </a:rPr>
              <a:t>. </a:t>
            </a:r>
            <a:r>
              <a:rPr lang="fr-CA" sz="1800" dirty="0">
                <a:solidFill>
                  <a:srgbClr val="000000"/>
                </a:solidFill>
                <a:latin typeface="Times New Roman" panose="02020603050405020304" pitchFamily="18" charset="0"/>
                <a:ea typeface="Times New Roman" panose="02020603050405020304" pitchFamily="18" charset="0"/>
              </a:rPr>
              <a:t>» Il se tourne en tout cas vers l'idée ou le projet d'un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Logos infini. </a:t>
            </a:r>
            <a:r>
              <a:rPr lang="fr-CA" sz="1800" b="1" dirty="0">
                <a:solidFill>
                  <a:srgbClr val="000000"/>
                </a:solidFill>
                <a:latin typeface="Times New Roman" panose="02020603050405020304" pitchFamily="18" charset="0"/>
                <a:ea typeface="Times New Roman" panose="02020603050405020304" pitchFamily="18" charset="0"/>
              </a:rPr>
              <a:t>L'incertitude et la solitude de Cézanne ne s'expliquent pas, pour l'essentiel, par sa constitution nerveuse, mais par l'intention de son œuvre</a:t>
            </a:r>
            <a:r>
              <a:rPr lang="fr-CA" sz="1800" dirty="0">
                <a:solidFill>
                  <a:srgbClr val="000000"/>
                </a:solidFill>
                <a:latin typeface="Times New Roman" panose="02020603050405020304" pitchFamily="18" charset="0"/>
                <a:ea typeface="Times New Roman" panose="02020603050405020304" pitchFamily="18" charset="0"/>
              </a:rPr>
              <a:t>. L'hérédité avait pu lui donner des sensations riches, des émotions prenantes, un vague sentiment d'angoisse ou de mystère qui désorganisaient sa vie volontaire et le coupaient des hommes ; mais ces dons ne font une œuvre que par l'acte d'expression et ne sont pour rien dans les difficultés comme dans les vertus de cet acte. Les difficultés de Cézanne sont celles de la première parole</a:t>
            </a:r>
            <a:r>
              <a:rPr lang="fr-FR" dirty="0">
                <a:effectLst/>
              </a:rPr>
              <a:t> </a:t>
            </a:r>
            <a:endParaRPr lang="fr-FR" dirty="0"/>
          </a:p>
        </p:txBody>
      </p:sp>
    </p:spTree>
    <p:extLst>
      <p:ext uri="{BB962C8B-B14F-4D97-AF65-F5344CB8AC3E}">
        <p14:creationId xmlns:p14="http://schemas.microsoft.com/office/powerpoint/2010/main" val="4025689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5BAF7-375F-AD07-B197-07CEC4B224A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0C6F97A-CE9F-5A41-7FD1-2DA61C0EB1D9}"/>
              </a:ext>
            </a:extLst>
          </p:cNvPr>
          <p:cNvSpPr>
            <a:spLocks noGrp="1"/>
          </p:cNvSpPr>
          <p:nvPr>
            <p:ph idx="1"/>
          </p:nvPr>
        </p:nvSpPr>
        <p:spPr/>
        <p:txBody>
          <a:bodyPr>
            <a:normAutofit fontScale="92500" lnSpcReduction="20000"/>
          </a:bodyPr>
          <a:lstStyle/>
          <a:p>
            <a:pPr indent="228600" algn="just">
              <a:spcBef>
                <a:spcPts val="600"/>
              </a:spcBef>
              <a:spcAft>
                <a:spcPts val="600"/>
              </a:spcAft>
            </a:pPr>
            <a:r>
              <a:rPr lang="fr-CA" sz="1800" dirty="0">
                <a:solidFill>
                  <a:srgbClr val="000000"/>
                </a:solidFill>
                <a:latin typeface="Times New Roman" panose="02020603050405020304" pitchFamily="18" charset="0"/>
                <a:ea typeface="Times New Roman" panose="02020603050405020304" pitchFamily="18" charset="0"/>
              </a:rPr>
              <a:t> </a:t>
            </a:r>
            <a:r>
              <a:rPr lang="fr-CA" sz="1800" b="1" dirty="0">
                <a:solidFill>
                  <a:srgbClr val="000000"/>
                </a:solidFill>
                <a:latin typeface="Times New Roman" panose="02020603050405020304" pitchFamily="18" charset="0"/>
                <a:ea typeface="Times New Roman" panose="02020603050405020304" pitchFamily="18" charset="0"/>
              </a:rPr>
              <a:t>Il s'est cru impuissant parce qu'il n'était pas omnipotent, </a:t>
            </a:r>
            <a:r>
              <a:rPr lang="fr-CA" sz="1800" dirty="0">
                <a:solidFill>
                  <a:srgbClr val="000000"/>
                </a:solidFill>
                <a:latin typeface="Times New Roman" panose="02020603050405020304" pitchFamily="18" charset="0"/>
                <a:ea typeface="Times New Roman" panose="02020603050405020304" pitchFamily="18" charset="0"/>
              </a:rPr>
              <a:t>parce qu'il n'était pas Dieu et qu'il voulait pourtant peindre le monde, le convertir entièrement en spectacle, faire </a:t>
            </a:r>
            <a:r>
              <a:rPr lang="fr-CA" sz="1800" i="1" dirty="0">
                <a:solidFill>
                  <a:srgbClr val="000000"/>
                </a:solidFill>
                <a:latin typeface="Times New Roman" panose="02020603050405020304" pitchFamily="18" charset="0"/>
                <a:ea typeface="Times New Roman" panose="02020603050405020304" pitchFamily="18" charset="0"/>
              </a:rPr>
              <a:t>voir </a:t>
            </a:r>
            <a:r>
              <a:rPr lang="fr-CA" sz="1800" dirty="0">
                <a:solidFill>
                  <a:srgbClr val="000000"/>
                </a:solidFill>
                <a:latin typeface="Times New Roman" panose="02020603050405020304" pitchFamily="18" charset="0"/>
                <a:ea typeface="Times New Roman" panose="02020603050405020304" pitchFamily="18" charset="0"/>
              </a:rPr>
              <a:t>comment il nous </a:t>
            </a:r>
            <a:r>
              <a:rPr lang="fr-CA" sz="1800" i="1" dirty="0">
                <a:solidFill>
                  <a:srgbClr val="000000"/>
                </a:solidFill>
                <a:latin typeface="Times New Roman" panose="02020603050405020304" pitchFamily="18" charset="0"/>
                <a:ea typeface="Times New Roman" panose="02020603050405020304" pitchFamily="18" charset="0"/>
              </a:rPr>
              <a:t>touche. </a:t>
            </a:r>
            <a:r>
              <a:rPr lang="fr-CA" sz="1800" dirty="0">
                <a:solidFill>
                  <a:srgbClr val="000000"/>
                </a:solidFill>
                <a:latin typeface="Times New Roman" panose="02020603050405020304" pitchFamily="18" charset="0"/>
                <a:ea typeface="Times New Roman" panose="02020603050405020304" pitchFamily="18" charset="0"/>
              </a:rPr>
              <a:t>Une théorie physique nouvelle peut se prouver parce que l'idée ou le sens est relié par le calcul à des mesures qui sont d'un domaine déjà commun à tous les hommes. Un peintre comme Cézanne, un artiste, un philosophe, doivent non seulement créer et exprimer une idée, mais encore réveiller les expériences qui l'enracineront dans les autres consciences. Si l'œuvre est réussie, elle a le pouvoir étrange de s'enseigner elle-même. En suivant les indications du tableau ou du livre, en établissant des recoupements, en heurtant de côté et d'autre, guidés par la clarté confuse d'un style, le lecteur ou le spectateur finissent par retrouver ce qu'on a voulu leur communiquer. Le peintre n'a pu que construire une image. Il faut attendre que </a:t>
            </a:r>
            <a:r>
              <a:rPr lang="fr-CA" sz="1800" b="1" dirty="0">
                <a:solidFill>
                  <a:srgbClr val="000000"/>
                </a:solidFill>
                <a:latin typeface="Times New Roman" panose="02020603050405020304" pitchFamily="18" charset="0"/>
                <a:ea typeface="Times New Roman" panose="02020603050405020304" pitchFamily="18" charset="0"/>
              </a:rPr>
              <a:t>cette image s'anime pour les autres</a:t>
            </a:r>
            <a:r>
              <a:rPr lang="fr-CA" sz="1800" dirty="0">
                <a:solidFill>
                  <a:srgbClr val="000000"/>
                </a:solidFill>
                <a:latin typeface="Times New Roman" panose="02020603050405020304" pitchFamily="18" charset="0"/>
                <a:ea typeface="Times New Roman" panose="02020603050405020304" pitchFamily="18" charset="0"/>
              </a:rPr>
              <a:t>. </a:t>
            </a:r>
            <a:r>
              <a:rPr lang="fr-CA" sz="1800" dirty="0">
                <a:latin typeface="Times New Roman" panose="02020603050405020304" pitchFamily="18" charset="0"/>
                <a:ea typeface="Times New Roman" panose="02020603050405020304" pitchFamily="18" charset="0"/>
              </a:rPr>
              <a:t>[34] </a:t>
            </a:r>
            <a:r>
              <a:rPr lang="fr-CA" sz="1800" u="sng" dirty="0">
                <a:solidFill>
                  <a:srgbClr val="000000"/>
                </a:solidFill>
                <a:latin typeface="Times New Roman" panose="02020603050405020304" pitchFamily="18" charset="0"/>
                <a:ea typeface="Times New Roman" panose="02020603050405020304" pitchFamily="18" charset="0"/>
              </a:rPr>
              <a:t>Alors l'œuvre d'art aura joint ces vies séparées, elle n'existera plus seulement en l'une d'elles comme un rêve tenace ou un délire persistant, ou dans l'espace comme une toile coloriée, elle habitera indivise dans plusieurs esprits, présomptivement dans tout esprit possible, comme une acquisition pour toujours.</a:t>
            </a:r>
            <a:endParaRPr lang="fr-FR" sz="1800" u="sng" dirty="0">
              <a:latin typeface="Times New Roman" panose="02020603050405020304" pitchFamily="18" charset="0"/>
              <a:ea typeface="Times New Roman" panose="02020603050405020304" pitchFamily="18" charset="0"/>
            </a:endParaRPr>
          </a:p>
          <a:p>
            <a:r>
              <a:rPr lang="fr-CA" sz="1800" dirty="0">
                <a:solidFill>
                  <a:srgbClr val="000000"/>
                </a:solidFill>
                <a:latin typeface="Times New Roman" panose="02020603050405020304" pitchFamily="18" charset="0"/>
                <a:ea typeface="Times New Roman" panose="02020603050405020304" pitchFamily="18" charset="0"/>
              </a:rPr>
              <a:t>Ainsi les « hérédités », les « influences », — les accidents de Cézanne, — sont le texte que </a:t>
            </a:r>
            <a:r>
              <a:rPr lang="fr-CA" sz="1800" b="1" dirty="0">
                <a:solidFill>
                  <a:srgbClr val="000000"/>
                </a:solidFill>
                <a:latin typeface="Times New Roman" panose="02020603050405020304" pitchFamily="18" charset="0"/>
                <a:ea typeface="Times New Roman" panose="02020603050405020304" pitchFamily="18" charset="0"/>
              </a:rPr>
              <a:t>la nature et l'histoire lui ont donné pour sa part à déchiffrer.</a:t>
            </a:r>
            <a:r>
              <a:rPr lang="fr-CA" sz="1800" dirty="0">
                <a:solidFill>
                  <a:srgbClr val="000000"/>
                </a:solidFill>
                <a:latin typeface="Times New Roman" panose="02020603050405020304" pitchFamily="18" charset="0"/>
                <a:ea typeface="Times New Roman" panose="02020603050405020304" pitchFamily="18" charset="0"/>
              </a:rPr>
              <a:t> Elles ne fournissent que le sens littéral de son œuvre. Les créations de l'artiste, comme d'ailleurs les décisions libres de l'homme, imposent à ce donné un sens figuré qui n'existait pas avant elles. S'il nous semble que la vie de Cézanne portait en germe son œuvre, c'est parce que nous connaissons l'œuvre d'abord et que nous voyons à travers elle les circonstances de la vie en les chargeant d'un sens que nous empruntons à l'œuvre. Les données de Cézanne que nous énumérons et dont nous parlons comme de conditions pressantes, si elles devaient figurer dans le tissu de projets qu'il était, ne pouvaient le faire qu'en se proposant à lui comme ce qu'il avait à vivre et </a:t>
            </a:r>
            <a:r>
              <a:rPr lang="fr-CA" sz="1800" b="1" dirty="0">
                <a:solidFill>
                  <a:srgbClr val="000000"/>
                </a:solidFill>
                <a:latin typeface="Times New Roman" panose="02020603050405020304" pitchFamily="18" charset="0"/>
                <a:ea typeface="Times New Roman" panose="02020603050405020304" pitchFamily="18" charset="0"/>
              </a:rPr>
              <a:t>en laissant indéterminée la manière de le vivre</a:t>
            </a:r>
            <a:r>
              <a:rPr lang="fr-CA" sz="1800" dirty="0">
                <a:solidFill>
                  <a:srgbClr val="000000"/>
                </a:solidFill>
                <a:latin typeface="Times New Roman" panose="02020603050405020304" pitchFamily="18" charset="0"/>
                <a:ea typeface="Times New Roman" panose="02020603050405020304" pitchFamily="18" charset="0"/>
              </a:rPr>
              <a:t>. </a:t>
            </a:r>
            <a:endParaRPr lang="fr-FR" dirty="0"/>
          </a:p>
        </p:txBody>
      </p:sp>
    </p:spTree>
    <p:extLst>
      <p:ext uri="{BB962C8B-B14F-4D97-AF65-F5344CB8AC3E}">
        <p14:creationId xmlns:p14="http://schemas.microsoft.com/office/powerpoint/2010/main" val="3563738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1B3678-2060-75DA-F51B-229333929DE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3D5B62F-A048-4BEC-149F-6159EAED7F20}"/>
              </a:ext>
            </a:extLst>
          </p:cNvPr>
          <p:cNvSpPr>
            <a:spLocks noGrp="1"/>
          </p:cNvSpPr>
          <p:nvPr>
            <p:ph idx="1"/>
          </p:nvPr>
        </p:nvSpPr>
        <p:spPr/>
        <p:txBody>
          <a:bodyPr>
            <a:normAutofit fontScale="92500" lnSpcReduction="20000"/>
          </a:bodyPr>
          <a:lstStyle/>
          <a:p>
            <a:r>
              <a:rPr lang="fr-CA" sz="1800" dirty="0">
                <a:solidFill>
                  <a:srgbClr val="000000"/>
                </a:solidFill>
                <a:latin typeface="Times New Roman" panose="02020603050405020304" pitchFamily="18" charset="0"/>
                <a:ea typeface="Times New Roman" panose="02020603050405020304" pitchFamily="18" charset="0"/>
              </a:rPr>
              <a:t>Mais comprenons bien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cette liberté. </a:t>
            </a:r>
            <a:r>
              <a:rPr lang="fr-CA" sz="1800" dirty="0">
                <a:solidFill>
                  <a:srgbClr val="000000"/>
                </a:solidFill>
                <a:latin typeface="Times New Roman" panose="02020603050405020304" pitchFamily="18" charset="0"/>
                <a:ea typeface="Times New Roman" panose="02020603050405020304" pitchFamily="18" charset="0"/>
              </a:rPr>
              <a:t>Gardons-nous d'imaginer quelque force abstraite qui superposerait ses effets aux « données » de la vie ou qui introduirait des coupures dans le développement. Il est certain que la vie </a:t>
            </a:r>
            <a:r>
              <a:rPr lang="fr-CA" sz="1800" i="1" dirty="0">
                <a:solidFill>
                  <a:srgbClr val="000000"/>
                </a:solidFill>
                <a:latin typeface="Times New Roman" panose="02020603050405020304" pitchFamily="18" charset="0"/>
                <a:ea typeface="Times New Roman" panose="02020603050405020304" pitchFamily="18" charset="0"/>
              </a:rPr>
              <a:t>n'explique </a:t>
            </a:r>
            <a:r>
              <a:rPr lang="fr-CA" sz="1800" dirty="0">
                <a:solidFill>
                  <a:srgbClr val="000000"/>
                </a:solidFill>
                <a:latin typeface="Times New Roman" panose="02020603050405020304" pitchFamily="18" charset="0"/>
                <a:ea typeface="Times New Roman" panose="02020603050405020304" pitchFamily="18" charset="0"/>
              </a:rPr>
              <a:t>pas l'œuvre, mais certain aussi qu'elles </a:t>
            </a:r>
            <a:r>
              <a:rPr lang="fr-CA" sz="1800" dirty="0">
                <a:latin typeface="Times New Roman" panose="02020603050405020304" pitchFamily="18" charset="0"/>
                <a:ea typeface="Times New Roman" panose="02020603050405020304" pitchFamily="18" charset="0"/>
              </a:rPr>
              <a:t>[35] </a:t>
            </a:r>
            <a:r>
              <a:rPr lang="fr-CA" sz="1800" dirty="0">
                <a:solidFill>
                  <a:srgbClr val="000000"/>
                </a:solidFill>
                <a:latin typeface="Times New Roman" panose="02020603050405020304" pitchFamily="18" charset="0"/>
                <a:ea typeface="Times New Roman" panose="02020603050405020304" pitchFamily="18" charset="0"/>
              </a:rPr>
              <a:t>communiquent. La vérité est que </a:t>
            </a:r>
            <a:r>
              <a:rPr lang="fr-CA" sz="1800" i="1" dirty="0">
                <a:solidFill>
                  <a:srgbClr val="000000"/>
                </a:solidFill>
                <a:latin typeface="Times New Roman" panose="02020603050405020304" pitchFamily="18" charset="0"/>
                <a:ea typeface="Times New Roman" panose="02020603050405020304" pitchFamily="18" charset="0"/>
              </a:rPr>
              <a:t>cette œuvre à faire exigeait cette vie. </a:t>
            </a:r>
            <a:r>
              <a:rPr lang="fr-CA" sz="1800" dirty="0">
                <a:solidFill>
                  <a:srgbClr val="000000"/>
                </a:solidFill>
                <a:latin typeface="Times New Roman" panose="02020603050405020304" pitchFamily="18" charset="0"/>
                <a:ea typeface="Times New Roman" panose="02020603050405020304" pitchFamily="18" charset="0"/>
              </a:rPr>
              <a:t>Dès son début, la vie de Cézanne ne trouvait d'équilibre qu'en s'appuyant à l'œuvre encore future, elle en était le projet, et l'œuvre s'y annonçait par des signes prémonitoires que nous aurions tort de prendre pour des causes, mais qui font de l'œuvre et de la vie une seule aventure. Il n'y a plus ici de causes ni d'effets, ils se rassemblent dans la simultanéité d'un Cézanne éternel qui est la formule à la fois de ce qu'il a voulu être et de ce qu'il a voulu faire. Il y a un rapport entre la constitution schizoïde et l'œuvre de Cézanne parce que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l'œuvre révèle un sens métaphysique de la maladie, — la schizoïdie comme réduction du monde à la totalité des apparences figées et mise en suspens des valeurs expressives, — que la maladie cesse alors d'être un fait absurde et un destin pour devenir une possibilité générale de l'existence humaine quand elle affronte avec conséquence un de ses paradoxes, — le phénomène d'expression, — et qu'enfin c'est la même chose en ce sens-là d'être Cézanne et d'être schizoïde. </a:t>
            </a:r>
            <a:r>
              <a:rPr lang="fr-CA" sz="1800" dirty="0">
                <a:solidFill>
                  <a:srgbClr val="000000"/>
                </a:solidFill>
                <a:latin typeface="Times New Roman" panose="02020603050405020304" pitchFamily="18" charset="0"/>
                <a:ea typeface="Times New Roman" panose="02020603050405020304" pitchFamily="18" charset="0"/>
              </a:rPr>
              <a:t>On ne saurait donc séparer la liberté créatrice des comportements les moins délibérés qui s'indiquaient déjà dans les premiers gestes de Cézanne enfant et dans la manière dont les choses le touchaient. Le sens que Cézanne dans ses tableaux donnera aux choses et aux visages se proposait à lui dans le monde même qui lui apparaissait, Cézanne l'a seulement délivré, ce sont les choses mêmes et les visages mêmes tels qu'il les voyait qui demandaient à être peints ainsi, et Cézanne a seulement dit ce qu'ils </a:t>
            </a:r>
            <a:r>
              <a:rPr lang="fr-CA" sz="1800" i="1" dirty="0">
                <a:solidFill>
                  <a:srgbClr val="000000"/>
                </a:solidFill>
                <a:latin typeface="Times New Roman" panose="02020603050405020304" pitchFamily="18" charset="0"/>
                <a:ea typeface="Times New Roman" panose="02020603050405020304" pitchFamily="18" charset="0"/>
              </a:rPr>
              <a:t>voulaient </a:t>
            </a:r>
            <a:r>
              <a:rPr lang="fr-CA" sz="1800" dirty="0">
                <a:solidFill>
                  <a:srgbClr val="000000"/>
                </a:solidFill>
                <a:latin typeface="Times New Roman" panose="02020603050405020304" pitchFamily="18" charset="0"/>
                <a:ea typeface="Times New Roman" panose="02020603050405020304" pitchFamily="18" charset="0"/>
              </a:rPr>
              <a:t>dire. Mais alors où est la liberté ? Il est vrai, des conditions d'existence ne peuvent </a:t>
            </a:r>
            <a:r>
              <a:rPr lang="fr-CA" sz="1800" dirty="0">
                <a:latin typeface="Times New Roman" panose="02020603050405020304" pitchFamily="18" charset="0"/>
                <a:ea typeface="Times New Roman" panose="02020603050405020304" pitchFamily="18" charset="0"/>
              </a:rPr>
              <a:t>[36] </a:t>
            </a:r>
            <a:r>
              <a:rPr lang="fr-CA" sz="1800" dirty="0">
                <a:solidFill>
                  <a:srgbClr val="000000"/>
                </a:solidFill>
                <a:latin typeface="Times New Roman" panose="02020603050405020304" pitchFamily="18" charset="0"/>
                <a:ea typeface="Times New Roman" panose="02020603050405020304" pitchFamily="18" charset="0"/>
              </a:rPr>
              <a:t>déterminer une conscience que par le détour des raisons d'être et des justifications qu'elle se donne, nous ne pouvons voir que devant nous et sous l'aspect de fins ce qui est nous-mêmes, de sorte que notre vie a toujours la forme du projet ou du choix et nous apparaît ainsi comme spontanée. Mais dire que nous sommes d'emblée la visée d'un avenir, c'est dire aussi que notre projet est déjà arrêté avec nos premières manières d'être, que le choix est déjà fait à notre premier souffle. </a:t>
            </a:r>
            <a:endParaRPr lang="fr-FR" dirty="0"/>
          </a:p>
        </p:txBody>
      </p:sp>
    </p:spTree>
    <p:extLst>
      <p:ext uri="{BB962C8B-B14F-4D97-AF65-F5344CB8AC3E}">
        <p14:creationId xmlns:p14="http://schemas.microsoft.com/office/powerpoint/2010/main" val="1348074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F81F67-AC06-3A31-E731-5BE104405CE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48384D3-CC52-ABA2-16C2-CC356549EF2F}"/>
              </a:ext>
            </a:extLst>
          </p:cNvPr>
          <p:cNvSpPr>
            <a:spLocks noGrp="1"/>
          </p:cNvSpPr>
          <p:nvPr>
            <p:ph idx="1"/>
          </p:nvPr>
        </p:nvSpPr>
        <p:spPr/>
        <p:txBody>
          <a:bodyPr/>
          <a:lstStyle/>
          <a:p>
            <a:r>
              <a:rPr lang="fr-CA" sz="1800" dirty="0">
                <a:solidFill>
                  <a:srgbClr val="000000"/>
                </a:solidFill>
                <a:latin typeface="Times New Roman" panose="02020603050405020304" pitchFamily="18" charset="0"/>
                <a:ea typeface="Times New Roman" panose="02020603050405020304" pitchFamily="18" charset="0"/>
              </a:rPr>
              <a:t>(…)S'il y a une liberté vraie, ce ne peut être qu'au cours de la vie, par le dépassement de notre situation de départ, et cependant sans que nous cessions d'être le</a:t>
            </a:r>
            <a:r>
              <a:rPr lang="fr-CA" sz="1800" dirty="0">
                <a:latin typeface="Times New Roman" panose="02020603050405020304" pitchFamily="18" charset="0"/>
                <a:ea typeface="Times New Roman" panose="02020603050405020304" pitchFamily="18" charset="0"/>
              </a:rPr>
              <a:t> [37] </a:t>
            </a:r>
            <a:r>
              <a:rPr lang="fr-CA" sz="1800" dirty="0">
                <a:solidFill>
                  <a:srgbClr val="000000"/>
                </a:solidFill>
                <a:latin typeface="Times New Roman" panose="02020603050405020304" pitchFamily="18" charset="0"/>
                <a:ea typeface="Times New Roman" panose="02020603050405020304" pitchFamily="18" charset="0"/>
              </a:rPr>
              <a:t>même, — tel est le problème. Deux choses sont sûres à propos de la liberté : que nous ne sommes jamais déterminés, — et que nous ne changeons jamais, que, rétrospectivement, nous pourrons toujours trouver dans notre passé l'annonce de ce que nous sommes devenus. C'est à nous de comprendre les deux choses à la fois et comment la liberté se fait jour en nous sans rompre nos liens avec le monde.</a:t>
            </a:r>
            <a:endParaRPr lang="fr-FR" sz="1800"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69997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0302D-2B84-5460-C984-E4D70CD85A4E}"/>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9724DA23-498F-02F1-AC0D-5A4462203592}"/>
              </a:ext>
            </a:extLst>
          </p:cNvPr>
          <p:cNvSpPr>
            <a:spLocks noGrp="1"/>
          </p:cNvSpPr>
          <p:nvPr>
            <p:ph idx="1"/>
          </p:nvPr>
        </p:nvSpPr>
        <p:spPr/>
        <p:txBody>
          <a:bodyPr>
            <a:normAutofit fontScale="92500" lnSpcReduction="10000"/>
          </a:bodyPr>
          <a:lstStyle/>
          <a:p>
            <a:r>
              <a:rPr lang="fr-CA" sz="1800" dirty="0">
                <a:solidFill>
                  <a:srgbClr val="000000"/>
                </a:solidFill>
                <a:latin typeface="Times New Roman" panose="02020603050405020304" pitchFamily="18" charset="0"/>
                <a:ea typeface="Times New Roman" panose="02020603050405020304" pitchFamily="18" charset="0"/>
              </a:rPr>
              <a:t>Regardons mieux. Pas de révélation pour Léonard. Pas d'abîme ouvert à sa droite, dit Valéry. Sans doute. Mais il y a dans </a:t>
            </a:r>
            <a:r>
              <a:rPr lang="fr-CA" sz="1800" i="1" dirty="0">
                <a:solidFill>
                  <a:srgbClr val="000000"/>
                </a:solidFill>
                <a:latin typeface="Times New Roman" panose="02020603050405020304" pitchFamily="18" charset="0"/>
                <a:ea typeface="Times New Roman" panose="02020603050405020304" pitchFamily="18" charset="0"/>
              </a:rPr>
              <a:t>Sainte Anne, La Vierge et l’Enfant </a:t>
            </a:r>
            <a:r>
              <a:rPr lang="fr-CA" sz="1800" dirty="0">
                <a:solidFill>
                  <a:srgbClr val="000000"/>
                </a:solidFill>
                <a:latin typeface="Times New Roman" panose="02020603050405020304" pitchFamily="18" charset="0"/>
                <a:ea typeface="Times New Roman" panose="02020603050405020304" pitchFamily="18" charset="0"/>
              </a:rPr>
              <a:t>ce manteau de la vierge qui dessine un vautour et s'achève contre le visage de l'Enfant. Il y a ce fragment sur le vol des oiseaux où Vinci s'interrompt soudain pour suivre un souvenir d'enfance : « Je semble avoir été destiné à m'occuper tout particulièrement du vautour, car un de mes premiers souvenirs d'enfance est que, comme j'étais encore au berceau, </a:t>
            </a:r>
            <a:r>
              <a:rPr lang="fr-CA" sz="1800" u="sng" dirty="0">
                <a:solidFill>
                  <a:srgbClr val="000000"/>
                </a:solidFill>
                <a:latin typeface="Times New Roman" panose="02020603050405020304" pitchFamily="18" charset="0"/>
                <a:ea typeface="Times New Roman" panose="02020603050405020304" pitchFamily="18" charset="0"/>
              </a:rPr>
              <a:t>un vautour vint à moi, m'ouvrit la bouche avec sa queue et plusieurs fois me frappa avec cette queue entre les lèvres » . Ainsi même cette conscience transparente a son énigme, — vrai souvenir d'enfance ou phantasme de l'âge mûr. Elle ne partait pas de rien, elle ne se nourrissait pas d'elle-même. Nous voilà engagés dans une histoire secrète et dans une forêt de symboles. Si Freud veut déchiffrer l'énigme d'après ce qu'on sait sur la signification du vol </a:t>
            </a:r>
            <a:r>
              <a:rPr lang="fr-CA" sz="1800" u="sng" dirty="0">
                <a:latin typeface="Times New Roman" panose="02020603050405020304" pitchFamily="18" charset="0"/>
                <a:ea typeface="Times New Roman" panose="02020603050405020304" pitchFamily="18" charset="0"/>
              </a:rPr>
              <a:t>[39] </a:t>
            </a:r>
            <a:r>
              <a:rPr lang="fr-CA" sz="1800" u="sng" dirty="0">
                <a:solidFill>
                  <a:srgbClr val="000000"/>
                </a:solidFill>
                <a:latin typeface="Times New Roman" panose="02020603050405020304" pitchFamily="18" charset="0"/>
                <a:ea typeface="Times New Roman" panose="02020603050405020304" pitchFamily="18" charset="0"/>
              </a:rPr>
              <a:t>des oiseaux, sur les phantasmes de </a:t>
            </a:r>
            <a:r>
              <a:rPr lang="fr-CA" sz="1800" i="1" u="sng" dirty="0" err="1">
                <a:solidFill>
                  <a:srgbClr val="000000"/>
                </a:solidFill>
                <a:latin typeface="Times New Roman" panose="02020603050405020304" pitchFamily="18" charset="0"/>
                <a:ea typeface="Times New Roman" panose="02020603050405020304" pitchFamily="18" charset="0"/>
              </a:rPr>
              <a:t>fellatio</a:t>
            </a:r>
            <a:r>
              <a:rPr lang="fr-CA" sz="1800" i="1" u="sng" dirty="0">
                <a:solidFill>
                  <a:srgbClr val="000000"/>
                </a:solidFill>
                <a:latin typeface="Times New Roman" panose="02020603050405020304" pitchFamily="18" charset="0"/>
                <a:ea typeface="Times New Roman" panose="02020603050405020304" pitchFamily="18" charset="0"/>
              </a:rPr>
              <a:t> </a:t>
            </a:r>
            <a:r>
              <a:rPr lang="fr-CA" sz="1800" u="sng" dirty="0">
                <a:solidFill>
                  <a:srgbClr val="000000"/>
                </a:solidFill>
                <a:latin typeface="Times New Roman" panose="02020603050405020304" pitchFamily="18" charset="0"/>
                <a:ea typeface="Times New Roman" panose="02020603050405020304" pitchFamily="18" charset="0"/>
              </a:rPr>
              <a:t>et leur rapport au temps de l'allaitement, on protestera sans doute</a:t>
            </a:r>
            <a:r>
              <a:rPr lang="fr-CA" sz="1800" dirty="0">
                <a:solidFill>
                  <a:srgbClr val="000000"/>
                </a:solidFill>
                <a:latin typeface="Times New Roman" panose="02020603050405020304" pitchFamily="18" charset="0"/>
                <a:ea typeface="Times New Roman" panose="02020603050405020304" pitchFamily="18" charset="0"/>
              </a:rPr>
              <a:t>. Mais c'est du moins un fait que les </a:t>
            </a:r>
            <a:r>
              <a:rPr lang="fr-CA" sz="1800" dirty="0" err="1">
                <a:solidFill>
                  <a:srgbClr val="000000"/>
                </a:solidFill>
                <a:latin typeface="Times New Roman" panose="02020603050405020304" pitchFamily="18" charset="0"/>
                <a:ea typeface="Times New Roman" panose="02020603050405020304" pitchFamily="18" charset="0"/>
              </a:rPr>
              <a:t>Egyptiens</a:t>
            </a:r>
            <a:r>
              <a:rPr lang="fr-CA" sz="1800" dirty="0">
                <a:solidFill>
                  <a:srgbClr val="000000"/>
                </a:solidFill>
                <a:latin typeface="Times New Roman" panose="02020603050405020304" pitchFamily="18" charset="0"/>
                <a:ea typeface="Times New Roman" panose="02020603050405020304" pitchFamily="18" charset="0"/>
              </a:rPr>
              <a:t> faisaient du vautour le symbole de la maternité, parce que, croyaient-ils, tous les vautours sont femelles et sont fécondés par le vent. C'est un fait aussi que les Pères de l'État se servaient de cette légende pour réfuter par l'histoire naturelle ceux qui ne voulaient pas croire à la maternité d'une vierge, et c'est une probabilité que, dans ses lectures infinies, Léonard ait rencontré cette légende. Il y trouvait le symbole de son propre sort. Il était le fils naturel d'un riche notaire qui épousa, l'année même de sa naissance, la noble dona </a:t>
            </a:r>
            <a:r>
              <a:rPr lang="fr-CA" sz="1800" dirty="0" err="1">
                <a:solidFill>
                  <a:srgbClr val="000000"/>
                </a:solidFill>
                <a:latin typeface="Times New Roman" panose="02020603050405020304" pitchFamily="18" charset="0"/>
                <a:ea typeface="Times New Roman" panose="02020603050405020304" pitchFamily="18" charset="0"/>
              </a:rPr>
              <a:t>Albiere</a:t>
            </a:r>
            <a:r>
              <a:rPr lang="fr-CA" sz="1800" dirty="0">
                <a:solidFill>
                  <a:srgbClr val="000000"/>
                </a:solidFill>
                <a:latin typeface="Times New Roman" panose="02020603050405020304" pitchFamily="18" charset="0"/>
                <a:ea typeface="Times New Roman" panose="02020603050405020304" pitchFamily="18" charset="0"/>
              </a:rPr>
              <a:t> dont il n'eut pas d'enfant, et recueillit à son foyer Léonard, alors âgé de cinq ans. Ses quatre premières années, Léonard les a donc passées avec sa mère, la paysanne abandonnée, il a été un enfant sans père et il a appris le monde dans la seule compagnie de cette grande maman malheureuse qui paraissait l'avoir miraculeusement créé</a:t>
            </a:r>
            <a:r>
              <a:rPr lang="fr-FR" dirty="0">
                <a:effectLst/>
              </a:rPr>
              <a:t> </a:t>
            </a:r>
            <a:r>
              <a:rPr lang="x-none" sz="1800">
                <a:solidFill>
                  <a:srgbClr val="000000"/>
                </a:solidFill>
                <a:latin typeface="Times New Roman" panose="02020603050405020304" pitchFamily="18" charset="0"/>
                <a:ea typeface="Times New Roman" panose="02020603050405020304" pitchFamily="18" charset="0"/>
              </a:rPr>
              <a:t>	Freud. Un souvenir d'enfance de Léonard de Vinci, p. 65.</a:t>
            </a:r>
            <a:endParaRPr lang="fr-FR" sz="1800" dirty="0">
              <a:solidFill>
                <a:srgbClr val="000000"/>
              </a:solidFill>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702525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BBF30-FD28-F459-C410-DAC1764235D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B76A793-FD69-1F29-FECB-061B1171EE12}"/>
              </a:ext>
            </a:extLst>
          </p:cNvPr>
          <p:cNvSpPr>
            <a:spLocks noGrp="1"/>
          </p:cNvSpPr>
          <p:nvPr>
            <p:ph idx="1"/>
          </p:nvPr>
        </p:nvSpPr>
        <p:spPr/>
        <p:txBody>
          <a:bodyPr>
            <a:normAutofit fontScale="77500" lnSpcReduction="20000"/>
          </a:bodyPr>
          <a:lstStyle/>
          <a:p>
            <a:pPr indent="228600" algn="just">
              <a:spcBef>
                <a:spcPts val="600"/>
              </a:spcBef>
              <a:spcAft>
                <a:spcPts val="600"/>
              </a:spcAft>
            </a:pPr>
            <a:r>
              <a:rPr lang="fr-CA" sz="1800" dirty="0">
                <a:solidFill>
                  <a:srgbClr val="000000"/>
                </a:solidFill>
                <a:latin typeface="Times New Roman" panose="02020603050405020304" pitchFamily="18" charset="0"/>
                <a:ea typeface="Times New Roman" panose="02020603050405020304" pitchFamily="18" charset="0"/>
              </a:rPr>
              <a:t>(…) </a:t>
            </a:r>
            <a:r>
              <a:rPr lang="fr-CA" sz="1800" b="1" dirty="0">
                <a:solidFill>
                  <a:srgbClr val="000000"/>
                </a:solidFill>
                <a:latin typeface="Times New Roman" panose="02020603050405020304" pitchFamily="18" charset="0"/>
                <a:ea typeface="Times New Roman" panose="02020603050405020304" pitchFamily="18" charset="0"/>
              </a:rPr>
              <a:t>Il laissait ses œuvres inachevées, comme son père l'avait abandonné. Il ignorait l'autorité, et en matière de connaissance, ne se fiait qu'à la nature et à son jugement propre, comme le font souvent ceux qui n'ont pas été élevés dans l'intimidation et la puissance protectrice du père. </a:t>
            </a:r>
            <a:r>
              <a:rPr lang="fr-CA" sz="1800" dirty="0">
                <a:solidFill>
                  <a:srgbClr val="000000"/>
                </a:solidFill>
                <a:latin typeface="Times New Roman" panose="02020603050405020304" pitchFamily="18" charset="0"/>
                <a:ea typeface="Times New Roman" panose="02020603050405020304" pitchFamily="18" charset="0"/>
              </a:rPr>
              <a:t>Ainsi même ce pur pouvoir d'examen, cette solitude, cette curiosité qui définissent l'esprit ne se sont établis chez Vinci qu'en rapport avec son histoire. Au comble de la liberté, il est, </a:t>
            </a:r>
            <a:r>
              <a:rPr lang="fr-CA" sz="1800" i="1" dirty="0">
                <a:solidFill>
                  <a:srgbClr val="000000"/>
                </a:solidFill>
                <a:latin typeface="Times New Roman" panose="02020603050405020304" pitchFamily="18" charset="0"/>
                <a:ea typeface="Times New Roman" panose="02020603050405020304" pitchFamily="18" charset="0"/>
              </a:rPr>
              <a:t>en cela même, </a:t>
            </a:r>
            <a:r>
              <a:rPr lang="fr-CA" sz="1800" dirty="0">
                <a:solidFill>
                  <a:srgbClr val="000000"/>
                </a:solidFill>
                <a:latin typeface="Times New Roman" panose="02020603050405020304" pitchFamily="18" charset="0"/>
                <a:ea typeface="Times New Roman" panose="02020603050405020304" pitchFamily="18" charset="0"/>
              </a:rPr>
              <a:t>l'enfant qu'il a été, il n'est détaché d'un côté que parce qu'il est attaché ailleurs. Devenir une conscience pure, c'est encore une manière de prendre position à l'égard du monde et des autres, et cette manière, Vinci l'a apprise en assumant la situation qui lui était faite par sa naissance et par son enfance. Il n'y a pas de conscience qui ne soit portée par </a:t>
            </a:r>
            <a:r>
              <a:rPr lang="fr-CA" sz="1800" b="1" dirty="0">
                <a:solidFill>
                  <a:srgbClr val="000000"/>
                </a:solidFill>
                <a:latin typeface="Times New Roman" panose="02020603050405020304" pitchFamily="18" charset="0"/>
                <a:ea typeface="Times New Roman" panose="02020603050405020304" pitchFamily="18" charset="0"/>
              </a:rPr>
              <a:t>son engagement primordial dans la vie et par le mode de cet engagement</a:t>
            </a:r>
            <a:r>
              <a:rPr lang="fr-CA" sz="1800" dirty="0">
                <a:solidFill>
                  <a:srgbClr val="000000"/>
                </a:solidFill>
                <a:latin typeface="Times New Roman" panose="02020603050405020304" pitchFamily="18" charset="0"/>
                <a:ea typeface="Times New Roman" panose="02020603050405020304" pitchFamily="18" charset="0"/>
              </a:rPr>
              <a:t>.</a:t>
            </a:r>
            <a:endParaRPr lang="fr-FR" sz="1800" dirty="0">
              <a:latin typeface="Times New Roman" panose="02020603050405020304" pitchFamily="18" charset="0"/>
              <a:ea typeface="Times New Roman" panose="02020603050405020304" pitchFamily="18" charset="0"/>
            </a:endParaRPr>
          </a:p>
          <a:p>
            <a:r>
              <a:rPr lang="fr-CA" sz="1800" dirty="0">
                <a:solidFill>
                  <a:srgbClr val="000000"/>
                </a:solidFill>
                <a:latin typeface="Times New Roman" panose="02020603050405020304" pitchFamily="18" charset="0"/>
                <a:ea typeface="Times New Roman" panose="02020603050405020304" pitchFamily="18" charset="0"/>
              </a:rPr>
              <a:t>Ce qu'il peut y avoir d'arbitraire dans les </a:t>
            </a:r>
            <a:r>
              <a:rPr lang="fr-CA" sz="1800" i="1" dirty="0">
                <a:solidFill>
                  <a:srgbClr val="000000"/>
                </a:solidFill>
                <a:latin typeface="Times New Roman" panose="02020603050405020304" pitchFamily="18" charset="0"/>
                <a:ea typeface="Times New Roman" panose="02020603050405020304" pitchFamily="18" charset="0"/>
              </a:rPr>
              <a:t>explications </a:t>
            </a:r>
            <a:r>
              <a:rPr lang="fr-CA" sz="1800" dirty="0">
                <a:solidFill>
                  <a:srgbClr val="000000"/>
                </a:solidFill>
                <a:latin typeface="Times New Roman" panose="02020603050405020304" pitchFamily="18" charset="0"/>
                <a:ea typeface="Times New Roman" panose="02020603050405020304" pitchFamily="18" charset="0"/>
              </a:rPr>
              <a:t>de Freud ne saurait ici discréditer l’</a:t>
            </a:r>
            <a:r>
              <a:rPr lang="fr-CA" sz="1800" i="1" dirty="0">
                <a:solidFill>
                  <a:srgbClr val="000000"/>
                </a:solidFill>
                <a:latin typeface="Times New Roman" panose="02020603050405020304" pitchFamily="18" charset="0"/>
                <a:ea typeface="Times New Roman" panose="02020603050405020304" pitchFamily="18" charset="0"/>
              </a:rPr>
              <a:t>intuition psychanalytique. </a:t>
            </a:r>
            <a:r>
              <a:rPr lang="fr-CA" sz="1800" dirty="0">
                <a:solidFill>
                  <a:srgbClr val="000000"/>
                </a:solidFill>
                <a:latin typeface="Times New Roman" panose="02020603050405020304" pitchFamily="18" charset="0"/>
                <a:ea typeface="Times New Roman" panose="02020603050405020304" pitchFamily="18" charset="0"/>
              </a:rPr>
              <a:t>Plus d'une fois, le lecteur est arrêté par l'insuffisance des preuves. Pourquoi ceci et non pas autre chose ? La question semble s'imposer d'autant plus que Freud donne souvent plusieurs interprétations, </a:t>
            </a:r>
            <a:r>
              <a:rPr lang="fr-CA" sz="1800" b="1" dirty="0">
                <a:solidFill>
                  <a:srgbClr val="000000"/>
                </a:solidFill>
                <a:latin typeface="Times New Roman" panose="02020603050405020304" pitchFamily="18" charset="0"/>
                <a:ea typeface="Times New Roman" panose="02020603050405020304" pitchFamily="18" charset="0"/>
              </a:rPr>
              <a:t>chaque symptôme, selon lui, étant « surdéterminé ». Enfin il est bien clair qu'une doctrine qui fait intervenir la sexualité partout ne saurait, selon les règles de la logique inductive, en établir l'efficace nulle part</a:t>
            </a:r>
            <a:r>
              <a:rPr lang="fr-CA" sz="1800" dirty="0">
                <a:solidFill>
                  <a:srgbClr val="000000"/>
                </a:solidFill>
                <a:latin typeface="Times New Roman" panose="02020603050405020304" pitchFamily="18" charset="0"/>
                <a:ea typeface="Times New Roman" panose="02020603050405020304" pitchFamily="18" charset="0"/>
              </a:rPr>
              <a:t>, puisqu'elle se prive de toute contre-épreuve en excluant d'avance</a:t>
            </a:r>
            <a:r>
              <a:rPr lang="fr-CA" sz="1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[42] </a:t>
            </a:r>
            <a:r>
              <a:rPr lang="fr-CA" sz="1800" dirty="0">
                <a:solidFill>
                  <a:srgbClr val="000000"/>
                </a:solidFill>
                <a:latin typeface="Times New Roman" panose="02020603050405020304" pitchFamily="18" charset="0"/>
                <a:ea typeface="Times New Roman" panose="02020603050405020304" pitchFamily="18" charset="0"/>
              </a:rPr>
              <a:t>tout cas différentiel. C'est ainsi qu'on triomphe de la psychanalyse, mais sur le papier seulement. Car les suggestions du psychanalyste, si elles ne peuvent jamais être prouvées, ne peuvent pas davantage être éliminées : comment imputer au hasard les convenances complexes que le psychanalyste découvre entre l'enfant et l'adulte ? Comment nier que la psychanalyse nous a appris à percevoir, d'un moment à l'autre d'une vie, des échos, des allusions, des reprises, un enchaînement que nous ne songerions pas à mettre en doute si Freud en avait fait correctement la théorie ? </a:t>
            </a:r>
            <a:r>
              <a:rPr lang="fr-CA" sz="1800" b="1" dirty="0">
                <a:solidFill>
                  <a:srgbClr val="000000"/>
                </a:solidFill>
                <a:latin typeface="Times New Roman" panose="02020603050405020304" pitchFamily="18" charset="0"/>
                <a:ea typeface="Times New Roman" panose="02020603050405020304" pitchFamily="18" charset="0"/>
              </a:rPr>
              <a:t>La psychanalyse n'est pas faite pour nous donner, comme les sciences de la nature, des rapports nécessaires de cause à effet, mais pour nous indiquer des rapports de</a:t>
            </a:r>
            <a:r>
              <a:rPr lang="fr-CA" sz="1800" b="1" dirty="0">
                <a:solidFill>
                  <a:srgbClr val="000000"/>
                </a:solidFill>
                <a:highlight>
                  <a:srgbClr val="FFFF00"/>
                </a:highlight>
                <a:latin typeface="Times New Roman" panose="02020603050405020304" pitchFamily="18" charset="0"/>
                <a:ea typeface="Times New Roman" panose="02020603050405020304" pitchFamily="18" charset="0"/>
              </a:rPr>
              <a:t> motivation </a:t>
            </a:r>
            <a:r>
              <a:rPr lang="fr-CA" sz="1800" b="1" dirty="0">
                <a:solidFill>
                  <a:srgbClr val="000000"/>
                </a:solidFill>
                <a:latin typeface="Times New Roman" panose="02020603050405020304" pitchFamily="18" charset="0"/>
                <a:ea typeface="Times New Roman" panose="02020603050405020304" pitchFamily="18" charset="0"/>
              </a:rPr>
              <a:t>qui, par principe, sont simplement possibles. </a:t>
            </a:r>
            <a:r>
              <a:rPr lang="fr-CA" sz="1800" dirty="0">
                <a:solidFill>
                  <a:srgbClr val="000000"/>
                </a:solidFill>
                <a:latin typeface="Times New Roman" panose="02020603050405020304" pitchFamily="18" charset="0"/>
                <a:ea typeface="Times New Roman" panose="02020603050405020304" pitchFamily="18" charset="0"/>
              </a:rPr>
              <a:t>Ne nous figurons pas le phantasme du vautour chez Léonard, avec le passé infantile qu'il recouvre, comme une force qui déterminât son avenir. C'est plutôt, comme la parole de l'augure, un symbole ambigu qui s'applique d'avance à plusieurs lignes d'événements possibles. Plus précisément : la naissance et le passé définissent pour chaque vie des catégories ou des dimensions fondamentales qui n'imposent aucun acte en particulier, mais qui se lisent ou se retrouvent en tous. Soit que Léonard cède à son enfance, soit qu'il veuille la fuir, il ne manquera jamais d'être ce qu'il a été.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Les décisions mêmes qui nous transforment sont toujours prises à l'égard d'une situation de fait, et une situation de fait peut bien être acceptée ou refusée, mais ne peut en tout cas manquer de nous fournir notre élan et d'être elle-même pour nous, comme situation « à accepter » ou « à refuser », l'incarnation </a:t>
            </a:r>
            <a:r>
              <a:rPr lang="fr-CA" sz="1800" dirty="0">
                <a:highlight>
                  <a:srgbClr val="FFFF00"/>
                </a:highlight>
                <a:latin typeface="Times New Roman" panose="02020603050405020304" pitchFamily="18" charset="0"/>
                <a:ea typeface="Times New Roman" panose="02020603050405020304" pitchFamily="18" charset="0"/>
              </a:rPr>
              <a:t>[43] </a:t>
            </a:r>
            <a:r>
              <a:rPr lang="fr-CA" sz="1800" dirty="0">
                <a:solidFill>
                  <a:srgbClr val="000000"/>
                </a:solidFill>
                <a:highlight>
                  <a:srgbClr val="FFFF00"/>
                </a:highlight>
                <a:latin typeface="Times New Roman" panose="02020603050405020304" pitchFamily="18" charset="0"/>
                <a:ea typeface="Times New Roman" panose="02020603050405020304" pitchFamily="18" charset="0"/>
              </a:rPr>
              <a:t>de la valeur que nous lui donnons</a:t>
            </a:r>
            <a:r>
              <a:rPr lang="fr-CA" sz="1800" dirty="0">
                <a:solidFill>
                  <a:srgbClr val="000000"/>
                </a:solidFill>
                <a:latin typeface="Times New Roman" panose="02020603050405020304" pitchFamily="18" charset="0"/>
                <a:ea typeface="Times New Roman" panose="02020603050405020304" pitchFamily="18" charset="0"/>
              </a:rPr>
              <a:t>. </a:t>
            </a:r>
            <a:endParaRPr lang="fr-FR" dirty="0"/>
          </a:p>
        </p:txBody>
      </p:sp>
    </p:spTree>
    <p:extLst>
      <p:ext uri="{BB962C8B-B14F-4D97-AF65-F5344CB8AC3E}">
        <p14:creationId xmlns:p14="http://schemas.microsoft.com/office/powerpoint/2010/main" val="501388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ECF1A1-E4B5-0753-103F-567633CE0C2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FA48A97-34F2-4516-9F51-30A2CA9A7D62}"/>
              </a:ext>
            </a:extLst>
          </p:cNvPr>
          <p:cNvSpPr>
            <a:spLocks noGrp="1"/>
          </p:cNvSpPr>
          <p:nvPr>
            <p:ph idx="1"/>
          </p:nvPr>
        </p:nvSpPr>
        <p:spPr/>
        <p:txBody>
          <a:bodyPr>
            <a:normAutofit/>
          </a:bodyPr>
          <a:lstStyle/>
          <a:p>
            <a:pPr indent="0" algn="just">
              <a:spcBef>
                <a:spcPts val="600"/>
              </a:spcBef>
              <a:spcAft>
                <a:spcPts val="600"/>
              </a:spcAft>
              <a:buNone/>
            </a:pPr>
            <a:r>
              <a:rPr lang="fr-CA" sz="1800" dirty="0">
                <a:solidFill>
                  <a:srgbClr val="000000"/>
                </a:solidFill>
                <a:latin typeface="Times New Roman" panose="02020603050405020304" pitchFamily="18" charset="0"/>
                <a:ea typeface="Times New Roman" panose="02020603050405020304" pitchFamily="18" charset="0"/>
              </a:rPr>
              <a:t>(…) Il est donc vrai à la fois que la vie d'un auteur ne nous apprend rien et que, si nous savions la lire, nous y trouverions tout, puisqu'elle est ouverte sur l'œuvre. Comme nous observons les mouvements de quelque animal inconnu sans comprendre la loi qui les habite et les gouverne, ainsi les témoins de </a:t>
            </a:r>
            <a:r>
              <a:rPr lang="fr-CA" sz="1800" b="1" dirty="0">
                <a:solidFill>
                  <a:srgbClr val="000000"/>
                </a:solidFill>
                <a:latin typeface="Times New Roman" panose="02020603050405020304" pitchFamily="18" charset="0"/>
                <a:ea typeface="Times New Roman" panose="02020603050405020304" pitchFamily="18" charset="0"/>
              </a:rPr>
              <a:t>Cézanne ne devinent pas les transmutations qu'il fait subir aux événements et aux expériences, ils sont aveugles pour </a:t>
            </a:r>
            <a:r>
              <a:rPr lang="fr-CA" sz="1800" b="1" i="1" dirty="0">
                <a:solidFill>
                  <a:srgbClr val="000000"/>
                </a:solidFill>
                <a:latin typeface="Times New Roman" panose="02020603050405020304" pitchFamily="18" charset="0"/>
                <a:ea typeface="Times New Roman" panose="02020603050405020304" pitchFamily="18" charset="0"/>
              </a:rPr>
              <a:t>sa </a:t>
            </a:r>
            <a:r>
              <a:rPr lang="fr-CA" sz="1800" b="1" dirty="0">
                <a:solidFill>
                  <a:srgbClr val="000000"/>
                </a:solidFill>
                <a:latin typeface="Times New Roman" panose="02020603050405020304" pitchFamily="18" charset="0"/>
                <a:ea typeface="Times New Roman" panose="02020603050405020304" pitchFamily="18" charset="0"/>
              </a:rPr>
              <a:t>signification, 'pour cette lueur venue de nulle part qui l'enveloppe par moments</a:t>
            </a:r>
            <a:r>
              <a:rPr lang="fr-CA" sz="1800" dirty="0">
                <a:solidFill>
                  <a:srgbClr val="000000"/>
                </a:solidFill>
                <a:latin typeface="Times New Roman" panose="02020603050405020304" pitchFamily="18" charset="0"/>
                <a:ea typeface="Times New Roman" panose="02020603050405020304" pitchFamily="18" charset="0"/>
              </a:rPr>
              <a:t>. Mais lui-même n'est jamais au centre de lui-même, neuf jours sur dix il ne voit autour de lui que la misère de sa vie empirique et de ses essais manques, restes d'une fête inconnue. C'est dans le monde encore, sur une toile, avec des couleurs, qu'il lui faut </a:t>
            </a:r>
            <a:r>
              <a:rPr lang="fr-CA" sz="1800" dirty="0">
                <a:latin typeface="Times New Roman" panose="02020603050405020304" pitchFamily="18" charset="0"/>
                <a:ea typeface="Times New Roman" panose="02020603050405020304" pitchFamily="18" charset="0"/>
              </a:rPr>
              <a:t>[44] </a:t>
            </a:r>
            <a:r>
              <a:rPr lang="fr-CA" sz="1800" dirty="0">
                <a:solidFill>
                  <a:srgbClr val="000000"/>
                </a:solidFill>
                <a:latin typeface="Times New Roman" panose="02020603050405020304" pitchFamily="18" charset="0"/>
                <a:ea typeface="Times New Roman" panose="02020603050405020304" pitchFamily="18" charset="0"/>
              </a:rPr>
              <a:t>réaliser sa liberté. C'est des autres, de leur assentiment qu'il doit attendre la preuve de sa valeur. Voilà pourquoi il interroge ce tableau qui naît sous sa main, il guette les regards des autres posés sur sa toile. Voilà pourquoi il n'a jamais fini de travailler. Nous ne quittons jamais notre vie. Nous ne voyons jamais l'idée ni la liberté face à face.</a:t>
            </a:r>
            <a:endParaRPr lang="fr-FR" sz="1800" dirty="0">
              <a:latin typeface="Times New Roman" panose="02020603050405020304" pitchFamily="18" charset="0"/>
              <a:ea typeface="Times New Roman" panose="02020603050405020304" pitchFamily="18" charset="0"/>
            </a:endParaRPr>
          </a:p>
          <a:p>
            <a:br>
              <a:rPr lang="fr-CA" sz="1800" dirty="0">
                <a:latin typeface="Times New Roman" panose="02020603050405020304" pitchFamily="18" charset="0"/>
                <a:ea typeface="Times New Roman" panose="02020603050405020304" pitchFamily="18" charset="0"/>
              </a:rPr>
            </a:br>
            <a:endParaRPr lang="fr-FR" dirty="0"/>
          </a:p>
        </p:txBody>
      </p:sp>
    </p:spTree>
    <p:extLst>
      <p:ext uri="{BB962C8B-B14F-4D97-AF65-F5344CB8AC3E}">
        <p14:creationId xmlns:p14="http://schemas.microsoft.com/office/powerpoint/2010/main" val="275557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F6876-E621-5F4D-9DAB-A3450BBDC646}"/>
              </a:ext>
            </a:extLst>
          </p:cNvPr>
          <p:cNvSpPr>
            <a:spLocks noGrp="1"/>
          </p:cNvSpPr>
          <p:nvPr>
            <p:ph type="title"/>
          </p:nvPr>
        </p:nvSpPr>
        <p:spPr/>
        <p:txBody>
          <a:bodyPr/>
          <a:lstStyle/>
          <a:p>
            <a:pPr fontAlgn="auto">
              <a:spcAft>
                <a:spcPts val="0"/>
              </a:spcAft>
              <a:defRPr/>
            </a:pPr>
            <a:endParaRPr lang="fr-FR" dirty="0"/>
          </a:p>
        </p:txBody>
      </p:sp>
      <p:sp>
        <p:nvSpPr>
          <p:cNvPr id="3" name="Espace réservé du contenu 2">
            <a:extLst>
              <a:ext uri="{FF2B5EF4-FFF2-40B4-BE49-F238E27FC236}">
                <a16:creationId xmlns:a16="http://schemas.microsoft.com/office/drawing/2014/main" id="{2DF65466-A339-0744-B22E-0FF9911F4476}"/>
              </a:ext>
            </a:extLst>
          </p:cNvPr>
          <p:cNvSpPr>
            <a:spLocks noGrp="1"/>
          </p:cNvSpPr>
          <p:nvPr>
            <p:ph idx="1"/>
          </p:nvPr>
        </p:nvSpPr>
        <p:spPr/>
        <p:txBody>
          <a:bodyPr rtlCol="0">
            <a:normAutofit fontScale="85000" lnSpcReduction="20000"/>
          </a:bodyPr>
          <a:lstStyle/>
          <a:p>
            <a:pPr fontAlgn="auto">
              <a:spcAft>
                <a:spcPts val="0"/>
              </a:spcAft>
              <a:defRPr/>
            </a:pPr>
            <a:endParaRPr lang="fr-FR" dirty="0">
              <a:solidFill>
                <a:schemeClr val="tx1">
                  <a:lumMod val="85000"/>
                  <a:lumOff val="15000"/>
                </a:schemeClr>
              </a:solidFill>
            </a:endParaRPr>
          </a:p>
          <a:p>
            <a:pPr fontAlgn="auto">
              <a:spcAft>
                <a:spcPts val="0"/>
              </a:spcAft>
              <a:defRPr/>
            </a:pPr>
            <a:endParaRPr lang="fr-FR" dirty="0">
              <a:solidFill>
                <a:schemeClr val="tx1">
                  <a:lumMod val="85000"/>
                  <a:lumOff val="15000"/>
                </a:schemeClr>
              </a:solidFill>
            </a:endParaRPr>
          </a:p>
          <a:p>
            <a:pPr fontAlgn="auto">
              <a:spcAft>
                <a:spcPts val="0"/>
              </a:spcAft>
              <a:defRPr/>
            </a:pPr>
            <a:endParaRPr lang="fr-FR" dirty="0">
              <a:solidFill>
                <a:schemeClr val="tx1">
                  <a:lumMod val="85000"/>
                  <a:lumOff val="15000"/>
                </a:schemeClr>
              </a:solidFill>
            </a:endParaRPr>
          </a:p>
          <a:p>
            <a:pPr fontAlgn="auto">
              <a:spcAft>
                <a:spcPts val="0"/>
              </a:spcAft>
              <a:defRPr/>
            </a:pPr>
            <a:endParaRPr lang="fr-FR" dirty="0">
              <a:solidFill>
                <a:schemeClr val="tx1">
                  <a:lumMod val="85000"/>
                  <a:lumOff val="15000"/>
                </a:schemeClr>
              </a:solidFill>
            </a:endParaRPr>
          </a:p>
          <a:p>
            <a:pPr marL="0" indent="0" fontAlgn="auto">
              <a:spcAft>
                <a:spcPts val="0"/>
              </a:spcAft>
              <a:buFont typeface="Arial" panose="020B0604020202020204" pitchFamily="34" charset="0"/>
              <a:buNone/>
              <a:defRPr/>
            </a:pPr>
            <a:endParaRPr lang="fr-FR" dirty="0">
              <a:solidFill>
                <a:schemeClr val="tx1">
                  <a:lumMod val="85000"/>
                  <a:lumOff val="15000"/>
                </a:schemeClr>
              </a:solidFill>
            </a:endParaRPr>
          </a:p>
          <a:p>
            <a:pPr marL="0" indent="0" fontAlgn="auto">
              <a:spcAft>
                <a:spcPts val="0"/>
              </a:spcAft>
              <a:buFont typeface="Arial" panose="020B0604020202020204" pitchFamily="34" charset="0"/>
              <a:buNone/>
              <a:defRPr/>
            </a:pPr>
            <a:endParaRPr lang="fr-FR" dirty="0">
              <a:solidFill>
                <a:schemeClr val="tx1">
                  <a:lumMod val="85000"/>
                  <a:lumOff val="15000"/>
                </a:schemeClr>
              </a:solidFill>
            </a:endParaRPr>
          </a:p>
          <a:p>
            <a:pPr marL="0" indent="0" fontAlgn="auto">
              <a:spcAft>
                <a:spcPts val="0"/>
              </a:spcAft>
              <a:buFont typeface="Arial" panose="020B0604020202020204" pitchFamily="34" charset="0"/>
              <a:buNone/>
              <a:defRPr/>
            </a:pPr>
            <a:endParaRPr lang="fr-FR" dirty="0">
              <a:solidFill>
                <a:schemeClr val="tx1">
                  <a:lumMod val="85000"/>
                  <a:lumOff val="15000"/>
                </a:schemeClr>
              </a:solidFill>
            </a:endParaRPr>
          </a:p>
          <a:p>
            <a:pPr marL="0" indent="0" fontAlgn="auto">
              <a:spcAft>
                <a:spcPts val="0"/>
              </a:spcAft>
              <a:buFont typeface="Arial" panose="020B0604020202020204" pitchFamily="34" charset="0"/>
              <a:buNone/>
              <a:defRPr/>
            </a:pPr>
            <a:r>
              <a:rPr lang="fr-FR" dirty="0">
                <a:solidFill>
                  <a:schemeClr val="tx1">
                    <a:lumMod val="85000"/>
                    <a:lumOff val="15000"/>
                  </a:schemeClr>
                </a:solidFill>
              </a:rPr>
              <a:t>« renverser le platonisme » afin de parvenir à « l’abolition du monde des essences </a:t>
            </a:r>
            <a:r>
              <a:rPr lang="fr-FR" i="1" dirty="0">
                <a:solidFill>
                  <a:schemeClr val="tx1">
                    <a:lumMod val="85000"/>
                    <a:lumOff val="15000"/>
                  </a:schemeClr>
                </a:solidFill>
              </a:rPr>
              <a:t>et</a:t>
            </a:r>
            <a:r>
              <a:rPr lang="fr-FR" dirty="0">
                <a:solidFill>
                  <a:schemeClr val="tx1">
                    <a:lumMod val="85000"/>
                    <a:lumOff val="15000"/>
                  </a:schemeClr>
                </a:solidFill>
              </a:rPr>
              <a:t> du monde des apparences »</a:t>
            </a:r>
          </a:p>
          <a:p>
            <a:pPr marL="0" indent="0" fontAlgn="auto">
              <a:spcAft>
                <a:spcPts val="0"/>
              </a:spcAft>
              <a:buFont typeface="Arial" panose="020B0604020202020204" pitchFamily="34" charset="0"/>
              <a:buNone/>
              <a:defRPr/>
            </a:pPr>
            <a:r>
              <a:rPr lang="fr-FR" dirty="0">
                <a:solidFill>
                  <a:schemeClr val="tx1">
                    <a:lumMod val="85000"/>
                    <a:lumOff val="15000"/>
                  </a:schemeClr>
                </a:solidFill>
              </a:rPr>
              <a:t>Simulacre et philosophie antique I –Platon et le simulacre, in Revue de Métaphysique et de Morale, 1966 ; </a:t>
            </a:r>
            <a:r>
              <a:rPr lang="fr-FR" dirty="0" err="1">
                <a:solidFill>
                  <a:schemeClr val="tx1">
                    <a:lumMod val="85000"/>
                    <a:lumOff val="15000"/>
                  </a:schemeClr>
                </a:solidFill>
              </a:rPr>
              <a:t>reéd</a:t>
            </a:r>
            <a:r>
              <a:rPr lang="fr-FR" dirty="0">
                <a:solidFill>
                  <a:schemeClr val="tx1">
                    <a:lumMod val="85000"/>
                    <a:lumOff val="15000"/>
                  </a:schemeClr>
                </a:solidFill>
              </a:rPr>
              <a:t>. Comme Appendice à Logique du sens, Paris, Minuit, 1969, p.282</a:t>
            </a:r>
          </a:p>
        </p:txBody>
      </p:sp>
      <p:pic>
        <p:nvPicPr>
          <p:cNvPr id="14339" name="Image 4">
            <a:extLst>
              <a:ext uri="{FF2B5EF4-FFF2-40B4-BE49-F238E27FC236}">
                <a16:creationId xmlns:a16="http://schemas.microsoft.com/office/drawing/2014/main" id="{7C1EA1DF-685D-6549-8CFE-615D8C620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54000"/>
            <a:ext cx="279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KADER ATTIA Traditional repair, 2018</a:t>
            </a:r>
          </a:p>
        </p:txBody>
      </p:sp>
      <p:pic>
        <p:nvPicPr>
          <p:cNvPr id="4" name="Content Placeholder 3" descr="emotion_kader"/>
          <p:cNvPicPr>
            <a:picLocks noGrp="1" noChangeAspect="1"/>
          </p:cNvPicPr>
          <p:nvPr>
            <p:ph idx="1"/>
          </p:nvPr>
        </p:nvPicPr>
        <p:blipFill>
          <a:blip r:embed="rId2">
            <a:extLst>
              <a:ext uri="{28A0092B-C50C-407E-A947-70E740481C1C}">
                <a14:useLocalDpi xmlns:a14="http://schemas.microsoft.com/office/drawing/2010/main" val="0"/>
              </a:ext>
            </a:extLst>
          </a:blip>
          <a:srcRect t="9924" b="9924"/>
          <a:stretch>
            <a:fillRect/>
          </a:stretch>
        </p:blipFill>
        <p:spPr/>
      </p:pic>
    </p:spTree>
    <p:extLst>
      <p:ext uri="{BB962C8B-B14F-4D97-AF65-F5344CB8AC3E}">
        <p14:creationId xmlns:p14="http://schemas.microsoft.com/office/powerpoint/2010/main" val="3574536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emotion2"/>
          <p:cNvPicPr>
            <a:picLocks noGrp="1" noChangeAspect="1"/>
          </p:cNvPicPr>
          <p:nvPr>
            <p:ph idx="1"/>
          </p:nvPr>
        </p:nvPicPr>
        <p:blipFill>
          <a:blip r:embed="rId2">
            <a:extLst>
              <a:ext uri="{28A0092B-C50C-407E-A947-70E740481C1C}">
                <a14:useLocalDpi xmlns:a14="http://schemas.microsoft.com/office/drawing/2010/main" val="0"/>
              </a:ext>
            </a:extLst>
          </a:blip>
          <a:srcRect t="15117" b="15117"/>
          <a:stretch>
            <a:fillRect/>
          </a:stretch>
        </p:blipFill>
        <p:spPr/>
      </p:pic>
    </p:spTree>
    <p:extLst>
      <p:ext uri="{BB962C8B-B14F-4D97-AF65-F5344CB8AC3E}">
        <p14:creationId xmlns:p14="http://schemas.microsoft.com/office/powerpoint/2010/main" val="2021791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CFCAB-9CE9-B849-9D10-4DECDD8D86E5}"/>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F05CAAFC-477B-9847-9DFD-30B8974A6B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3112" y="3371056"/>
            <a:ext cx="3227293" cy="2336800"/>
          </a:xfrm>
        </p:spPr>
      </p:pic>
    </p:spTree>
    <p:extLst>
      <p:ext uri="{BB962C8B-B14F-4D97-AF65-F5344CB8AC3E}">
        <p14:creationId xmlns:p14="http://schemas.microsoft.com/office/powerpoint/2010/main" val="2908984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A7CC42-1E1A-1740-B323-EE3F351F193A}"/>
              </a:ext>
            </a:extLst>
          </p:cNvPr>
          <p:cNvSpPr>
            <a:spLocks noGrp="1"/>
          </p:cNvSpPr>
          <p:nvPr>
            <p:ph type="title"/>
          </p:nvPr>
        </p:nvSpPr>
        <p:spPr/>
        <p:txBody>
          <a:bodyPr/>
          <a:lstStyle/>
          <a:p>
            <a:r>
              <a:rPr lang="fr-FR" dirty="0"/>
              <a:t>Brocken Mirror, 2013</a:t>
            </a:r>
          </a:p>
        </p:txBody>
      </p:sp>
      <p:pic>
        <p:nvPicPr>
          <p:cNvPr id="5" name="Espace réservé du contenu 4">
            <a:extLst>
              <a:ext uri="{FF2B5EF4-FFF2-40B4-BE49-F238E27FC236}">
                <a16:creationId xmlns:a16="http://schemas.microsoft.com/office/drawing/2014/main" id="{B45C8A98-5031-334F-8C81-4DC541EF2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423" y="2915322"/>
            <a:ext cx="3180679" cy="2936838"/>
          </a:xfrm>
        </p:spPr>
      </p:pic>
    </p:spTree>
    <p:extLst>
      <p:ext uri="{BB962C8B-B14F-4D97-AF65-F5344CB8AC3E}">
        <p14:creationId xmlns:p14="http://schemas.microsoft.com/office/powerpoint/2010/main" val="14992780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a:t>Repair (2012) Installation, Centre Pompidou, 2015</a:t>
            </a:r>
          </a:p>
        </p:txBody>
      </p:sp>
      <p:pic>
        <p:nvPicPr>
          <p:cNvPr id="4" name="Content Placeholder 3" descr="REPAIR_2012"/>
          <p:cNvPicPr>
            <a:picLocks noGrp="1" noChangeAspect="1"/>
          </p:cNvPicPr>
          <p:nvPr>
            <p:ph idx="1"/>
          </p:nvPr>
        </p:nvPicPr>
        <p:blipFill>
          <a:blip r:embed="rId2">
            <a:extLst>
              <a:ext uri="{28A0092B-C50C-407E-A947-70E740481C1C}">
                <a14:useLocalDpi xmlns:a14="http://schemas.microsoft.com/office/drawing/2010/main" val="0"/>
              </a:ext>
            </a:extLst>
          </a:blip>
          <a:srcRect l="-18381" r="-18381"/>
          <a:stretch>
            <a:fillRect/>
          </a:stretch>
        </p:blipFill>
        <p:spPr>
          <a:xfrm>
            <a:off x="2438400" y="2880417"/>
            <a:ext cx="7315200" cy="3428308"/>
          </a:xfrm>
        </p:spPr>
      </p:pic>
    </p:spTree>
    <p:extLst>
      <p:ext uri="{BB962C8B-B14F-4D97-AF65-F5344CB8AC3E}">
        <p14:creationId xmlns:p14="http://schemas.microsoft.com/office/powerpoint/2010/main" val="3237294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aule_cassé"/>
          <p:cNvPicPr>
            <a:picLocks noGrp="1" noChangeAspect="1"/>
          </p:cNvPicPr>
          <p:nvPr>
            <p:ph idx="1"/>
          </p:nvPr>
        </p:nvPicPr>
        <p:blipFill>
          <a:blip r:embed="rId2">
            <a:extLst>
              <a:ext uri="{28A0092B-C50C-407E-A947-70E740481C1C}">
                <a14:useLocalDpi xmlns:a14="http://schemas.microsoft.com/office/drawing/2010/main" val="0"/>
              </a:ext>
            </a:extLst>
          </a:blip>
          <a:srcRect t="-504" b="-504"/>
          <a:stretch>
            <a:fillRect/>
          </a:stretch>
        </p:blipFill>
        <p:spPr/>
      </p:pic>
    </p:spTree>
    <p:extLst>
      <p:ext uri="{BB962C8B-B14F-4D97-AF65-F5344CB8AC3E}">
        <p14:creationId xmlns:p14="http://schemas.microsoft.com/office/powerpoint/2010/main" val="738001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1600" dirty="0"/>
              <a:t>Vue de l’installation de Kader </a:t>
            </a:r>
            <a:r>
              <a:rPr lang="fr-FR" sz="1600" dirty="0" err="1"/>
              <a:t>Attia</a:t>
            </a:r>
            <a:r>
              <a:rPr lang="fr-FR" sz="1600" dirty="0"/>
              <a:t>, </a:t>
            </a:r>
            <a:r>
              <a:rPr lang="fr-FR" sz="1300" dirty="0"/>
              <a:t>The </a:t>
            </a:r>
            <a:r>
              <a:rPr lang="fr-FR" sz="1300" dirty="0" err="1"/>
              <a:t>Repair</a:t>
            </a:r>
            <a:r>
              <a:rPr lang="fr-FR" sz="1300" dirty="0"/>
              <a:t> </a:t>
            </a:r>
            <a:r>
              <a:rPr lang="fr-FR" sz="1300" dirty="0" err="1"/>
              <a:t>from</a:t>
            </a:r>
            <a:r>
              <a:rPr lang="fr-FR" sz="1300" dirty="0"/>
              <a:t> Occident to Extra-Occidental Cultures, à la Hayward </a:t>
            </a:r>
            <a:r>
              <a:rPr lang="fr-FR" sz="1300" dirty="0" err="1"/>
              <a:t>Gallery</a:t>
            </a:r>
            <a:r>
              <a:rPr lang="fr-FR" sz="1300" dirty="0"/>
              <a:t> ©Kader </a:t>
            </a:r>
            <a:r>
              <a:rPr lang="fr-FR" sz="1300" dirty="0" err="1"/>
              <a:t>Attia</a:t>
            </a:r>
            <a:r>
              <a:rPr lang="fr-FR" sz="1300" dirty="0"/>
              <a:t>, </a:t>
            </a:r>
            <a:r>
              <a:rPr lang="fr-FR" sz="1300" dirty="0" err="1"/>
              <a:t>courtesy</a:t>
            </a:r>
            <a:r>
              <a:rPr lang="fr-FR" sz="1300" dirty="0"/>
              <a:t> Hayward </a:t>
            </a:r>
            <a:r>
              <a:rPr lang="fr-FR" sz="1300" dirty="0" err="1"/>
              <a:t>Gallery</a:t>
            </a:r>
            <a:r>
              <a:rPr lang="fr-FR" sz="1300" dirty="0"/>
              <a:t> 2019. Photo : Linda </a:t>
            </a:r>
            <a:r>
              <a:rPr lang="fr-FR" sz="1300" dirty="0" err="1"/>
              <a:t>Nylind</a:t>
            </a:r>
            <a:endParaRPr lang="en-US" sz="1300" dirty="0"/>
          </a:p>
        </p:txBody>
      </p:sp>
      <p:pic>
        <p:nvPicPr>
          <p:cNvPr id="4" name="Content Placeholder 3" descr="prix_duchamps"/>
          <p:cNvPicPr>
            <a:picLocks noGrp="1" noChangeAspect="1"/>
          </p:cNvPicPr>
          <p:nvPr>
            <p:ph idx="1"/>
          </p:nvPr>
        </p:nvPicPr>
        <p:blipFill>
          <a:blip r:embed="rId2" cstate="print">
            <a:extLst>
              <a:ext uri="{28A0092B-C50C-407E-A947-70E740481C1C}">
                <a14:useLocalDpi xmlns:a14="http://schemas.microsoft.com/office/drawing/2010/main" val="0"/>
              </a:ext>
            </a:extLst>
          </a:blip>
          <a:srcRect l="-8126" r="-8126"/>
          <a:stretch>
            <a:fillRect/>
          </a:stretch>
        </p:blipFill>
        <p:spPr/>
      </p:pic>
    </p:spTree>
    <p:extLst>
      <p:ext uri="{BB962C8B-B14F-4D97-AF65-F5344CB8AC3E}">
        <p14:creationId xmlns:p14="http://schemas.microsoft.com/office/powerpoint/2010/main" val="10856054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1600" b="1" dirty="0">
                <a:hlinkClick r:id="rId2"/>
              </a:rPr>
              <a:t>L’Empreinte de l’Autre, 2016</a:t>
            </a:r>
            <a:br>
              <a:rPr lang="fr-FR" sz="1600" b="1" dirty="0"/>
            </a:br>
            <a:endParaRPr lang="en-US" sz="1600" dirty="0"/>
          </a:p>
        </p:txBody>
      </p:sp>
      <p:pic>
        <p:nvPicPr>
          <p:cNvPr id="4" name="Content Placeholder 3" descr="prix_duchamps_2"/>
          <p:cNvPicPr>
            <a:picLocks noGrp="1" noChangeAspect="1"/>
          </p:cNvPicPr>
          <p:nvPr>
            <p:ph idx="1"/>
          </p:nvPr>
        </p:nvPicPr>
        <p:blipFill>
          <a:blip r:embed="rId3">
            <a:extLst>
              <a:ext uri="{28A0092B-C50C-407E-A947-70E740481C1C}">
                <a14:useLocalDpi xmlns:a14="http://schemas.microsoft.com/office/drawing/2010/main" val="0"/>
              </a:ext>
            </a:extLst>
          </a:blip>
          <a:srcRect l="-53336" r="-53336"/>
          <a:stretch>
            <a:fillRect/>
          </a:stretch>
        </p:blipFill>
        <p:spPr/>
      </p:pic>
    </p:spTree>
    <p:extLst>
      <p:ext uri="{BB962C8B-B14F-4D97-AF65-F5344CB8AC3E}">
        <p14:creationId xmlns:p14="http://schemas.microsoft.com/office/powerpoint/2010/main" val="3585107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D12EC-3EBC-694C-908C-5AFBC8F7975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83E9450-9C9F-794F-80A4-4AFEB8C655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5287" y="2770189"/>
            <a:ext cx="6281426" cy="3538537"/>
          </a:xfrm>
        </p:spPr>
      </p:pic>
    </p:spTree>
    <p:extLst>
      <p:ext uri="{BB962C8B-B14F-4D97-AF65-F5344CB8AC3E}">
        <p14:creationId xmlns:p14="http://schemas.microsoft.com/office/powerpoint/2010/main" val="38114402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E0045-4A2F-9743-BECC-11C945D736E9}"/>
              </a:ext>
            </a:extLst>
          </p:cNvPr>
          <p:cNvSpPr>
            <a:spLocks noGrp="1"/>
          </p:cNvSpPr>
          <p:nvPr>
            <p:ph type="title"/>
          </p:nvPr>
        </p:nvSpPr>
        <p:spPr/>
        <p:txBody>
          <a:bodyPr>
            <a:normAutofit/>
          </a:bodyPr>
          <a:lstStyle/>
          <a:p>
            <a:r>
              <a:rPr lang="fr-FR" sz="1800" dirty="0">
                <a:hlinkClick r:id="rId2" tooltip="Untitled (Couscous) – Kunsternes"/>
              </a:rPr>
              <a:t>Kunsternes, Oslo, Norway, 2009</a:t>
            </a:r>
            <a:endParaRPr lang="fr-FR" sz="1800" dirty="0"/>
          </a:p>
        </p:txBody>
      </p:sp>
      <p:pic>
        <p:nvPicPr>
          <p:cNvPr id="5" name="Espace réservé du contenu 4">
            <a:extLst>
              <a:ext uri="{FF2B5EF4-FFF2-40B4-BE49-F238E27FC236}">
                <a16:creationId xmlns:a16="http://schemas.microsoft.com/office/drawing/2014/main" id="{2EE43267-3AC0-1D42-838A-B40A22D667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5654" y="2770189"/>
            <a:ext cx="4720693" cy="3538537"/>
          </a:xfrm>
        </p:spPr>
      </p:pic>
    </p:spTree>
    <p:extLst>
      <p:ext uri="{BB962C8B-B14F-4D97-AF65-F5344CB8AC3E}">
        <p14:creationId xmlns:p14="http://schemas.microsoft.com/office/powerpoint/2010/main" val="1692966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4DC05B-9FC4-1342-964C-E987B2A1B735}"/>
              </a:ext>
            </a:extLst>
          </p:cNvPr>
          <p:cNvSpPr>
            <a:spLocks noGrp="1"/>
          </p:cNvSpPr>
          <p:nvPr>
            <p:ph type="title"/>
          </p:nvPr>
        </p:nvSpPr>
        <p:spPr/>
        <p:txBody>
          <a:bodyPr/>
          <a:lstStyle/>
          <a:p>
            <a:pPr fontAlgn="auto">
              <a:spcAft>
                <a:spcPts val="0"/>
              </a:spcAft>
              <a:defRPr/>
            </a:pPr>
            <a:r>
              <a:rPr lang="fr-FR" dirty="0"/>
              <a:t>CÉZANNE 1839-1906, AIX-EN-PROVENCE</a:t>
            </a:r>
          </a:p>
        </p:txBody>
      </p:sp>
      <p:sp>
        <p:nvSpPr>
          <p:cNvPr id="15362" name="Espace réservé du contenu 2">
            <a:extLst>
              <a:ext uri="{FF2B5EF4-FFF2-40B4-BE49-F238E27FC236}">
                <a16:creationId xmlns:a16="http://schemas.microsoft.com/office/drawing/2014/main" id="{CBBB6CC3-B10E-E043-8FDD-E34BD4D7C69C}"/>
              </a:ext>
            </a:extLst>
          </p:cNvPr>
          <p:cNvSpPr>
            <a:spLocks noGrp="1" noChangeArrowheads="1"/>
          </p:cNvSpPr>
          <p:nvPr>
            <p:ph idx="1"/>
          </p:nvPr>
        </p:nvSpPr>
        <p:spPr/>
        <p:txBody>
          <a:bodyPr>
            <a:normAutofit lnSpcReduction="10000"/>
          </a:bodyPr>
          <a:lstStyle/>
          <a:p>
            <a:r>
              <a:rPr lang="fr-FR" altLang="fr-FR"/>
              <a:t>« je vous dois la vérité en peinture (..) ce que j’essaie de vous traduire est plus mystérieux que tout. C’est l’enchevêtrement aux racines même de l’Être , à la source de l’impalpable sensation »</a:t>
            </a:r>
          </a:p>
          <a:p>
            <a:r>
              <a:rPr lang="fr-FR" altLang="fr-FR"/>
              <a:t>« …traiter la nature par le cylindre la sphère le cône, le tout mis en perspective, soit que chaque coté d’un objet, un plan  se dirige vers un point central » « Les ligne parallèle à l’horizon donnent l’etendue, soit une section de la nature (…) les lignes perpendiculaires donnent la profondeur. Or, la nature pour nous hommes est plus en profondeur qu’en surface, d’où la nécessité d’introduire nos vibrations de lumière (…) pour faire sentir l’air »</a:t>
            </a:r>
          </a:p>
          <a:p>
            <a:r>
              <a:rPr lang="fr-FR" altLang="fr-FR"/>
              <a:t>Cézanne, </a:t>
            </a:r>
            <a:r>
              <a:rPr lang="fr-FR" altLang="fr-FR" i="1"/>
              <a:t>Lettres à Emile Bonnard, 24 et 26 mai, 1904</a:t>
            </a:r>
            <a:endParaRPr lang="fr-FR" alt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38F07-6C6A-A249-B162-7AC04E590DC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941723B-4CA3-B54B-8946-5225CA5EC9C4}"/>
              </a:ext>
            </a:extLst>
          </p:cNvPr>
          <p:cNvSpPr>
            <a:spLocks noGrp="1"/>
          </p:cNvSpPr>
          <p:nvPr>
            <p:ph idx="1"/>
          </p:nvPr>
        </p:nvSpPr>
        <p:spPr/>
        <p:txBody>
          <a:bodyPr/>
          <a:lstStyle/>
          <a:p>
            <a:r>
              <a:rPr lang="fr-FR" i="1" dirty="0"/>
              <a:t>Réfléchir la mémoire, le </a:t>
            </a:r>
            <a:r>
              <a:rPr lang="fr-FR" dirty="0"/>
              <a:t>chirurgien Stéphane Romano : « Il y a cette contradiction de l’appartenance de l’homme à l’ensemble des animaux qui est due a cette possibilité de réparation. C’est à dire que en réparant d’une certaine manière il [l’homme]  sors du règne animal […]. Il n’est plus la victime de la sélection naturelle  donné par la faiblisse. Il peut réparer la faiblisse. La faiblesse de toute sorte : esthétique,  physique et intellectuelle. Il peut intégrer les victimes de cette faiblisse dans la société humaine ». (Réfléchir la mémoire</a:t>
            </a:r>
            <a:r>
              <a:rPr lang="en-US" dirty="0"/>
              <a:t>, 2016 video couleur </a:t>
            </a:r>
            <a:r>
              <a:rPr lang="fr-FR" dirty="0"/>
              <a:t>45:56 min, ici 0,1’-0,41’).</a:t>
            </a:r>
          </a:p>
          <a:p>
            <a:endParaRPr lang="fr-FR" dirty="0"/>
          </a:p>
        </p:txBody>
      </p:sp>
    </p:spTree>
    <p:extLst>
      <p:ext uri="{BB962C8B-B14F-4D97-AF65-F5344CB8AC3E}">
        <p14:creationId xmlns:p14="http://schemas.microsoft.com/office/powerpoint/2010/main" val="1630907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b="1" dirty="0" err="1"/>
              <a:t>Reflecting</a:t>
            </a:r>
            <a:r>
              <a:rPr lang="fr-FR" b="1" dirty="0"/>
              <a:t> Memory, 2016 </a:t>
            </a:r>
            <a:br>
              <a:rPr lang="fr-FR" b="1" dirty="0"/>
            </a:br>
            <a:r>
              <a:rPr lang="fr-FR" sz="1800" dirty="0" err="1"/>
              <a:t>Video</a:t>
            </a:r>
            <a:r>
              <a:rPr lang="fr-FR" sz="1800" dirty="0"/>
              <a:t>, HD, </a:t>
            </a:r>
            <a:r>
              <a:rPr lang="fr-FR" sz="1800" dirty="0" err="1"/>
              <a:t>colour</a:t>
            </a:r>
            <a:r>
              <a:rPr lang="fr-FR" sz="1800" dirty="0"/>
              <a:t>, </a:t>
            </a:r>
            <a:r>
              <a:rPr lang="fr-FR" sz="1800" dirty="0" err="1"/>
              <a:t>sound</a:t>
            </a:r>
            <a:r>
              <a:rPr lang="fr-FR" sz="1800" dirty="0"/>
              <a:t>, 45:56 min.</a:t>
            </a:r>
            <a:endParaRPr lang="en-US" sz="1800" dirty="0"/>
          </a:p>
        </p:txBody>
      </p:sp>
      <p:pic>
        <p:nvPicPr>
          <p:cNvPr id="4" name="Content Placeholder 3" descr="Réfléchir-la-Mémoire-6.jpg"/>
          <p:cNvPicPr>
            <a:picLocks noGrp="1" noChangeAspect="1"/>
          </p:cNvPicPr>
          <p:nvPr>
            <p:ph idx="1"/>
          </p:nvPr>
        </p:nvPicPr>
        <p:blipFill>
          <a:blip r:embed="rId2">
            <a:extLst>
              <a:ext uri="{28A0092B-C50C-407E-A947-70E740481C1C}">
                <a14:useLocalDpi xmlns:a14="http://schemas.microsoft.com/office/drawing/2010/main" val="0"/>
              </a:ext>
            </a:extLst>
          </a:blip>
          <a:srcRect t="13721" b="13721"/>
          <a:stretch>
            <a:fillRect/>
          </a:stretch>
        </p:blipFill>
        <p:spPr/>
      </p:pic>
    </p:spTree>
    <p:extLst>
      <p:ext uri="{BB962C8B-B14F-4D97-AF65-F5344CB8AC3E}">
        <p14:creationId xmlns:p14="http://schemas.microsoft.com/office/powerpoint/2010/main" val="3128524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fléchir-la-Mémoire-3.jpg"/>
          <p:cNvPicPr>
            <a:picLocks noGrp="1" noChangeAspect="1"/>
          </p:cNvPicPr>
          <p:nvPr>
            <p:ph idx="1"/>
          </p:nvPr>
        </p:nvPicPr>
        <p:blipFill>
          <a:blip r:embed="rId2">
            <a:extLst>
              <a:ext uri="{28A0092B-C50C-407E-A947-70E740481C1C}">
                <a14:useLocalDpi xmlns:a14="http://schemas.microsoft.com/office/drawing/2010/main" val="0"/>
              </a:ext>
            </a:extLst>
          </a:blip>
          <a:srcRect l="-18891" r="-18891"/>
          <a:stretch>
            <a:fillRect/>
          </a:stretch>
        </p:blipFill>
        <p:spPr/>
      </p:pic>
    </p:spTree>
    <p:extLst>
      <p:ext uri="{BB962C8B-B14F-4D97-AF65-F5344CB8AC3E}">
        <p14:creationId xmlns:p14="http://schemas.microsoft.com/office/powerpoint/2010/main" val="15127827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fléchir-la-Mémoire-4.jpg"/>
          <p:cNvPicPr>
            <a:picLocks noGrp="1" noChangeAspect="1"/>
          </p:cNvPicPr>
          <p:nvPr>
            <p:ph idx="1"/>
          </p:nvPr>
        </p:nvPicPr>
        <p:blipFill>
          <a:blip r:embed="rId2">
            <a:extLst>
              <a:ext uri="{28A0092B-C50C-407E-A947-70E740481C1C}">
                <a14:useLocalDpi xmlns:a14="http://schemas.microsoft.com/office/drawing/2010/main" val="0"/>
              </a:ext>
            </a:extLst>
          </a:blip>
          <a:srcRect l="-18891" r="-18891"/>
          <a:stretch>
            <a:fillRect/>
          </a:stretch>
        </p:blipFill>
        <p:spPr/>
      </p:pic>
    </p:spTree>
    <p:extLst>
      <p:ext uri="{BB962C8B-B14F-4D97-AF65-F5344CB8AC3E}">
        <p14:creationId xmlns:p14="http://schemas.microsoft.com/office/powerpoint/2010/main" val="1851590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Traditional repair, 2018</a:t>
            </a:r>
          </a:p>
        </p:txBody>
      </p:sp>
      <p:pic>
        <p:nvPicPr>
          <p:cNvPr id="4" name="Content Placeholder 3" descr="emotion_kader"/>
          <p:cNvPicPr>
            <a:picLocks noGrp="1" noChangeAspect="1"/>
          </p:cNvPicPr>
          <p:nvPr>
            <p:ph idx="1"/>
          </p:nvPr>
        </p:nvPicPr>
        <p:blipFill>
          <a:blip r:embed="rId2">
            <a:extLst>
              <a:ext uri="{28A0092B-C50C-407E-A947-70E740481C1C}">
                <a14:useLocalDpi xmlns:a14="http://schemas.microsoft.com/office/drawing/2010/main" val="0"/>
              </a:ext>
            </a:extLst>
          </a:blip>
          <a:srcRect t="9924" b="9924"/>
          <a:stretch>
            <a:fillRect/>
          </a:stretch>
        </p:blipFill>
        <p:spPr/>
      </p:pic>
    </p:spTree>
    <p:extLst>
      <p:ext uri="{BB962C8B-B14F-4D97-AF65-F5344CB8AC3E}">
        <p14:creationId xmlns:p14="http://schemas.microsoft.com/office/powerpoint/2010/main" val="23555805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emotion2"/>
          <p:cNvPicPr>
            <a:picLocks noGrp="1" noChangeAspect="1"/>
          </p:cNvPicPr>
          <p:nvPr>
            <p:ph idx="1"/>
          </p:nvPr>
        </p:nvPicPr>
        <p:blipFill>
          <a:blip r:embed="rId2">
            <a:extLst>
              <a:ext uri="{28A0092B-C50C-407E-A947-70E740481C1C}">
                <a14:useLocalDpi xmlns:a14="http://schemas.microsoft.com/office/drawing/2010/main" val="0"/>
              </a:ext>
            </a:extLst>
          </a:blip>
          <a:srcRect t="15117" b="15117"/>
          <a:stretch>
            <a:fillRect/>
          </a:stretch>
        </p:blipFill>
        <p:spPr/>
      </p:pic>
    </p:spTree>
    <p:extLst>
      <p:ext uri="{BB962C8B-B14F-4D97-AF65-F5344CB8AC3E}">
        <p14:creationId xmlns:p14="http://schemas.microsoft.com/office/powerpoint/2010/main" val="727968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CFCAB-9CE9-B849-9D10-4DECDD8D86E5}"/>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F05CAAFC-477B-9847-9DFD-30B8974A6B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3112" y="3371056"/>
            <a:ext cx="3227293" cy="2336800"/>
          </a:xfrm>
        </p:spPr>
      </p:pic>
    </p:spTree>
    <p:extLst>
      <p:ext uri="{BB962C8B-B14F-4D97-AF65-F5344CB8AC3E}">
        <p14:creationId xmlns:p14="http://schemas.microsoft.com/office/powerpoint/2010/main" val="13226780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A7CC42-1E1A-1740-B323-EE3F351F193A}"/>
              </a:ext>
            </a:extLst>
          </p:cNvPr>
          <p:cNvSpPr>
            <a:spLocks noGrp="1"/>
          </p:cNvSpPr>
          <p:nvPr>
            <p:ph type="title"/>
          </p:nvPr>
        </p:nvSpPr>
        <p:spPr/>
        <p:txBody>
          <a:bodyPr/>
          <a:lstStyle/>
          <a:p>
            <a:r>
              <a:rPr lang="fr-FR" dirty="0"/>
              <a:t>Brocken Mirror, 2013</a:t>
            </a:r>
          </a:p>
        </p:txBody>
      </p:sp>
      <p:pic>
        <p:nvPicPr>
          <p:cNvPr id="5" name="Espace réservé du contenu 4">
            <a:extLst>
              <a:ext uri="{FF2B5EF4-FFF2-40B4-BE49-F238E27FC236}">
                <a16:creationId xmlns:a16="http://schemas.microsoft.com/office/drawing/2014/main" id="{B45C8A98-5031-334F-8C81-4DC541EF2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423" y="2915322"/>
            <a:ext cx="3180679" cy="2936838"/>
          </a:xfrm>
        </p:spPr>
      </p:pic>
    </p:spTree>
    <p:extLst>
      <p:ext uri="{BB962C8B-B14F-4D97-AF65-F5344CB8AC3E}">
        <p14:creationId xmlns:p14="http://schemas.microsoft.com/office/powerpoint/2010/main" val="39063995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a:t>Repair (2012) Installation, Centre Pompidou, 2015</a:t>
            </a:r>
          </a:p>
        </p:txBody>
      </p:sp>
      <p:pic>
        <p:nvPicPr>
          <p:cNvPr id="4" name="Content Placeholder 3" descr="REPAIR_2012"/>
          <p:cNvPicPr>
            <a:picLocks noGrp="1" noChangeAspect="1"/>
          </p:cNvPicPr>
          <p:nvPr>
            <p:ph idx="1"/>
          </p:nvPr>
        </p:nvPicPr>
        <p:blipFill>
          <a:blip r:embed="rId2">
            <a:extLst>
              <a:ext uri="{28A0092B-C50C-407E-A947-70E740481C1C}">
                <a14:useLocalDpi xmlns:a14="http://schemas.microsoft.com/office/drawing/2010/main" val="0"/>
              </a:ext>
            </a:extLst>
          </a:blip>
          <a:srcRect l="-18381" r="-18381"/>
          <a:stretch>
            <a:fillRect/>
          </a:stretch>
        </p:blipFill>
        <p:spPr>
          <a:xfrm>
            <a:off x="2438400" y="2880417"/>
            <a:ext cx="7315200" cy="3428308"/>
          </a:xfrm>
        </p:spPr>
      </p:pic>
    </p:spTree>
    <p:extLst>
      <p:ext uri="{BB962C8B-B14F-4D97-AF65-F5344CB8AC3E}">
        <p14:creationId xmlns:p14="http://schemas.microsoft.com/office/powerpoint/2010/main" val="41072387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aule_cassé"/>
          <p:cNvPicPr>
            <a:picLocks noGrp="1" noChangeAspect="1"/>
          </p:cNvPicPr>
          <p:nvPr>
            <p:ph idx="1"/>
          </p:nvPr>
        </p:nvPicPr>
        <p:blipFill>
          <a:blip r:embed="rId2">
            <a:extLst>
              <a:ext uri="{28A0092B-C50C-407E-A947-70E740481C1C}">
                <a14:useLocalDpi xmlns:a14="http://schemas.microsoft.com/office/drawing/2010/main" val="0"/>
              </a:ext>
            </a:extLst>
          </a:blip>
          <a:srcRect t="-504" b="-504"/>
          <a:stretch>
            <a:fillRect/>
          </a:stretch>
        </p:blipFill>
        <p:spPr/>
      </p:pic>
    </p:spTree>
    <p:extLst>
      <p:ext uri="{BB962C8B-B14F-4D97-AF65-F5344CB8AC3E}">
        <p14:creationId xmlns:p14="http://schemas.microsoft.com/office/powerpoint/2010/main" val="629155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FCD5E8-8D30-8241-A11C-49840E741972}"/>
              </a:ext>
            </a:extLst>
          </p:cNvPr>
          <p:cNvSpPr>
            <a:spLocks noGrp="1"/>
          </p:cNvSpPr>
          <p:nvPr>
            <p:ph type="title"/>
          </p:nvPr>
        </p:nvSpPr>
        <p:spPr/>
        <p:txBody>
          <a:bodyPr/>
          <a:lstStyle/>
          <a:p>
            <a:pPr fontAlgn="auto">
              <a:spcAft>
                <a:spcPts val="0"/>
              </a:spcAft>
              <a:defRPr/>
            </a:pPr>
            <a:endParaRPr lang="fr-FR"/>
          </a:p>
        </p:txBody>
      </p:sp>
      <p:sp>
        <p:nvSpPr>
          <p:cNvPr id="16386" name="Espace réservé du contenu 2">
            <a:extLst>
              <a:ext uri="{FF2B5EF4-FFF2-40B4-BE49-F238E27FC236}">
                <a16:creationId xmlns:a16="http://schemas.microsoft.com/office/drawing/2014/main" id="{30D0756F-F560-7A45-B4F4-1D417525CCB2}"/>
              </a:ext>
            </a:extLst>
          </p:cNvPr>
          <p:cNvSpPr>
            <a:spLocks noGrp="1" noChangeArrowheads="1"/>
          </p:cNvSpPr>
          <p:nvPr>
            <p:ph idx="1"/>
          </p:nvPr>
        </p:nvSpPr>
        <p:spPr/>
        <p:txBody>
          <a:bodyPr/>
          <a:lstStyle/>
          <a:p>
            <a:r>
              <a:rPr lang="fr-FR" altLang="fr-FR"/>
              <a:t>« comment rendre visibles des forces invisibles? »</a:t>
            </a:r>
          </a:p>
          <a:p>
            <a:r>
              <a:rPr lang="fr-FR" altLang="fr-FR"/>
              <a:t>« Et n’est-ce pas le génie de Cézanne, avoir subordonné tous les moyens de la peinture à cette tache : rendre visibles la force de plissement des montages, la force de germination de la pomme, la force thermique d’un paysage, etc? »</a:t>
            </a:r>
          </a:p>
          <a:p>
            <a:r>
              <a:rPr lang="fr-FR" altLang="fr-FR"/>
              <a:t>Logique de la sensation, p. 58</a:t>
            </a:r>
          </a:p>
          <a:p>
            <a:endParaRPr lang="fr-FR" altLang="fr-F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1600" dirty="0"/>
              <a:t>Vue de l’installation de Kader </a:t>
            </a:r>
            <a:r>
              <a:rPr lang="fr-FR" sz="1600" dirty="0" err="1"/>
              <a:t>Attia</a:t>
            </a:r>
            <a:r>
              <a:rPr lang="fr-FR" sz="1600" dirty="0"/>
              <a:t>, </a:t>
            </a:r>
            <a:r>
              <a:rPr lang="fr-FR" sz="1300" dirty="0"/>
              <a:t>The </a:t>
            </a:r>
            <a:r>
              <a:rPr lang="fr-FR" sz="1300" dirty="0" err="1"/>
              <a:t>Repair</a:t>
            </a:r>
            <a:r>
              <a:rPr lang="fr-FR" sz="1300" dirty="0"/>
              <a:t> </a:t>
            </a:r>
            <a:r>
              <a:rPr lang="fr-FR" sz="1300" dirty="0" err="1"/>
              <a:t>from</a:t>
            </a:r>
            <a:r>
              <a:rPr lang="fr-FR" sz="1300" dirty="0"/>
              <a:t> Occident to Extra-Occidental Cultures, à la Hayward </a:t>
            </a:r>
            <a:r>
              <a:rPr lang="fr-FR" sz="1300" dirty="0" err="1"/>
              <a:t>Gallery</a:t>
            </a:r>
            <a:r>
              <a:rPr lang="fr-FR" sz="1300" dirty="0"/>
              <a:t> ©Kader </a:t>
            </a:r>
            <a:r>
              <a:rPr lang="fr-FR" sz="1300" dirty="0" err="1"/>
              <a:t>Attia</a:t>
            </a:r>
            <a:r>
              <a:rPr lang="fr-FR" sz="1300" dirty="0"/>
              <a:t>, </a:t>
            </a:r>
            <a:r>
              <a:rPr lang="fr-FR" sz="1300" dirty="0" err="1"/>
              <a:t>courtesy</a:t>
            </a:r>
            <a:r>
              <a:rPr lang="fr-FR" sz="1300" dirty="0"/>
              <a:t> Hayward </a:t>
            </a:r>
            <a:r>
              <a:rPr lang="fr-FR" sz="1300" dirty="0" err="1"/>
              <a:t>Gallery</a:t>
            </a:r>
            <a:r>
              <a:rPr lang="fr-FR" sz="1300" dirty="0"/>
              <a:t> 2019. Photo : Linda </a:t>
            </a:r>
            <a:r>
              <a:rPr lang="fr-FR" sz="1300" dirty="0" err="1"/>
              <a:t>Nylind</a:t>
            </a:r>
            <a:endParaRPr lang="en-US" sz="1300" dirty="0"/>
          </a:p>
        </p:txBody>
      </p:sp>
      <p:pic>
        <p:nvPicPr>
          <p:cNvPr id="4" name="Content Placeholder 3" descr="prix_duchamps"/>
          <p:cNvPicPr>
            <a:picLocks noGrp="1" noChangeAspect="1"/>
          </p:cNvPicPr>
          <p:nvPr>
            <p:ph idx="1"/>
          </p:nvPr>
        </p:nvPicPr>
        <p:blipFill>
          <a:blip r:embed="rId2" cstate="print">
            <a:extLst>
              <a:ext uri="{28A0092B-C50C-407E-A947-70E740481C1C}">
                <a14:useLocalDpi xmlns:a14="http://schemas.microsoft.com/office/drawing/2010/main" val="0"/>
              </a:ext>
            </a:extLst>
          </a:blip>
          <a:srcRect l="-8126" r="-8126"/>
          <a:stretch>
            <a:fillRect/>
          </a:stretch>
        </p:blipFill>
        <p:spPr/>
      </p:pic>
    </p:spTree>
    <p:extLst>
      <p:ext uri="{BB962C8B-B14F-4D97-AF65-F5344CB8AC3E}">
        <p14:creationId xmlns:p14="http://schemas.microsoft.com/office/powerpoint/2010/main" val="1955393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1600" b="1" dirty="0">
                <a:hlinkClick r:id="rId2"/>
              </a:rPr>
              <a:t>L’Empreinte de l’Autre, 2016</a:t>
            </a:r>
            <a:br>
              <a:rPr lang="fr-FR" sz="1600" b="1" dirty="0"/>
            </a:br>
            <a:endParaRPr lang="en-US" sz="1600" dirty="0"/>
          </a:p>
        </p:txBody>
      </p:sp>
      <p:pic>
        <p:nvPicPr>
          <p:cNvPr id="4" name="Content Placeholder 3" descr="prix_duchamps_2"/>
          <p:cNvPicPr>
            <a:picLocks noGrp="1" noChangeAspect="1"/>
          </p:cNvPicPr>
          <p:nvPr>
            <p:ph idx="1"/>
          </p:nvPr>
        </p:nvPicPr>
        <p:blipFill>
          <a:blip r:embed="rId3">
            <a:extLst>
              <a:ext uri="{28A0092B-C50C-407E-A947-70E740481C1C}">
                <a14:useLocalDpi xmlns:a14="http://schemas.microsoft.com/office/drawing/2010/main" val="0"/>
              </a:ext>
            </a:extLst>
          </a:blip>
          <a:srcRect l="-53336" r="-53336"/>
          <a:stretch>
            <a:fillRect/>
          </a:stretch>
        </p:blipFill>
        <p:spPr/>
      </p:pic>
    </p:spTree>
    <p:extLst>
      <p:ext uri="{BB962C8B-B14F-4D97-AF65-F5344CB8AC3E}">
        <p14:creationId xmlns:p14="http://schemas.microsoft.com/office/powerpoint/2010/main" val="28028831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D12EC-3EBC-694C-908C-5AFBC8F7975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83E9450-9C9F-794F-80A4-4AFEB8C655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5287" y="2770189"/>
            <a:ext cx="6281426" cy="3538537"/>
          </a:xfrm>
        </p:spPr>
      </p:pic>
    </p:spTree>
    <p:extLst>
      <p:ext uri="{BB962C8B-B14F-4D97-AF65-F5344CB8AC3E}">
        <p14:creationId xmlns:p14="http://schemas.microsoft.com/office/powerpoint/2010/main" val="9296744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E0045-4A2F-9743-BECC-11C945D736E9}"/>
              </a:ext>
            </a:extLst>
          </p:cNvPr>
          <p:cNvSpPr>
            <a:spLocks noGrp="1"/>
          </p:cNvSpPr>
          <p:nvPr>
            <p:ph type="title"/>
          </p:nvPr>
        </p:nvSpPr>
        <p:spPr/>
        <p:txBody>
          <a:bodyPr>
            <a:normAutofit/>
          </a:bodyPr>
          <a:lstStyle/>
          <a:p>
            <a:r>
              <a:rPr lang="fr-FR" sz="1800" dirty="0">
                <a:hlinkClick r:id="rId2" tooltip="Untitled (Couscous) – Kunsternes"/>
              </a:rPr>
              <a:t>Kunsternes, Oslo, Norway, 2009</a:t>
            </a:r>
            <a:endParaRPr lang="fr-FR" sz="1800" dirty="0"/>
          </a:p>
        </p:txBody>
      </p:sp>
      <p:pic>
        <p:nvPicPr>
          <p:cNvPr id="5" name="Espace réservé du contenu 4">
            <a:extLst>
              <a:ext uri="{FF2B5EF4-FFF2-40B4-BE49-F238E27FC236}">
                <a16:creationId xmlns:a16="http://schemas.microsoft.com/office/drawing/2014/main" id="{2EE43267-3AC0-1D42-838A-B40A22D667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5654" y="2770189"/>
            <a:ext cx="4720693" cy="3538537"/>
          </a:xfrm>
        </p:spPr>
      </p:pic>
    </p:spTree>
    <p:extLst>
      <p:ext uri="{BB962C8B-B14F-4D97-AF65-F5344CB8AC3E}">
        <p14:creationId xmlns:p14="http://schemas.microsoft.com/office/powerpoint/2010/main" val="14628493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38F07-6C6A-A249-B162-7AC04E590DC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941723B-4CA3-B54B-8946-5225CA5EC9C4}"/>
              </a:ext>
            </a:extLst>
          </p:cNvPr>
          <p:cNvSpPr>
            <a:spLocks noGrp="1"/>
          </p:cNvSpPr>
          <p:nvPr>
            <p:ph idx="1"/>
          </p:nvPr>
        </p:nvSpPr>
        <p:spPr/>
        <p:txBody>
          <a:bodyPr/>
          <a:lstStyle/>
          <a:p>
            <a:r>
              <a:rPr lang="fr-FR" i="1" dirty="0"/>
              <a:t>Réfléchir la mémoire, le </a:t>
            </a:r>
            <a:r>
              <a:rPr lang="fr-FR" dirty="0"/>
              <a:t>chirurgien Stéphane Romano : « Il y a cette contradiction de l’appartenance de l’homme à l’ensemble des animaux qui est due a cette possibilité de réparation. C’est à dire que en réparant d’une certaine manière il [l’homme]  sors du règne animal […]. Il n’est plus la victime de la sélection naturelle  donné par la faiblisse. Il peut réparer la faiblisse. La faiblesse de toute sorte : esthétique,  physique et intellectuelle. Il peut intégrer les victimes de cette faiblisse dans la société humaine ». (Réfléchir la mémoire</a:t>
            </a:r>
            <a:r>
              <a:rPr lang="en-US" dirty="0"/>
              <a:t>, 2016 video couleur </a:t>
            </a:r>
            <a:r>
              <a:rPr lang="fr-FR" dirty="0"/>
              <a:t>45:56 min, ici 0,1’-0,41’).</a:t>
            </a:r>
          </a:p>
          <a:p>
            <a:endParaRPr lang="fr-FR" dirty="0"/>
          </a:p>
        </p:txBody>
      </p:sp>
    </p:spTree>
    <p:extLst>
      <p:ext uri="{BB962C8B-B14F-4D97-AF65-F5344CB8AC3E}">
        <p14:creationId xmlns:p14="http://schemas.microsoft.com/office/powerpoint/2010/main" val="34823112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b="1" dirty="0" err="1"/>
              <a:t>Reflecting</a:t>
            </a:r>
            <a:r>
              <a:rPr lang="fr-FR" b="1" dirty="0"/>
              <a:t> Memory, 2016 </a:t>
            </a:r>
            <a:br>
              <a:rPr lang="fr-FR" b="1" dirty="0"/>
            </a:br>
            <a:r>
              <a:rPr lang="fr-FR" sz="1800" dirty="0" err="1"/>
              <a:t>Video</a:t>
            </a:r>
            <a:r>
              <a:rPr lang="fr-FR" sz="1800" dirty="0"/>
              <a:t>, HD, </a:t>
            </a:r>
            <a:r>
              <a:rPr lang="fr-FR" sz="1800" dirty="0" err="1"/>
              <a:t>colour</a:t>
            </a:r>
            <a:r>
              <a:rPr lang="fr-FR" sz="1800" dirty="0"/>
              <a:t>, </a:t>
            </a:r>
            <a:r>
              <a:rPr lang="fr-FR" sz="1800" dirty="0" err="1"/>
              <a:t>sound</a:t>
            </a:r>
            <a:r>
              <a:rPr lang="fr-FR" sz="1800" dirty="0"/>
              <a:t>, 45:56 min.</a:t>
            </a:r>
            <a:endParaRPr lang="en-US" sz="1800" dirty="0"/>
          </a:p>
        </p:txBody>
      </p:sp>
      <p:pic>
        <p:nvPicPr>
          <p:cNvPr id="4" name="Content Placeholder 3" descr="Réfléchir-la-Mémoire-6.jpg"/>
          <p:cNvPicPr>
            <a:picLocks noGrp="1" noChangeAspect="1"/>
          </p:cNvPicPr>
          <p:nvPr>
            <p:ph idx="1"/>
          </p:nvPr>
        </p:nvPicPr>
        <p:blipFill>
          <a:blip r:embed="rId2">
            <a:extLst>
              <a:ext uri="{28A0092B-C50C-407E-A947-70E740481C1C}">
                <a14:useLocalDpi xmlns:a14="http://schemas.microsoft.com/office/drawing/2010/main" val="0"/>
              </a:ext>
            </a:extLst>
          </a:blip>
          <a:srcRect t="13721" b="13721"/>
          <a:stretch>
            <a:fillRect/>
          </a:stretch>
        </p:blipFill>
        <p:spPr/>
      </p:pic>
    </p:spTree>
    <p:extLst>
      <p:ext uri="{BB962C8B-B14F-4D97-AF65-F5344CB8AC3E}">
        <p14:creationId xmlns:p14="http://schemas.microsoft.com/office/powerpoint/2010/main" val="14731399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fléchir-la-Mémoire-3.jpg"/>
          <p:cNvPicPr>
            <a:picLocks noGrp="1" noChangeAspect="1"/>
          </p:cNvPicPr>
          <p:nvPr>
            <p:ph idx="1"/>
          </p:nvPr>
        </p:nvPicPr>
        <p:blipFill>
          <a:blip r:embed="rId2">
            <a:extLst>
              <a:ext uri="{28A0092B-C50C-407E-A947-70E740481C1C}">
                <a14:useLocalDpi xmlns:a14="http://schemas.microsoft.com/office/drawing/2010/main" val="0"/>
              </a:ext>
            </a:extLst>
          </a:blip>
          <a:srcRect l="-18891" r="-18891"/>
          <a:stretch>
            <a:fillRect/>
          </a:stretch>
        </p:blipFill>
        <p:spPr/>
      </p:pic>
    </p:spTree>
    <p:extLst>
      <p:ext uri="{BB962C8B-B14F-4D97-AF65-F5344CB8AC3E}">
        <p14:creationId xmlns:p14="http://schemas.microsoft.com/office/powerpoint/2010/main" val="32914721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fléchir-la-Mémoire-4.jpg"/>
          <p:cNvPicPr>
            <a:picLocks noGrp="1" noChangeAspect="1"/>
          </p:cNvPicPr>
          <p:nvPr>
            <p:ph idx="1"/>
          </p:nvPr>
        </p:nvPicPr>
        <p:blipFill>
          <a:blip r:embed="rId2">
            <a:extLst>
              <a:ext uri="{28A0092B-C50C-407E-A947-70E740481C1C}">
                <a14:useLocalDpi xmlns:a14="http://schemas.microsoft.com/office/drawing/2010/main" val="0"/>
              </a:ext>
            </a:extLst>
          </a:blip>
          <a:srcRect l="-18891" r="-18891"/>
          <a:stretch>
            <a:fillRect/>
          </a:stretch>
        </p:blipFill>
        <p:spPr/>
      </p:pic>
    </p:spTree>
    <p:extLst>
      <p:ext uri="{BB962C8B-B14F-4D97-AF65-F5344CB8AC3E}">
        <p14:creationId xmlns:p14="http://schemas.microsoft.com/office/powerpoint/2010/main" val="1326920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r-FR" dirty="0"/>
              <a:t>« le sujet de l’histoire ne crée pas de toutes pièces son rôle : en face de situations typiques, il prend des décisions typique. […] Ces stéréotypies ne sont d'ailleurs pas une fatalité, et de même que le vêtement, la parure, l'amour transfigurent les besoins biologiques à l'occasion desquels ils sont nés, de même à l'intérieur du monde culturel l'</a:t>
            </a:r>
            <a:r>
              <a:rPr lang="fr-FR" i="1" dirty="0"/>
              <a:t>a</a:t>
            </a:r>
            <a:r>
              <a:rPr lang="fr-FR" dirty="0"/>
              <a:t> </a:t>
            </a:r>
            <a:r>
              <a:rPr lang="fr-FR" i="1" dirty="0"/>
              <a:t>priori </a:t>
            </a:r>
            <a:r>
              <a:rPr lang="fr-FR" dirty="0"/>
              <a:t>historique n'est constant que pour une phase donnée et à condition que l'équilibre des </a:t>
            </a:r>
            <a:r>
              <a:rPr lang="fr-FR" i="1" dirty="0"/>
              <a:t>forces </a:t>
            </a:r>
            <a:r>
              <a:rPr lang="fr-FR" dirty="0"/>
              <a:t>laisse subsister les mêmes </a:t>
            </a:r>
            <a:r>
              <a:rPr lang="fr-FR" i="1" dirty="0"/>
              <a:t>formes. </a:t>
            </a:r>
            <a:r>
              <a:rPr lang="fr-FR" dirty="0"/>
              <a:t>Ainsi l'histoire n'est ni une nouveauté perpétuelle, ni une répétition perpétuelle, mais le mouvement </a:t>
            </a:r>
            <a:r>
              <a:rPr lang="fr-FR" i="1" dirty="0"/>
              <a:t>unique </a:t>
            </a:r>
            <a:r>
              <a:rPr lang="fr-FR" dirty="0"/>
              <a:t>qui crée des formes stables et les brises ».</a:t>
            </a:r>
            <a:r>
              <a:rPr lang="en-GB" dirty="0">
                <a:effectLst/>
              </a:rPr>
              <a:t> </a:t>
            </a:r>
            <a:r>
              <a:rPr lang="fr-FR" i="1" u="sng" dirty="0"/>
              <a:t>Phénoménologie de la perception</a:t>
            </a:r>
            <a:r>
              <a:rPr lang="fr-FR" i="1" dirty="0"/>
              <a:t>, </a:t>
            </a:r>
            <a:r>
              <a:rPr lang="fr-FR" dirty="0"/>
              <a:t>Gallimard, 1945, p. 104.</a:t>
            </a:r>
            <a:endParaRPr lang="en-GB" dirty="0"/>
          </a:p>
          <a:p>
            <a:endParaRPr lang="en-US" dirty="0"/>
          </a:p>
        </p:txBody>
      </p:sp>
    </p:spTree>
    <p:extLst>
      <p:ext uri="{BB962C8B-B14F-4D97-AF65-F5344CB8AC3E}">
        <p14:creationId xmlns:p14="http://schemas.microsoft.com/office/powerpoint/2010/main" val="8747015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0" y="1443841"/>
            <a:ext cx="4572000" cy="3970318"/>
          </a:xfrm>
          <a:prstGeom prst="rect">
            <a:avLst/>
          </a:prstGeom>
        </p:spPr>
        <p:txBody>
          <a:bodyPr>
            <a:spAutoFit/>
          </a:bodyPr>
          <a:lstStyle/>
          <a:p>
            <a:r>
              <a:rPr lang="fr-FR" dirty="0"/>
              <a:t>« Je n’oppose pas qualité à quantité, ni perception à idée – Je cherche dans le monde perçu des noyaux de sens qui sont in-visibles, mais qui simplement ne le sont pas au sens de la négation absolue (ou de la positivité absolue du « monde intelligible »), mais au sens de l’</a:t>
            </a:r>
            <a:r>
              <a:rPr lang="fr-FR" i="1" dirty="0"/>
              <a:t>autre dimensionnalité</a:t>
            </a:r>
            <a:r>
              <a:rPr lang="fr-FR" dirty="0"/>
              <a:t>, comme la profondeur se creuse derrière [la] hauteur et [la] largeur, comme le temps se creuse derrière l’espace. […] Étudier l’insertion de la profondeur dans la perception, et celle du langage dans le monde du silence ».</a:t>
            </a:r>
            <a:endParaRPr lang="en-GB" dirty="0"/>
          </a:p>
          <a:p>
            <a:r>
              <a:rPr lang="en-GB" dirty="0"/>
              <a:t>M. </a:t>
            </a:r>
            <a:r>
              <a:rPr lang="en-GB" dirty="0" err="1"/>
              <a:t>M</a:t>
            </a:r>
            <a:r>
              <a:rPr lang="en-GB" cap="small" dirty="0" err="1"/>
              <a:t>erleau-Ponty</a:t>
            </a:r>
            <a:r>
              <a:rPr lang="en-GB" dirty="0"/>
              <a:t>, </a:t>
            </a:r>
            <a:r>
              <a:rPr lang="en-GB" i="1" dirty="0"/>
              <a:t>Le visible et </a:t>
            </a:r>
            <a:r>
              <a:rPr lang="en-GB" i="1" dirty="0" err="1"/>
              <a:t>l’invisible</a:t>
            </a:r>
            <a:r>
              <a:rPr lang="en-GB" dirty="0"/>
              <a:t>, </a:t>
            </a:r>
            <a:r>
              <a:rPr lang="en-GB" i="1" dirty="0" err="1"/>
              <a:t>op.cit</a:t>
            </a:r>
            <a:r>
              <a:rPr lang="en-GB" dirty="0"/>
              <a:t>., p. 285.</a:t>
            </a:r>
          </a:p>
        </p:txBody>
      </p:sp>
    </p:spTree>
    <p:extLst>
      <p:ext uri="{BB962C8B-B14F-4D97-AF65-F5344CB8AC3E}">
        <p14:creationId xmlns:p14="http://schemas.microsoft.com/office/powerpoint/2010/main" val="239467438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12482</TotalTime>
  <Words>17638</Words>
  <Application>Microsoft Macintosh PowerPoint</Application>
  <PresentationFormat>Grand écran</PresentationFormat>
  <Paragraphs>319</Paragraphs>
  <Slides>159</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159</vt:i4>
      </vt:variant>
    </vt:vector>
  </HeadingPairs>
  <TitlesOfParts>
    <vt:vector size="166" baseType="lpstr">
      <vt:lpstr>Arial</vt:lpstr>
      <vt:lpstr>Calibri</vt:lpstr>
      <vt:lpstr>Calibri Light</vt:lpstr>
      <vt:lpstr>Gill Sans MT</vt:lpstr>
      <vt:lpstr>Times</vt:lpstr>
      <vt:lpstr>Times New Roman</vt:lpstr>
      <vt:lpstr>Thème Office</vt:lpstr>
      <vt:lpstr>Présentation PowerPoint</vt:lpstr>
      <vt:lpstr>Définition de la proportion d'or — Deux longueurs a et b (strictement positives) respectent la « proportion d'or » si le rapport de a sur b est égal au rapport de a + b sur a :    . </vt:lpstr>
      <vt:lpstr>Platon (428-347) Buste de Platon.  Marbre  copie romaine d'un original grec du dernier quart du IVe siècle av. J.-C. </vt:lpstr>
      <vt:lpstr>Présentation PowerPoint</vt:lpstr>
      <vt:lpstr>Présentation PowerPoint</vt:lpstr>
      <vt:lpstr>« La philosophie ancienne c’est une philosophie pour laquelle la vérité préexiste et doit (…)être découverte, c’est à dire il y a une forme du vrai. J’appelle philosophie moderne, une philosophie pour qui au contraire, la vérité doit être créée, constituée, pas découverte, créée ! La création d’un "quelque chose de vrai" et la création de vrai, c’est quoi ? C’est la création d’un "quelque chose de nouveau", c’est strictement identique ».  Gilles Deleuze - Cinéma cours 49 du 13/12/83 - 3 transcription : Daniel Rayburn</vt:lpstr>
      <vt:lpstr>Présentation PowerPoint</vt:lpstr>
      <vt:lpstr>CÉZANNE 1839-1906, AIX-EN-PROVENCE</vt:lpstr>
      <vt:lpstr>Présentation PowerPoint</vt:lpstr>
      <vt:lpstr>Présentation PowerPoint</vt:lpstr>
      <vt:lpstr>Merleau-Ponty  Le doute de Cézanne 1945</vt:lpstr>
      <vt:lpstr>Cézanne</vt:lpstr>
      <vt:lpstr>Autoportrait (1875)</vt:lpstr>
      <vt:lpstr>Sa résidence du Jas de Bouffan (1878)</vt:lpstr>
      <vt:lpstr> Nature morte aux pommes et aux oranges (1895-1900) </vt:lpstr>
      <vt:lpstr>Les Baigneuses (1874-1875)</vt:lpstr>
      <vt:lpstr>Les Baigneuses (1906), huile sur toile, </vt:lpstr>
      <vt:lpstr>La Montagne Sainte-Victoire, vue de Bellevue - 1882-85</vt:lpstr>
      <vt:lpstr>Montagne Sainte-Victoire (1904-1906)</vt:lpstr>
      <vt:lpstr>Présentation PowerPoint</vt:lpstr>
      <vt:lpstr>Impression, soleil levant – 1873 Claude Monet</vt:lpstr>
      <vt:lpstr>A.RENOIR La Grenouillère – 1869</vt:lpstr>
      <vt:lpstr>C.MONET La Grenouillère - 1869</vt:lpstr>
      <vt:lpstr>Présentation PowerPoint</vt:lpstr>
      <vt:lpstr>Présentation PowerPoint</vt:lpstr>
      <vt:lpstr>Présentation PowerPoint</vt:lpstr>
      <vt:lpstr>Contre l’impressionisme</vt:lpstr>
      <vt:lpstr>Nature et Art</vt:lpstr>
      <vt:lpstr>Perception et science</vt:lpstr>
      <vt:lpstr>Gestaltpsychologie  (psychologie de la forme) </vt:lpstr>
      <vt:lpstr>Ambiguïté de la perception</vt:lpstr>
      <vt:lpstr>synesthésie</vt:lpstr>
      <vt:lpstr>Husserl  1859 Proßnitz (Moravie) –  Fribourg 1938  </vt:lpstr>
      <vt:lpstr>Présentation PowerPoint</vt:lpstr>
      <vt:lpstr>Introduction aux Idées (1913)</vt:lpstr>
      <vt:lpstr>Méditations Cartésiennes</vt:lpstr>
      <vt:lpstr>Présentation PowerPoint</vt:lpstr>
      <vt:lpstr>Présentation PowerPoint</vt:lpstr>
      <vt:lpstr>Contre idéalisme et Réalisme</vt:lpstr>
      <vt:lpstr>Présentation PowerPoint</vt:lpstr>
      <vt:lpstr>Présentation PowerPoint</vt:lpstr>
      <vt:lpstr>Méthode phénomelogique </vt:lpstr>
      <vt:lpstr>Présentation PowerPoint</vt:lpstr>
      <vt:lpstr>Présentation PowerPoint</vt:lpstr>
      <vt:lpstr>Présentation PowerPoint</vt:lpstr>
      <vt:lpstr>“Avant Propos” Phénoménologie de la Perception   Merleau-Ponty</vt:lpstr>
      <vt:lpstr>Présentation PowerPoint</vt:lpstr>
      <vt:lpstr>Présentation PowerPoint</vt:lpstr>
      <vt:lpstr>fin</vt:lpstr>
      <vt:lpstr>Les doute de Cézanne : Chaos et ordre</vt:lpstr>
      <vt:lpstr>Présentation PowerPoint</vt:lpstr>
      <vt:lpstr>Présentation PowerPoint</vt:lpstr>
      <vt:lpstr>Présentation PowerPoint</vt:lpstr>
      <vt:lpstr>Problème d’expression</vt:lpstr>
      <vt:lpstr>Léonard de Vinci, La Vierge, l'Enfant Jésus et Sainte Anne 1503 - 1519</vt:lpstr>
      <vt:lpstr>Extrait de 'Sigmund Freud (1856-1939), Un souvenir d’enfance de Léonard de Vinci, 1919 (suggestion d'Oskar Pfister, pasteur)</vt:lpstr>
      <vt:lpstr>Ernst</vt:lpstr>
      <vt:lpstr>J.F Milliet 1874</vt:lpstr>
      <vt:lpstr>S.Dali</vt:lpstr>
      <vt:lpstr>S. Dali</vt:lpstr>
      <vt:lpstr>Merleau-Ponty et le doute de Cézanne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KADER ATTIA Traditional repair, 2018</vt:lpstr>
      <vt:lpstr>Présentation PowerPoint</vt:lpstr>
      <vt:lpstr>Présentation PowerPoint</vt:lpstr>
      <vt:lpstr>Brocken Mirror, 2013</vt:lpstr>
      <vt:lpstr>Repair (2012) Installation, Centre Pompidou, 2015</vt:lpstr>
      <vt:lpstr>Présentation PowerPoint</vt:lpstr>
      <vt:lpstr>Vue de l’installation de Kader Attia, The Repair from Occident to Extra-Occidental Cultures, à la Hayward Gallery ©Kader Attia, courtesy Hayward Gallery 2019. Photo : Linda Nylind</vt:lpstr>
      <vt:lpstr>L’Empreinte de l’Autre, 2016 </vt:lpstr>
      <vt:lpstr>Présentation PowerPoint</vt:lpstr>
      <vt:lpstr>Kunsternes, Oslo, Norway, 2009</vt:lpstr>
      <vt:lpstr>Présentation PowerPoint</vt:lpstr>
      <vt:lpstr>Reflecting Memory, 2016  Video, HD, colour, sound, 45:56 min.</vt:lpstr>
      <vt:lpstr>Présentation PowerPoint</vt:lpstr>
      <vt:lpstr>Présentation PowerPoint</vt:lpstr>
      <vt:lpstr>Traditional repair, 2018</vt:lpstr>
      <vt:lpstr>Présentation PowerPoint</vt:lpstr>
      <vt:lpstr>Présentation PowerPoint</vt:lpstr>
      <vt:lpstr>Brocken Mirror, 2013</vt:lpstr>
      <vt:lpstr>Repair (2012) Installation, Centre Pompidou, 2015</vt:lpstr>
      <vt:lpstr>Présentation PowerPoint</vt:lpstr>
      <vt:lpstr>Vue de l’installation de Kader Attia, The Repair from Occident to Extra-Occidental Cultures, à la Hayward Gallery ©Kader Attia, courtesy Hayward Gallery 2019. Photo : Linda Nylind</vt:lpstr>
      <vt:lpstr>L’Empreinte de l’Autre, 2016 </vt:lpstr>
      <vt:lpstr>Présentation PowerPoint</vt:lpstr>
      <vt:lpstr>Kunsternes, Oslo, Norway, 2009</vt:lpstr>
      <vt:lpstr>Présentation PowerPoint</vt:lpstr>
      <vt:lpstr>Reflecting Memory, 2016  Video, HD, colour, sound, 45:56 min.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S/T/R/A/T/E/S : « Dans cette pièce, la danseuse et chorégraphe Bintou Dembélé explore sa mémoire familiale et à son lien avec l’Afrique, à travers des rituels inspirés du hip hop et du Krump. Là, c’est le corps qui est la mémoire-même de ce passé. » </vt:lpstr>
      <vt:lpstr>Bintou Dembélé est la chorégraphe de l’opéra « Les Indes galantes », mis en scène par le cinéaste Clément Cogitore. Une relecture singulière de l’oeuvre de Rameau à partir de la ritualité propre aux « danses urbaines » (hip hop, krump, voging, etc.)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Une femme réapparaît Temps et histoire dans une perspective féministe Giovanna Zapperi  </vt:lpstr>
      <vt:lpstr>Présentation PowerPoint</vt:lpstr>
      <vt:lpstr>Renée Green, Some Chance Operations : Between and Including, 1998 (détail) Installation : 9 ensembles de photographies noir/blanc et textes sous cadre sur des murs de couleur</vt:lpstr>
      <vt:lpstr>Présentation PowerPoint</vt:lpstr>
      <vt:lpstr>Présentation PowerPoint</vt:lpstr>
      <vt:lpstr>Andrea Geyer, Intaglio. The Audrey Munson Project, 2008.</vt:lpstr>
      <vt:lpstr>Présentation PowerPoint</vt:lpstr>
      <vt:lpstr>Présentation PowerPoint</vt:lpstr>
      <vt:lpstr>CELANT ET LONZI</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11</cp:revision>
  <dcterms:created xsi:type="dcterms:W3CDTF">2023-03-07T13:51:05Z</dcterms:created>
  <dcterms:modified xsi:type="dcterms:W3CDTF">2026-03-10T12:33:01Z</dcterms:modified>
</cp:coreProperties>
</file>