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4660"/>
  </p:normalViewPr>
  <p:slideViewPr>
    <p:cSldViewPr snapToGrid="0">
      <p:cViewPr varScale="1">
        <p:scale>
          <a:sx n="70" d="100"/>
          <a:sy n="70" d="100"/>
        </p:scale>
        <p:origin x="941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41D073-0C7D-59BD-02E2-E6F7CB1DBE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B71F06-E820-7460-EE31-D03D8D1840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6B92CE-6681-6165-7BE4-C9BF2CA50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255E58-09A3-1898-C080-3EB0FDFCD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9F2894-05DA-82D0-D524-4FD3E07B1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0812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5829FB-1AEE-CA4A-5CDD-2647E410A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1A2633-AD00-B74C-9030-1B871C14A0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F0CBAC-CD69-2422-557F-96F9658F5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53CC32-3816-2EB4-9349-B26297FD8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CD038C-7DD0-6C79-B9F2-4DABBC97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86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83D69A8-C159-0F0E-FF0C-DF65101F1F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25B0564-706B-10F6-0DC2-1CB0BCAD5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2A8650-A233-499B-6B61-3D68B5BCD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DF460E-ACE7-C67D-C097-15BBD9AFD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302638-FEA6-23F8-918B-E14F5E0A6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2739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3FF233-7A4E-3A95-134C-5DCF8899A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CFFAAC-7F00-4012-125F-BE4E53908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FA8042-91C2-3126-0FA8-66CFB327E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0F4744-B896-5EB4-F4B0-ADA36DD58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D53062-C764-1BE9-DB40-375564510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952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B27916-0764-6605-5464-0769403C9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3DA608-4C3C-3498-BED6-423709FF9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9E794E-AC30-53F2-77A3-B7AB09579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381F5F-A4EB-93F6-1075-A255F0338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9F3E12-0829-2285-FEC7-877EDCD2C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55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612B88-D235-D63A-1471-526A85715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33716D-DBEB-7B1D-3073-AAD94FC9F7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A48B3AD-C3AB-9492-0703-B8D094483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A1A611-5828-53B5-FEEF-06E4FE117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30AC90-1D2C-22CE-7EDF-B109406CC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F3DF93-BC84-6000-D86E-A943C4F9F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967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641206-526A-80EA-30F8-9BBAABCFE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7EE8B1-FD45-16A5-6947-99416B3AC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A6F6486-D7B0-742C-9194-D32CF2F02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1357C83-0DD1-AA17-4D88-4A04E7D78F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C6E965C-7522-ECCB-AEC7-E4DFA0D13D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FDBE8A0-C4CC-7E59-180A-C2DF9220E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96080C1-9945-0494-A75F-E80123A9F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A11F2BD-A0F9-B4FC-0488-C6064D023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046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BA154F-8635-6354-3255-D32471BC9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AE96A6B-7D60-F8CF-11B9-C28606F71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4363BA0-FAE8-798E-DFA3-BE9E1141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9D1775-6DD5-023C-1A05-2C84A195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714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B49394A-5833-FA12-314A-46E169686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372BA71-19B3-D887-F5F5-0C86C177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D53D761-48B0-8478-1B04-1B607DAAB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18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55B594-881D-A7ED-9DE4-9E8E5F39E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8B7424-B9C7-5675-B9E9-077C6EFE7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AD1FDE-3178-DF38-9282-9C375E231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F7E452-A5B7-D5F3-556D-4E6AF435D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1257B4-B005-0A3E-E78D-397A106B1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A9DBC4-8481-E776-3747-C14A8F684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3876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E270E8-4F24-660E-EBA3-DB4C56D9D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0AB7EFA-7C74-E304-435B-FAEE04650C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D37A18C-A91E-2F9D-CA16-3A136D07D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7BF1C3-CC5D-984C-EC86-A09B06434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8E6592-9865-40F8-97EF-B1B4DF43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A0EA65-02D0-D4F8-8543-FE2BE3ED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273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E0BC47D-8907-5EF6-D8B0-45B0EF30B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3C06F8-5FF4-BF4D-002E-DD9EA4049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890281-DF09-DDB3-F238-926B3E5813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8FA2F1-3DF0-41C4-B653-C50B9ABCA016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68153A-2CB5-C438-5815-C699B9B74B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79F5C5-DE79-6C62-3801-D24D8E37F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7B1286-86F8-4C5C-887B-237822B90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22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DDCFE5-76A8-DDC0-C672-4D4E03F97D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/>
              <a:t>Marc Bloch, un historien dans la cité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A3C975-400A-D530-957E-668A7DC19B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Emma GENDRE </a:t>
            </a:r>
          </a:p>
        </p:txBody>
      </p:sp>
    </p:spTree>
    <p:extLst>
      <p:ext uri="{BB962C8B-B14F-4D97-AF65-F5344CB8AC3E}">
        <p14:creationId xmlns:p14="http://schemas.microsoft.com/office/powerpoint/2010/main" val="4150198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A6320E-31E1-1C37-5AD3-69E6DD189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L’expérience combattante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2941E2-1E8F-7079-9863-E96F6DBD7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001933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« Une fausse nouvelle naît toujours de </a:t>
            </a:r>
            <a:r>
              <a:rPr lang="fr-FR" dirty="0">
                <a:highlight>
                  <a:srgbClr val="FFFF00"/>
                </a:highlight>
              </a:rPr>
              <a:t>représentations collectives qui préexistent à sa naissance </a:t>
            </a:r>
            <a:r>
              <a:rPr lang="fr-FR" dirty="0"/>
              <a:t>; elle n'est fortuite qu'en apparence, ou, plus précisément, tout ce qu'il y a de fortuit en elle c'est l'incident initial, absolument quelconque, qui déclenche le travail des imaginations ; mais cette mise en branle n'a lieu que parce que les imaginations sont déjà </a:t>
            </a:r>
            <a:r>
              <a:rPr lang="fr-FR" dirty="0">
                <a:highlight>
                  <a:srgbClr val="FFFF00"/>
                </a:highlight>
              </a:rPr>
              <a:t>préparées</a:t>
            </a:r>
            <a:r>
              <a:rPr lang="fr-FR" dirty="0"/>
              <a:t> et </a:t>
            </a:r>
            <a:r>
              <a:rPr lang="fr-FR" dirty="0">
                <a:highlight>
                  <a:srgbClr val="FFFF00"/>
                </a:highlight>
              </a:rPr>
              <a:t>fermentent</a:t>
            </a:r>
            <a:r>
              <a:rPr lang="fr-FR" dirty="0"/>
              <a:t> sourdement.« 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Publié en 1921, dans la </a:t>
            </a:r>
            <a:r>
              <a:rPr lang="fr-FR" i="1" dirty="0"/>
              <a:t>Revue de synthèse historique.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1026" name="Picture 2" descr="Réflexions d'un historien sur les fausses nouvelles de la guerre - Livre et  ebook Histoire contemporaine de Marc Bloch - Dunod">
            <a:extLst>
              <a:ext uri="{FF2B5EF4-FFF2-40B4-BE49-F238E27FC236}">
                <a16:creationId xmlns:a16="http://schemas.microsoft.com/office/drawing/2014/main" id="{EE7CC3EB-F2E4-EF45-2551-7D05CC35A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3682" y="1027906"/>
            <a:ext cx="3000375" cy="483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431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D461B8-8E84-27B9-C817-1D4A76E66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Un examen de conscience sur la débâcle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AAF4E3-5FE7-A44B-7F57-B72DFAEAF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15667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i="1" dirty="0"/>
              <a:t>« Adeptes des sciences de l'homme ou savants de laboratoire, peut-être fûmes-nous aussi détournés de l'action individuelle par une sorte de fatalisme, inhérent à la pratique de nos disciplines.</a:t>
            </a:r>
          </a:p>
          <a:p>
            <a:pPr marL="0" indent="0">
              <a:buNone/>
            </a:pPr>
            <a:r>
              <a:rPr lang="fr-FR" i="1" dirty="0"/>
              <a:t> »</a:t>
            </a:r>
            <a:r>
              <a:rPr lang="fr-FR" dirty="0"/>
              <a:t> Trop sensibles au </a:t>
            </a:r>
            <a:r>
              <a:rPr lang="fr-FR" i="1" dirty="0"/>
              <a:t>« jeu des forces massives »</a:t>
            </a:r>
            <a:r>
              <a:rPr lang="fr-FR" dirty="0"/>
              <a:t>, aux </a:t>
            </a:r>
            <a:r>
              <a:rPr lang="fr-FR" i="1" dirty="0"/>
              <a:t>« lames de fond »</a:t>
            </a:r>
            <a:r>
              <a:rPr lang="fr-FR" dirty="0"/>
              <a:t>, nous avons mal </a:t>
            </a:r>
            <a:r>
              <a:rPr lang="fr-FR" i="1" dirty="0"/>
              <a:t>« interprété l'histoire »</a:t>
            </a:r>
            <a:r>
              <a:rPr lang="fr-FR" dirty="0"/>
              <a:t>. Et de conclure : </a:t>
            </a:r>
            <a:r>
              <a:rPr lang="fr-FR" i="1" dirty="0"/>
              <a:t>« Nous avons été de bons ouvriers. Avons-nous toujours été de bons citoyens ? »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Rédigée en 1940</a:t>
            </a:r>
          </a:p>
        </p:txBody>
      </p:sp>
      <p:pic>
        <p:nvPicPr>
          <p:cNvPr id="2050" name="Picture 2" descr="Amazon.fr - L'étrange défaite - Marc Bloch, Stanley Hoffmann - Livres">
            <a:extLst>
              <a:ext uri="{FF2B5EF4-FFF2-40B4-BE49-F238E27FC236}">
                <a16:creationId xmlns:a16="http://schemas.microsoft.com/office/drawing/2014/main" id="{0E8BB82E-BA2F-B00B-73D0-7898357E0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4045" y="1300692"/>
            <a:ext cx="3054372" cy="503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7607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43AA4F-4AA1-75D4-9CB5-70285E717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Question du rôle de l’historien.ne ?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48832A-8208-7B60-3D52-FF13AA888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Quelles </a:t>
            </a:r>
            <a:r>
              <a:rPr lang="fr-FR" dirty="0">
                <a:highlight>
                  <a:srgbClr val="FFFF00"/>
                </a:highlight>
              </a:rPr>
              <a:t>responsabilités</a:t>
            </a:r>
            <a:r>
              <a:rPr lang="fr-FR" dirty="0"/>
              <a:t> dans la sphère publique ? 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Quels rapports entre le </a:t>
            </a:r>
            <a:r>
              <a:rPr lang="fr-FR" dirty="0">
                <a:highlight>
                  <a:srgbClr val="FFFF00"/>
                </a:highlight>
              </a:rPr>
              <a:t>passé étudié </a:t>
            </a:r>
            <a:r>
              <a:rPr lang="fr-FR" dirty="0"/>
              <a:t>et </a:t>
            </a:r>
            <a:r>
              <a:rPr lang="fr-FR" dirty="0">
                <a:highlight>
                  <a:srgbClr val="FFFF00"/>
                </a:highlight>
              </a:rPr>
              <a:t>l’expérience du présent </a:t>
            </a:r>
            <a:r>
              <a:rPr lang="fr-FR" dirty="0"/>
              <a:t>pour l’historien.ne ? 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Quel rapport à </a:t>
            </a:r>
            <a:r>
              <a:rPr lang="fr-FR" dirty="0">
                <a:highlight>
                  <a:srgbClr val="FFFF00"/>
                </a:highlight>
              </a:rPr>
              <a:t>l’engagement politique </a:t>
            </a:r>
            <a:r>
              <a:rPr lang="fr-FR" dirty="0"/>
              <a:t>pour l’historien.ne? Neutralité axiologique ou positionnement ?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4138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3B1D30-1797-9BD3-8DA4-451A5BB5E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Le métier de l’historien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C91EFE-28E8-EC2E-86C6-8FA7CE8E3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55267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« L’histoire est la </a:t>
            </a:r>
            <a:r>
              <a:rPr lang="fr-FR" b="1" dirty="0"/>
              <a:t>science des hommes dans le temps ». </a:t>
            </a:r>
            <a:endParaRPr lang="fr-FR" dirty="0"/>
          </a:p>
        </p:txBody>
      </p:sp>
      <p:pic>
        <p:nvPicPr>
          <p:cNvPr id="3074" name="Picture 2" descr="Apologie pour l'histoire ; ou le métier de l'historien - Marc Bloch -  Armand Colin - Grand format - Librairie des Sciences-Politiques Paris">
            <a:extLst>
              <a:ext uri="{FF2B5EF4-FFF2-40B4-BE49-F238E27FC236}">
                <a16:creationId xmlns:a16="http://schemas.microsoft.com/office/drawing/2014/main" id="{D355A4CC-6FC1-AD08-6659-8F70876DF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350" y="0"/>
            <a:ext cx="45656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9258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emmour contre l'histoire - Centre d'histoire sociale des mondes  contemporains (CHS)">
            <a:extLst>
              <a:ext uri="{FF2B5EF4-FFF2-40B4-BE49-F238E27FC236}">
                <a16:creationId xmlns:a16="http://schemas.microsoft.com/office/drawing/2014/main" id="{E6F4FDE1-8B98-D5D0-6C4D-FA5B529B2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028" y="531019"/>
            <a:ext cx="4139972" cy="5795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Laurent Joly | Grasset">
            <a:extLst>
              <a:ext uri="{FF2B5EF4-FFF2-40B4-BE49-F238E27FC236}">
                <a16:creationId xmlns:a16="http://schemas.microsoft.com/office/drawing/2014/main" id="{9F83C237-4D3D-8DE6-59F3-8CDDEAB58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460" y="531019"/>
            <a:ext cx="3733800" cy="466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5B5C95F7-AD65-E13C-87B6-79983D0BF0BD}"/>
              </a:ext>
            </a:extLst>
          </p:cNvPr>
          <p:cNvSpPr txBox="1"/>
          <p:nvPr/>
        </p:nvSpPr>
        <p:spPr>
          <a:xfrm>
            <a:off x="6792686" y="5780314"/>
            <a:ext cx="4441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Laurent Joly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2889C7A-6081-81CA-51D1-95B27120EE5F}"/>
              </a:ext>
            </a:extLst>
          </p:cNvPr>
          <p:cNvSpPr txBox="1"/>
          <p:nvPr/>
        </p:nvSpPr>
        <p:spPr>
          <a:xfrm>
            <a:off x="-1" y="-209377"/>
            <a:ext cx="7789333" cy="768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spcAft>
                <a:spcPts val="800"/>
              </a:spcAft>
              <a:buNone/>
            </a:pPr>
            <a:r>
              <a:rPr lang="fr-FR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« Zemmour contre l’histoire », Paris, Tracts Gallimard, n°34, février 2022.</a:t>
            </a:r>
            <a:endParaRPr lang="fr-FR" sz="1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02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5ABE6-CDA7-8AA6-516F-D636AE915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Correction exercice ramassé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3B03E0-775D-9183-1FC8-B7193ADE0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29200" cy="4351338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Marc BLOCH et pas March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highlight>
                  <a:srgbClr val="FFFF00"/>
                </a:highlight>
              </a:rPr>
              <a:t>S</a:t>
            </a:r>
            <a:r>
              <a:rPr lang="fr-FR" dirty="0"/>
              <a:t>econde / </a:t>
            </a:r>
            <a:r>
              <a:rPr lang="fr-FR" dirty="0">
                <a:highlight>
                  <a:srgbClr val="FFFF00"/>
                </a:highlight>
              </a:rPr>
              <a:t>P</a:t>
            </a:r>
            <a:r>
              <a:rPr lang="fr-FR" dirty="0"/>
              <a:t>remière </a:t>
            </a:r>
            <a:r>
              <a:rPr lang="fr-FR" dirty="0">
                <a:highlight>
                  <a:srgbClr val="FFFF00"/>
                </a:highlight>
              </a:rPr>
              <a:t>G</a:t>
            </a:r>
            <a:r>
              <a:rPr lang="fr-FR" dirty="0"/>
              <a:t>uerre mondiale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Un historien français (adj) – un Français (nom)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Les </a:t>
            </a:r>
            <a:r>
              <a:rPr lang="fr-FR" u="sng" dirty="0"/>
              <a:t>Annales d’histoire économique et sociales </a:t>
            </a:r>
            <a:r>
              <a:rPr lang="fr-FR" dirty="0"/>
              <a:t>= </a:t>
            </a:r>
            <a:r>
              <a:rPr lang="fr-FR" dirty="0">
                <a:highlight>
                  <a:srgbClr val="FFFF00"/>
                </a:highlight>
              </a:rPr>
              <a:t>pas une école</a:t>
            </a:r>
            <a:r>
              <a:rPr lang="fr-FR" dirty="0"/>
              <a:t>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Publication livre =&gt; soulignez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Guillemets =&gt; publication </a:t>
            </a:r>
            <a:r>
              <a:rPr lang="fr-FR"/>
              <a:t>d’un article 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Interdisciplinarité =/= varier les sources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Marc Bloch : héritier des méthodistes mais tente de s’en détacher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Texte sur les sources : pq la question se pose spécifiquement pour MB?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u="sng" dirty="0"/>
              <a:t> 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BD1F9BD-DB75-931B-E021-217709B75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705323"/>
              </p:ext>
            </p:extLst>
          </p:nvPr>
        </p:nvGraphicFramePr>
        <p:xfrm>
          <a:off x="8327572" y="185661"/>
          <a:ext cx="3429000" cy="648667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3517384119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337761717"/>
                    </a:ext>
                  </a:extLst>
                </a:gridCol>
              </a:tblGrid>
              <a:tr h="664997">
                <a:tc>
                  <a:txBody>
                    <a:bodyPr/>
                    <a:lstStyle/>
                    <a:p>
                      <a:r>
                        <a:rPr lang="fr-FR" dirty="0"/>
                        <a:t>Étapes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Barème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0795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dirty="0"/>
                        <a:t>Accroche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0,5 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221825"/>
                  </a:ext>
                </a:extLst>
              </a:tr>
              <a:tr h="524691">
                <a:tc>
                  <a:txBody>
                    <a:bodyPr/>
                    <a:lstStyle/>
                    <a:p>
                      <a:r>
                        <a:rPr lang="fr-FR" dirty="0"/>
                        <a:t>Phrase présentation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735674"/>
                  </a:ext>
                </a:extLst>
              </a:tr>
              <a:tr h="524691">
                <a:tc>
                  <a:txBody>
                    <a:bodyPr/>
                    <a:lstStyle/>
                    <a:p>
                      <a:r>
                        <a:rPr lang="fr-FR" dirty="0"/>
                        <a:t>Auteur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327872"/>
                  </a:ext>
                </a:extLst>
              </a:tr>
              <a:tr h="478972">
                <a:tc>
                  <a:txBody>
                    <a:bodyPr/>
                    <a:lstStyle/>
                    <a:p>
                      <a:r>
                        <a:rPr lang="fr-FR" dirty="0"/>
                        <a:t>Contexte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215534"/>
                  </a:ext>
                </a:extLst>
              </a:tr>
              <a:tr h="468085">
                <a:tc>
                  <a:txBody>
                    <a:bodyPr/>
                    <a:lstStyle/>
                    <a:p>
                      <a:r>
                        <a:rPr lang="fr-FR" dirty="0"/>
                        <a:t>Mouvement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068715"/>
                  </a:ext>
                </a:extLst>
              </a:tr>
              <a:tr h="566058">
                <a:tc>
                  <a:txBody>
                    <a:bodyPr/>
                    <a:lstStyle/>
                    <a:p>
                      <a:r>
                        <a:rPr lang="fr-FR" dirty="0"/>
                        <a:t>Idée générale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0,5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7871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dirty="0"/>
                        <a:t>Répartition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540417"/>
                  </a:ext>
                </a:extLst>
              </a:tr>
              <a:tr h="394062">
                <a:tc>
                  <a:txBody>
                    <a:bodyPr/>
                    <a:lstStyle/>
                    <a:p>
                      <a:r>
                        <a:rPr lang="fr-FR" dirty="0"/>
                        <a:t>Problématique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914282"/>
                  </a:ext>
                </a:extLst>
              </a:tr>
              <a:tr h="555172">
                <a:tc>
                  <a:txBody>
                    <a:bodyPr/>
                    <a:lstStyle/>
                    <a:p>
                      <a:r>
                        <a:rPr lang="fr-FR" dirty="0"/>
                        <a:t>Plan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860456"/>
                  </a:ext>
                </a:extLst>
              </a:tr>
              <a:tr h="880090">
                <a:tc>
                  <a:txBody>
                    <a:bodyPr/>
                    <a:lstStyle/>
                    <a:p>
                      <a:r>
                        <a:rPr lang="fr-FR" dirty="0"/>
                        <a:t>Méthode + orthographe + typo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004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827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1A4E79-7583-3C5F-108C-8985F8116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D62F93-465D-2636-48D9-4059E655A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E5B623E-235B-1CEE-CF04-EB3EB9628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0335" y="0"/>
            <a:ext cx="8111329" cy="672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5450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362</Words>
  <Application>Microsoft Office PowerPoint</Application>
  <PresentationFormat>Grand écran</PresentationFormat>
  <Paragraphs>56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Times New Roman</vt:lpstr>
      <vt:lpstr>Wingdings</vt:lpstr>
      <vt:lpstr>Thème Office</vt:lpstr>
      <vt:lpstr>Marc Bloch, un historien dans la cité</vt:lpstr>
      <vt:lpstr>L’expérience combattante </vt:lpstr>
      <vt:lpstr>Un examen de conscience sur la débâcle </vt:lpstr>
      <vt:lpstr>Question du rôle de l’historien.ne ? </vt:lpstr>
      <vt:lpstr>Le métier de l’historien </vt:lpstr>
      <vt:lpstr>Présentation PowerPoint</vt:lpstr>
      <vt:lpstr>Correction exercice ramassé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 Gendre</dc:creator>
  <cp:lastModifiedBy>Emma Gendre</cp:lastModifiedBy>
  <cp:revision>10</cp:revision>
  <dcterms:created xsi:type="dcterms:W3CDTF">2026-03-16T17:45:28Z</dcterms:created>
  <dcterms:modified xsi:type="dcterms:W3CDTF">2026-03-25T09:50:13Z</dcterms:modified>
</cp:coreProperties>
</file>