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2B223F-A619-9FE9-4B78-C83E697EC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ECF98B-4034-3CE0-546A-20E204CA5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C9145-1733-423A-AD4B-BA096FA1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280EF-6D92-D603-3DBE-2E788AFB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15CBF9-0611-4AB4-D185-2E432090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75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C03B3-5B58-956A-36E8-CA6E042B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4C1E4E-FC0F-4BC3-E30F-D71098670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BD8FC5-BF7B-4824-C75A-3B4EE639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6E0D4D-0CD5-4D06-A242-1BCFB9B2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59B2B0-7835-BFE4-D018-F82B9753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20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A5791B-238C-FCF8-BEF7-ED1EBEAE4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D45E59-483F-C212-A92F-A2ABC4394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898D85-E91D-84D2-0F27-EAD38ABF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2FD074-656B-9153-56F4-5E354D2A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6CB96-90B6-506C-4CA5-4B7458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41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EA67C-A9E5-EB72-B374-3054F2B2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E9DAF8-FB15-B4BF-8A88-174C5087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C77E30-EA6A-5C8C-EBDF-DF79805B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FABFE-B09A-5BF3-2D6D-259EF1BF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6A4F71-DCFD-9454-4BAB-53E5E55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64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2D93A-B42A-943B-F552-2967AF38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871C34-02F7-CE9C-EF9C-2D4350EC2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3983ED-F029-DF9C-A86F-7D6AD857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9698CE-9C5E-1D90-C3DC-7C4878B3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8278E2-3D3F-311C-F5A3-9551AE55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07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FAE42-A928-DA8E-8219-EF2B3D0C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D11DCC-0998-E52A-63FF-2F4ACB697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32F375-4C9C-AB8B-5F0F-23B85CB96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E881DE-A48A-4C52-E48D-E7F56AA2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87BAAD-F2E5-48B2-DB22-810CEE24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1E12C2-E467-BB37-0250-1912CD6A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85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BA41A-F8FF-08A0-CB99-A65CF395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E786D-B6E3-5595-B039-ECCCFDE8D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D8EFB9-ED96-D691-E79A-3F4075CF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49BD10-4746-4B54-B8C9-AAF638059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040FFA-1279-8412-338B-F552D9F09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C09B49-BABB-EE44-AE27-1E2EF95C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FE5E1D-5160-A26D-5317-89A9B078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C87E0-85D7-0E1C-2CBC-73D411F2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22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F292B-B5B9-087C-E36A-3DD345DA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3F16DF-CE10-D85B-5745-B8C33CD4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E35F5A-7647-C508-35EC-9973C25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9F3FB2-E168-AD5B-6E84-ADACB37A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32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E53D33-F4ED-67A9-045C-5BCC1304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128F27-70A4-70FC-313A-C065E72E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71CC3-3B95-D623-5C4E-1FDE8611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10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C4BB5-4149-96D5-97E7-151E7B90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4F41FC-181A-73BB-E7BC-E139CF241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EFB13E-D6FB-A631-1DF9-8AA2CE4F1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632EC4-11E6-F565-09FB-0AA8C147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BA19BA-2B6F-D548-84B2-0C8199D9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482E95-FC19-A27B-C644-524226D4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12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8CFB8-3409-EFDC-4A37-91F78691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2BA146-858A-8FE2-1618-FC0ABEFC2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8E3227-912C-92A8-5816-56E45FC88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411CC3-BA30-81CB-D4A9-BAEB9A15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CCA654-6DED-38A8-572E-5A05D9A6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8585C5-1AB9-A8B7-7C17-7FB59B44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09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1C1DC8-6E92-198E-8C57-BCC0FAB6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EA0E65-C50A-DAB4-CAC8-4FEEBE795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5B7803-9671-DB36-AF63-877489A38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32D27F-1679-4A22-AC5F-84423CA69675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742FA-9271-E2A4-2DEA-974076D17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7D7BC9-208C-12BF-DCC3-D7CD69330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1A496A-87EC-4C16-A5DB-3AFCF2709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98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CD43A-30CE-CF21-5A1F-B7B622A4C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Marc Bloch, médiéviste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D12148-1A64-51E1-ABE1-82B13504C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Emma GENDRE </a:t>
            </a:r>
          </a:p>
        </p:txBody>
      </p:sp>
    </p:spTree>
    <p:extLst>
      <p:ext uri="{BB962C8B-B14F-4D97-AF65-F5344CB8AC3E}">
        <p14:creationId xmlns:p14="http://schemas.microsoft.com/office/powerpoint/2010/main" val="343463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44118-E8E6-FBB4-A7BC-1C2D9615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Ouvrages importants à connaître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1A29B1-58CA-0259-3C33-F67652CD6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27" y="1649621"/>
            <a:ext cx="629322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1920</a:t>
            </a:r>
            <a:r>
              <a:rPr lang="fr-FR" dirty="0"/>
              <a:t>: thèse soutenue « Rois et Serfs, un chapitre d'histoire capétienne 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1924</a:t>
            </a:r>
            <a:r>
              <a:rPr lang="fr-FR" dirty="0"/>
              <a:t>: </a:t>
            </a:r>
            <a:r>
              <a:rPr lang="fr-FR" i="1" dirty="0"/>
              <a:t>Les rois thaumaturges. Étude sur le caractère surnaturel attribué à la puissance royale, particulièrement en France et en Angleterre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1928</a:t>
            </a:r>
            <a:r>
              <a:rPr lang="fr-FR" dirty="0"/>
              <a:t> :« Pour une histoire comparée des sociétés européennes », </a:t>
            </a:r>
            <a:r>
              <a:rPr lang="fr-FR" i="1" dirty="0"/>
              <a:t>Revue de Synthèse</a:t>
            </a:r>
            <a:endParaRPr lang="fr-FR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1931</a:t>
            </a:r>
            <a:r>
              <a:rPr lang="fr-FR" dirty="0"/>
              <a:t>: </a:t>
            </a:r>
            <a:r>
              <a:rPr lang="fr-FR" i="1" dirty="0"/>
              <a:t>Les caractères originaux de la France rurale 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1939-1940</a:t>
            </a:r>
            <a:r>
              <a:rPr lang="fr-FR" dirty="0"/>
              <a:t>: </a:t>
            </a:r>
            <a:r>
              <a:rPr lang="fr-FR" i="1" dirty="0"/>
              <a:t>La Société féodale</a:t>
            </a:r>
            <a:r>
              <a:rPr lang="fr-FR" dirty="0"/>
              <a:t> : </a:t>
            </a:r>
            <a:r>
              <a:rPr lang="fr-FR" i="1" dirty="0"/>
              <a:t>Les classes et le gouvernement des hommes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BB400C-1463-E1C5-45CC-07E93D2B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78"/>
          <a:stretch>
            <a:fillRect/>
          </a:stretch>
        </p:blipFill>
        <p:spPr>
          <a:xfrm>
            <a:off x="7283116" y="1511049"/>
            <a:ext cx="4479047" cy="4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3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7011B-0FC6-1BA2-1C47-CE608AB0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725"/>
            <a:ext cx="11353800" cy="1325563"/>
          </a:xfrm>
        </p:spPr>
        <p:txBody>
          <a:bodyPr/>
          <a:lstStyle/>
          <a:p>
            <a:r>
              <a:rPr lang="fr-FR" b="1" dirty="0"/>
              <a:t>Rois et Serfs, un chapitre d'histoire capétienne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6921CF-083C-B5C6-10D5-DA013EEB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506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Dirigée par </a:t>
            </a:r>
            <a:r>
              <a:rPr lang="fr-FR" b="1" dirty="0"/>
              <a:t>Charles‑Victor Langlois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 </a:t>
            </a:r>
            <a:r>
              <a:rPr lang="fr-FR" dirty="0">
                <a:highlight>
                  <a:srgbClr val="FFFF00"/>
                </a:highlight>
              </a:rPr>
              <a:t>Continuité</a:t>
            </a:r>
            <a:r>
              <a:rPr lang="fr-FR" dirty="0"/>
              <a:t> des travaux des médiévistes du 19ᵉ siècle, et notamment du </a:t>
            </a:r>
            <a:r>
              <a:rPr lang="fr-FR" dirty="0">
                <a:highlight>
                  <a:srgbClr val="FFFF00"/>
                </a:highlight>
              </a:rPr>
              <a:t>méthodiste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Q du lien entre esclavage antique et servage médiéval. </a:t>
            </a:r>
          </a:p>
        </p:txBody>
      </p:sp>
      <p:pic>
        <p:nvPicPr>
          <p:cNvPr id="1026" name="Picture 2" descr="&quot;Le labour des champs&quot;, miniature issue du manuscrit &quot;Politiques d'Aristote&quot;, traduit par Nicolas Oresme, 14e siècle ©Getty - De Agostini Editorial">
            <a:extLst>
              <a:ext uri="{FF2B5EF4-FFF2-40B4-BE49-F238E27FC236}">
                <a16:creationId xmlns:a16="http://schemas.microsoft.com/office/drawing/2014/main" id="{6BD7FACC-DF73-68D6-AA8C-3E46C8BD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48" y="1825625"/>
            <a:ext cx="5885448" cy="3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58A0AB3-6E31-6797-B2B2-ACED74E9B55A}"/>
              </a:ext>
            </a:extLst>
          </p:cNvPr>
          <p:cNvSpPr txBox="1"/>
          <p:nvPr/>
        </p:nvSpPr>
        <p:spPr>
          <a:xfrm>
            <a:off x="6096000" y="556954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outfitregular"/>
              </a:rPr>
              <a:t>"Le labour des champs", miniature issue du manuscrit "Politiques d'Aristote", traduit par Nicolas Oresme, 14e siècle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77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B157-AFBD-C3A3-4B10-C6304A57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rois thaumaturges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67A8AA-F539-2867-5721-FCA3DDF29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407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i="1" dirty="0"/>
              <a:t>Étude sur le caractère surnaturel attribué à la puissance royale, particulièrement en France et en Angleterre</a:t>
            </a:r>
          </a:p>
          <a:p>
            <a:pPr marL="0" indent="0">
              <a:buNone/>
            </a:pPr>
            <a:r>
              <a:rPr lang="fr-FR" dirty="0"/>
              <a:t>« Le roi te touche, Dieu te guérit »</a:t>
            </a:r>
          </a:p>
          <a:p>
            <a:pPr marL="0" indent="0">
              <a:buNone/>
            </a:pPr>
            <a:endParaRPr lang="fr-FR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Histoire des </a:t>
            </a:r>
            <a:r>
              <a:rPr lang="fr-FR" dirty="0">
                <a:highlight>
                  <a:srgbClr val="FFFF00"/>
                </a:highlight>
              </a:rPr>
              <a:t>mentalités</a:t>
            </a:r>
            <a:r>
              <a:rPr lang="fr-FR" dirty="0"/>
              <a:t> et des </a:t>
            </a:r>
            <a:r>
              <a:rPr lang="fr-FR" dirty="0">
                <a:highlight>
                  <a:srgbClr val="FFFF00"/>
                </a:highlight>
              </a:rPr>
              <a:t>corps</a:t>
            </a:r>
            <a:r>
              <a:rPr lang="fr-F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Début vers l’an 1000 – q du sacre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Intérêt pr les </a:t>
            </a:r>
            <a:r>
              <a:rPr lang="fr-FR" b="1" dirty="0"/>
              <a:t>structures</a:t>
            </a:r>
            <a:r>
              <a:rPr lang="fr-FR" dirty="0"/>
              <a:t> sociales et politiques =&gt; tensions avec </a:t>
            </a:r>
            <a:r>
              <a:rPr lang="fr-FR" dirty="0">
                <a:highlight>
                  <a:srgbClr val="FFFF00"/>
                </a:highlight>
              </a:rPr>
              <a:t>papauté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Louis XIV touchant les malades des &amp;eacute;crouelles, conserv&amp;eacute; &amp;agrave; l&amp;#39;abbatiale de Saint-Riquier, Jean Jouvenet, 1690">
            <a:extLst>
              <a:ext uri="{FF2B5EF4-FFF2-40B4-BE49-F238E27FC236}">
                <a16:creationId xmlns:a16="http://schemas.microsoft.com/office/drawing/2014/main" id="{FA24B2EA-3915-23C9-6C73-7FA75CEBA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3"/>
          <a:stretch>
            <a:fillRect/>
          </a:stretch>
        </p:blipFill>
        <p:spPr bwMode="auto">
          <a:xfrm>
            <a:off x="6797792" y="767425"/>
            <a:ext cx="500919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EC6C6E-471B-A9EE-A012-ACBFD2B6EFED}"/>
              </a:ext>
            </a:extLst>
          </p:cNvPr>
          <p:cNvSpPr txBox="1"/>
          <p:nvPr/>
        </p:nvSpPr>
        <p:spPr>
          <a:xfrm>
            <a:off x="7571874" y="5167245"/>
            <a:ext cx="4235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Louis XIV touchant les malades des écrouelles, conservé à l'abbatiale de Saint-Riquier, Jean Jouvenet, 1690 </a:t>
            </a:r>
          </a:p>
        </p:txBody>
      </p:sp>
    </p:spTree>
    <p:extLst>
      <p:ext uri="{BB962C8B-B14F-4D97-AF65-F5344CB8AC3E}">
        <p14:creationId xmlns:p14="http://schemas.microsoft.com/office/powerpoint/2010/main" val="329103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AD536-90E9-7372-467D-A29FC2D7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« Pour une histoire comparée des sociétés européennes »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B7488F-75A4-E69A-79FE-740532C5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697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Deux temps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highlight>
                  <a:srgbClr val="FFFF00"/>
                </a:highlight>
              </a:rPr>
              <a:t>Découverte</a:t>
            </a:r>
            <a:r>
              <a:rPr lang="fr-FR" dirty="0"/>
              <a:t>: les mêmes phénomènes ailleurs 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highlight>
                  <a:srgbClr val="FFFF00"/>
                </a:highlight>
              </a:rPr>
              <a:t>Interprétation</a:t>
            </a:r>
            <a:r>
              <a:rPr lang="fr-FR" dirty="0"/>
              <a:t> : causes, ressemblances, dissemblances ?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dirty="0"/>
              <a:t>Deux cas : </a:t>
            </a:r>
          </a:p>
          <a:p>
            <a:pPr>
              <a:buFontTx/>
              <a:buChar char="-"/>
            </a:pPr>
            <a:r>
              <a:rPr lang="fr-FR" dirty="0"/>
              <a:t>Sociétés proches : </a:t>
            </a:r>
            <a:r>
              <a:rPr lang="fr-FR" dirty="0">
                <a:highlight>
                  <a:srgbClr val="FFFF00"/>
                </a:highlight>
              </a:rPr>
              <a:t>influences</a:t>
            </a:r>
            <a:r>
              <a:rPr lang="fr-FR" dirty="0"/>
              <a:t> ? </a:t>
            </a:r>
          </a:p>
          <a:p>
            <a:pPr>
              <a:buFontTx/>
              <a:buChar char="-"/>
            </a:pPr>
            <a:r>
              <a:rPr lang="fr-FR" dirty="0"/>
              <a:t>Sociétés lointaines : </a:t>
            </a:r>
            <a:r>
              <a:rPr lang="fr-FR" dirty="0">
                <a:highlight>
                  <a:srgbClr val="FFFF00"/>
                </a:highlight>
              </a:rPr>
              <a:t>invariants</a:t>
            </a:r>
            <a:r>
              <a:rPr lang="fr-FR" dirty="0"/>
              <a:t> anthropologiques ? 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Ex : la féodalité en Europe et au Japon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7D4FA59-AB22-050B-EE19-FCB83DEC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164488"/>
            <a:ext cx="3629025" cy="45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0E72F9B-038B-5501-661F-B00CAD18936E}"/>
              </a:ext>
            </a:extLst>
          </p:cNvPr>
          <p:cNvSpPr txBox="1"/>
          <p:nvPr/>
        </p:nvSpPr>
        <p:spPr>
          <a:xfrm>
            <a:off x="7724775" y="5715298"/>
            <a:ext cx="4058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Portrait de Yoritomo, le fondateur et le premier shogun du shogunat de Kamakura au Japon.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93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B1645-3B21-306A-F160-501EC758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Caractères originaux de l'histoire rurale française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59EA1C-17B8-1923-A98D-29039435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4871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Histoire « régressive » </a:t>
            </a:r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Cadastre</a:t>
            </a:r>
            <a:r>
              <a:rPr lang="fr-FR" dirty="0"/>
              <a:t> : Registre public où figurent les renseignements sur la surface et la valeur des propriétés foncières.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</a:t>
            </a:r>
            <a:r>
              <a:rPr lang="fr-FR" b="1" dirty="0"/>
              <a:t>champs ouverts</a:t>
            </a:r>
            <a:r>
              <a:rPr lang="fr-FR" dirty="0"/>
              <a:t> (ou « openfield ») au nord de la Loire, le </a:t>
            </a:r>
            <a:r>
              <a:rPr lang="fr-FR" b="1" dirty="0"/>
              <a:t>bocage</a:t>
            </a:r>
            <a:r>
              <a:rPr lang="fr-FR" dirty="0"/>
              <a:t> (des champs enclos de haies) à l'ouest, les </a:t>
            </a:r>
            <a:r>
              <a:rPr lang="fr-FR" b="1" dirty="0"/>
              <a:t>campagnes méditerranéennes</a:t>
            </a:r>
            <a:r>
              <a:rPr lang="fr-FR" dirty="0"/>
              <a:t>, ouvertes mais aux « champs irréguliers ».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=&gt; Vers l’histoire des techniques et l’histoire environnementale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7CDF5AB-1084-8EF7-0B41-7805CE0F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72" y="4126134"/>
            <a:ext cx="4337098" cy="26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011AC1-D138-6476-F75C-3FF96E2A2972}"/>
              </a:ext>
            </a:extLst>
          </p:cNvPr>
          <p:cNvSpPr txBox="1"/>
          <p:nvPr/>
        </p:nvSpPr>
        <p:spPr>
          <a:xfrm>
            <a:off x="4392672" y="64720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FR" b="0" i="0" dirty="0">
                <a:solidFill>
                  <a:srgbClr val="101418"/>
                </a:solidFill>
                <a:effectLst/>
                <a:latin typeface="Linux Libertine"/>
              </a:rPr>
              <a:t>Rezé plan cadastral 1826</a:t>
            </a:r>
          </a:p>
        </p:txBody>
      </p:sp>
      <p:pic>
        <p:nvPicPr>
          <p:cNvPr id="4100" name="Picture 4" descr="Paysages agricoles - Ne crains pas d'être lent, crains seulement d'être à  l'arrêt">
            <a:extLst>
              <a:ext uri="{FF2B5EF4-FFF2-40B4-BE49-F238E27FC236}">
                <a16:creationId xmlns:a16="http://schemas.microsoft.com/office/drawing/2014/main" id="{107B54C0-313C-110E-F859-D96DD78CC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7018" r="5587" b="50000"/>
          <a:stretch>
            <a:fillRect/>
          </a:stretch>
        </p:blipFill>
        <p:spPr bwMode="auto">
          <a:xfrm>
            <a:off x="7558696" y="1178397"/>
            <a:ext cx="4219074" cy="2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6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009F3-074E-E147-0653-CC602915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société féodale. </a:t>
            </a:r>
            <a:r>
              <a:rPr lang="fr-FR" i="1" dirty="0"/>
              <a:t>Les classes et le gouvernement des hommes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22C8FF-5826-5001-04FD-892315937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Sujet : économie, façon de sentir et de pensée, parenté… = société </a:t>
            </a:r>
          </a:p>
          <a:p>
            <a:pPr marL="0" indent="0">
              <a:buNone/>
            </a:pPr>
            <a:r>
              <a:rPr lang="fr-FR" dirty="0"/>
              <a:t>synthèse de l'histoire de l'Europe entre le Xe et le XIIIe siècle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Vassalité pour sortir du chaos lié à la </a:t>
            </a:r>
            <a:r>
              <a:rPr lang="fr-FR" dirty="0">
                <a:highlight>
                  <a:srgbClr val="FFFF00"/>
                </a:highlight>
              </a:rPr>
              <a:t>dissolution de l’Etat carolingien : création de liens de dépendance dans toutes les strates sociales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Relations économiques autour du fief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Grande variété de sources, même sources littéraires, autrefois considérées comme pas fiables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A9523C-F4EA-1443-B096-893F51D4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40" r="19920"/>
          <a:stretch>
            <a:fillRect/>
          </a:stretch>
        </p:blipFill>
        <p:spPr>
          <a:xfrm>
            <a:off x="8092440" y="1347192"/>
            <a:ext cx="3261360" cy="53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177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439</Words>
  <Application>Microsoft Office PowerPoint</Application>
  <PresentationFormat>Grand écran</PresentationFormat>
  <Paragraphs>53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Linux Libertine</vt:lpstr>
      <vt:lpstr>outfitregular</vt:lpstr>
      <vt:lpstr>Wingdings</vt:lpstr>
      <vt:lpstr>Thème Office</vt:lpstr>
      <vt:lpstr>Marc Bloch, médiéviste</vt:lpstr>
      <vt:lpstr>Ouvrages importants à connaître </vt:lpstr>
      <vt:lpstr>Rois et Serfs, un chapitre d'histoire capétienne </vt:lpstr>
      <vt:lpstr>Les rois thaumaturges </vt:lpstr>
      <vt:lpstr>« Pour une histoire comparée des sociétés européennes » </vt:lpstr>
      <vt:lpstr>Les Caractères originaux de l'histoire rurale française </vt:lpstr>
      <vt:lpstr>La société féodale. Les classes et le gouvernement des hommes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Gendre</dc:creator>
  <cp:lastModifiedBy>Emma Gendre</cp:lastModifiedBy>
  <cp:revision>12</cp:revision>
  <dcterms:created xsi:type="dcterms:W3CDTF">2026-03-16T15:30:17Z</dcterms:created>
  <dcterms:modified xsi:type="dcterms:W3CDTF">2026-03-18T10:56:39Z</dcterms:modified>
</cp:coreProperties>
</file>