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4" r:id="rId4"/>
    <p:sldId id="267" r:id="rId5"/>
    <p:sldId id="264" r:id="rId6"/>
    <p:sldId id="272" r:id="rId7"/>
    <p:sldId id="273" r:id="rId8"/>
    <p:sldId id="258" r:id="rId9"/>
    <p:sldId id="259" r:id="rId10"/>
    <p:sldId id="277" r:id="rId11"/>
    <p:sldId id="276" r:id="rId12"/>
    <p:sldId id="260" r:id="rId13"/>
    <p:sldId id="265" r:id="rId14"/>
    <p:sldId id="266" r:id="rId15"/>
    <p:sldId id="275" r:id="rId16"/>
    <p:sldId id="269" r:id="rId17"/>
    <p:sldId id="268" r:id="rId18"/>
    <p:sldId id="263" r:id="rId19"/>
    <p:sldId id="261" r:id="rId20"/>
    <p:sldId id="270"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76"/>
    <p:restoredTop sz="94643"/>
  </p:normalViewPr>
  <p:slideViewPr>
    <p:cSldViewPr snapToGrid="0" snapToObjects="1">
      <p:cViewPr varScale="1">
        <p:scale>
          <a:sx n="80" d="100"/>
          <a:sy n="80" d="100"/>
        </p:scale>
        <p:origin x="224" y="9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Cliquez et modifiez le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C1CA82A2-0FC4-494E-850F-5BE00EB766F4}" type="datetimeFigureOut">
              <a:rPr lang="fr-FR" smtClean="0"/>
              <a:t>12/03/2025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DE2BDA-B20B-584E-90DC-D9E239C13523}" type="slidenum">
              <a:rPr lang="fr-FR" smtClean="0"/>
              <a:t>‹N°›</a:t>
            </a:fld>
            <a:endParaRPr lang="fr-FR"/>
          </a:p>
        </p:txBody>
      </p:sp>
    </p:spTree>
    <p:extLst>
      <p:ext uri="{BB962C8B-B14F-4D97-AF65-F5344CB8AC3E}">
        <p14:creationId xmlns:p14="http://schemas.microsoft.com/office/powerpoint/2010/main" val="598130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1CA82A2-0FC4-494E-850F-5BE00EB766F4}" type="datetimeFigureOut">
              <a:rPr lang="fr-FR" smtClean="0"/>
              <a:t>12/03/2025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DE2BDA-B20B-584E-90DC-D9E239C13523}" type="slidenum">
              <a:rPr lang="fr-FR" smtClean="0"/>
              <a:t>‹N°›</a:t>
            </a:fld>
            <a:endParaRPr lang="fr-FR"/>
          </a:p>
        </p:txBody>
      </p:sp>
    </p:spTree>
    <p:extLst>
      <p:ext uri="{BB962C8B-B14F-4D97-AF65-F5344CB8AC3E}">
        <p14:creationId xmlns:p14="http://schemas.microsoft.com/office/powerpoint/2010/main" val="1379946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1CA82A2-0FC4-494E-850F-5BE00EB766F4}" type="datetimeFigureOut">
              <a:rPr lang="fr-FR" smtClean="0"/>
              <a:t>12/03/2025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DE2BDA-B20B-584E-90DC-D9E239C13523}" type="slidenum">
              <a:rPr lang="fr-FR" smtClean="0"/>
              <a:t>‹N°›</a:t>
            </a:fld>
            <a:endParaRPr lang="fr-FR"/>
          </a:p>
        </p:txBody>
      </p:sp>
    </p:spTree>
    <p:extLst>
      <p:ext uri="{BB962C8B-B14F-4D97-AF65-F5344CB8AC3E}">
        <p14:creationId xmlns:p14="http://schemas.microsoft.com/office/powerpoint/2010/main" val="2084619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Paysage avec légende">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1219200" y="294590"/>
            <a:ext cx="99568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eaLnBrk="1" latinLnBrk="0" hangingPunct="1">
              <a:spcBef>
                <a:spcPct val="20000"/>
              </a:spcBef>
              <a:buFontTx/>
              <a:buNone/>
              <a:defRPr kumimoji="0" lang="fr-FR" i="0">
                <a:solidFill>
                  <a:schemeClr val="tx1"/>
                </a:solidFill>
                <a:latin typeface="+mn-lt"/>
                <a:ea typeface="+mn-ea"/>
                <a:cs typeface="+mn-cs"/>
              </a:defRPr>
            </a:lvl1pPr>
            <a:extLst/>
          </a:lstStyle>
          <a:p>
            <a:pPr marL="0" marR="0" indent="1588" algn="ctr" eaLnBrk="1" latinLnBrk="0" hangingPunct="1"/>
            <a:r>
              <a:rPr kumimoji="0" lang="fr-FR"/>
              <a:t>Faire glisser l'image vers l'espace réservé ou cliquer sur l'icône pour l'ajouter</a:t>
            </a:r>
            <a:endParaRPr kumimoji="0"/>
          </a:p>
        </p:txBody>
      </p:sp>
      <p:sp>
        <p:nvSpPr>
          <p:cNvPr id="7" name="Rectangle 5"/>
          <p:cNvSpPr>
            <a:spLocks noGrp="1"/>
          </p:cNvSpPr>
          <p:nvPr>
            <p:ph type="body" sz="quarter" idx="11" hasCustomPrompt="1"/>
          </p:nvPr>
        </p:nvSpPr>
        <p:spPr>
          <a:xfrm>
            <a:off x="1219200" y="6019800"/>
            <a:ext cx="9956800" cy="381000"/>
          </a:xfrm>
        </p:spPr>
        <p:txBody>
          <a:bodyPr rIns="9144" anchor="t" anchorCtr="0">
            <a:noAutofit/>
          </a:bodyPr>
          <a:lstStyle>
            <a:lvl1pPr marL="0" marR="0" indent="0" algn="l" rtl="0" eaLnBrk="1" latinLnBrk="0" hangingPunct="1">
              <a:spcBef>
                <a:spcPct val="20000"/>
              </a:spcBef>
              <a:buFontTx/>
              <a:buNone/>
              <a:defRPr kumimoji="0" lang="fr-FR" sz="1800" i="0" baseline="0">
                <a:solidFill>
                  <a:schemeClr val="tx1"/>
                </a:solidFill>
                <a:latin typeface="+mn-lt"/>
                <a:ea typeface="+mn-ea"/>
                <a:cs typeface="+mn-cs"/>
              </a:defRPr>
            </a:lvl1pPr>
            <a:extLst/>
          </a:lstStyle>
          <a:p>
            <a:pPr lvl="0"/>
            <a:r>
              <a:rPr kumimoji="0" lang="fr-FR"/>
              <a:t>Cliquez pour ajouter une légende</a:t>
            </a:r>
          </a:p>
        </p:txBody>
      </p:sp>
      <p:sp>
        <p:nvSpPr>
          <p:cNvPr id="4" name="Rectangle 3"/>
          <p:cNvSpPr>
            <a:spLocks noGrp="1"/>
          </p:cNvSpPr>
          <p:nvPr>
            <p:ph type="dt" sz="half" idx="12"/>
          </p:nvPr>
        </p:nvSpPr>
        <p:spPr/>
        <p:txBody>
          <a:bodyPr/>
          <a:lstStyle/>
          <a:p>
            <a:fld id="{F30C84A2-23CF-44F5-B813-5187ED5C7D1C}" type="datetimeFigureOut">
              <a:rPr kumimoji="0" lang="fr-FR" sz="1200">
                <a:solidFill>
                  <a:schemeClr val="tx2"/>
                </a:solidFill>
              </a:rPr>
              <a:pPr/>
              <a:t>12/03/2025</a:t>
            </a:fld>
            <a:endParaRPr kumimoji="0" lang="fr-FR"/>
          </a:p>
        </p:txBody>
      </p:sp>
      <p:sp>
        <p:nvSpPr>
          <p:cNvPr id="6" name="Rectangle 5"/>
          <p:cNvSpPr>
            <a:spLocks noGrp="1"/>
          </p:cNvSpPr>
          <p:nvPr>
            <p:ph type="sldNum" sz="quarter" idx="13"/>
          </p:nvPr>
        </p:nvSpPr>
        <p:spPr/>
        <p:txBody>
          <a:bodyPr/>
          <a:lstStyle/>
          <a:p>
            <a:pPr algn="r"/>
            <a:fld id="{F99EC173-99AE-4773-AB25-02E469A13EAE}" type="slidenum">
              <a:rPr kumimoji="0" lang="fr-FR" sz="1200">
                <a:solidFill>
                  <a:schemeClr val="tx2"/>
                </a:solidFill>
              </a:rPr>
              <a:pPr algn="r"/>
              <a:t>‹N°›</a:t>
            </a:fld>
            <a:endParaRPr kumimoji="0" lang="fr-FR"/>
          </a:p>
        </p:txBody>
      </p:sp>
      <p:sp>
        <p:nvSpPr>
          <p:cNvPr id="8" name="Rectangle 7"/>
          <p:cNvSpPr>
            <a:spLocks noGrp="1"/>
          </p:cNvSpPr>
          <p:nvPr>
            <p:ph type="ftr" sz="quarter" idx="14"/>
          </p:nvPr>
        </p:nvSpPr>
        <p:spPr/>
        <p:txBody>
          <a:bodyPr/>
          <a:lstStyle/>
          <a:p>
            <a:endParaRPr kumimoji="0" lang="fr-FR"/>
          </a:p>
        </p:txBody>
      </p:sp>
    </p:spTree>
    <p:extLst>
      <p:ext uri="{BB962C8B-B14F-4D97-AF65-F5344CB8AC3E}">
        <p14:creationId xmlns:p14="http://schemas.microsoft.com/office/powerpoint/2010/main" val="212983498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1CA82A2-0FC4-494E-850F-5BE00EB766F4}" type="datetimeFigureOut">
              <a:rPr lang="fr-FR" smtClean="0"/>
              <a:t>12/03/2025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DE2BDA-B20B-584E-90DC-D9E239C13523}" type="slidenum">
              <a:rPr lang="fr-FR" smtClean="0"/>
              <a:t>‹N°›</a:t>
            </a:fld>
            <a:endParaRPr lang="fr-FR"/>
          </a:p>
        </p:txBody>
      </p:sp>
    </p:spTree>
    <p:extLst>
      <p:ext uri="{BB962C8B-B14F-4D97-AF65-F5344CB8AC3E}">
        <p14:creationId xmlns:p14="http://schemas.microsoft.com/office/powerpoint/2010/main" val="413824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Cliquez et modifiez le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C1CA82A2-0FC4-494E-850F-5BE00EB766F4}" type="datetimeFigureOut">
              <a:rPr lang="fr-FR" smtClean="0"/>
              <a:t>12/03/2025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DE2BDA-B20B-584E-90DC-D9E239C13523}" type="slidenum">
              <a:rPr lang="fr-FR" smtClean="0"/>
              <a:t>‹N°›</a:t>
            </a:fld>
            <a:endParaRPr lang="fr-FR"/>
          </a:p>
        </p:txBody>
      </p:sp>
    </p:spTree>
    <p:extLst>
      <p:ext uri="{BB962C8B-B14F-4D97-AF65-F5344CB8AC3E}">
        <p14:creationId xmlns:p14="http://schemas.microsoft.com/office/powerpoint/2010/main" val="1590742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C1CA82A2-0FC4-494E-850F-5BE00EB766F4}" type="datetimeFigureOut">
              <a:rPr lang="fr-FR" smtClean="0"/>
              <a:t>12/03/2025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9DE2BDA-B20B-584E-90DC-D9E239C13523}" type="slidenum">
              <a:rPr lang="fr-FR" smtClean="0"/>
              <a:t>‹N°›</a:t>
            </a:fld>
            <a:endParaRPr lang="fr-FR"/>
          </a:p>
        </p:txBody>
      </p:sp>
    </p:spTree>
    <p:extLst>
      <p:ext uri="{BB962C8B-B14F-4D97-AF65-F5344CB8AC3E}">
        <p14:creationId xmlns:p14="http://schemas.microsoft.com/office/powerpoint/2010/main" val="1586788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Cliquez et modifiez le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C1CA82A2-0FC4-494E-850F-5BE00EB766F4}" type="datetimeFigureOut">
              <a:rPr lang="fr-FR" smtClean="0"/>
              <a:t>12/03/2025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9DE2BDA-B20B-584E-90DC-D9E239C13523}" type="slidenum">
              <a:rPr lang="fr-FR" smtClean="0"/>
              <a:t>‹N°›</a:t>
            </a:fld>
            <a:endParaRPr lang="fr-FR"/>
          </a:p>
        </p:txBody>
      </p:sp>
    </p:spTree>
    <p:extLst>
      <p:ext uri="{BB962C8B-B14F-4D97-AF65-F5344CB8AC3E}">
        <p14:creationId xmlns:p14="http://schemas.microsoft.com/office/powerpoint/2010/main" val="1704525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C1CA82A2-0FC4-494E-850F-5BE00EB766F4}" type="datetimeFigureOut">
              <a:rPr lang="fr-FR" smtClean="0"/>
              <a:t>12/03/2025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9DE2BDA-B20B-584E-90DC-D9E239C13523}" type="slidenum">
              <a:rPr lang="fr-FR" smtClean="0"/>
              <a:t>‹N°›</a:t>
            </a:fld>
            <a:endParaRPr lang="fr-FR"/>
          </a:p>
        </p:txBody>
      </p:sp>
    </p:spTree>
    <p:extLst>
      <p:ext uri="{BB962C8B-B14F-4D97-AF65-F5344CB8AC3E}">
        <p14:creationId xmlns:p14="http://schemas.microsoft.com/office/powerpoint/2010/main" val="528950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1CA82A2-0FC4-494E-850F-5BE00EB766F4}" type="datetimeFigureOut">
              <a:rPr lang="fr-FR" smtClean="0"/>
              <a:t>12/03/2025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9DE2BDA-B20B-584E-90DC-D9E239C13523}" type="slidenum">
              <a:rPr lang="fr-FR" smtClean="0"/>
              <a:t>‹N°›</a:t>
            </a:fld>
            <a:endParaRPr lang="fr-FR"/>
          </a:p>
        </p:txBody>
      </p:sp>
    </p:spTree>
    <p:extLst>
      <p:ext uri="{BB962C8B-B14F-4D97-AF65-F5344CB8AC3E}">
        <p14:creationId xmlns:p14="http://schemas.microsoft.com/office/powerpoint/2010/main" val="1631549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C1CA82A2-0FC4-494E-850F-5BE00EB766F4}" type="datetimeFigureOut">
              <a:rPr lang="fr-FR" smtClean="0"/>
              <a:t>12/03/2025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9DE2BDA-B20B-584E-90DC-D9E239C13523}" type="slidenum">
              <a:rPr lang="fr-FR" smtClean="0"/>
              <a:t>‹N°›</a:t>
            </a:fld>
            <a:endParaRPr lang="fr-FR"/>
          </a:p>
        </p:txBody>
      </p:sp>
    </p:spTree>
    <p:extLst>
      <p:ext uri="{BB962C8B-B14F-4D97-AF65-F5344CB8AC3E}">
        <p14:creationId xmlns:p14="http://schemas.microsoft.com/office/powerpoint/2010/main" val="232312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C1CA82A2-0FC4-494E-850F-5BE00EB766F4}" type="datetimeFigureOut">
              <a:rPr lang="fr-FR" smtClean="0"/>
              <a:t>12/03/2025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9DE2BDA-B20B-584E-90DC-D9E239C13523}" type="slidenum">
              <a:rPr lang="fr-FR" smtClean="0"/>
              <a:t>‹N°›</a:t>
            </a:fld>
            <a:endParaRPr lang="fr-FR"/>
          </a:p>
        </p:txBody>
      </p:sp>
    </p:spTree>
    <p:extLst>
      <p:ext uri="{BB962C8B-B14F-4D97-AF65-F5344CB8AC3E}">
        <p14:creationId xmlns:p14="http://schemas.microsoft.com/office/powerpoint/2010/main" val="351841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CA82A2-0FC4-494E-850F-5BE00EB766F4}" type="datetimeFigureOut">
              <a:rPr lang="fr-FR" smtClean="0"/>
              <a:t>12/03/2025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DE2BDA-B20B-584E-90DC-D9E239C13523}" type="slidenum">
              <a:rPr lang="fr-FR" smtClean="0"/>
              <a:t>‹N°›</a:t>
            </a:fld>
            <a:endParaRPr lang="fr-FR"/>
          </a:p>
        </p:txBody>
      </p:sp>
    </p:spTree>
    <p:extLst>
      <p:ext uri="{BB962C8B-B14F-4D97-AF65-F5344CB8AC3E}">
        <p14:creationId xmlns:p14="http://schemas.microsoft.com/office/powerpoint/2010/main" val="111198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upload.wikimedia.org/wikipedia/commons/2/2e/Centre_d%27apprentissage_%2841%29.jp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0668000" cy="3509963"/>
          </a:xfrm>
        </p:spPr>
        <p:txBody>
          <a:bodyPr>
            <a:normAutofit/>
          </a:bodyPr>
          <a:lstStyle/>
          <a:p>
            <a:r>
              <a:rPr lang="fr-FR" dirty="0"/>
              <a:t>« Sociétés d’abondance »?</a:t>
            </a:r>
            <a:br>
              <a:rPr lang="fr-FR" dirty="0"/>
            </a:br>
            <a:r>
              <a:rPr lang="fr-FR" dirty="0"/>
              <a:t>Consommations, loisirs </a:t>
            </a:r>
            <a:br>
              <a:rPr lang="fr-FR" dirty="0"/>
            </a:br>
            <a:r>
              <a:rPr lang="fr-FR" dirty="0"/>
              <a:t>et jeunesses</a:t>
            </a:r>
          </a:p>
        </p:txBody>
      </p:sp>
      <p:sp>
        <p:nvSpPr>
          <p:cNvPr id="3" name="Sous-titre 2"/>
          <p:cNvSpPr>
            <a:spLocks noGrp="1"/>
          </p:cNvSpPr>
          <p:nvPr>
            <p:ph type="subTitle" idx="1"/>
          </p:nvPr>
        </p:nvSpPr>
        <p:spPr/>
        <p:txBody>
          <a:bodyPr/>
          <a:lstStyle/>
          <a:p>
            <a:r>
              <a:rPr lang="fr-FR" dirty="0"/>
              <a:t>Cours AES M1 Isabelle Lespinet-Moret</a:t>
            </a:r>
          </a:p>
        </p:txBody>
      </p:sp>
      <p:pic>
        <p:nvPicPr>
          <p:cNvPr id="5" name="Image 4">
            <a:extLst>
              <a:ext uri="{FF2B5EF4-FFF2-40B4-BE49-F238E27FC236}">
                <a16:creationId xmlns:a16="http://schemas.microsoft.com/office/drawing/2014/main" id="{709A89CF-D511-DA44-81FA-6468E3BB0CC8}"/>
              </a:ext>
            </a:extLst>
          </p:cNvPr>
          <p:cNvPicPr>
            <a:picLocks noChangeAspect="1"/>
          </p:cNvPicPr>
          <p:nvPr/>
        </p:nvPicPr>
        <p:blipFill>
          <a:blip r:embed="rId2"/>
          <a:stretch>
            <a:fillRect/>
          </a:stretch>
        </p:blipFill>
        <p:spPr>
          <a:xfrm rot="5400000">
            <a:off x="8124824" y="2977515"/>
            <a:ext cx="4434840" cy="3326130"/>
          </a:xfrm>
          <a:prstGeom prst="rect">
            <a:avLst/>
          </a:prstGeom>
        </p:spPr>
      </p:pic>
    </p:spTree>
    <p:extLst>
      <p:ext uri="{BB962C8B-B14F-4D97-AF65-F5344CB8AC3E}">
        <p14:creationId xmlns:p14="http://schemas.microsoft.com/office/powerpoint/2010/main" val="2143668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9C2263-9300-A97C-AE90-2339B80311F7}"/>
              </a:ext>
            </a:extLst>
          </p:cNvPr>
          <p:cNvSpPr>
            <a:spLocks noGrp="1"/>
          </p:cNvSpPr>
          <p:nvPr>
            <p:ph type="title"/>
          </p:nvPr>
        </p:nvSpPr>
        <p:spPr>
          <a:xfrm>
            <a:off x="5295900" y="91440"/>
            <a:ext cx="4933950" cy="4537709"/>
          </a:xfrm>
        </p:spPr>
        <p:txBody>
          <a:bodyPr/>
          <a:lstStyle/>
          <a:p>
            <a:r>
              <a:rPr lang="fr-FR" dirty="0"/>
              <a:t>La publicité fait vendre l’électroménager, en jouant sur les stéréotypes sexistes.</a:t>
            </a:r>
          </a:p>
        </p:txBody>
      </p:sp>
      <p:pic>
        <p:nvPicPr>
          <p:cNvPr id="4" name="Espace réservé du contenu 3">
            <a:extLst>
              <a:ext uri="{FF2B5EF4-FFF2-40B4-BE49-F238E27FC236}">
                <a16:creationId xmlns:a16="http://schemas.microsoft.com/office/drawing/2014/main" id="{6DB2C12F-67A0-75A4-EF3D-BE35014C9C9E}"/>
              </a:ext>
            </a:extLst>
          </p:cNvPr>
          <p:cNvPicPr>
            <a:picLocks noGrp="1" noChangeAspect="1"/>
          </p:cNvPicPr>
          <p:nvPr>
            <p:ph idx="1"/>
          </p:nvPr>
        </p:nvPicPr>
        <p:blipFill>
          <a:blip r:embed="rId2"/>
          <a:stretch>
            <a:fillRect/>
          </a:stretch>
        </p:blipFill>
        <p:spPr>
          <a:xfrm>
            <a:off x="640080" y="391571"/>
            <a:ext cx="4061460" cy="6683599"/>
          </a:xfrm>
          <a:prstGeom prst="rect">
            <a:avLst/>
          </a:prstGeom>
        </p:spPr>
      </p:pic>
    </p:spTree>
    <p:extLst>
      <p:ext uri="{BB962C8B-B14F-4D97-AF65-F5344CB8AC3E}">
        <p14:creationId xmlns:p14="http://schemas.microsoft.com/office/powerpoint/2010/main" val="2388299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9392270-7ACE-B2C1-D7AA-F198FEE8A997}"/>
              </a:ext>
            </a:extLst>
          </p:cNvPr>
          <p:cNvSpPr>
            <a:spLocks noGrp="1"/>
          </p:cNvSpPr>
          <p:nvPr>
            <p:ph type="title"/>
          </p:nvPr>
        </p:nvSpPr>
        <p:spPr/>
        <p:txBody>
          <a:bodyPr/>
          <a:lstStyle/>
          <a:p>
            <a:r>
              <a:rPr lang="fr-FR" dirty="0"/>
              <a:t>Les loisirs, Fernand Léger, toile</a:t>
            </a:r>
          </a:p>
        </p:txBody>
      </p:sp>
      <p:pic>
        <p:nvPicPr>
          <p:cNvPr id="7" name="Espace réservé du contenu 6">
            <a:extLst>
              <a:ext uri="{FF2B5EF4-FFF2-40B4-BE49-F238E27FC236}">
                <a16:creationId xmlns:a16="http://schemas.microsoft.com/office/drawing/2014/main" id="{73BF693C-CAD8-4737-C5C7-13D289FAF9D4}"/>
              </a:ext>
            </a:extLst>
          </p:cNvPr>
          <p:cNvPicPr>
            <a:picLocks noGrp="1" noChangeAspect="1"/>
          </p:cNvPicPr>
          <p:nvPr>
            <p:ph idx="1"/>
          </p:nvPr>
        </p:nvPicPr>
        <p:blipFill>
          <a:blip r:embed="rId2"/>
          <a:stretch>
            <a:fillRect/>
          </a:stretch>
        </p:blipFill>
        <p:spPr>
          <a:xfrm rot="5400000">
            <a:off x="3256874" y="2171026"/>
            <a:ext cx="5356543" cy="4017406"/>
          </a:xfrm>
        </p:spPr>
      </p:pic>
    </p:spTree>
    <p:extLst>
      <p:ext uri="{BB962C8B-B14F-4D97-AF65-F5344CB8AC3E}">
        <p14:creationId xmlns:p14="http://schemas.microsoft.com/office/powerpoint/2010/main" val="3916370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p:cNvPicPr>
            <a:picLocks noGrp="1" noChangeAspect="1"/>
          </p:cNvPicPr>
          <p:nvPr>
            <p:ph type="pic" sz="quarter" idx="10"/>
          </p:nvPr>
        </p:nvPicPr>
        <p:blipFill>
          <a:blip r:embed="rId2"/>
          <a:srcRect/>
          <a:stretch>
            <a:fillRect/>
          </a:stretch>
        </p:blipFill>
        <p:spPr/>
      </p:pic>
      <p:sp>
        <p:nvSpPr>
          <p:cNvPr id="3" name="Espace réservé du texte 2"/>
          <p:cNvSpPr>
            <a:spLocks noGrp="1"/>
          </p:cNvSpPr>
          <p:nvPr>
            <p:ph type="body" sz="quarter" idx="11"/>
          </p:nvPr>
        </p:nvSpPr>
        <p:spPr>
          <a:xfrm>
            <a:off x="2937510" y="6019800"/>
            <a:ext cx="8238490" cy="381000"/>
          </a:xfrm>
        </p:spPr>
        <p:txBody>
          <a:bodyPr/>
          <a:lstStyle/>
          <a:p>
            <a:r>
              <a:rPr lang="fr-FR" dirty="0"/>
              <a:t>Poste de télévision dans un intérieur français des années 1960</a:t>
            </a:r>
          </a:p>
        </p:txBody>
      </p:sp>
    </p:spTree>
    <p:extLst>
      <p:ext uri="{BB962C8B-B14F-4D97-AF65-F5344CB8AC3E}">
        <p14:creationId xmlns:p14="http://schemas.microsoft.com/office/powerpoint/2010/main" val="171017607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6FA1005-B645-E81B-F81D-5A79887CE282}"/>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57501" y="240031"/>
            <a:ext cx="7463790" cy="6743700"/>
          </a:xfrm>
          <a:prstGeom prst="rect">
            <a:avLst/>
          </a:prstGeom>
          <a:noFill/>
          <a:ln>
            <a:noFill/>
          </a:ln>
        </p:spPr>
      </p:pic>
    </p:spTree>
    <p:extLst>
      <p:ext uri="{BB962C8B-B14F-4D97-AF65-F5344CB8AC3E}">
        <p14:creationId xmlns:p14="http://schemas.microsoft.com/office/powerpoint/2010/main" val="1401161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L’inégal équipement des ménages en France en 1959</a:t>
            </a:r>
          </a:p>
        </p:txBody>
      </p:sp>
      <p:sp>
        <p:nvSpPr>
          <p:cNvPr id="3" name="Espace réservé du contenu 2"/>
          <p:cNvSpPr>
            <a:spLocks noGrp="1"/>
          </p:cNvSpPr>
          <p:nvPr>
            <p:ph idx="1"/>
          </p:nvPr>
        </p:nvSpPr>
        <p:spPr/>
        <p:txBody>
          <a:bodyPr/>
          <a:lstStyle/>
          <a:p>
            <a:endParaRPr lang="fr-FR"/>
          </a:p>
        </p:txBody>
      </p:sp>
      <p:pic>
        <p:nvPicPr>
          <p:cNvPr id="4" name="Image 3" descr="/Users/isabelle.lespinet-moret/Desktop/IMG_2194.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838200" y="1825625"/>
            <a:ext cx="10515600" cy="4244598"/>
          </a:xfrm>
          <a:prstGeom prst="rect">
            <a:avLst/>
          </a:prstGeom>
          <a:noFill/>
          <a:ln>
            <a:noFill/>
          </a:ln>
        </p:spPr>
      </p:pic>
      <p:pic>
        <p:nvPicPr>
          <p:cNvPr id="5" name="Image 4" descr="/Users/isabelle.lespinet-moret/Desktop/IMG_2194.jpg">
            <a:extLst>
              <a:ext uri="{FF2B5EF4-FFF2-40B4-BE49-F238E27FC236}">
                <a16:creationId xmlns:a16="http://schemas.microsoft.com/office/drawing/2014/main" id="{75277FBA-C0A3-E81E-699A-8176FB8F4252}"/>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2227" y="2156202"/>
            <a:ext cx="10515600" cy="4244598"/>
          </a:xfrm>
          <a:prstGeom prst="rect">
            <a:avLst/>
          </a:prstGeom>
          <a:noFill/>
          <a:ln>
            <a:noFill/>
          </a:ln>
        </p:spPr>
      </p:pic>
    </p:spTree>
    <p:extLst>
      <p:ext uri="{BB962C8B-B14F-4D97-AF65-F5344CB8AC3E}">
        <p14:creationId xmlns:p14="http://schemas.microsoft.com/office/powerpoint/2010/main" val="19909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F87832-3D4F-4DC5-CE2D-8F2D3EFA1B3E}"/>
              </a:ext>
            </a:extLst>
          </p:cNvPr>
          <p:cNvSpPr>
            <a:spLocks noGrp="1"/>
          </p:cNvSpPr>
          <p:nvPr>
            <p:ph type="title"/>
          </p:nvPr>
        </p:nvSpPr>
        <p:spPr/>
        <p:txBody>
          <a:bodyPr/>
          <a:lstStyle/>
          <a:p>
            <a:r>
              <a:rPr lang="fr-FR" dirty="0"/>
              <a:t>II-Familles et jeunesses, l’ère des changements, 1945-1974 </a:t>
            </a:r>
          </a:p>
        </p:txBody>
      </p:sp>
      <p:sp>
        <p:nvSpPr>
          <p:cNvPr id="3" name="Espace réservé du contenu 2">
            <a:extLst>
              <a:ext uri="{FF2B5EF4-FFF2-40B4-BE49-F238E27FC236}">
                <a16:creationId xmlns:a16="http://schemas.microsoft.com/office/drawing/2014/main" id="{BC6FFD85-23A9-248C-CB05-5F49A680FD71}"/>
              </a:ext>
            </a:extLst>
          </p:cNvPr>
          <p:cNvSpPr>
            <a:spLocks noGrp="1"/>
          </p:cNvSpPr>
          <p:nvPr>
            <p:ph idx="1"/>
          </p:nvPr>
        </p:nvSpPr>
        <p:spPr/>
        <p:txBody>
          <a:bodyPr/>
          <a:lstStyle/>
          <a:p>
            <a:r>
              <a:rPr lang="fr-FR" dirty="0"/>
              <a:t>1-Familles : les mutations depuis la Seconde Guerre mondiale</a:t>
            </a:r>
          </a:p>
          <a:p>
            <a:pPr lvl="1"/>
            <a:r>
              <a:rPr lang="fr-FR" dirty="0"/>
              <a:t>Effets de la guerre</a:t>
            </a:r>
          </a:p>
          <a:p>
            <a:pPr lvl="1"/>
            <a:r>
              <a:rPr lang="fr-FR" dirty="0"/>
              <a:t>Retour famille classique</a:t>
            </a:r>
          </a:p>
          <a:p>
            <a:pPr lvl="1"/>
            <a:r>
              <a:rPr lang="fr-FR" dirty="0"/>
              <a:t>Ruptures des années 1960</a:t>
            </a:r>
          </a:p>
          <a:p>
            <a:r>
              <a:rPr lang="fr-FR" dirty="0"/>
              <a:t>2-De la jeunesse aux jeunes</a:t>
            </a:r>
          </a:p>
          <a:p>
            <a:pPr lvl="1"/>
            <a:r>
              <a:rPr lang="fr-FR" dirty="0"/>
              <a:t>Après 1945, en quête d’identité</a:t>
            </a:r>
          </a:p>
          <a:p>
            <a:pPr lvl="1"/>
            <a:r>
              <a:rPr lang="fr-FR" dirty="0"/>
              <a:t>Encadrements, scolarités</a:t>
            </a:r>
          </a:p>
          <a:p>
            <a:pPr lvl="1"/>
            <a:r>
              <a:rPr lang="fr-FR" dirty="0"/>
              <a:t>Les contestations</a:t>
            </a:r>
          </a:p>
          <a:p>
            <a:pPr lvl="1"/>
            <a:r>
              <a:rPr lang="fr-FR" dirty="0"/>
              <a:t>Cultures jeunes</a:t>
            </a:r>
          </a:p>
          <a:p>
            <a:pPr marL="457200" lvl="1" indent="0">
              <a:buNone/>
            </a:pPr>
            <a:endParaRPr lang="fr-FR" dirty="0"/>
          </a:p>
        </p:txBody>
      </p:sp>
    </p:spTree>
    <p:extLst>
      <p:ext uri="{BB962C8B-B14F-4D97-AF65-F5344CB8AC3E}">
        <p14:creationId xmlns:p14="http://schemas.microsoft.com/office/powerpoint/2010/main" val="4028305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AB974FF-AC4D-D74A-374A-D132C5C199F0}"/>
              </a:ext>
            </a:extLst>
          </p:cNvPr>
          <p:cNvSpPr>
            <a:spLocks noChangeArrowheads="1"/>
          </p:cNvSpPr>
          <p:nvPr/>
        </p:nvSpPr>
        <p:spPr bwMode="auto">
          <a:xfrm>
            <a:off x="400050" y="0"/>
            <a:ext cx="221812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Tableau 3 : L’accès à l’enseignement supérieur, une lente démocratisation</a:t>
            </a:r>
            <a:endParaRPr kumimoji="0" lang="fr-FR" altLang="fr-FR"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3073" name="Image 8" descr="Description : Description : Description : Accesenseigntsup">
            <a:extLst>
              <a:ext uri="{FF2B5EF4-FFF2-40B4-BE49-F238E27FC236}">
                <a16:creationId xmlns:a16="http://schemas.microsoft.com/office/drawing/2014/main" id="{72A04A39-3397-A8CD-D337-8806AA68476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0069" y="102234"/>
            <a:ext cx="8389151" cy="675576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3FB1B724-6FE9-B837-329F-C5B6F8C33A32}"/>
              </a:ext>
            </a:extLst>
          </p:cNvPr>
          <p:cNvSpPr>
            <a:spLocks noChangeArrowheads="1"/>
          </p:cNvSpPr>
          <p:nvPr/>
        </p:nvSpPr>
        <p:spPr bwMode="auto">
          <a:xfrm>
            <a:off x="0" y="5922090"/>
            <a:ext cx="2218121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(source : H. Kaelble, </a:t>
            </a:r>
            <a:r>
              <a:rPr kumimoji="0" lang="fr-FR" altLang="fr-FR" sz="1000" b="0" i="1"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Vers une société européenne, </a:t>
            </a:r>
            <a:r>
              <a:rPr kumimoji="0" lang="fr-FR" altLang="fr-FR"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Belin, 1988</a:t>
            </a:r>
            <a:r>
              <a:rPr kumimoji="0" lang="fr-FR" altLang="fr-FR" sz="1000" b="0" i="1"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 name="Titre 1">
            <a:extLst>
              <a:ext uri="{FF2B5EF4-FFF2-40B4-BE49-F238E27FC236}">
                <a16:creationId xmlns:a16="http://schemas.microsoft.com/office/drawing/2014/main" id="{02EA4613-BBC1-FDDC-9E00-7C1A07B74D13}"/>
              </a:ext>
            </a:extLst>
          </p:cNvPr>
          <p:cNvSpPr>
            <a:spLocks noGrp="1"/>
          </p:cNvSpPr>
          <p:nvPr>
            <p:ph type="title"/>
          </p:nvPr>
        </p:nvSpPr>
        <p:spPr>
          <a:xfrm>
            <a:off x="640080" y="1"/>
            <a:ext cx="10713720" cy="834389"/>
          </a:xfrm>
        </p:spPr>
        <p:txBody>
          <a:bodyPr>
            <a:normAutofit fontScale="90000"/>
          </a:bodyPr>
          <a:lstStyle/>
          <a:p>
            <a:r>
              <a:rPr lang="fr-FR" sz="3200" dirty="0"/>
              <a:t>L’accès à l’enseignement supérieur, </a:t>
            </a:r>
            <a:br>
              <a:rPr lang="fr-FR" sz="3200" dirty="0"/>
            </a:br>
            <a:r>
              <a:rPr lang="fr-FR" sz="3200" dirty="0"/>
              <a:t>une lente démocratisation</a:t>
            </a:r>
          </a:p>
        </p:txBody>
      </p:sp>
    </p:spTree>
    <p:extLst>
      <p:ext uri="{BB962C8B-B14F-4D97-AF65-F5344CB8AC3E}">
        <p14:creationId xmlns:p14="http://schemas.microsoft.com/office/powerpoint/2010/main" val="1756642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CF47C1-492C-F1F4-2ABC-DCA5032442E8}"/>
              </a:ext>
            </a:extLst>
          </p:cNvPr>
          <p:cNvSpPr>
            <a:spLocks noGrp="1"/>
          </p:cNvSpPr>
          <p:nvPr>
            <p:ph type="title"/>
          </p:nvPr>
        </p:nvSpPr>
        <p:spPr>
          <a:xfrm>
            <a:off x="377190" y="142928"/>
            <a:ext cx="10976610" cy="1547760"/>
          </a:xfrm>
        </p:spPr>
        <p:txBody>
          <a:bodyPr>
            <a:normAutofit fontScale="90000"/>
          </a:bodyPr>
          <a:lstStyle/>
          <a:p>
            <a:r>
              <a:rPr lang="fr-FR" sz="3600" dirty="0"/>
              <a:t>L’apprentissage, la voie majeure de la jeunesse ouvrière masculine. </a:t>
            </a:r>
            <a:r>
              <a:rPr lang="fr-FR" sz="3100" dirty="0"/>
              <a:t>Photographie : L’atelier de la section carrosserie au centre d’apprentissage Georges Lamarque à Nice, 1950</a:t>
            </a:r>
            <a:r>
              <a:rPr lang="fr-FR" dirty="0"/>
              <a:t>. </a:t>
            </a:r>
            <a:br>
              <a:rPr lang="fr-FR" dirty="0"/>
            </a:br>
            <a:r>
              <a:rPr lang="fr-FR" sz="2700" dirty="0"/>
              <a:t>Photo André </a:t>
            </a:r>
            <a:r>
              <a:rPr lang="fr-FR" sz="2700" dirty="0" err="1"/>
              <a:t>Payan</a:t>
            </a:r>
            <a:r>
              <a:rPr lang="fr-FR" sz="2700" dirty="0"/>
              <a:t> Passeron</a:t>
            </a:r>
          </a:p>
        </p:txBody>
      </p:sp>
      <p:sp>
        <p:nvSpPr>
          <p:cNvPr id="6" name="Espace réservé du contenu 5">
            <a:extLst>
              <a:ext uri="{FF2B5EF4-FFF2-40B4-BE49-F238E27FC236}">
                <a16:creationId xmlns:a16="http://schemas.microsoft.com/office/drawing/2014/main" id="{28F9B266-5510-6114-388D-3FA3373A7EDB}"/>
              </a:ext>
            </a:extLst>
          </p:cNvPr>
          <p:cNvSpPr>
            <a:spLocks noGrp="1"/>
          </p:cNvSpPr>
          <p:nvPr>
            <p:ph idx="1"/>
          </p:nvPr>
        </p:nvSpPr>
        <p:spPr>
          <a:xfrm>
            <a:off x="2358390" y="1825624"/>
            <a:ext cx="6709409" cy="4889447"/>
          </a:xfrm>
        </p:spPr>
        <p:txBody>
          <a:bodyPr/>
          <a:lstStyle/>
          <a:p>
            <a:endParaRPr lang="fr-FR" dirty="0"/>
          </a:p>
        </p:txBody>
      </p:sp>
      <p:pic>
        <p:nvPicPr>
          <p:cNvPr id="1026" name="Picture 2">
            <a:hlinkClick r:id="rId2"/>
            <a:extLst>
              <a:ext uri="{FF2B5EF4-FFF2-40B4-BE49-F238E27FC236}">
                <a16:creationId xmlns:a16="http://schemas.microsoft.com/office/drawing/2014/main" id="{2197D6BB-C3D0-103D-B8BB-84C97EF4DFE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8389" y="1825623"/>
            <a:ext cx="6709409" cy="4889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081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loisirs : sports, cultures, auberges de jeunesse, mouvements de jeunesse, clubs.</a:t>
            </a:r>
          </a:p>
        </p:txBody>
      </p:sp>
      <p:pic>
        <p:nvPicPr>
          <p:cNvPr id="4" name="Espace réservé du contenu 3" descr="http://journalstarmand.com/wp-content/uploads/2017/01/Vol06no1_aout_sept_2008_7-1-1024x920.jpg"/>
          <p:cNvPicPr>
            <a:picLocks noGrp="1"/>
          </p:cNvPicPr>
          <p:nvPr>
            <p:ph sz="half" idx="1"/>
          </p:nvPr>
        </p:nvPicPr>
        <p:blipFill>
          <a:blip r:embed="rId2" cstate="screen">
            <a:extLst>
              <a:ext uri="{28A0092B-C50C-407E-A947-70E740481C1C}">
                <a14:useLocalDpi xmlns:a14="http://schemas.microsoft.com/office/drawing/2010/main"/>
              </a:ext>
            </a:extLst>
          </a:blip>
          <a:stretch>
            <a:fillRect/>
          </a:stretch>
        </p:blipFill>
        <p:spPr bwMode="auto">
          <a:xfrm>
            <a:off x="242370" y="1825625"/>
            <a:ext cx="4843228" cy="4351338"/>
          </a:xfrm>
          <a:prstGeom prst="rect">
            <a:avLst/>
          </a:prstGeom>
          <a:noFill/>
          <a:ln>
            <a:noFill/>
          </a:ln>
        </p:spPr>
      </p:pic>
      <p:sp>
        <p:nvSpPr>
          <p:cNvPr id="5" name="Espace réservé du contenu 4">
            <a:extLst>
              <a:ext uri="{FF2B5EF4-FFF2-40B4-BE49-F238E27FC236}">
                <a16:creationId xmlns:a16="http://schemas.microsoft.com/office/drawing/2014/main" id="{797B36EF-8825-6DB3-2900-BB740F998794}"/>
              </a:ext>
            </a:extLst>
          </p:cNvPr>
          <p:cNvSpPr>
            <a:spLocks noGrp="1"/>
          </p:cNvSpPr>
          <p:nvPr>
            <p:ph sz="half" idx="2"/>
          </p:nvPr>
        </p:nvSpPr>
        <p:spPr/>
        <p:txBody>
          <a:bodyPr/>
          <a:lstStyle/>
          <a:p>
            <a:endParaRPr lang="fr-FR"/>
          </a:p>
        </p:txBody>
      </p:sp>
      <p:pic>
        <p:nvPicPr>
          <p:cNvPr id="6" name="Image 5">
            <a:extLst>
              <a:ext uri="{FF2B5EF4-FFF2-40B4-BE49-F238E27FC236}">
                <a16:creationId xmlns:a16="http://schemas.microsoft.com/office/drawing/2014/main" id="{2B596B20-95E2-DCA8-3717-0A6B31A4DFA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435128" y="1690688"/>
            <a:ext cx="7888635" cy="5312093"/>
          </a:xfrm>
          <a:prstGeom prst="rect">
            <a:avLst/>
          </a:prstGeom>
          <a:noFill/>
          <a:ln>
            <a:noFill/>
          </a:ln>
        </p:spPr>
      </p:pic>
    </p:spTree>
    <p:extLst>
      <p:ext uri="{BB962C8B-B14F-4D97-AF65-F5344CB8AC3E}">
        <p14:creationId xmlns:p14="http://schemas.microsoft.com/office/powerpoint/2010/main" val="68342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061F45-F095-8AD0-F8F1-C90454EA670A}"/>
              </a:ext>
            </a:extLst>
          </p:cNvPr>
          <p:cNvSpPr>
            <a:spLocks noGrp="1"/>
          </p:cNvSpPr>
          <p:nvPr>
            <p:ph type="title"/>
          </p:nvPr>
        </p:nvSpPr>
        <p:spPr>
          <a:xfrm>
            <a:off x="388620" y="1"/>
            <a:ext cx="10965180" cy="1690688"/>
          </a:xfrm>
        </p:spPr>
        <p:txBody>
          <a:bodyPr>
            <a:normAutofit fontScale="90000"/>
          </a:bodyPr>
          <a:lstStyle/>
          <a:p>
            <a:br>
              <a:rPr lang="fr-FR" sz="3100" dirty="0"/>
            </a:br>
            <a:br>
              <a:rPr lang="fr-FR" sz="3100" dirty="0"/>
            </a:br>
            <a:r>
              <a:rPr lang="fr-FR" sz="3100" dirty="0"/>
              <a:t>Magazine mensuel lancé en 1962, prolongement écrit de l’émission radio à destination des jeunes, créée 1959, sur Europe1 qui porte les « yéyés » en France.</a:t>
            </a:r>
            <a:br>
              <a:rPr lang="fr-FR" sz="3100" dirty="0"/>
            </a:br>
            <a:r>
              <a:rPr lang="fr-FR" sz="3100" dirty="0"/>
              <a:t> 1959-1968 Vers une culture de masse et l’intégration de la jeunesse via la consommation</a:t>
            </a:r>
            <a:br>
              <a:rPr lang="fr-FR" sz="3100" dirty="0"/>
            </a:br>
            <a:endParaRPr lang="fr-FR" sz="3100" dirty="0"/>
          </a:p>
        </p:txBody>
      </p:sp>
      <p:pic>
        <p:nvPicPr>
          <p:cNvPr id="4" name="Espace réservé pour une image  3"/>
          <p:cNvPicPr>
            <a:picLocks noGrp="1" noChangeAspect="1"/>
          </p:cNvPicPr>
          <p:nvPr>
            <p:ph idx="1"/>
          </p:nvPr>
        </p:nvPicPr>
        <p:blipFill>
          <a:blip r:embed="rId2"/>
          <a:stretch>
            <a:fillRect/>
          </a:stretch>
        </p:blipFill>
        <p:spPr>
          <a:xfrm>
            <a:off x="2814265" y="1825625"/>
            <a:ext cx="6563470" cy="4351338"/>
          </a:xfrm>
        </p:spPr>
      </p:pic>
      <p:sp>
        <p:nvSpPr>
          <p:cNvPr id="3" name="Espace réservé du texte 2"/>
          <p:cNvSpPr>
            <a:spLocks noGrp="1"/>
          </p:cNvSpPr>
          <p:nvPr>
            <p:ph type="body" sz="quarter" idx="4294967295"/>
          </p:nvPr>
        </p:nvSpPr>
        <p:spPr>
          <a:xfrm>
            <a:off x="3046730" y="7304088"/>
            <a:ext cx="9956800" cy="868362"/>
          </a:xfrm>
        </p:spPr>
        <p:txBody>
          <a:bodyPr>
            <a:normAutofit/>
          </a:bodyPr>
          <a:lstStyle/>
          <a:p>
            <a:endParaRPr lang="fr-FR" dirty="0"/>
          </a:p>
        </p:txBody>
      </p:sp>
    </p:spTree>
    <p:extLst>
      <p:ext uri="{BB962C8B-B14F-4D97-AF65-F5344CB8AC3E}">
        <p14:creationId xmlns:p14="http://schemas.microsoft.com/office/powerpoint/2010/main" val="1008194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8190" y="399415"/>
            <a:ext cx="10515600" cy="1325563"/>
          </a:xfrm>
        </p:spPr>
        <p:txBody>
          <a:bodyPr>
            <a:normAutofit/>
          </a:bodyPr>
          <a:lstStyle/>
          <a:p>
            <a:r>
              <a:rPr lang="fr-FR" sz="4000" b="1" dirty="0"/>
              <a:t>I- La croissance économique européenne, vers une « société de consommation »?</a:t>
            </a:r>
          </a:p>
        </p:txBody>
      </p:sp>
      <p:sp>
        <p:nvSpPr>
          <p:cNvPr id="3" name="Espace réservé du contenu 2"/>
          <p:cNvSpPr>
            <a:spLocks noGrp="1"/>
          </p:cNvSpPr>
          <p:nvPr>
            <p:ph idx="1"/>
          </p:nvPr>
        </p:nvSpPr>
        <p:spPr/>
        <p:txBody>
          <a:bodyPr>
            <a:normAutofit/>
          </a:bodyPr>
          <a:lstStyle/>
          <a:p>
            <a:r>
              <a:rPr lang="fr-FR" dirty="0"/>
              <a:t>1-Croissance  économique et hausse des revenus et des salaires</a:t>
            </a:r>
          </a:p>
          <a:p>
            <a:r>
              <a:rPr lang="fr-FR" dirty="0"/>
              <a:t>2- Société d’abondance et mutations dans la consommation</a:t>
            </a:r>
          </a:p>
          <a:p>
            <a:r>
              <a:rPr lang="fr-FR" dirty="0"/>
              <a:t>3-Inégalités dans la consommation et mobilités sociales</a:t>
            </a:r>
          </a:p>
          <a:p>
            <a:r>
              <a:rPr lang="fr-FR" dirty="0"/>
              <a:t>4-Vers une société des loisirs?</a:t>
            </a:r>
          </a:p>
          <a:p>
            <a:endParaRPr lang="fr-FR" dirty="0"/>
          </a:p>
        </p:txBody>
      </p:sp>
    </p:spTree>
    <p:extLst>
      <p:ext uri="{BB962C8B-B14F-4D97-AF65-F5344CB8AC3E}">
        <p14:creationId xmlns:p14="http://schemas.microsoft.com/office/powerpoint/2010/main" val="308191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AE2D0BD-E229-1C21-2EAD-8FC8D3093254}"/>
              </a:ext>
            </a:extLst>
          </p:cNvPr>
          <p:cNvSpPr>
            <a:spLocks noGrp="1"/>
          </p:cNvSpPr>
          <p:nvPr>
            <p:ph type="title"/>
          </p:nvPr>
        </p:nvSpPr>
        <p:spPr/>
        <p:txBody>
          <a:bodyPr/>
          <a:lstStyle/>
          <a:p>
            <a:r>
              <a:rPr lang="fr-FR" dirty="0"/>
              <a:t>La culture en direction de la jeunesse : Maison des jeunes et de la culture (MJC)</a:t>
            </a:r>
          </a:p>
        </p:txBody>
      </p:sp>
      <p:sp>
        <p:nvSpPr>
          <p:cNvPr id="9" name="Espace réservé du contenu 8">
            <a:extLst>
              <a:ext uri="{FF2B5EF4-FFF2-40B4-BE49-F238E27FC236}">
                <a16:creationId xmlns:a16="http://schemas.microsoft.com/office/drawing/2014/main" id="{869F3048-5B8A-E1AE-5F49-8D0F6F6E8778}"/>
              </a:ext>
            </a:extLst>
          </p:cNvPr>
          <p:cNvSpPr>
            <a:spLocks noGrp="1"/>
          </p:cNvSpPr>
          <p:nvPr>
            <p:ph sz="half" idx="2"/>
          </p:nvPr>
        </p:nvSpPr>
        <p:spPr/>
        <p:txBody>
          <a:bodyPr>
            <a:normAutofit fontScale="70000" lnSpcReduction="20000"/>
          </a:bodyPr>
          <a:lstStyle/>
          <a:p>
            <a:r>
              <a:rPr lang="fr-FR" sz="2800" dirty="0">
                <a:effectLst/>
                <a:latin typeface="Times New Roman" panose="02020603050405020304" pitchFamily="18" charset="0"/>
                <a:ea typeface="Calibri" panose="020F0502020204030204" pitchFamily="34" charset="0"/>
              </a:rPr>
              <a:t>La direction des mouvements de jeunesse et d’éducation populaire (au sein du ministère de l’Education nationale) déclare dans une circulaire du 13 novembre 1944 :</a:t>
            </a:r>
          </a:p>
          <a:p>
            <a:r>
              <a:rPr lang="fr-FR" sz="2800" dirty="0">
                <a:effectLst/>
                <a:latin typeface="Times New Roman" panose="02020603050405020304" pitchFamily="18" charset="0"/>
                <a:ea typeface="Calibri" panose="020F0502020204030204" pitchFamily="34" charset="0"/>
              </a:rPr>
              <a:t>“ Nous voudrions qu’après quelques années une maison d’école au moins dans chaque ville ou village soit devenue une maison de la culture, une maison de la jeune France, un foyer de la nation, de quelque nom qu’on désire la nommer, où les hommes ne cesseront plus d’aller, sûrs d’y trouver un cinéma, des spectacles, une bibliothèque, des journaux, des revues, des livres, de la joie et de la lumière ”. </a:t>
            </a:r>
          </a:p>
          <a:p>
            <a:r>
              <a:rPr lang="fr-FR" sz="2800" dirty="0">
                <a:effectLst/>
                <a:latin typeface="Times New Roman" panose="02020603050405020304" pitchFamily="18" charset="0"/>
                <a:ea typeface="Calibri" panose="020F0502020204030204" pitchFamily="34" charset="0"/>
              </a:rPr>
              <a:t>En mars 1946, la République des jeunes, fondée par André Philip, débouche sur la Fédération des maisons des jeunes en 1948, mouvement issu de la Résistance.</a:t>
            </a:r>
            <a:endParaRPr lang="fr-FR" dirty="0"/>
          </a:p>
        </p:txBody>
      </p:sp>
      <p:sp>
        <p:nvSpPr>
          <p:cNvPr id="11" name="Espace réservé du contenu 10">
            <a:extLst>
              <a:ext uri="{FF2B5EF4-FFF2-40B4-BE49-F238E27FC236}">
                <a16:creationId xmlns:a16="http://schemas.microsoft.com/office/drawing/2014/main" id="{4C8496AE-606F-4709-43BA-036A2D6A69DE}"/>
              </a:ext>
            </a:extLst>
          </p:cNvPr>
          <p:cNvSpPr>
            <a:spLocks noGrp="1"/>
          </p:cNvSpPr>
          <p:nvPr>
            <p:ph sz="half" idx="1"/>
          </p:nvPr>
        </p:nvSpPr>
        <p:spPr>
          <a:xfrm>
            <a:off x="269875" y="1612265"/>
            <a:ext cx="5181600" cy="4351338"/>
          </a:xfrm>
        </p:spPr>
        <p:txBody>
          <a:bodyPr/>
          <a:lstStyle/>
          <a:p>
            <a:r>
              <a:rPr lang="fr-FR" sz="2000" dirty="0"/>
              <a:t>Bâtiment MJC à </a:t>
            </a:r>
            <a:r>
              <a:rPr lang="fr-FR" sz="2000" dirty="0" err="1"/>
              <a:t>Aurec</a:t>
            </a:r>
            <a:r>
              <a:rPr lang="fr-FR" sz="2000" dirty="0"/>
              <a:t> sur Loire, construit en 1970. Photo Progrès/ David </a:t>
            </a:r>
            <a:r>
              <a:rPr lang="fr-FR" sz="2000" dirty="0" err="1"/>
              <a:t>Petitot</a:t>
            </a:r>
            <a:endParaRPr lang="fr-FR" sz="2000" dirty="0"/>
          </a:p>
          <a:p>
            <a:endParaRPr lang="fr-FR" dirty="0"/>
          </a:p>
        </p:txBody>
      </p:sp>
      <p:pic>
        <p:nvPicPr>
          <p:cNvPr id="13" name="Image 12">
            <a:extLst>
              <a:ext uri="{FF2B5EF4-FFF2-40B4-BE49-F238E27FC236}">
                <a16:creationId xmlns:a16="http://schemas.microsoft.com/office/drawing/2014/main" id="{DFA730AE-287C-78F8-E994-F01656651681}"/>
              </a:ext>
            </a:extLst>
          </p:cNvPr>
          <p:cNvPicPr>
            <a:picLocks noChangeAspect="1"/>
          </p:cNvPicPr>
          <p:nvPr/>
        </p:nvPicPr>
        <p:blipFill>
          <a:blip r:embed="rId2"/>
          <a:stretch>
            <a:fillRect/>
          </a:stretch>
        </p:blipFill>
        <p:spPr>
          <a:xfrm>
            <a:off x="-450850" y="2446338"/>
            <a:ext cx="7034530" cy="3517265"/>
          </a:xfrm>
          <a:prstGeom prst="rect">
            <a:avLst/>
          </a:prstGeom>
        </p:spPr>
      </p:pic>
    </p:spTree>
    <p:extLst>
      <p:ext uri="{BB962C8B-B14F-4D97-AF65-F5344CB8AC3E}">
        <p14:creationId xmlns:p14="http://schemas.microsoft.com/office/powerpoint/2010/main" val="2552771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DDBEBBC-23A1-E7B6-0702-3A6EA893B517}"/>
              </a:ext>
            </a:extLst>
          </p:cNvPr>
          <p:cNvSpPr>
            <a:spLocks noGrp="1"/>
          </p:cNvSpPr>
          <p:nvPr>
            <p:ph type="title"/>
          </p:nvPr>
        </p:nvSpPr>
        <p:spPr>
          <a:xfrm>
            <a:off x="838200" y="285115"/>
            <a:ext cx="10515600" cy="1325563"/>
          </a:xfrm>
        </p:spPr>
        <p:txBody>
          <a:bodyPr/>
          <a:lstStyle/>
          <a:p>
            <a:r>
              <a:rPr lang="fr-FR" dirty="0"/>
              <a:t>Croissance du taux annuel du PIB</a:t>
            </a:r>
            <a:br>
              <a:rPr lang="fr-FR" dirty="0"/>
            </a:br>
            <a:r>
              <a:rPr lang="fr-FR" sz="1400" dirty="0"/>
              <a:t>Tableau provenant de M. </a:t>
            </a:r>
            <a:r>
              <a:rPr lang="fr-FR" sz="1400" dirty="0" err="1"/>
              <a:t>Zancarini-Fournel</a:t>
            </a:r>
            <a:r>
              <a:rPr lang="fr-FR" sz="1400" dirty="0"/>
              <a:t> et C. Delacroix, </a:t>
            </a:r>
            <a:r>
              <a:rPr lang="fr-FR" sz="1400" i="1" dirty="0"/>
              <a:t>La France du temps présent</a:t>
            </a:r>
            <a:r>
              <a:rPr lang="fr-FR" sz="1400" dirty="0"/>
              <a:t>, Paris, Belin</a:t>
            </a:r>
            <a:endParaRPr lang="fr-FR" dirty="0"/>
          </a:p>
        </p:txBody>
      </p:sp>
      <p:sp>
        <p:nvSpPr>
          <p:cNvPr id="7" name="Espace réservé du contenu 6">
            <a:extLst>
              <a:ext uri="{FF2B5EF4-FFF2-40B4-BE49-F238E27FC236}">
                <a16:creationId xmlns:a16="http://schemas.microsoft.com/office/drawing/2014/main" id="{75FCE657-906B-33ED-E9C7-1A9349912A72}"/>
              </a:ext>
            </a:extLst>
          </p:cNvPr>
          <p:cNvSpPr>
            <a:spLocks noGrp="1"/>
          </p:cNvSpPr>
          <p:nvPr>
            <p:ph idx="1"/>
          </p:nvPr>
        </p:nvSpPr>
        <p:spPr>
          <a:xfrm>
            <a:off x="838200" y="1825625"/>
            <a:ext cx="10515600" cy="3306445"/>
          </a:xfrm>
        </p:spPr>
        <p:txBody>
          <a:bodyPr/>
          <a:lstStyle/>
          <a:p>
            <a:pPr marL="1828800" lvl="4" indent="0">
              <a:buNone/>
            </a:pPr>
            <a:r>
              <a:rPr lang="fr-FR" sz="2400" dirty="0"/>
              <a:t>1950-1959.                     1960-1</a:t>
            </a:r>
            <a:r>
              <a:rPr lang="fr-FR" sz="2400" i="1" dirty="0"/>
              <a:t>979</a:t>
            </a:r>
            <a:endParaRPr lang="fr-FR" sz="2400" dirty="0"/>
          </a:p>
          <a:p>
            <a:endParaRPr lang="fr-FR" dirty="0"/>
          </a:p>
          <a:p>
            <a:r>
              <a:rPr lang="fr-FR" dirty="0"/>
              <a:t>France        4,6%			5,5%</a:t>
            </a:r>
          </a:p>
          <a:p>
            <a:r>
              <a:rPr lang="fr-FR" dirty="0"/>
              <a:t>Italie	5,4%			5,1%</a:t>
            </a:r>
          </a:p>
          <a:p>
            <a:r>
              <a:rPr lang="fr-FR" dirty="0"/>
              <a:t>RFA		8,6% 			4,8%</a:t>
            </a:r>
          </a:p>
          <a:p>
            <a:r>
              <a:rPr lang="fr-FR" dirty="0"/>
              <a:t>RU		3%			3,2%</a:t>
            </a:r>
          </a:p>
          <a:p>
            <a:endParaRPr lang="fr-FR" dirty="0"/>
          </a:p>
        </p:txBody>
      </p:sp>
    </p:spTree>
    <p:extLst>
      <p:ext uri="{BB962C8B-B14F-4D97-AF65-F5344CB8AC3E}">
        <p14:creationId xmlns:p14="http://schemas.microsoft.com/office/powerpoint/2010/main" val="259533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5310F4-948F-7194-19B3-0E5B78AA931B}"/>
              </a:ext>
            </a:extLst>
          </p:cNvPr>
          <p:cNvSpPr>
            <a:spLocks noGrp="1"/>
          </p:cNvSpPr>
          <p:nvPr>
            <p:ph type="title"/>
          </p:nvPr>
        </p:nvSpPr>
        <p:spPr/>
        <p:txBody>
          <a:bodyPr/>
          <a:lstStyle/>
          <a:p>
            <a:r>
              <a:rPr lang="fr-FR" dirty="0"/>
              <a:t>Répartition de la fortune inégalitaire mais les écarts sont à la baisse</a:t>
            </a:r>
          </a:p>
        </p:txBody>
      </p:sp>
      <p:sp>
        <p:nvSpPr>
          <p:cNvPr id="4" name="Espace réservé du contenu 3">
            <a:extLst>
              <a:ext uri="{FF2B5EF4-FFF2-40B4-BE49-F238E27FC236}">
                <a16:creationId xmlns:a16="http://schemas.microsoft.com/office/drawing/2014/main" id="{E15604C1-88BB-7644-DE98-68A07C4473AE}"/>
              </a:ext>
            </a:extLst>
          </p:cNvPr>
          <p:cNvSpPr>
            <a:spLocks noGrp="1"/>
          </p:cNvSpPr>
          <p:nvPr>
            <p:ph idx="1"/>
          </p:nvPr>
        </p:nvSpPr>
        <p:spPr>
          <a:xfrm>
            <a:off x="838200" y="1825625"/>
            <a:ext cx="10515600" cy="4663841"/>
          </a:xfrm>
          <a:prstGeom prst="rect">
            <a:avLst/>
          </a:prstGeom>
        </p:spPr>
        <p:txBody>
          <a:bodyPr wrap="square">
            <a:spAutoFit/>
          </a:bodyPr>
          <a:lstStyle/>
          <a:p>
            <a:r>
              <a:rPr lang="fr-FR" sz="2800" b="1" u="sng" dirty="0"/>
              <a:t>Tableau 1 : Répartition de la fortune 1902-1975 : Part du 1% le plus riche de la population dans la richesse nationale privée. </a:t>
            </a:r>
          </a:p>
          <a:p>
            <a:pPr marL="0" indent="0">
              <a:buNone/>
            </a:pPr>
            <a:r>
              <a:rPr lang="fr-FR" sz="2800" dirty="0"/>
              <a:t>(Source : H. </a:t>
            </a:r>
            <a:r>
              <a:rPr lang="fr-FR" sz="2800" dirty="0" err="1"/>
              <a:t>Kaelble</a:t>
            </a:r>
            <a:r>
              <a:rPr lang="fr-FR" sz="2800" dirty="0"/>
              <a:t>, </a:t>
            </a:r>
            <a:r>
              <a:rPr lang="fr-FR" sz="2800" i="1" dirty="0"/>
              <a:t>Vers une société européenne</a:t>
            </a:r>
            <a:r>
              <a:rPr lang="fr-FR" sz="2800" dirty="0"/>
              <a:t>, Paris, Belin, 2013)</a:t>
            </a:r>
          </a:p>
          <a:p>
            <a:endParaRPr lang="fr-FR" sz="2800" dirty="0"/>
          </a:p>
          <a:p>
            <a:r>
              <a:rPr lang="fr-FR" sz="2400" dirty="0"/>
              <a:t>Pays              1902-13     1920-29    1930-39   1950-59    1960-69  1970-79</a:t>
            </a:r>
          </a:p>
          <a:p>
            <a:r>
              <a:rPr lang="fr-FR" sz="2400" dirty="0"/>
              <a:t>Etats-Unis 	?	     36%	           28%               28%           29%          25%</a:t>
            </a:r>
          </a:p>
          <a:p>
            <a:r>
              <a:rPr lang="fr-FR" sz="2400" dirty="0"/>
              <a:t>France  	?	     50%            45%                 ?              31%          26%      </a:t>
            </a:r>
          </a:p>
          <a:p>
            <a:r>
              <a:rPr lang="fr-FR" sz="2400" dirty="0"/>
              <a:t>   GB      	?                61%             54 %               45%          31%          32%</a:t>
            </a:r>
          </a:p>
          <a:p>
            <a:r>
              <a:rPr lang="fr-FR" sz="2400" dirty="0"/>
              <a:t>All </a:t>
            </a:r>
            <a:r>
              <a:rPr lang="fr-FR" sz="2400" dirty="0" err="1"/>
              <a:t>féd</a:t>
            </a:r>
            <a:r>
              <a:rPr lang="fr-FR" sz="2400" dirty="0"/>
              <a:t>  	?	     31%                  ?                 ?              ?                 28%</a:t>
            </a:r>
          </a:p>
          <a:p>
            <a:r>
              <a:rPr lang="fr-FR" sz="2400" dirty="0"/>
              <a:t>Suède	?	       ?		?	          ?              ?                16%</a:t>
            </a:r>
          </a:p>
        </p:txBody>
      </p:sp>
    </p:spTree>
    <p:extLst>
      <p:ext uri="{BB962C8B-B14F-4D97-AF65-F5344CB8AC3E}">
        <p14:creationId xmlns:p14="http://schemas.microsoft.com/office/powerpoint/2010/main" val="1736451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0"/>
          </p:nvPr>
        </p:nvSpPr>
        <p:spPr>
          <a:xfrm>
            <a:off x="2526028" y="76200"/>
            <a:ext cx="6390872" cy="5943600"/>
          </a:xfrm>
        </p:spPr>
      </p:sp>
      <p:sp>
        <p:nvSpPr>
          <p:cNvPr id="3" name="Espace réservé du texte 2"/>
          <p:cNvSpPr>
            <a:spLocks noGrp="1"/>
          </p:cNvSpPr>
          <p:nvPr>
            <p:ph type="body" sz="quarter" idx="11"/>
          </p:nvPr>
        </p:nvSpPr>
        <p:spPr/>
        <p:txBody>
          <a:bodyPr/>
          <a:lstStyle/>
          <a:p>
            <a:r>
              <a:rPr lang="fr-FR" dirty="0"/>
              <a:t>Couple de   »Français moyen » devant leur 4CV Renault, pique-nique en Camargue, 1954</a:t>
            </a:r>
          </a:p>
        </p:txBody>
      </p:sp>
      <p:pic>
        <p:nvPicPr>
          <p:cNvPr id="4" name="Image 3" descr="/Users/isabelle.lespinet-moret/Desktop/IMG_2190.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26029" y="-119380"/>
            <a:ext cx="6390871" cy="6177280"/>
          </a:xfrm>
          <a:prstGeom prst="rect">
            <a:avLst/>
          </a:prstGeom>
          <a:noFill/>
          <a:ln>
            <a:noFill/>
          </a:ln>
        </p:spPr>
      </p:pic>
    </p:spTree>
    <p:extLst>
      <p:ext uri="{BB962C8B-B14F-4D97-AF65-F5344CB8AC3E}">
        <p14:creationId xmlns:p14="http://schemas.microsoft.com/office/powerpoint/2010/main" val="20678312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AD928D-F2B2-4656-ABC1-B871EF11673D}"/>
              </a:ext>
            </a:extLst>
          </p:cNvPr>
          <p:cNvSpPr>
            <a:spLocks noGrp="1"/>
          </p:cNvSpPr>
          <p:nvPr>
            <p:ph type="title"/>
          </p:nvPr>
        </p:nvSpPr>
        <p:spPr/>
        <p:txBody>
          <a:bodyPr>
            <a:normAutofit fontScale="90000"/>
          </a:bodyPr>
          <a:lstStyle/>
          <a:p>
            <a:r>
              <a:rPr lang="fr-FR" dirty="0"/>
              <a:t>Consommation et niveau de vie en Europe 1950-1994 </a:t>
            </a:r>
            <a:br>
              <a:rPr lang="fr-FR" sz="2200" dirty="0"/>
            </a:br>
            <a:r>
              <a:rPr lang="fr-FR" sz="2200" dirty="0"/>
              <a:t>Document issu de H. </a:t>
            </a:r>
            <a:r>
              <a:rPr lang="fr-FR" sz="2200" dirty="0" err="1"/>
              <a:t>Kaelble</a:t>
            </a:r>
            <a:r>
              <a:rPr lang="fr-FR" sz="2200" dirty="0"/>
              <a:t>, Histoire sociale de l’Europe de 1945 à nos jours, Belin, 2013, p.93.</a:t>
            </a:r>
          </a:p>
        </p:txBody>
      </p:sp>
      <p:pic>
        <p:nvPicPr>
          <p:cNvPr id="4" name="Espace réservé du contenu 3">
            <a:extLst>
              <a:ext uri="{FF2B5EF4-FFF2-40B4-BE49-F238E27FC236}">
                <a16:creationId xmlns:a16="http://schemas.microsoft.com/office/drawing/2014/main" id="{008685C7-72E5-63B4-33A0-0D885BDD052E}"/>
              </a:ext>
            </a:extLst>
          </p:cNvPr>
          <p:cNvPicPr>
            <a:picLocks noGrp="1" noChangeAspect="1"/>
          </p:cNvPicPr>
          <p:nvPr>
            <p:ph idx="1"/>
          </p:nvPr>
        </p:nvPicPr>
        <p:blipFill>
          <a:blip r:embed="rId2"/>
          <a:stretch>
            <a:fillRect/>
          </a:stretch>
        </p:blipFill>
        <p:spPr>
          <a:xfrm>
            <a:off x="1051560" y="1690688"/>
            <a:ext cx="8093717" cy="5032375"/>
          </a:xfrm>
          <a:prstGeom prst="rect">
            <a:avLst/>
          </a:prstGeom>
        </p:spPr>
      </p:pic>
    </p:spTree>
    <p:extLst>
      <p:ext uri="{BB962C8B-B14F-4D97-AF65-F5344CB8AC3E}">
        <p14:creationId xmlns:p14="http://schemas.microsoft.com/office/powerpoint/2010/main" val="4113930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040432-8F4A-8C2D-EC52-0BE1978337C8}"/>
              </a:ext>
            </a:extLst>
          </p:cNvPr>
          <p:cNvSpPr>
            <a:spLocks noGrp="1"/>
          </p:cNvSpPr>
          <p:nvPr>
            <p:ph type="title"/>
          </p:nvPr>
        </p:nvSpPr>
        <p:spPr>
          <a:xfrm>
            <a:off x="629654" y="273686"/>
            <a:ext cx="10515600" cy="965950"/>
          </a:xfrm>
        </p:spPr>
        <p:txBody>
          <a:bodyPr>
            <a:normAutofit fontScale="90000"/>
          </a:bodyPr>
          <a:lstStyle/>
          <a:p>
            <a:r>
              <a:rPr lang="fr-FR" sz="4000" dirty="0"/>
              <a:t>Consommation et niveau de vie en Europe 1950-1994 </a:t>
            </a:r>
            <a:br>
              <a:rPr lang="fr-FR" sz="4400" dirty="0"/>
            </a:br>
            <a:r>
              <a:rPr lang="fr-FR" sz="2200" dirty="0"/>
              <a:t>Document issu de H. </a:t>
            </a:r>
            <a:r>
              <a:rPr lang="fr-FR" sz="2200" dirty="0" err="1"/>
              <a:t>Kaelble</a:t>
            </a:r>
            <a:r>
              <a:rPr lang="fr-FR" sz="2200" dirty="0"/>
              <a:t>, Histoire sociale de l’Europe de 1945 à nos jours, Belin, 2013, p.95.</a:t>
            </a:r>
          </a:p>
        </p:txBody>
      </p:sp>
      <p:pic>
        <p:nvPicPr>
          <p:cNvPr id="4" name="Espace réservé du contenu 3">
            <a:extLst>
              <a:ext uri="{FF2B5EF4-FFF2-40B4-BE49-F238E27FC236}">
                <a16:creationId xmlns:a16="http://schemas.microsoft.com/office/drawing/2014/main" id="{D7539068-3406-B3A9-B8BE-559B5B9DFE3E}"/>
              </a:ext>
            </a:extLst>
          </p:cNvPr>
          <p:cNvPicPr>
            <a:picLocks noGrp="1" noChangeAspect="1"/>
          </p:cNvPicPr>
          <p:nvPr>
            <p:ph idx="1"/>
          </p:nvPr>
        </p:nvPicPr>
        <p:blipFill>
          <a:blip r:embed="rId2"/>
          <a:stretch>
            <a:fillRect/>
          </a:stretch>
        </p:blipFill>
        <p:spPr>
          <a:xfrm>
            <a:off x="1909012" y="1331075"/>
            <a:ext cx="7956884" cy="5526925"/>
          </a:xfrm>
          <a:prstGeom prst="rect">
            <a:avLst/>
          </a:prstGeom>
        </p:spPr>
      </p:pic>
    </p:spTree>
    <p:extLst>
      <p:ext uri="{BB962C8B-B14F-4D97-AF65-F5344CB8AC3E}">
        <p14:creationId xmlns:p14="http://schemas.microsoft.com/office/powerpoint/2010/main" val="761256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1219200" y="6019800"/>
            <a:ext cx="9956800" cy="838200"/>
          </a:xfrm>
        </p:spPr>
        <p:txBody>
          <a:bodyPr/>
          <a:lstStyle/>
          <a:p>
            <a:r>
              <a:rPr lang="fr-FR" dirty="0"/>
              <a:t>Le premier hypermarché en France, à St Geneviève des Bois, 1963, Carrefour, créé par Michel Fournier. La distribution et la consommation de masse .</a:t>
            </a:r>
          </a:p>
        </p:txBody>
      </p:sp>
      <p:pic>
        <p:nvPicPr>
          <p:cNvPr id="6" name="Espace réservé pour une image  5"/>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7911427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Publicité pour l’électroménager des années 1960</a:t>
            </a:r>
          </a:p>
        </p:txBody>
      </p:sp>
      <p:sp>
        <p:nvSpPr>
          <p:cNvPr id="3" name="Espace réservé du contenu 2"/>
          <p:cNvSpPr>
            <a:spLocks noGrp="1"/>
          </p:cNvSpPr>
          <p:nvPr>
            <p:ph idx="1"/>
          </p:nvPr>
        </p:nvSpPr>
        <p:spPr>
          <a:xfrm>
            <a:off x="2362200" y="1825625"/>
            <a:ext cx="7467600" cy="4351338"/>
          </a:xfrm>
        </p:spPr>
        <p:txBody>
          <a:bodyPr/>
          <a:lstStyle/>
          <a:p>
            <a:endParaRPr lang="fr-FR" dirty="0"/>
          </a:p>
        </p:txBody>
      </p:sp>
      <p:pic>
        <p:nvPicPr>
          <p:cNvPr id="4" name="Espace réservé pour une image  3"/>
          <p:cNvPicPr>
            <a:picLocks noChangeAspect="1"/>
          </p:cNvPicPr>
          <p:nvPr/>
        </p:nvPicPr>
        <p:blipFill>
          <a:blip r:embed="rId2" cstate="screen">
            <a:extLst>
              <a:ext uri="{28A0092B-C50C-407E-A947-70E740481C1C}">
                <a14:useLocalDpi xmlns:a14="http://schemas.microsoft.com/office/drawing/2010/main"/>
              </a:ext>
            </a:extLst>
          </a:blip>
          <a:srcRect l="6713" r="6713"/>
          <a:stretch>
            <a:fillRect/>
          </a:stretch>
        </p:blipFill>
        <p:spPr>
          <a:xfrm>
            <a:off x="2362200" y="1200944"/>
            <a:ext cx="7467600" cy="5600700"/>
          </a:xfrm>
          <a:prstGeom prst="rect">
            <a:avLst/>
          </a:prstGeom>
        </p:spPr>
      </p:pic>
    </p:spTree>
    <p:extLst>
      <p:ext uri="{BB962C8B-B14F-4D97-AF65-F5344CB8AC3E}">
        <p14:creationId xmlns:p14="http://schemas.microsoft.com/office/powerpoint/2010/main" val="1379157564"/>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665</TotalTime>
  <Words>774</Words>
  <Application>Microsoft Macintosh PowerPoint</Application>
  <PresentationFormat>Grand écran</PresentationFormat>
  <Paragraphs>54</Paragraphs>
  <Slides>20</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20</vt:i4>
      </vt:variant>
    </vt:vector>
  </HeadingPairs>
  <TitlesOfParts>
    <vt:vector size="25" baseType="lpstr">
      <vt:lpstr>Arial</vt:lpstr>
      <vt:lpstr>Calibri</vt:lpstr>
      <vt:lpstr>Calibri Light</vt:lpstr>
      <vt:lpstr>Times New Roman</vt:lpstr>
      <vt:lpstr>Thème Office</vt:lpstr>
      <vt:lpstr>« Sociétés d’abondance »? Consommations, loisirs  et jeunesses</vt:lpstr>
      <vt:lpstr>I- La croissance économique européenne, vers une « société de consommation »?</vt:lpstr>
      <vt:lpstr>Croissance du taux annuel du PIB Tableau provenant de M. Zancarini-Fournel et C. Delacroix, La France du temps présent, Paris, Belin</vt:lpstr>
      <vt:lpstr>Répartition de la fortune inégalitaire mais les écarts sont à la baisse</vt:lpstr>
      <vt:lpstr>Présentation PowerPoint</vt:lpstr>
      <vt:lpstr>Consommation et niveau de vie en Europe 1950-1994  Document issu de H. Kaelble, Histoire sociale de l’Europe de 1945 à nos jours, Belin, 2013, p.93.</vt:lpstr>
      <vt:lpstr>Consommation et niveau de vie en Europe 1950-1994  Document issu de H. Kaelble, Histoire sociale de l’Europe de 1945 à nos jours, Belin, 2013, p.95.</vt:lpstr>
      <vt:lpstr>Présentation PowerPoint</vt:lpstr>
      <vt:lpstr>Publicité pour l’électroménager des années 1960</vt:lpstr>
      <vt:lpstr>La publicité fait vendre l’électroménager, en jouant sur les stéréotypes sexistes.</vt:lpstr>
      <vt:lpstr>Les loisirs, Fernand Léger, toile</vt:lpstr>
      <vt:lpstr>Présentation PowerPoint</vt:lpstr>
      <vt:lpstr>Présentation PowerPoint</vt:lpstr>
      <vt:lpstr>L’inégal équipement des ménages en France en 1959</vt:lpstr>
      <vt:lpstr>II-Familles et jeunesses, l’ère des changements, 1945-1974 </vt:lpstr>
      <vt:lpstr>L’accès à l’enseignement supérieur,  une lente démocratisation</vt:lpstr>
      <vt:lpstr>L’apprentissage, la voie majeure de la jeunesse ouvrière masculine. Photographie : L’atelier de la section carrosserie au centre d’apprentissage Georges Lamarque à Nice, 1950.  Photo André Payan Passeron</vt:lpstr>
      <vt:lpstr>Les loisirs : sports, cultures, auberges de jeunesse, mouvements de jeunesse, clubs.</vt:lpstr>
      <vt:lpstr>  Magazine mensuel lancé en 1962, prolongement écrit de l’émission radio à destination des jeunes, créée 1959, sur Europe1 qui porte les « yéyés » en France.  1959-1968 Vers une culture de masse et l’intégration de la jeunesse via la consommation </vt:lpstr>
      <vt:lpstr>La culture en direction de la jeunesse : Maison des jeunes et de la culture (MJC)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Consommations et loisirs</dc:title>
  <dc:creator>Utilisateur de Microsoft Office</dc:creator>
  <cp:lastModifiedBy>Isabelle Lespinet-Moret</cp:lastModifiedBy>
  <cp:revision>21</cp:revision>
  <dcterms:created xsi:type="dcterms:W3CDTF">2018-01-14T19:38:52Z</dcterms:created>
  <dcterms:modified xsi:type="dcterms:W3CDTF">2025-03-12T15:47:13Z</dcterms:modified>
</cp:coreProperties>
</file>