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0" r:id="rId3"/>
    <p:sldId id="264" r:id="rId4"/>
    <p:sldId id="269" r:id="rId5"/>
    <p:sldId id="271" r:id="rId6"/>
    <p:sldId id="272" r:id="rId7"/>
    <p:sldId id="257" r:id="rId8"/>
    <p:sldId id="265" r:id="rId9"/>
    <p:sldId id="259" r:id="rId10"/>
    <p:sldId id="263" r:id="rId11"/>
    <p:sldId id="267" r:id="rId12"/>
    <p:sldId id="260" r:id="rId13"/>
    <p:sldId id="261" r:id="rId14"/>
    <p:sldId id="268" r:id="rId15"/>
    <p:sldId id="262" r:id="rId16"/>
    <p:sldId id="258" r:id="rId17"/>
    <p:sldId id="273" r:id="rId18"/>
    <p:sldId id="274" r:id="rId19"/>
    <p:sldId id="27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536"/>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BC3C0-E1E4-1145-8434-67360C442AC4}" type="datetimeFigureOut">
              <a:rPr lang="fr-FR" smtClean="0"/>
              <a:t>01/04/2025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1B646-07E4-DC43-BE7C-E1EC88CE2A72}" type="slidenum">
              <a:rPr lang="fr-FR" smtClean="0"/>
              <a:t>‹N°›</a:t>
            </a:fld>
            <a:endParaRPr lang="fr-FR"/>
          </a:p>
        </p:txBody>
      </p:sp>
    </p:spTree>
    <p:extLst>
      <p:ext uri="{BB962C8B-B14F-4D97-AF65-F5344CB8AC3E}">
        <p14:creationId xmlns:p14="http://schemas.microsoft.com/office/powerpoint/2010/main" val="47240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Engagez-vous!</a:t>
            </a:r>
            <a:r>
              <a:rPr lang="fr-FR" baseline="0" dirty="0"/>
              <a:t> </a:t>
            </a:r>
            <a:r>
              <a:rPr lang="fr-FR" dirty="0"/>
              <a:t> Des mineurs pour la France! »</a:t>
            </a:r>
            <a:r>
              <a:rPr lang="fr-FR" baseline="0" dirty="0"/>
              <a:t> L’appel aux voisins pour la reconstruction des années 1945-1950’. Affiche de 1949.</a:t>
            </a:r>
            <a:endParaRPr lang="fr-FR" dirty="0"/>
          </a:p>
        </p:txBody>
      </p:sp>
      <p:sp>
        <p:nvSpPr>
          <p:cNvPr id="4" name="Espace réservé du numéro de diapositive 3"/>
          <p:cNvSpPr>
            <a:spLocks noGrp="1"/>
          </p:cNvSpPr>
          <p:nvPr>
            <p:ph type="sldNum" sz="quarter" idx="10"/>
          </p:nvPr>
        </p:nvSpPr>
        <p:spPr/>
        <p:txBody>
          <a:bodyPr/>
          <a:lstStyle/>
          <a:p>
            <a:fld id="{CE61B646-07E4-DC43-BE7C-E1EC88CE2A72}" type="slidenum">
              <a:rPr lang="fr-FR" smtClean="0"/>
              <a:t>9</a:t>
            </a:fld>
            <a:endParaRPr lang="fr-FR"/>
          </a:p>
        </p:txBody>
      </p:sp>
    </p:spTree>
    <p:extLst>
      <p:ext uri="{BB962C8B-B14F-4D97-AF65-F5344CB8AC3E}">
        <p14:creationId xmlns:p14="http://schemas.microsoft.com/office/powerpoint/2010/main" val="40905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1F9CC1C-32C0-6044-86C5-AE7D57D9EFE7}"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69182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F9CC1C-32C0-6044-86C5-AE7D57D9EFE7}"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662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F9CC1C-32C0-6044-86C5-AE7D57D9EFE7}"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7040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F9CC1C-32C0-6044-86C5-AE7D57D9EFE7}"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88609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1F9CC1C-32C0-6044-86C5-AE7D57D9EFE7}"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61851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F9CC1C-32C0-6044-86C5-AE7D57D9EFE7}" type="datetimeFigureOut">
              <a:rPr lang="fr-FR" smtClean="0"/>
              <a:t>01/04/2025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61870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F9CC1C-32C0-6044-86C5-AE7D57D9EFE7}" type="datetimeFigureOut">
              <a:rPr lang="fr-FR" smtClean="0"/>
              <a:t>01/04/2025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23622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1F9CC1C-32C0-6044-86C5-AE7D57D9EFE7}" type="datetimeFigureOut">
              <a:rPr lang="fr-FR" smtClean="0"/>
              <a:t>01/04/2025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39645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F9CC1C-32C0-6044-86C5-AE7D57D9EFE7}" type="datetimeFigureOut">
              <a:rPr lang="fr-FR" smtClean="0"/>
              <a:t>01/04/2025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65847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1F9CC1C-32C0-6044-86C5-AE7D57D9EFE7}" type="datetimeFigureOut">
              <a:rPr lang="fr-FR" smtClean="0"/>
              <a:t>01/04/2025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178117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1F9CC1C-32C0-6044-86C5-AE7D57D9EFE7}" type="datetimeFigureOut">
              <a:rPr lang="fr-FR" smtClean="0"/>
              <a:t>01/04/2025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D5772B-6C34-9742-BB41-881608DAF62D}" type="slidenum">
              <a:rPr lang="fr-FR" smtClean="0"/>
              <a:t>‹N°›</a:t>
            </a:fld>
            <a:endParaRPr lang="fr-FR"/>
          </a:p>
        </p:txBody>
      </p:sp>
    </p:spTree>
    <p:extLst>
      <p:ext uri="{BB962C8B-B14F-4D97-AF65-F5344CB8AC3E}">
        <p14:creationId xmlns:p14="http://schemas.microsoft.com/office/powerpoint/2010/main" val="22117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9CC1C-32C0-6044-86C5-AE7D57D9EFE7}" type="datetimeFigureOut">
              <a:rPr lang="fr-FR" smtClean="0"/>
              <a:t>01/04/2025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772B-6C34-9742-BB41-881608DAF62D}" type="slidenum">
              <a:rPr lang="fr-FR" smtClean="0"/>
              <a:t>‹N°›</a:t>
            </a:fld>
            <a:endParaRPr lang="fr-FR"/>
          </a:p>
        </p:txBody>
      </p:sp>
    </p:spTree>
    <p:extLst>
      <p:ext uri="{BB962C8B-B14F-4D97-AF65-F5344CB8AC3E}">
        <p14:creationId xmlns:p14="http://schemas.microsoft.com/office/powerpoint/2010/main" val="156212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9700" y="5143499"/>
            <a:ext cx="9144000" cy="1086803"/>
          </a:xfrm>
        </p:spPr>
        <p:txBody>
          <a:bodyPr>
            <a:normAutofit/>
          </a:bodyPr>
          <a:lstStyle/>
          <a:p>
            <a:r>
              <a:rPr lang="fr-FR" sz="3600" dirty="0"/>
              <a:t>CM AES Master 1</a:t>
            </a:r>
            <a:br>
              <a:rPr lang="fr-FR" sz="3600" dirty="0"/>
            </a:br>
            <a:r>
              <a:rPr lang="fr-FR" sz="3600" dirty="0" err="1"/>
              <a:t>Isabelle.lespinet-moret@univ-paris.fr</a:t>
            </a:r>
            <a:endParaRPr lang="fr-FR" sz="3600" dirty="0"/>
          </a:p>
        </p:txBody>
      </p:sp>
      <p:sp>
        <p:nvSpPr>
          <p:cNvPr id="3" name="Sous-titre 2"/>
          <p:cNvSpPr>
            <a:spLocks noGrp="1"/>
          </p:cNvSpPr>
          <p:nvPr>
            <p:ph type="subTitle" idx="1"/>
          </p:nvPr>
        </p:nvSpPr>
        <p:spPr>
          <a:xfrm>
            <a:off x="1524000" y="2423161"/>
            <a:ext cx="9144000" cy="1680210"/>
          </a:xfrm>
        </p:spPr>
        <p:txBody>
          <a:bodyPr>
            <a:normAutofit/>
          </a:bodyPr>
          <a:lstStyle/>
          <a:p>
            <a:r>
              <a:rPr lang="fr-FR" sz="4800" dirty="0"/>
              <a:t>Les migrations européennes</a:t>
            </a:r>
          </a:p>
          <a:p>
            <a:r>
              <a:rPr lang="fr-FR" sz="4800" dirty="0"/>
              <a:t> 1945-1973</a:t>
            </a:r>
          </a:p>
        </p:txBody>
      </p:sp>
    </p:spTree>
    <p:extLst>
      <p:ext uri="{BB962C8B-B14F-4D97-AF65-F5344CB8AC3E}">
        <p14:creationId xmlns:p14="http://schemas.microsoft.com/office/powerpoint/2010/main" val="143889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Ouvriers marocains arrivant dans le bassin houiller de Lens, 1963</a:t>
            </a:r>
          </a:p>
        </p:txBody>
      </p:sp>
      <p:sp>
        <p:nvSpPr>
          <p:cNvPr id="3" name="Espace réservé du contenu 2"/>
          <p:cNvSpPr>
            <a:spLocks noGrp="1"/>
          </p:cNvSpPr>
          <p:nvPr>
            <p:ph idx="1"/>
          </p:nvPr>
        </p:nvSpPr>
        <p:spPr/>
        <p:txBody>
          <a:bodyPr/>
          <a:lstStyle/>
          <a:p>
            <a:endParaRPr lang="fr-FR"/>
          </a:p>
        </p:txBody>
      </p:sp>
      <p:pic>
        <p:nvPicPr>
          <p:cNvPr id="4" name="Image 3" descr="/Users/isabelle.lespinet-moret/Desktop/PARIS1 2016-17/AES M1 TD/IMG_2098.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5883" y="1825625"/>
            <a:ext cx="8737704" cy="3874801"/>
          </a:xfrm>
          <a:prstGeom prst="rect">
            <a:avLst/>
          </a:prstGeom>
          <a:noFill/>
          <a:ln>
            <a:noFill/>
          </a:ln>
        </p:spPr>
      </p:pic>
    </p:spTree>
    <p:extLst>
      <p:ext uri="{BB962C8B-B14F-4D97-AF65-F5344CB8AC3E}">
        <p14:creationId xmlns:p14="http://schemas.microsoft.com/office/powerpoint/2010/main" val="157793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9B031E1-530F-96AB-3F56-DB05339B5C52}"/>
              </a:ext>
            </a:extLst>
          </p:cNvPr>
          <p:cNvSpPr>
            <a:spLocks noGrp="1"/>
          </p:cNvSpPr>
          <p:nvPr>
            <p:ph type="title"/>
          </p:nvPr>
        </p:nvSpPr>
        <p:spPr/>
        <p:txBody>
          <a:bodyPr/>
          <a:lstStyle/>
          <a:p>
            <a:r>
              <a:rPr lang="fr-FR" dirty="0"/>
              <a:t>Travailleurs immigrés portugais, sur un chantier du bâtiment en France, en 1963</a:t>
            </a:r>
          </a:p>
        </p:txBody>
      </p:sp>
      <p:sp>
        <p:nvSpPr>
          <p:cNvPr id="6" name="Espace réservé du contenu 5">
            <a:extLst>
              <a:ext uri="{FF2B5EF4-FFF2-40B4-BE49-F238E27FC236}">
                <a16:creationId xmlns:a16="http://schemas.microsoft.com/office/drawing/2014/main" id="{BC3C9030-06DF-3CB5-245D-A47476C58DE6}"/>
              </a:ext>
            </a:extLst>
          </p:cNvPr>
          <p:cNvSpPr>
            <a:spLocks noGrp="1"/>
          </p:cNvSpPr>
          <p:nvPr>
            <p:ph idx="1"/>
          </p:nvPr>
        </p:nvSpPr>
        <p:spPr>
          <a:xfrm>
            <a:off x="581025" y="6815138"/>
            <a:ext cx="10515600" cy="650874"/>
          </a:xfrm>
        </p:spPr>
        <p:txBody>
          <a:bodyPr/>
          <a:lstStyle/>
          <a:p>
            <a:r>
              <a:rPr lang="en-US" dirty="0"/>
              <a:t>Source:  </a:t>
            </a:r>
            <a:r>
              <a:rPr lang="en-US" dirty="0" err="1"/>
              <a:t>Musée</a:t>
            </a:r>
            <a:r>
              <a:rPr lang="en-US" dirty="0"/>
              <a:t> national de </a:t>
            </a:r>
            <a:r>
              <a:rPr lang="en-US" dirty="0" err="1"/>
              <a:t>l’histoire</a:t>
            </a:r>
            <a:r>
              <a:rPr lang="en-US" dirty="0"/>
              <a:t> et des cultures de </a:t>
            </a:r>
            <a:r>
              <a:rPr lang="en-US" dirty="0" err="1"/>
              <a:t>l’immigration</a:t>
            </a:r>
            <a:endParaRPr lang="en-US" dirty="0"/>
          </a:p>
          <a:p>
            <a:endParaRPr lang="fr-FR" dirty="0"/>
          </a:p>
        </p:txBody>
      </p:sp>
      <p:pic>
        <p:nvPicPr>
          <p:cNvPr id="7" name="Espace réservé du contenu 3" descr="Travailleurs immigrés portugais en France, 1963.jpg">
            <a:extLst>
              <a:ext uri="{FF2B5EF4-FFF2-40B4-BE49-F238E27FC236}">
                <a16:creationId xmlns:a16="http://schemas.microsoft.com/office/drawing/2014/main" id="{435F7041-7963-C559-A884-351678435E9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4400" y="1808256"/>
            <a:ext cx="7313613" cy="5049744"/>
          </a:xfrm>
          <a:prstGeom prst="rect">
            <a:avLst/>
          </a:prstGeom>
        </p:spPr>
      </p:pic>
      <p:pic>
        <p:nvPicPr>
          <p:cNvPr id="8" name="Espace réservé du contenu 3" descr="Travailleurs immigrés portugais en France, 1963.jpg">
            <a:extLst>
              <a:ext uri="{FF2B5EF4-FFF2-40B4-BE49-F238E27FC236}">
                <a16:creationId xmlns:a16="http://schemas.microsoft.com/office/drawing/2014/main" id="{6BE533D8-B365-C1BC-7E32-C863072B5DC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914400" y="1808256"/>
            <a:ext cx="7313613" cy="4684619"/>
          </a:xfrm>
        </p:spPr>
      </p:pic>
    </p:spTree>
    <p:extLst>
      <p:ext uri="{BB962C8B-B14F-4D97-AF65-F5344CB8AC3E}">
        <p14:creationId xmlns:p14="http://schemas.microsoft.com/office/powerpoint/2010/main" val="111320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t>
            </a:r>
          </a:p>
        </p:txBody>
      </p:sp>
      <p:pic>
        <p:nvPicPr>
          <p:cNvPr id="4" name="Espace réservé du contenu 3" descr="/Users/isabelle.lespinet-moret/Desktop/PARIS1 2016-17/AES M1 TD/IMG_2093.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91422" y="425450"/>
            <a:ext cx="10663518" cy="6007100"/>
          </a:xfrm>
          <a:prstGeom prst="rect">
            <a:avLst/>
          </a:prstGeom>
          <a:noFill/>
          <a:ln>
            <a:noFill/>
          </a:ln>
        </p:spPr>
      </p:pic>
    </p:spTree>
    <p:extLst>
      <p:ext uri="{BB962C8B-B14F-4D97-AF65-F5344CB8AC3E}">
        <p14:creationId xmlns:p14="http://schemas.microsoft.com/office/powerpoint/2010/main" val="164211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Users/isabelle.lespinet-moret/Desktop/PARIS1 2016-17/AES M1 TD/IMG_2090.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38201" y="365125"/>
            <a:ext cx="10515600" cy="6188356"/>
          </a:xfrm>
          <a:prstGeom prst="rect">
            <a:avLst/>
          </a:prstGeom>
          <a:noFill/>
          <a:ln>
            <a:noFill/>
          </a:ln>
        </p:spPr>
      </p:pic>
    </p:spTree>
    <p:extLst>
      <p:ext uri="{BB962C8B-B14F-4D97-AF65-F5344CB8AC3E}">
        <p14:creationId xmlns:p14="http://schemas.microsoft.com/office/powerpoint/2010/main" val="171094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7_enfrance_1975-01.jpg">
            <a:extLst>
              <a:ext uri="{FF2B5EF4-FFF2-40B4-BE49-F238E27FC236}">
                <a16:creationId xmlns:a16="http://schemas.microsoft.com/office/drawing/2014/main" id="{8BA1D254-3BC9-E0F0-BED0-5AC8A23F812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71537" y="420688"/>
            <a:ext cx="11195124" cy="6208712"/>
          </a:xfrm>
          <a:prstGeom prst="rect">
            <a:avLst/>
          </a:prstGeom>
        </p:spPr>
      </p:pic>
    </p:spTree>
    <p:extLst>
      <p:ext uri="{BB962C8B-B14F-4D97-AF65-F5344CB8AC3E}">
        <p14:creationId xmlns:p14="http://schemas.microsoft.com/office/powerpoint/2010/main" val="37708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descr="/Users/isabelle.lespinet-moret/Desktop/PARIS1 2016-17/AES M1 TD/IMG_2097.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6929" y="-197162"/>
            <a:ext cx="11154765" cy="7055162"/>
          </a:xfrm>
          <a:prstGeom prst="rect">
            <a:avLst/>
          </a:prstGeom>
          <a:noFill/>
          <a:ln>
            <a:noFill/>
          </a:ln>
        </p:spPr>
      </p:pic>
    </p:spTree>
    <p:extLst>
      <p:ext uri="{BB962C8B-B14F-4D97-AF65-F5344CB8AC3E}">
        <p14:creationId xmlns:p14="http://schemas.microsoft.com/office/powerpoint/2010/main" val="104221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III- Conditions de travail, de vie des </a:t>
            </a:r>
            <a:r>
              <a:rPr lang="fr-FR" dirty="0" err="1"/>
              <a:t>immigré.e.s</a:t>
            </a:r>
            <a:r>
              <a:rPr lang="fr-FR" dirty="0"/>
              <a:t> en Europe et relations sociales</a:t>
            </a:r>
          </a:p>
        </p:txBody>
      </p:sp>
      <p:sp>
        <p:nvSpPr>
          <p:cNvPr id="5" name="Espace réservé du contenu 4">
            <a:extLst>
              <a:ext uri="{FF2B5EF4-FFF2-40B4-BE49-F238E27FC236}">
                <a16:creationId xmlns:a16="http://schemas.microsoft.com/office/drawing/2014/main" id="{801D5676-844F-1C9A-C835-27585CD85799}"/>
              </a:ext>
            </a:extLst>
          </p:cNvPr>
          <p:cNvSpPr>
            <a:spLocks noGrp="1"/>
          </p:cNvSpPr>
          <p:nvPr>
            <p:ph idx="1"/>
          </p:nvPr>
        </p:nvSpPr>
        <p:spPr/>
        <p:txBody>
          <a:bodyPr/>
          <a:lstStyle/>
          <a:p>
            <a:pPr marL="0" indent="0">
              <a:buNone/>
            </a:pPr>
            <a:r>
              <a:rPr lang="fr-FR" dirty="0"/>
              <a:t>1- Les plus mauvaises conditions de travail de logement à l’arrivée</a:t>
            </a:r>
          </a:p>
          <a:p>
            <a:pPr marL="0" indent="0">
              <a:buNone/>
            </a:pPr>
            <a:r>
              <a:rPr lang="fr-FR" dirty="0"/>
              <a:t>2- Intégration difficile et xénophobie</a:t>
            </a:r>
          </a:p>
        </p:txBody>
      </p:sp>
    </p:spTree>
    <p:extLst>
      <p:ext uri="{BB962C8B-B14F-4D97-AF65-F5344CB8AC3E}">
        <p14:creationId xmlns:p14="http://schemas.microsoft.com/office/powerpoint/2010/main" val="107772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7D636CC-047B-B1D4-DDE0-EF5A377D053D}"/>
              </a:ext>
            </a:extLst>
          </p:cNvPr>
          <p:cNvPicPr>
            <a:picLocks noGrp="1" noChangeAspect="1"/>
          </p:cNvPicPr>
          <p:nvPr>
            <p:ph idx="1"/>
          </p:nvPr>
        </p:nvPicPr>
        <p:blipFill>
          <a:blip r:embed="rId2"/>
          <a:stretch>
            <a:fillRect/>
          </a:stretch>
        </p:blipFill>
        <p:spPr>
          <a:xfrm>
            <a:off x="2777183" y="1825625"/>
            <a:ext cx="6637634" cy="4351338"/>
          </a:xfrm>
        </p:spPr>
      </p:pic>
      <p:sp>
        <p:nvSpPr>
          <p:cNvPr id="8" name="ZoneTexte 7">
            <a:extLst>
              <a:ext uri="{FF2B5EF4-FFF2-40B4-BE49-F238E27FC236}">
                <a16:creationId xmlns:a16="http://schemas.microsoft.com/office/drawing/2014/main" id="{62EB32AE-E3CC-C555-7D72-B4B9471393A2}"/>
              </a:ext>
            </a:extLst>
          </p:cNvPr>
          <p:cNvSpPr txBox="1"/>
          <p:nvPr/>
        </p:nvSpPr>
        <p:spPr>
          <a:xfrm>
            <a:off x="2331746" y="571501"/>
            <a:ext cx="7528507" cy="1015663"/>
          </a:xfrm>
          <a:prstGeom prst="rect">
            <a:avLst/>
          </a:prstGeom>
          <a:noFill/>
        </p:spPr>
        <p:txBody>
          <a:bodyPr wrap="square" rtlCol="0">
            <a:spAutoFit/>
          </a:bodyPr>
          <a:lstStyle/>
          <a:p>
            <a:r>
              <a:rPr lang="fr-FR" sz="2000" dirty="0"/>
              <a:t>Une agence de travail temporaire à Fos sur Mer, 19 mars 1973, photographie Jacques </a:t>
            </a:r>
            <a:r>
              <a:rPr lang="fr-FR" sz="2000" dirty="0" err="1"/>
              <a:t>Winderberger</a:t>
            </a:r>
            <a:r>
              <a:rPr lang="fr-FR" sz="2000" dirty="0"/>
              <a:t>, musée national de l’histoire et des cultures de l’immigration </a:t>
            </a:r>
          </a:p>
        </p:txBody>
      </p:sp>
    </p:spTree>
    <p:extLst>
      <p:ext uri="{BB962C8B-B14F-4D97-AF65-F5344CB8AC3E}">
        <p14:creationId xmlns:p14="http://schemas.microsoft.com/office/powerpoint/2010/main" val="35534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06F6F3-B701-5231-3AF9-D5393631FFC2}"/>
              </a:ext>
            </a:extLst>
          </p:cNvPr>
          <p:cNvSpPr>
            <a:spLocks noGrp="1"/>
          </p:cNvSpPr>
          <p:nvPr>
            <p:ph type="title"/>
          </p:nvPr>
        </p:nvSpPr>
        <p:spPr/>
        <p:txBody>
          <a:bodyPr>
            <a:normAutofit fontScale="90000"/>
          </a:bodyPr>
          <a:lstStyle/>
          <a:p>
            <a:r>
              <a:rPr lang="fr-FR" dirty="0"/>
              <a:t>Femmes et enfants portugais, bidonville de Champigny sur Marne, 1963. </a:t>
            </a:r>
            <a:r>
              <a:rPr lang="fr-FR" sz="2700" dirty="0"/>
              <a:t>source Musée histoire immigration</a:t>
            </a:r>
          </a:p>
        </p:txBody>
      </p:sp>
      <p:pic>
        <p:nvPicPr>
          <p:cNvPr id="5" name="Espace réservé du contenu 4">
            <a:extLst>
              <a:ext uri="{FF2B5EF4-FFF2-40B4-BE49-F238E27FC236}">
                <a16:creationId xmlns:a16="http://schemas.microsoft.com/office/drawing/2014/main" id="{113B5F5D-D10C-6B9B-3A9E-E86508D3DB66}"/>
              </a:ext>
            </a:extLst>
          </p:cNvPr>
          <p:cNvPicPr>
            <a:picLocks noGrp="1" noChangeAspect="1"/>
          </p:cNvPicPr>
          <p:nvPr>
            <p:ph idx="1"/>
          </p:nvPr>
        </p:nvPicPr>
        <p:blipFill>
          <a:blip r:embed="rId2"/>
          <a:stretch>
            <a:fillRect/>
          </a:stretch>
        </p:blipFill>
        <p:spPr>
          <a:xfrm>
            <a:off x="3920331" y="1825625"/>
            <a:ext cx="5880894" cy="4667250"/>
          </a:xfrm>
        </p:spPr>
      </p:pic>
    </p:spTree>
    <p:extLst>
      <p:ext uri="{BB962C8B-B14F-4D97-AF65-F5344CB8AC3E}">
        <p14:creationId xmlns:p14="http://schemas.microsoft.com/office/powerpoint/2010/main" val="136037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CC2A1-DE1D-FA9B-138E-080BA29FC0A5}"/>
              </a:ext>
            </a:extLst>
          </p:cNvPr>
          <p:cNvSpPr>
            <a:spLocks noGrp="1"/>
          </p:cNvSpPr>
          <p:nvPr>
            <p:ph type="title"/>
          </p:nvPr>
        </p:nvSpPr>
        <p:spPr/>
        <p:txBody>
          <a:bodyPr>
            <a:normAutofit/>
          </a:bodyPr>
          <a:lstStyle/>
          <a:p>
            <a:r>
              <a:rPr lang="fr-FR" dirty="0"/>
              <a:t>L’association « Touche pas à mon pote »</a:t>
            </a:r>
          </a:p>
        </p:txBody>
      </p:sp>
      <p:sp>
        <p:nvSpPr>
          <p:cNvPr id="8" name="Espace réservé pour une image  7">
            <a:extLst>
              <a:ext uri="{FF2B5EF4-FFF2-40B4-BE49-F238E27FC236}">
                <a16:creationId xmlns:a16="http://schemas.microsoft.com/office/drawing/2014/main" id="{49E750A0-29A2-E11A-E39F-B30D6D6378B6}"/>
              </a:ext>
            </a:extLst>
          </p:cNvPr>
          <p:cNvSpPr>
            <a:spLocks noGrp="1"/>
          </p:cNvSpPr>
          <p:nvPr>
            <p:ph type="pic" idx="1"/>
          </p:nvPr>
        </p:nvSpPr>
        <p:spPr>
          <a:xfrm>
            <a:off x="5743234" y="993885"/>
            <a:ext cx="4813300" cy="5547105"/>
          </a:xfrm>
        </p:spPr>
      </p:sp>
      <p:sp>
        <p:nvSpPr>
          <p:cNvPr id="9" name="Espace réservé du texte 8">
            <a:extLst>
              <a:ext uri="{FF2B5EF4-FFF2-40B4-BE49-F238E27FC236}">
                <a16:creationId xmlns:a16="http://schemas.microsoft.com/office/drawing/2014/main" id="{F889DD21-F513-789E-D7C0-1FECC0083E77}"/>
              </a:ext>
            </a:extLst>
          </p:cNvPr>
          <p:cNvSpPr>
            <a:spLocks noGrp="1"/>
          </p:cNvSpPr>
          <p:nvPr>
            <p:ph type="body" sz="half" idx="2"/>
          </p:nvPr>
        </p:nvSpPr>
        <p:spPr>
          <a:xfrm>
            <a:off x="839787" y="2198077"/>
            <a:ext cx="3932237" cy="3811588"/>
          </a:xfrm>
        </p:spPr>
        <p:txBody>
          <a:bodyPr/>
          <a:lstStyle/>
          <a:p>
            <a:pPr algn="just"/>
            <a:r>
              <a:rPr lang="fr-FR" sz="1600" dirty="0"/>
              <a:t>L’association « Touche pas à mon pote » est créée en 1984,son but est de lutter contre le racisme, l’antisémitisme et toutes les formes de discrimination, dans un contexte de montée de l’extrême droite et des crimes racistes qui lui sont imputés. Cette création liée au Parti socialiste est en lien avec la Marche pour l’égalité et contre le racisme de 1983.</a:t>
            </a:r>
            <a:endParaRPr lang="fr-FR" dirty="0"/>
          </a:p>
        </p:txBody>
      </p:sp>
      <p:pic>
        <p:nvPicPr>
          <p:cNvPr id="5" name="Image 4">
            <a:extLst>
              <a:ext uri="{FF2B5EF4-FFF2-40B4-BE49-F238E27FC236}">
                <a16:creationId xmlns:a16="http://schemas.microsoft.com/office/drawing/2014/main" id="{DE0571D8-36F2-E60B-9C8A-024ED5E1B0B5}"/>
              </a:ext>
            </a:extLst>
          </p:cNvPr>
          <p:cNvPicPr>
            <a:picLocks noChangeAspect="1"/>
          </p:cNvPicPr>
          <p:nvPr/>
        </p:nvPicPr>
        <p:blipFill>
          <a:blip r:embed="rId2"/>
          <a:stretch>
            <a:fillRect/>
          </a:stretch>
        </p:blipFill>
        <p:spPr>
          <a:xfrm>
            <a:off x="5426710" y="208438"/>
            <a:ext cx="4813300" cy="6667500"/>
          </a:xfrm>
          <a:prstGeom prst="rect">
            <a:avLst/>
          </a:prstGeom>
        </p:spPr>
      </p:pic>
    </p:spTree>
    <p:extLst>
      <p:ext uri="{BB962C8B-B14F-4D97-AF65-F5344CB8AC3E}">
        <p14:creationId xmlns:p14="http://schemas.microsoft.com/office/powerpoint/2010/main" val="282728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10D16-1B36-E6C3-FC00-094032C0C21C}"/>
              </a:ext>
            </a:extLst>
          </p:cNvPr>
          <p:cNvSpPr>
            <a:spLocks noGrp="1"/>
          </p:cNvSpPr>
          <p:nvPr>
            <p:ph type="title"/>
          </p:nvPr>
        </p:nvSpPr>
        <p:spPr/>
        <p:txBody>
          <a:bodyPr/>
          <a:lstStyle/>
          <a:p>
            <a:r>
              <a:rPr lang="fr-FR" dirty="0"/>
              <a:t>CONCEPTS</a:t>
            </a:r>
          </a:p>
        </p:txBody>
      </p:sp>
      <p:sp>
        <p:nvSpPr>
          <p:cNvPr id="4" name="Espace réservé du contenu 2">
            <a:extLst>
              <a:ext uri="{FF2B5EF4-FFF2-40B4-BE49-F238E27FC236}">
                <a16:creationId xmlns:a16="http://schemas.microsoft.com/office/drawing/2014/main" id="{80222060-BADE-0F40-C647-A3AE37C298A6}"/>
              </a:ext>
            </a:extLst>
          </p:cNvPr>
          <p:cNvSpPr>
            <a:spLocks noGrp="1"/>
          </p:cNvSpPr>
          <p:nvPr>
            <p:ph idx="1"/>
          </p:nvPr>
        </p:nvSpPr>
        <p:spPr/>
        <p:txBody>
          <a:bodyPr>
            <a:normAutofit/>
          </a:bodyPr>
          <a:lstStyle/>
          <a:p>
            <a:r>
              <a:rPr lang="fr-FR" b="1" dirty="0"/>
              <a:t>Etranger : </a:t>
            </a:r>
            <a:r>
              <a:rPr lang="fr-FR" dirty="0"/>
              <a:t>une personne de nationalité étrangère </a:t>
            </a:r>
          </a:p>
          <a:p>
            <a:r>
              <a:rPr lang="fr-FR" b="1" dirty="0"/>
              <a:t>Immigré :</a:t>
            </a:r>
            <a:r>
              <a:rPr lang="fr-FR" dirty="0"/>
              <a:t> (catégorie officielle depuis 1995) personne née en dehors de la France, de nationalité française ou étrangère. En 2005, la France compte 5 millions d’immigrés</a:t>
            </a:r>
          </a:p>
          <a:p>
            <a:r>
              <a:rPr lang="fr-FR" b="1" dirty="0"/>
              <a:t>Réfugié </a:t>
            </a:r>
            <a:r>
              <a:rPr lang="fr-FR" dirty="0"/>
              <a:t>: personne persécutée du fait de son ethnie, de sa religion, de sa nationalité (…) en cas de retour dans son pays. catégorie officielle depuis  la Convention de Genève, 1951</a:t>
            </a:r>
          </a:p>
        </p:txBody>
      </p:sp>
    </p:spTree>
    <p:extLst>
      <p:ext uri="{BB962C8B-B14F-4D97-AF65-F5344CB8AC3E}">
        <p14:creationId xmlns:p14="http://schemas.microsoft.com/office/powerpoint/2010/main" val="35876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F76FB-2CB0-197B-8ED2-412661DC7738}"/>
              </a:ext>
            </a:extLst>
          </p:cNvPr>
          <p:cNvSpPr>
            <a:spLocks noGrp="1"/>
          </p:cNvSpPr>
          <p:nvPr>
            <p:ph type="title"/>
          </p:nvPr>
        </p:nvSpPr>
        <p:spPr/>
        <p:txBody>
          <a:bodyPr>
            <a:normAutofit fontScale="90000"/>
          </a:bodyPr>
          <a:lstStyle/>
          <a:p>
            <a:r>
              <a:rPr lang="fr-FR" dirty="0"/>
              <a:t>I- Les migrations en Europe de plus en plus internationales après la Seconde Guerre mondiale </a:t>
            </a:r>
          </a:p>
        </p:txBody>
      </p:sp>
      <p:sp>
        <p:nvSpPr>
          <p:cNvPr id="3" name="Espace réservé du contenu 2">
            <a:extLst>
              <a:ext uri="{FF2B5EF4-FFF2-40B4-BE49-F238E27FC236}">
                <a16:creationId xmlns:a16="http://schemas.microsoft.com/office/drawing/2014/main" id="{AB0BB976-B0FD-6A41-FF8C-57108CD41A67}"/>
              </a:ext>
            </a:extLst>
          </p:cNvPr>
          <p:cNvSpPr>
            <a:spLocks noGrp="1"/>
          </p:cNvSpPr>
          <p:nvPr>
            <p:ph idx="1"/>
          </p:nvPr>
        </p:nvSpPr>
        <p:spPr/>
        <p:txBody>
          <a:bodyPr>
            <a:normAutofit/>
          </a:bodyPr>
          <a:lstStyle/>
          <a:p>
            <a:pPr marL="0" indent="0">
              <a:buNone/>
            </a:pPr>
            <a:r>
              <a:rPr lang="fr-FR" dirty="0"/>
              <a:t>1- Les flux migratoires s’amplifient, l’Europe devient un continent d’immigration</a:t>
            </a:r>
          </a:p>
          <a:p>
            <a:pPr lvl="1"/>
            <a:r>
              <a:rPr lang="fr-FR" dirty="0"/>
              <a:t>Les migrations forcées </a:t>
            </a:r>
          </a:p>
          <a:p>
            <a:pPr lvl="1"/>
            <a:r>
              <a:rPr lang="fr-FR" dirty="0"/>
              <a:t>Les réfugiés, les expatriés</a:t>
            </a:r>
          </a:p>
          <a:p>
            <a:pPr lvl="1"/>
            <a:r>
              <a:rPr lang="fr-FR" dirty="0"/>
              <a:t>Migrations intra-européennes</a:t>
            </a:r>
          </a:p>
          <a:p>
            <a:pPr lvl="1"/>
            <a:r>
              <a:rPr lang="fr-FR" dirty="0"/>
              <a:t>Migrations extra-européennes</a:t>
            </a:r>
          </a:p>
          <a:p>
            <a:pPr lvl="1"/>
            <a:r>
              <a:rPr lang="fr-FR" dirty="0"/>
              <a:t>Les liens entre métropole et colonies ou ex-colonies se maintiennent</a:t>
            </a:r>
          </a:p>
          <a:p>
            <a:pPr marL="0" indent="0">
              <a:buNone/>
            </a:pPr>
            <a:r>
              <a:rPr lang="fr-FR" dirty="0"/>
              <a:t>2- La migration de travail s’impose</a:t>
            </a:r>
          </a:p>
          <a:p>
            <a:pPr marL="0" indent="0">
              <a:buNone/>
            </a:pPr>
            <a:r>
              <a:rPr lang="fr-FR" dirty="0"/>
              <a:t>3- Des hommes et …des femmes migrent </a:t>
            </a:r>
          </a:p>
        </p:txBody>
      </p:sp>
    </p:spTree>
    <p:extLst>
      <p:ext uri="{BB962C8B-B14F-4D97-AF65-F5344CB8AC3E}">
        <p14:creationId xmlns:p14="http://schemas.microsoft.com/office/powerpoint/2010/main" val="55693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C92EA4B-6CCE-3B33-B38A-FE94056FC307}"/>
              </a:ext>
            </a:extLst>
          </p:cNvPr>
          <p:cNvSpPr>
            <a:spLocks noGrp="1"/>
          </p:cNvSpPr>
          <p:nvPr>
            <p:ph type="title"/>
          </p:nvPr>
        </p:nvSpPr>
        <p:spPr/>
        <p:txBody>
          <a:bodyPr>
            <a:normAutofit/>
          </a:bodyPr>
          <a:lstStyle/>
          <a:p>
            <a:r>
              <a:rPr lang="fr-FR" dirty="0"/>
              <a:t>Etrangers et immigrés en Europe. </a:t>
            </a:r>
            <a:br>
              <a:rPr lang="fr-FR" dirty="0"/>
            </a:br>
            <a:r>
              <a:rPr lang="fr-FR" sz="2000" dirty="0"/>
              <a:t>Source : H. </a:t>
            </a:r>
            <a:r>
              <a:rPr lang="fr-FR" sz="2000" dirty="0" err="1"/>
              <a:t>Kaelble</a:t>
            </a:r>
            <a:r>
              <a:rPr lang="fr-FR" sz="2000" dirty="0"/>
              <a:t> Histoire sociale de l’Europe, de 1945 à nos jours, Belin, 2013</a:t>
            </a:r>
          </a:p>
        </p:txBody>
      </p:sp>
      <p:pic>
        <p:nvPicPr>
          <p:cNvPr id="3" name="Espace réservé du contenu 2">
            <a:extLst>
              <a:ext uri="{FF2B5EF4-FFF2-40B4-BE49-F238E27FC236}">
                <a16:creationId xmlns:a16="http://schemas.microsoft.com/office/drawing/2014/main" id="{465F529A-7D1D-7001-E5CD-33B0A0D39A0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204065" y="671216"/>
            <a:ext cx="5069203" cy="6574115"/>
          </a:xfrm>
          <a:ln>
            <a:solidFill>
              <a:srgbClr val="FFFF00"/>
            </a:solidFill>
          </a:ln>
        </p:spPr>
      </p:pic>
    </p:spTree>
    <p:extLst>
      <p:ext uri="{BB962C8B-B14F-4D97-AF65-F5344CB8AC3E}">
        <p14:creationId xmlns:p14="http://schemas.microsoft.com/office/powerpoint/2010/main" val="273516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82EC6-4586-AE0B-8CEC-7CF22E43119C}"/>
              </a:ext>
            </a:extLst>
          </p:cNvPr>
          <p:cNvSpPr>
            <a:spLocks noGrp="1"/>
          </p:cNvSpPr>
          <p:nvPr>
            <p:ph type="title"/>
          </p:nvPr>
        </p:nvSpPr>
        <p:spPr/>
        <p:txBody>
          <a:bodyPr>
            <a:normAutofit fontScale="90000"/>
          </a:bodyPr>
          <a:lstStyle/>
          <a:p>
            <a:r>
              <a:rPr lang="fr-FR" sz="3600" dirty="0"/>
              <a:t>Travailleurs migrants dans une usine métallurgique de </a:t>
            </a:r>
            <a:r>
              <a:rPr lang="fr-FR" sz="3600" dirty="0" err="1"/>
              <a:t>Bruckhausen</a:t>
            </a:r>
            <a:r>
              <a:rPr lang="fr-FR" sz="3600" dirty="0"/>
              <a:t>, 1973. </a:t>
            </a:r>
            <a:r>
              <a:rPr lang="fr-FR" dirty="0"/>
              <a:t>(Duisbourg), Allemagne (photo b/w)</a:t>
            </a:r>
          </a:p>
        </p:txBody>
      </p:sp>
      <p:pic>
        <p:nvPicPr>
          <p:cNvPr id="2050" name="Picture 2" descr="Travailleurs migrants dans une usine métallurgique de Bruckhausen (Duisbourg), Allemagne (photo b/w)">
            <a:extLst>
              <a:ext uri="{FF2B5EF4-FFF2-40B4-BE49-F238E27FC236}">
                <a16:creationId xmlns:a16="http://schemas.microsoft.com/office/drawing/2014/main" id="{4C22FB69-4BED-ADB8-F003-FC9E0D6196CE}"/>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00300" y="1825624"/>
            <a:ext cx="6884395"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38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D3CB80C-267E-9518-1E7D-62FC58BB239F}"/>
              </a:ext>
            </a:extLst>
          </p:cNvPr>
          <p:cNvSpPr>
            <a:spLocks noGrp="1"/>
          </p:cNvSpPr>
          <p:nvPr>
            <p:ph type="title"/>
          </p:nvPr>
        </p:nvSpPr>
        <p:spPr>
          <a:xfrm>
            <a:off x="628650" y="471488"/>
            <a:ext cx="10725150" cy="1219200"/>
          </a:xfrm>
        </p:spPr>
        <p:txBody>
          <a:bodyPr>
            <a:normAutofit fontScale="90000"/>
          </a:bodyPr>
          <a:lstStyle/>
          <a:p>
            <a:r>
              <a:rPr lang="fr-FR" sz="4000" dirty="0"/>
              <a:t>La mobylette offerte au millionième immigré en Allemagne de l’ouest, 10 septembre 1964</a:t>
            </a:r>
            <a:br>
              <a:rPr lang="fr-FR" sz="4000" dirty="0"/>
            </a:br>
            <a:r>
              <a:rPr lang="fr-FR" sz="4000" dirty="0"/>
              <a:t>Une femme immigrée espagnole à Paris en 1962, domestique. </a:t>
            </a:r>
            <a:r>
              <a:rPr lang="fr-FR" sz="2700" dirty="0"/>
              <a:t>Photo JP. Charbonnier. Source: Musée national de l’immigration</a:t>
            </a:r>
            <a:br>
              <a:rPr lang="fr-FR" dirty="0"/>
            </a:br>
            <a:r>
              <a:rPr lang="fr-FR" sz="2200" dirty="0"/>
              <a:t>Source MCHI </a:t>
            </a:r>
          </a:p>
        </p:txBody>
      </p:sp>
      <p:pic>
        <p:nvPicPr>
          <p:cNvPr id="7" name="Espace réservé du contenu 6">
            <a:extLst>
              <a:ext uri="{FF2B5EF4-FFF2-40B4-BE49-F238E27FC236}">
                <a16:creationId xmlns:a16="http://schemas.microsoft.com/office/drawing/2014/main" id="{254F378E-3BEA-E559-732E-0FA6041576D1}"/>
              </a:ext>
            </a:extLst>
          </p:cNvPr>
          <p:cNvPicPr>
            <a:picLocks noGrp="1" noChangeAspect="1"/>
          </p:cNvPicPr>
          <p:nvPr>
            <p:ph sz="half" idx="1"/>
          </p:nvPr>
        </p:nvPicPr>
        <p:blipFill>
          <a:blip r:embed="rId2"/>
          <a:stretch>
            <a:fillRect/>
          </a:stretch>
        </p:blipFill>
        <p:spPr>
          <a:xfrm>
            <a:off x="984010" y="2011362"/>
            <a:ext cx="3345103" cy="4846638"/>
          </a:xfrm>
          <a:prstGeom prst="rect">
            <a:avLst/>
          </a:prstGeom>
        </p:spPr>
      </p:pic>
      <p:pic>
        <p:nvPicPr>
          <p:cNvPr id="13" name="Espace réservé du contenu 12">
            <a:extLst>
              <a:ext uri="{FF2B5EF4-FFF2-40B4-BE49-F238E27FC236}">
                <a16:creationId xmlns:a16="http://schemas.microsoft.com/office/drawing/2014/main" id="{BDBAE686-48F9-6AAB-E734-B1435D28FC63}"/>
              </a:ext>
            </a:extLst>
          </p:cNvPr>
          <p:cNvPicPr>
            <a:picLocks noGrp="1" noChangeAspect="1"/>
          </p:cNvPicPr>
          <p:nvPr>
            <p:ph sz="half" idx="2"/>
          </p:nvPr>
        </p:nvPicPr>
        <p:blipFill>
          <a:blip r:embed="rId3"/>
          <a:stretch>
            <a:fillRect/>
          </a:stretch>
        </p:blipFill>
        <p:spPr>
          <a:xfrm>
            <a:off x="6248400" y="2280444"/>
            <a:ext cx="5029200" cy="3441700"/>
          </a:xfrm>
        </p:spPr>
      </p:pic>
    </p:spTree>
    <p:extLst>
      <p:ext uri="{BB962C8B-B14F-4D97-AF65-F5344CB8AC3E}">
        <p14:creationId xmlns:p14="http://schemas.microsoft.com/office/powerpoint/2010/main" val="4307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090" y="224119"/>
            <a:ext cx="10633710" cy="1066800"/>
          </a:xfrm>
        </p:spPr>
        <p:txBody>
          <a:bodyPr>
            <a:normAutofit fontScale="90000"/>
          </a:bodyPr>
          <a:lstStyle/>
          <a:p>
            <a:r>
              <a:rPr lang="fr-FR" dirty="0"/>
              <a:t>II- L’immigration, une politique prioritaire en France?</a:t>
            </a:r>
          </a:p>
        </p:txBody>
      </p:sp>
      <p:sp>
        <p:nvSpPr>
          <p:cNvPr id="3" name="Espace réservé du contenu 2"/>
          <p:cNvSpPr>
            <a:spLocks noGrp="1"/>
          </p:cNvSpPr>
          <p:nvPr>
            <p:ph idx="1"/>
          </p:nvPr>
        </p:nvSpPr>
        <p:spPr>
          <a:xfrm>
            <a:off x="838200" y="1290918"/>
            <a:ext cx="10515600" cy="5342964"/>
          </a:xfrm>
        </p:spPr>
        <p:txBody>
          <a:bodyPr>
            <a:normAutofit lnSpcReduction="10000"/>
          </a:bodyPr>
          <a:lstStyle/>
          <a:p>
            <a:pPr marL="0" indent="0">
              <a:buNone/>
            </a:pPr>
            <a:r>
              <a:rPr lang="fr-FR" sz="3000" dirty="0"/>
              <a:t>1-  «Introduire de bons éléments d’immigration », C. de Gaulle,  	1944</a:t>
            </a:r>
          </a:p>
          <a:p>
            <a:pPr marL="0" indent="0">
              <a:buNone/>
            </a:pPr>
            <a:r>
              <a:rPr lang="fr-FR" sz="3000" dirty="0"/>
              <a:t>2- Régler la question de la nationalité</a:t>
            </a:r>
          </a:p>
          <a:p>
            <a:pPr lvl="1"/>
            <a:r>
              <a:rPr lang="fr-FR" dirty="0"/>
              <a:t>Ordonnances du 19 octobre 1945, droit du sol et droit du sang</a:t>
            </a:r>
          </a:p>
          <a:p>
            <a:pPr lvl="1"/>
            <a:r>
              <a:rPr lang="fr-FR" dirty="0"/>
              <a:t>Ordonnance du 2 novembre 1945 « l’étranger vient exercer une activité professionnelle », 3 catégories d’étrangers</a:t>
            </a:r>
          </a:p>
          <a:p>
            <a:pPr lvl="1"/>
            <a:r>
              <a:rPr lang="fr-FR" dirty="0"/>
              <a:t>Les ordonnances de la Sécurité sociale : universalité</a:t>
            </a:r>
          </a:p>
          <a:p>
            <a:pPr lvl="1"/>
            <a:r>
              <a:rPr lang="fr-FR" dirty="0"/>
              <a:t>Les discriminations en droit et le contrôle par l’ONI</a:t>
            </a:r>
            <a:endParaRPr lang="fr-FR" sz="3200" dirty="0"/>
          </a:p>
          <a:p>
            <a:pPr marL="0" lvl="1" indent="0">
              <a:spcBef>
                <a:spcPts val="1000"/>
              </a:spcBef>
              <a:buNone/>
            </a:pPr>
            <a:r>
              <a:rPr lang="fr-FR" sz="3000" dirty="0"/>
              <a:t>3- Les flux migratoires</a:t>
            </a:r>
          </a:p>
          <a:p>
            <a:pPr marL="685800" lvl="2">
              <a:spcBef>
                <a:spcPts val="1000"/>
              </a:spcBef>
            </a:pPr>
            <a:r>
              <a:rPr lang="fr-FR" sz="2600" dirty="0"/>
              <a:t>Médiocrité des flux sous contrôle</a:t>
            </a:r>
          </a:p>
          <a:p>
            <a:pPr marL="685800" lvl="2">
              <a:spcBef>
                <a:spcPts val="1000"/>
              </a:spcBef>
            </a:pPr>
            <a:r>
              <a:rPr lang="fr-FR" sz="2600" dirty="0"/>
              <a:t>Hors ONI : les Algériens</a:t>
            </a:r>
          </a:p>
          <a:p>
            <a:pPr marL="685800" lvl="2">
              <a:spcBef>
                <a:spcPts val="1000"/>
              </a:spcBef>
            </a:pPr>
            <a:r>
              <a:rPr lang="fr-FR" sz="2600" dirty="0"/>
              <a:t>Le 2</a:t>
            </a:r>
            <a:r>
              <a:rPr lang="fr-FR" sz="2600" baseline="30000" dirty="0"/>
              <a:t>e</a:t>
            </a:r>
            <a:r>
              <a:rPr lang="fr-FR" sz="2600" dirty="0"/>
              <a:t> flux : 1956-74, les forts besoins en main-d’œuvre</a:t>
            </a:r>
          </a:p>
          <a:p>
            <a:pPr marL="685800" lvl="2">
              <a:spcBef>
                <a:spcPts val="1000"/>
              </a:spcBef>
            </a:pPr>
            <a:r>
              <a:rPr lang="fr-FR" sz="2600" dirty="0"/>
              <a:t>Un phénomène européen</a:t>
            </a:r>
          </a:p>
        </p:txBody>
      </p:sp>
    </p:spTree>
    <p:extLst>
      <p:ext uri="{BB962C8B-B14F-4D97-AF65-F5344CB8AC3E}">
        <p14:creationId xmlns:p14="http://schemas.microsoft.com/office/powerpoint/2010/main" val="154433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E0F54-86E9-755E-4ABA-EDFCD5A76D5D}"/>
              </a:ext>
            </a:extLst>
          </p:cNvPr>
          <p:cNvSpPr>
            <a:spLocks noGrp="1"/>
          </p:cNvSpPr>
          <p:nvPr>
            <p:ph type="title"/>
          </p:nvPr>
        </p:nvSpPr>
        <p:spPr/>
        <p:txBody>
          <a:bodyPr>
            <a:normAutofit fontScale="90000"/>
          </a:bodyPr>
          <a:lstStyle/>
          <a:p>
            <a:r>
              <a:rPr lang="fr-FR" sz="3600" dirty="0"/>
              <a:t>Mineur polonais et couple d’épiciers polonais dans le Nord de la France dans les années 1950, photographie du Fond </a:t>
            </a:r>
            <a:r>
              <a:rPr lang="fr-FR" sz="3600" dirty="0" err="1"/>
              <a:t>Kasimir</a:t>
            </a:r>
            <a:r>
              <a:rPr lang="fr-FR" sz="3600" dirty="0"/>
              <a:t> </a:t>
            </a:r>
            <a:r>
              <a:rPr lang="fr-FR" sz="3600" dirty="0" err="1"/>
              <a:t>Zgorecki</a:t>
            </a:r>
            <a:r>
              <a:rPr lang="fr-FR" sz="3600" dirty="0"/>
              <a:t> </a:t>
            </a:r>
            <a:br>
              <a:rPr lang="fr-FR" sz="3600" dirty="0"/>
            </a:br>
            <a:r>
              <a:rPr lang="en-US" sz="3600" dirty="0">
                <a:solidFill>
                  <a:prstClr val="black"/>
                </a:solidFill>
              </a:rPr>
              <a:t>(Source MNHCI)</a:t>
            </a:r>
            <a:br>
              <a:rPr lang="en-US" sz="3600" dirty="0">
                <a:solidFill>
                  <a:prstClr val="black"/>
                </a:solidFill>
              </a:rPr>
            </a:br>
            <a:endParaRPr lang="fr-FR" dirty="0"/>
          </a:p>
        </p:txBody>
      </p:sp>
      <p:sp>
        <p:nvSpPr>
          <p:cNvPr id="4" name="Espace réservé du contenu 3">
            <a:extLst>
              <a:ext uri="{FF2B5EF4-FFF2-40B4-BE49-F238E27FC236}">
                <a16:creationId xmlns:a16="http://schemas.microsoft.com/office/drawing/2014/main" id="{2A11ADFB-B86F-CE16-464B-A919216D9E08}"/>
              </a:ext>
            </a:extLst>
          </p:cNvPr>
          <p:cNvSpPr>
            <a:spLocks noGrp="1"/>
          </p:cNvSpPr>
          <p:nvPr>
            <p:ph sz="half" idx="1"/>
          </p:nvPr>
        </p:nvSpPr>
        <p:spPr>
          <a:xfrm>
            <a:off x="994410" y="1690688"/>
            <a:ext cx="3406140" cy="4351338"/>
          </a:xfrm>
        </p:spPr>
        <p:txBody>
          <a:bodyPr/>
          <a:lstStyle/>
          <a:p>
            <a:endParaRPr lang="fr-FR" dirty="0"/>
          </a:p>
        </p:txBody>
      </p:sp>
      <p:pic>
        <p:nvPicPr>
          <p:cNvPr id="6" name="Espace réservé du contenu 3">
            <a:extLst>
              <a:ext uri="{FF2B5EF4-FFF2-40B4-BE49-F238E27FC236}">
                <a16:creationId xmlns:a16="http://schemas.microsoft.com/office/drawing/2014/main" id="{C7953482-44FA-2FD9-F1BA-EAD55404A0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4410" y="1690689"/>
            <a:ext cx="3406140" cy="4621212"/>
          </a:xfrm>
          <a:prstGeom prst="rect">
            <a:avLst/>
          </a:prstGeom>
        </p:spPr>
      </p:pic>
      <p:pic>
        <p:nvPicPr>
          <p:cNvPr id="7" name="Espace réservé du contenu 6">
            <a:extLst>
              <a:ext uri="{FF2B5EF4-FFF2-40B4-BE49-F238E27FC236}">
                <a16:creationId xmlns:a16="http://schemas.microsoft.com/office/drawing/2014/main" id="{6C03FF7F-5F71-7712-F2D7-4009248686A9}"/>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360670" y="1577340"/>
            <a:ext cx="5497830" cy="3916204"/>
          </a:xfrm>
          <a:prstGeom prst="rect">
            <a:avLst/>
          </a:prstGeom>
        </p:spPr>
      </p:pic>
    </p:spTree>
    <p:extLst>
      <p:ext uri="{BB962C8B-B14F-4D97-AF65-F5344CB8AC3E}">
        <p14:creationId xmlns:p14="http://schemas.microsoft.com/office/powerpoint/2010/main" val="173521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Users/isabelle.lespinet-moret/Desktop/PARIS1 2016-17/AES M1 TD/IMG_2087.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199" y="-213658"/>
            <a:ext cx="8646459" cy="7670800"/>
          </a:xfrm>
          <a:prstGeom prst="rect">
            <a:avLst/>
          </a:prstGeom>
          <a:noFill/>
          <a:ln>
            <a:noFill/>
          </a:ln>
        </p:spPr>
      </p:pic>
    </p:spTree>
    <p:extLst>
      <p:ext uri="{BB962C8B-B14F-4D97-AF65-F5344CB8AC3E}">
        <p14:creationId xmlns:p14="http://schemas.microsoft.com/office/powerpoint/2010/main" val="145783671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589</Words>
  <Application>Microsoft Macintosh PowerPoint</Application>
  <PresentationFormat>Grand écran</PresentationFormat>
  <Paragraphs>45</Paragraphs>
  <Slides>19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Thème Office</vt:lpstr>
      <vt:lpstr>CM AES Master 1 Isabelle.lespinet-moret@univ-paris.fr</vt:lpstr>
      <vt:lpstr>CONCEPTS</vt:lpstr>
      <vt:lpstr>I- Les migrations en Europe de plus en plus internationales après la Seconde Guerre mondiale </vt:lpstr>
      <vt:lpstr>Etrangers et immigrés en Europe.  Source : H. Kaelble Histoire sociale de l’Europe, de 1945 à nos jours, Belin, 2013</vt:lpstr>
      <vt:lpstr>Travailleurs migrants dans une usine métallurgique de Bruckhausen, 1973. (Duisbourg), Allemagne (photo b/w)</vt:lpstr>
      <vt:lpstr>La mobylette offerte au millionième immigré en Allemagne de l’ouest, 10 septembre 1964 Une femme immigrée espagnole à Paris en 1962, domestique. Photo JP. Charbonnier. Source: Musée national de l’immigration Source MCHI </vt:lpstr>
      <vt:lpstr>II- L’immigration, une politique prioritaire en France?</vt:lpstr>
      <vt:lpstr>Mineur polonais et couple d’épiciers polonais dans le Nord de la France dans les années 1950, photographie du Fond Kasimir Zgorecki  (Source MNHCI) </vt:lpstr>
      <vt:lpstr>Présentation PowerPoint</vt:lpstr>
      <vt:lpstr>Ouvriers marocains arrivant dans le bassin houiller de Lens, 1963</vt:lpstr>
      <vt:lpstr>Travailleurs immigrés portugais, sur un chantier du bâtiment en France, en 1963</vt:lpstr>
      <vt:lpstr>S</vt:lpstr>
      <vt:lpstr>Présentation PowerPoint</vt:lpstr>
      <vt:lpstr>Présentation PowerPoint</vt:lpstr>
      <vt:lpstr>Présentation PowerPoint</vt:lpstr>
      <vt:lpstr>III- Conditions de travail, de vie des immigré.e.s en Europe et relations sociales</vt:lpstr>
      <vt:lpstr>Présentation PowerPoint</vt:lpstr>
      <vt:lpstr>Femmes et enfants portugais, bidonville de Champigny sur Marne, 1963. source Musée histoire immigration</vt:lpstr>
      <vt:lpstr>L’association « Touche pas à mon pote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 AES Master 1 Isabelle.lespinet-moret@univ-paris.fr</dc:title>
  <dc:creator>Utilisateur de Microsoft Office</dc:creator>
  <cp:lastModifiedBy>Isabelle Lespinet-Moret</cp:lastModifiedBy>
  <cp:revision>11</cp:revision>
  <dcterms:created xsi:type="dcterms:W3CDTF">2017-04-04T09:15:49Z</dcterms:created>
  <dcterms:modified xsi:type="dcterms:W3CDTF">2025-04-01T17:28:35Z</dcterms:modified>
</cp:coreProperties>
</file>