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5" r:id="rId4"/>
    <p:sldId id="258" r:id="rId5"/>
    <p:sldId id="264" r:id="rId6"/>
    <p:sldId id="257" r:id="rId7"/>
    <p:sldId id="26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33685-4B91-4E45-A41B-21789104E32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24BBA34-8A50-0742-91FC-11AEDBFED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8E09126-75A9-4440-8BA0-18D36E44C2A4}"/>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C364B815-EF5B-AF46-93C6-2B8C02D310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21CFAA-3A32-7545-8694-D9F113E94E7F}"/>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401589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E4645-8F84-334E-9BCA-75965D9406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8C8E4B1-983D-0C49-BD04-A9A9991F06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95267F-EA76-D342-9DDD-EBB46E342FFA}"/>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1148F795-15F7-234B-8782-1243E1F043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4130D-60CF-804F-9F1D-27F1340003A8}"/>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80214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493C057-5711-5145-A4E3-D392F2FD762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96F3BAD-5B9B-6C4E-8547-F8C344AC125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4F2E35-9FBC-DB43-8366-585DFF1CDCD5}"/>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18F643A9-3128-0E4D-ACF9-96E8EB1641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A998834-3987-194B-B993-322AE023625E}"/>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421198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8F081-D79D-C447-970C-4CAA97E1AA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4C0C8C-B50B-6340-83C0-EC5F9DD0895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6F887B-1E4F-BB41-9656-A8B95D48F88F}"/>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3D1D867E-A320-D545-87D3-2BB9CF2ACF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B248D5-BC96-9143-9608-F7C77CA332D4}"/>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417152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45075-9EFC-8045-9857-3FB2529B81A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7061DCF-4D58-5948-95FE-7A1097597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5B801A-1F3A-E04D-B088-636EAE7555EC}"/>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221B8AD3-E70B-7E4B-856E-0FD7B54F81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25D5CB-02FA-5C42-9E9F-C07BEC4B3240}"/>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26299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F117A-559E-FC4E-8A7D-C63ADDB2467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2EDE9B-73FD-D84F-9E1B-8ED27B229D5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DE1121-F06E-E740-B675-9673B5270DA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07E4FBD-3DF4-3549-AE9A-FC273CDE4B50}"/>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6" name="Espace réservé du pied de page 5">
            <a:extLst>
              <a:ext uri="{FF2B5EF4-FFF2-40B4-BE49-F238E27FC236}">
                <a16:creationId xmlns:a16="http://schemas.microsoft.com/office/drawing/2014/main" id="{AFD6677A-8A82-7442-8204-02532267E6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FA4CD1-3EE4-5247-923B-8F35C9392005}"/>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206946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E86B4-1AEE-B34E-8B01-4DD8B771AE9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D83AE2C-9127-114E-836C-2D4E6840B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E55559B-FE2B-6040-B115-805AA5A7DB9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E1FA44D-7057-8549-870D-64C038DA8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F5BDC5-3AA7-8C4B-A1D5-774626F5C27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767AE69-F04E-D349-87EA-14C09678151B}"/>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8" name="Espace réservé du pied de page 7">
            <a:extLst>
              <a:ext uri="{FF2B5EF4-FFF2-40B4-BE49-F238E27FC236}">
                <a16:creationId xmlns:a16="http://schemas.microsoft.com/office/drawing/2014/main" id="{D8643E47-B625-A945-BC8D-9E1A93EC8F7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080BF4E-2255-EB4A-A2AA-DDA02F0EB2BC}"/>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34178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1C357-4EF4-1747-9462-9512BE215B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D958B3-8EEB-F04E-BBD4-FFF05CD5E72E}"/>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4" name="Espace réservé du pied de page 3">
            <a:extLst>
              <a:ext uri="{FF2B5EF4-FFF2-40B4-BE49-F238E27FC236}">
                <a16:creationId xmlns:a16="http://schemas.microsoft.com/office/drawing/2014/main" id="{83C23F65-EEC1-2344-BFDB-78E328751F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35DA86F-082A-A74D-8AA9-95ACF705A031}"/>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313105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3B37AC-AD5F-FE44-B9A0-1B601F0D3A4B}"/>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3" name="Espace réservé du pied de page 2">
            <a:extLst>
              <a:ext uri="{FF2B5EF4-FFF2-40B4-BE49-F238E27FC236}">
                <a16:creationId xmlns:a16="http://schemas.microsoft.com/office/drawing/2014/main" id="{FE093A66-7B7F-6347-A18E-2AB49E99767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B0C9F7A-6B53-F843-A8BE-164FC7D35D7A}"/>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396520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275F8-17BA-0343-B35C-457DFB6DAF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1414C8-8AAC-D547-A8C5-99824057B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C6EF39C-DEE7-6340-B8F0-0A71E2BA0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B3DB16-EF78-9141-8101-628738183EBF}"/>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6" name="Espace réservé du pied de page 5">
            <a:extLst>
              <a:ext uri="{FF2B5EF4-FFF2-40B4-BE49-F238E27FC236}">
                <a16:creationId xmlns:a16="http://schemas.microsoft.com/office/drawing/2014/main" id="{D97A7DD3-A4C0-A743-8390-32AAB48641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9600FD-1A34-B246-B14E-59643683B7C9}"/>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275290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28082-A3C5-0D42-9040-987D3DAF9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76F6DA1-7D08-444A-836B-1465BAB19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E0475B8-4B5F-364B-BB88-EC515AFF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B9D491-1FD9-C74A-AACD-F0E55E17F50D}"/>
              </a:ext>
            </a:extLst>
          </p:cNvPr>
          <p:cNvSpPr>
            <a:spLocks noGrp="1"/>
          </p:cNvSpPr>
          <p:nvPr>
            <p:ph type="dt" sz="half" idx="10"/>
          </p:nvPr>
        </p:nvSpPr>
        <p:spPr/>
        <p:txBody>
          <a:bodyPr/>
          <a:lstStyle/>
          <a:p>
            <a:fld id="{E4F6DA3A-4B27-E74E-B584-37EDC0A35B20}" type="datetimeFigureOut">
              <a:rPr lang="fr-FR" smtClean="0"/>
              <a:t>03/04/2025</a:t>
            </a:fld>
            <a:endParaRPr lang="fr-FR"/>
          </a:p>
        </p:txBody>
      </p:sp>
      <p:sp>
        <p:nvSpPr>
          <p:cNvPr id="6" name="Espace réservé du pied de page 5">
            <a:extLst>
              <a:ext uri="{FF2B5EF4-FFF2-40B4-BE49-F238E27FC236}">
                <a16:creationId xmlns:a16="http://schemas.microsoft.com/office/drawing/2014/main" id="{6D92C5CB-117E-8445-A5D7-1F51C3E63D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9B492F-1286-6240-938E-06C8D6AAB736}"/>
              </a:ext>
            </a:extLst>
          </p:cNvPr>
          <p:cNvSpPr>
            <a:spLocks noGrp="1"/>
          </p:cNvSpPr>
          <p:nvPr>
            <p:ph type="sldNum" sz="quarter" idx="12"/>
          </p:nvPr>
        </p:nvSpPr>
        <p:spPr/>
        <p:txBody>
          <a:bodyPr/>
          <a:lstStyle/>
          <a:p>
            <a:fld id="{EE9047D1-B73C-B745-8C35-1BF5FCFDCDAC}" type="slidenum">
              <a:rPr lang="fr-FR" smtClean="0"/>
              <a:t>‹N°›</a:t>
            </a:fld>
            <a:endParaRPr lang="fr-FR"/>
          </a:p>
        </p:txBody>
      </p:sp>
    </p:spTree>
    <p:extLst>
      <p:ext uri="{BB962C8B-B14F-4D97-AF65-F5344CB8AC3E}">
        <p14:creationId xmlns:p14="http://schemas.microsoft.com/office/powerpoint/2010/main" val="13106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E1854FE-D761-C14F-81A9-EFE67A26B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2917FAA-EF0B-1943-B69C-9FCF744EF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2EDBE1-6C9E-6E41-834F-81BB3A8A8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6DA3A-4B27-E74E-B584-37EDC0A35B20}" type="datetimeFigureOut">
              <a:rPr lang="fr-FR" smtClean="0"/>
              <a:t>03/04/2025</a:t>
            </a:fld>
            <a:endParaRPr lang="fr-FR"/>
          </a:p>
        </p:txBody>
      </p:sp>
      <p:sp>
        <p:nvSpPr>
          <p:cNvPr id="5" name="Espace réservé du pied de page 4">
            <a:extLst>
              <a:ext uri="{FF2B5EF4-FFF2-40B4-BE49-F238E27FC236}">
                <a16:creationId xmlns:a16="http://schemas.microsoft.com/office/drawing/2014/main" id="{0A1053D2-A20F-DC4A-AE3A-3A2A96031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573951A-152C-3B4F-986E-9C4AAF3DF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047D1-B73C-B745-8C35-1BF5FCFDCDAC}" type="slidenum">
              <a:rPr lang="fr-FR" smtClean="0"/>
              <a:t>‹N°›</a:t>
            </a:fld>
            <a:endParaRPr lang="fr-FR"/>
          </a:p>
        </p:txBody>
      </p:sp>
    </p:spTree>
    <p:extLst>
      <p:ext uri="{BB962C8B-B14F-4D97-AF65-F5344CB8AC3E}">
        <p14:creationId xmlns:p14="http://schemas.microsoft.com/office/powerpoint/2010/main" val="2931584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423E3-E378-5C4F-82D6-88FE80F53179}"/>
              </a:ext>
            </a:extLst>
          </p:cNvPr>
          <p:cNvSpPr>
            <a:spLocks noGrp="1"/>
          </p:cNvSpPr>
          <p:nvPr>
            <p:ph type="ctrTitle"/>
          </p:nvPr>
        </p:nvSpPr>
        <p:spPr>
          <a:xfrm>
            <a:off x="1014714" y="789819"/>
            <a:ext cx="9144000" cy="4131733"/>
          </a:xfrm>
        </p:spPr>
        <p:txBody>
          <a:bodyPr>
            <a:normAutofit fontScale="90000"/>
          </a:bodyPr>
          <a:lstStyle/>
          <a:p>
            <a:br>
              <a:rPr lang="fr-FR" dirty="0"/>
            </a:br>
            <a:br>
              <a:rPr lang="fr-FR" dirty="0"/>
            </a:br>
            <a:br>
              <a:rPr lang="fr-FR" dirty="0"/>
            </a:br>
            <a:br>
              <a:rPr lang="fr-FR" dirty="0"/>
            </a:br>
            <a:br>
              <a:rPr lang="fr-FR" dirty="0"/>
            </a:br>
            <a:br>
              <a:rPr lang="fr-FR" dirty="0"/>
            </a:br>
            <a:br>
              <a:rPr lang="fr-FR" dirty="0"/>
            </a:br>
            <a:br>
              <a:rPr lang="fr-FR" dirty="0"/>
            </a:br>
            <a:r>
              <a:rPr lang="fr-FR" dirty="0"/>
              <a:t>Histoire des conflits, du syndicalisme et des</a:t>
            </a:r>
            <a:br>
              <a:rPr lang="fr-FR" dirty="0"/>
            </a:br>
            <a:r>
              <a:rPr lang="fr-FR" dirty="0"/>
              <a:t>mouvements sociaux, en Europe occidentale dans les années 1945-1970</a:t>
            </a:r>
            <a:br>
              <a:rPr lang="fr-FR" dirty="0"/>
            </a:br>
            <a:r>
              <a:rPr lang="fr-FR" dirty="0"/>
              <a:t>Partie I</a:t>
            </a:r>
          </a:p>
        </p:txBody>
      </p:sp>
      <p:sp>
        <p:nvSpPr>
          <p:cNvPr id="3" name="Sous-titre 2">
            <a:extLst>
              <a:ext uri="{FF2B5EF4-FFF2-40B4-BE49-F238E27FC236}">
                <a16:creationId xmlns:a16="http://schemas.microsoft.com/office/drawing/2014/main" id="{930EDEFC-B0BE-5842-8F4C-79AD517DD920}"/>
              </a:ext>
            </a:extLst>
          </p:cNvPr>
          <p:cNvSpPr>
            <a:spLocks noGrp="1"/>
          </p:cNvSpPr>
          <p:nvPr>
            <p:ph type="subTitle" idx="1"/>
          </p:nvPr>
        </p:nvSpPr>
        <p:spPr>
          <a:xfrm>
            <a:off x="1014714" y="4898403"/>
            <a:ext cx="9144000" cy="1655762"/>
          </a:xfrm>
        </p:spPr>
        <p:txBody>
          <a:bodyPr/>
          <a:lstStyle/>
          <a:p>
            <a:r>
              <a:rPr lang="fr-FR" dirty="0"/>
              <a:t>Cours AES M1 S2</a:t>
            </a:r>
            <a:br>
              <a:rPr lang="fr-FR" dirty="0"/>
            </a:br>
            <a:r>
              <a:rPr lang="fr-FR" dirty="0"/>
              <a:t>Isabelle Lespinet-Moret</a:t>
            </a:r>
          </a:p>
        </p:txBody>
      </p:sp>
    </p:spTree>
    <p:extLst>
      <p:ext uri="{BB962C8B-B14F-4D97-AF65-F5344CB8AC3E}">
        <p14:creationId xmlns:p14="http://schemas.microsoft.com/office/powerpoint/2010/main" val="391599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0FCBF-9A7C-DA48-914C-284C27269F07}"/>
              </a:ext>
            </a:extLst>
          </p:cNvPr>
          <p:cNvSpPr>
            <a:spLocks noGrp="1"/>
          </p:cNvSpPr>
          <p:nvPr>
            <p:ph type="title"/>
          </p:nvPr>
        </p:nvSpPr>
        <p:spPr>
          <a:xfrm>
            <a:off x="838200" y="-300920"/>
            <a:ext cx="10515600" cy="1325563"/>
          </a:xfrm>
        </p:spPr>
        <p:txBody>
          <a:bodyPr/>
          <a:lstStyle/>
          <a:p>
            <a:endParaRPr lang="fr-FR" dirty="0"/>
          </a:p>
        </p:txBody>
      </p:sp>
      <p:pic>
        <p:nvPicPr>
          <p:cNvPr id="4" name="Espace réservé du contenu 3">
            <a:extLst>
              <a:ext uri="{FF2B5EF4-FFF2-40B4-BE49-F238E27FC236}">
                <a16:creationId xmlns:a16="http://schemas.microsoft.com/office/drawing/2014/main" id="{F1FCFC99-0ACC-D547-9580-4005955CD932}"/>
              </a:ext>
            </a:extLst>
          </p:cNvPr>
          <p:cNvPicPr>
            <a:picLocks noGrp="1" noChangeAspect="1"/>
          </p:cNvPicPr>
          <p:nvPr>
            <p:ph idx="1"/>
          </p:nvPr>
        </p:nvPicPr>
        <p:blipFill>
          <a:blip r:embed="rId2"/>
          <a:stretch>
            <a:fillRect/>
          </a:stretch>
        </p:blipFill>
        <p:spPr>
          <a:xfrm>
            <a:off x="2833510" y="1024642"/>
            <a:ext cx="5172078" cy="5833357"/>
          </a:xfrm>
          <a:prstGeom prst="rect">
            <a:avLst/>
          </a:prstGeom>
        </p:spPr>
      </p:pic>
    </p:spTree>
    <p:extLst>
      <p:ext uri="{BB962C8B-B14F-4D97-AF65-F5344CB8AC3E}">
        <p14:creationId xmlns:p14="http://schemas.microsoft.com/office/powerpoint/2010/main" val="176684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80F61-99DE-1A58-E1F6-F416C92DC089}"/>
              </a:ext>
            </a:extLst>
          </p:cNvPr>
          <p:cNvSpPr>
            <a:spLocks noGrp="1"/>
          </p:cNvSpPr>
          <p:nvPr>
            <p:ph type="title"/>
          </p:nvPr>
        </p:nvSpPr>
        <p:spPr>
          <a:xfrm>
            <a:off x="682906" y="659757"/>
            <a:ext cx="10670894" cy="1030931"/>
          </a:xfrm>
        </p:spPr>
        <p:txBody>
          <a:bodyPr>
            <a:normAutofit fontScale="90000"/>
          </a:bodyPr>
          <a:lstStyle/>
          <a:p>
            <a:r>
              <a:rPr lang="fr-FR" sz="3600" b="1" kern="0" dirty="0">
                <a:latin typeface="Times New Roman" panose="02020603050405020304" pitchFamily="18" charset="0"/>
                <a:ea typeface="Times New Roman" panose="02020603050405020304" pitchFamily="18" charset="0"/>
              </a:rPr>
              <a:t>I- </a:t>
            </a:r>
            <a:r>
              <a:rPr lang="fr-FR" sz="3600" b="1" kern="0" spc="0" dirty="0">
                <a:effectLst/>
                <a:latin typeface="Times New Roman" panose="02020603050405020304" pitchFamily="18" charset="0"/>
                <a:ea typeface="Times New Roman" panose="02020603050405020304" pitchFamily="18" charset="0"/>
              </a:rPr>
              <a:t>Les conflits du travail, syndicats et syndicalisation en Europe </a:t>
            </a:r>
            <a:r>
              <a:rPr lang="fr-FR" sz="3600" b="1" kern="0" spc="-10" dirty="0">
                <a:effectLst/>
                <a:latin typeface="Times New Roman" panose="02020603050405020304" pitchFamily="18" charset="0"/>
                <a:ea typeface="Times New Roman" panose="02020603050405020304" pitchFamily="18" charset="0"/>
              </a:rPr>
              <a:t>occidentale</a:t>
            </a:r>
            <a:br>
              <a:rPr lang="fr-FR" sz="3200" b="1" kern="0" spc="-10" dirty="0">
                <a:effectLst/>
                <a:latin typeface="Times New Roman" panose="02020603050405020304" pitchFamily="18" charset="0"/>
                <a:ea typeface="Times New Roman" panose="02020603050405020304" pitchFamily="18" charset="0"/>
              </a:rPr>
            </a:br>
            <a:r>
              <a:rPr lang="fr-FR" sz="3200" b="1" kern="0" spc="-10" dirty="0">
                <a:effectLst/>
                <a:latin typeface="Times New Roman" panose="02020603050405020304" pitchFamily="18" charset="0"/>
                <a:ea typeface="Times New Roman" panose="02020603050405020304" pitchFamily="18" charset="0"/>
              </a:rPr>
              <a:t>	</a:t>
            </a:r>
            <a:br>
              <a:rPr lang="fr-FR" sz="1800" b="1" kern="0" spc="0" dirty="0">
                <a:effectLst/>
                <a:latin typeface="Times New Roman" panose="02020603050405020304" pitchFamily="18" charset="0"/>
                <a:ea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C66FF521-1471-6E03-EF7A-7BCA28E8313F}"/>
              </a:ext>
            </a:extLst>
          </p:cNvPr>
          <p:cNvSpPr>
            <a:spLocks noGrp="1"/>
          </p:cNvSpPr>
          <p:nvPr>
            <p:ph idx="1"/>
          </p:nvPr>
        </p:nvSpPr>
        <p:spPr>
          <a:xfrm>
            <a:off x="213167" y="1408936"/>
            <a:ext cx="10515600" cy="4351338"/>
          </a:xfrm>
        </p:spPr>
        <p:txBody>
          <a:bodyPr/>
          <a:lstStyle/>
          <a:p>
            <a:pPr marL="0" indent="0">
              <a:spcBef>
                <a:spcPts val="1085"/>
              </a:spcBef>
              <a:buNone/>
            </a:pPr>
            <a:r>
              <a:rPr lang="fr-FR" sz="1800" dirty="0">
                <a:effectLst/>
                <a:latin typeface="Times New Roman" panose="02020603050405020304" pitchFamily="18" charset="0"/>
                <a:ea typeface="Times New Roman" panose="02020603050405020304" pitchFamily="18" charset="0"/>
              </a:rPr>
              <a:t> </a:t>
            </a:r>
            <a:r>
              <a:rPr lang="fr-FR" dirty="0">
                <a:effectLst/>
                <a:latin typeface="Times New Roman" panose="02020603050405020304" pitchFamily="18" charset="0"/>
                <a:ea typeface="Times New Roman" panose="02020603050405020304" pitchFamily="18" charset="0"/>
              </a:rPr>
              <a:t>	</a:t>
            </a:r>
            <a:r>
              <a:rPr lang="fr-FR" b="1" kern="0" spc="-10" dirty="0">
                <a:effectLst/>
                <a:latin typeface="Times New Roman" panose="02020603050405020304" pitchFamily="18" charset="0"/>
                <a:ea typeface="Times New Roman" panose="02020603050405020304" pitchFamily="18" charset="0"/>
              </a:rPr>
              <a:t> 1-Une hausse généralisée de syndicalisation des salariés</a:t>
            </a:r>
            <a:endParaRPr lang="fr-FR" dirty="0">
              <a:effectLst/>
              <a:latin typeface="Times New Roman" panose="02020603050405020304" pitchFamily="18" charset="0"/>
              <a:ea typeface="Times New Roman" panose="02020603050405020304" pitchFamily="18" charset="0"/>
            </a:endParaRPr>
          </a:p>
          <a:p>
            <a:pPr marL="0" indent="0">
              <a:buNone/>
            </a:pPr>
            <a:r>
              <a:rPr lang="fr-FR" b="1" dirty="0">
                <a:effectLst/>
                <a:latin typeface="Times New Roman" panose="02020603050405020304" pitchFamily="18" charset="0"/>
                <a:ea typeface="Times New Roman" panose="02020603050405020304" pitchFamily="18" charset="0"/>
              </a:rPr>
              <a:t>	2- Types</a:t>
            </a:r>
            <a:r>
              <a:rPr lang="fr-FR" b="1" spc="-10" dirty="0">
                <a:effectLst/>
                <a:latin typeface="Times New Roman" panose="02020603050405020304" pitchFamily="18" charset="0"/>
                <a:ea typeface="Times New Roman" panose="02020603050405020304" pitchFamily="18" charset="0"/>
              </a:rPr>
              <a:t> </a:t>
            </a:r>
            <a:r>
              <a:rPr lang="fr-FR" b="1" dirty="0">
                <a:effectLst/>
                <a:latin typeface="Times New Roman" panose="02020603050405020304" pitchFamily="18" charset="0"/>
                <a:ea typeface="Times New Roman" panose="02020603050405020304" pitchFamily="18" charset="0"/>
              </a:rPr>
              <a:t>de</a:t>
            </a:r>
            <a:r>
              <a:rPr lang="fr-FR" b="1" spc="-15" dirty="0">
                <a:effectLst/>
                <a:latin typeface="Times New Roman" panose="02020603050405020304" pitchFamily="18" charset="0"/>
                <a:ea typeface="Times New Roman" panose="02020603050405020304" pitchFamily="18" charset="0"/>
              </a:rPr>
              <a:t> </a:t>
            </a:r>
            <a:r>
              <a:rPr lang="fr-FR" b="1" dirty="0">
                <a:effectLst/>
                <a:latin typeface="Times New Roman" panose="02020603050405020304" pitchFamily="18" charset="0"/>
                <a:ea typeface="Times New Roman" panose="02020603050405020304" pitchFamily="18" charset="0"/>
              </a:rPr>
              <a:t>syndicats</a:t>
            </a:r>
            <a:r>
              <a:rPr lang="fr-FR" b="1" spc="-5" dirty="0">
                <a:effectLst/>
                <a:latin typeface="Times New Roman" panose="02020603050405020304" pitchFamily="18" charset="0"/>
                <a:ea typeface="Times New Roman" panose="02020603050405020304" pitchFamily="18" charset="0"/>
              </a:rPr>
              <a:t> </a:t>
            </a:r>
            <a:r>
              <a:rPr lang="fr-FR" b="1" dirty="0">
                <a:effectLst/>
                <a:latin typeface="Times New Roman" panose="02020603050405020304" pitchFamily="18" charset="0"/>
                <a:ea typeface="Times New Roman" panose="02020603050405020304" pitchFamily="18" charset="0"/>
              </a:rPr>
              <a:t>et</a:t>
            </a:r>
            <a:r>
              <a:rPr lang="fr-FR" b="1" spc="-10" dirty="0">
                <a:effectLst/>
                <a:latin typeface="Times New Roman" panose="02020603050405020304" pitchFamily="18" charset="0"/>
                <a:ea typeface="Times New Roman" panose="02020603050405020304" pitchFamily="18" charset="0"/>
              </a:rPr>
              <a:t> </a:t>
            </a:r>
            <a:r>
              <a:rPr lang="fr-FR" b="1" dirty="0">
                <a:effectLst/>
                <a:latin typeface="Times New Roman" panose="02020603050405020304" pitchFamily="18" charset="0"/>
                <a:ea typeface="Times New Roman" panose="02020603050405020304" pitchFamily="18" charset="0"/>
              </a:rPr>
              <a:t>de</a:t>
            </a:r>
            <a:r>
              <a:rPr lang="fr-FR" b="1" spc="-10" dirty="0">
                <a:effectLst/>
                <a:latin typeface="Times New Roman" panose="02020603050405020304" pitchFamily="18" charset="0"/>
                <a:ea typeface="Times New Roman" panose="02020603050405020304" pitchFamily="18" charset="0"/>
              </a:rPr>
              <a:t> syndicalisme</a:t>
            </a:r>
            <a:r>
              <a:rPr lang="fr-FR" b="1" dirty="0">
                <a:effectLst/>
              </a:rPr>
              <a:t> </a:t>
            </a:r>
          </a:p>
          <a:p>
            <a:pPr marL="0" indent="0">
              <a:buNone/>
            </a:pPr>
            <a:r>
              <a:rPr lang="fr-FR" b="1" kern="0" spc="0" dirty="0">
                <a:effectLst/>
                <a:latin typeface="Times New Roman" panose="02020603050405020304" pitchFamily="18" charset="0"/>
                <a:ea typeface="Times New Roman" panose="02020603050405020304" pitchFamily="18" charset="0"/>
              </a:rPr>
              <a:t>	3- Conflits</a:t>
            </a:r>
            <a:r>
              <a:rPr lang="fr-FR" b="1" kern="0" spc="-40" dirty="0">
                <a:effectLst/>
                <a:latin typeface="Times New Roman" panose="02020603050405020304" pitchFamily="18" charset="0"/>
                <a:ea typeface="Times New Roman" panose="02020603050405020304" pitchFamily="18" charset="0"/>
              </a:rPr>
              <a:t> </a:t>
            </a:r>
            <a:r>
              <a:rPr lang="fr-FR" b="1" kern="0" spc="0" dirty="0">
                <a:effectLst/>
                <a:latin typeface="Times New Roman" panose="02020603050405020304" pitchFamily="18" charset="0"/>
                <a:ea typeface="Times New Roman" panose="02020603050405020304" pitchFamily="18" charset="0"/>
              </a:rPr>
              <a:t>du</a:t>
            </a:r>
            <a:r>
              <a:rPr lang="fr-FR" b="1" kern="0" spc="-35" dirty="0">
                <a:effectLst/>
                <a:latin typeface="Times New Roman" panose="02020603050405020304" pitchFamily="18" charset="0"/>
                <a:ea typeface="Times New Roman" panose="02020603050405020304" pitchFamily="18" charset="0"/>
              </a:rPr>
              <a:t> </a:t>
            </a:r>
            <a:r>
              <a:rPr lang="fr-FR" b="1" kern="0" spc="0" dirty="0">
                <a:effectLst/>
                <a:latin typeface="Times New Roman" panose="02020603050405020304" pitchFamily="18" charset="0"/>
                <a:ea typeface="Times New Roman" panose="02020603050405020304" pitchFamily="18" charset="0"/>
              </a:rPr>
              <a:t>travail,</a:t>
            </a:r>
            <a:r>
              <a:rPr lang="fr-FR" b="1" kern="0" spc="-40" dirty="0">
                <a:effectLst/>
                <a:latin typeface="Times New Roman" panose="02020603050405020304" pitchFamily="18" charset="0"/>
                <a:ea typeface="Times New Roman" panose="02020603050405020304" pitchFamily="18" charset="0"/>
              </a:rPr>
              <a:t> </a:t>
            </a:r>
            <a:r>
              <a:rPr lang="fr-FR" b="1" kern="0" spc="0" dirty="0">
                <a:effectLst/>
                <a:latin typeface="Times New Roman" panose="02020603050405020304" pitchFamily="18" charset="0"/>
                <a:ea typeface="Times New Roman" panose="02020603050405020304" pitchFamily="18" charset="0"/>
              </a:rPr>
              <a:t>acteurs,</a:t>
            </a:r>
            <a:r>
              <a:rPr lang="fr-FR" b="1" kern="0" spc="-35" dirty="0">
                <a:effectLst/>
                <a:latin typeface="Times New Roman" panose="02020603050405020304" pitchFamily="18" charset="0"/>
                <a:ea typeface="Times New Roman" panose="02020603050405020304" pitchFamily="18" charset="0"/>
              </a:rPr>
              <a:t> </a:t>
            </a:r>
            <a:r>
              <a:rPr lang="fr-FR" b="1" kern="0" spc="0" dirty="0">
                <a:effectLst/>
                <a:latin typeface="Times New Roman" panose="02020603050405020304" pitchFamily="18" charset="0"/>
                <a:ea typeface="Times New Roman" panose="02020603050405020304" pitchFamily="18" charset="0"/>
              </a:rPr>
              <a:t>grèves</a:t>
            </a:r>
            <a:r>
              <a:rPr lang="fr-FR" b="1" kern="0" spc="-35" dirty="0">
                <a:effectLst/>
                <a:latin typeface="Times New Roman" panose="02020603050405020304" pitchFamily="18" charset="0"/>
                <a:ea typeface="Times New Roman" panose="02020603050405020304" pitchFamily="18" charset="0"/>
              </a:rPr>
              <a:t> </a:t>
            </a:r>
            <a:r>
              <a:rPr lang="fr-FR" b="1" kern="0" spc="0" dirty="0">
                <a:effectLst/>
                <a:latin typeface="Times New Roman" panose="02020603050405020304" pitchFamily="18" charset="0"/>
                <a:ea typeface="Times New Roman" panose="02020603050405020304" pitchFamily="18" charset="0"/>
              </a:rPr>
              <a:t>et</a:t>
            </a:r>
            <a:r>
              <a:rPr lang="fr-FR" b="1" kern="0" spc="-35" dirty="0">
                <a:effectLst/>
                <a:latin typeface="Times New Roman" panose="02020603050405020304" pitchFamily="18" charset="0"/>
                <a:ea typeface="Times New Roman" panose="02020603050405020304" pitchFamily="18" charset="0"/>
              </a:rPr>
              <a:t> </a:t>
            </a:r>
            <a:r>
              <a:rPr lang="fr-FR" b="1" kern="0" spc="0" dirty="0">
                <a:effectLst/>
                <a:latin typeface="Times New Roman" panose="02020603050405020304" pitchFamily="18" charset="0"/>
                <a:ea typeface="Times New Roman" panose="02020603050405020304" pitchFamily="18" charset="0"/>
              </a:rPr>
              <a:t>formes</a:t>
            </a:r>
            <a:r>
              <a:rPr lang="fr-FR" b="1" kern="0" spc="-35" dirty="0">
                <a:effectLst/>
                <a:latin typeface="Times New Roman" panose="02020603050405020304" pitchFamily="18" charset="0"/>
                <a:ea typeface="Times New Roman" panose="02020603050405020304" pitchFamily="18" charset="0"/>
              </a:rPr>
              <a:t> </a:t>
            </a:r>
            <a:r>
              <a:rPr lang="fr-FR" b="1" kern="0" spc="0" dirty="0">
                <a:effectLst/>
                <a:latin typeface="Times New Roman" panose="02020603050405020304" pitchFamily="18" charset="0"/>
                <a:ea typeface="Times New Roman" panose="02020603050405020304" pitchFamily="18" charset="0"/>
              </a:rPr>
              <a:t>d’action</a:t>
            </a:r>
            <a:r>
              <a:rPr lang="fr-FR" b="1" kern="0" spc="-35" dirty="0">
                <a:effectLst/>
                <a:latin typeface="Times New Roman" panose="02020603050405020304" pitchFamily="18" charset="0"/>
                <a:ea typeface="Times New Roman" panose="02020603050405020304" pitchFamily="18" charset="0"/>
              </a:rPr>
              <a:t> 	</a:t>
            </a:r>
            <a:r>
              <a:rPr lang="fr-FR" b="1" kern="0" spc="-10" dirty="0">
                <a:effectLst/>
                <a:latin typeface="Times New Roman" panose="02020603050405020304" pitchFamily="18" charset="0"/>
                <a:ea typeface="Times New Roman" panose="02020603050405020304" pitchFamily="18" charset="0"/>
              </a:rPr>
              <a:t>collectives</a:t>
            </a:r>
          </a:p>
          <a:p>
            <a:pPr marL="0" indent="0">
              <a:buNone/>
            </a:pP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	4- La</a:t>
            </a:r>
            <a:r>
              <a:rPr lang="fr-FR" b="1" u="none" strike="noStrike" spc="-20"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conflictualité</a:t>
            </a:r>
            <a:r>
              <a:rPr lang="fr-FR" b="1" u="none" strike="noStrike" spc="-15"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au</a:t>
            </a:r>
            <a:r>
              <a:rPr lang="fr-FR" b="1" u="none" strike="noStrike" spc="-10"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travail,</a:t>
            </a:r>
            <a:r>
              <a:rPr lang="fr-FR" b="1" u="none" strike="noStrike" spc="-10"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une</a:t>
            </a:r>
            <a:r>
              <a:rPr lang="fr-FR" b="1" u="none" strike="noStrike" spc="-15"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approche</a:t>
            </a:r>
            <a:r>
              <a:rPr lang="fr-FR" b="1" u="none" strike="noStrike" spc="-15"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contrastée</a:t>
            </a:r>
            <a:r>
              <a:rPr lang="fr-FR" b="1" u="none" strike="noStrike" spc="-15"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0" dirty="0">
                <a:effectLst/>
                <a:uFill>
                  <a:solidFill>
                    <a:srgbClr val="000000"/>
                  </a:solidFill>
                </a:uFill>
                <a:latin typeface="Times New Roman" panose="02020603050405020304" pitchFamily="18" charset="0"/>
                <a:ea typeface="Times New Roman" panose="02020603050405020304" pitchFamily="18" charset="0"/>
              </a:rPr>
              <a:t>en</a:t>
            </a:r>
            <a:r>
              <a:rPr lang="fr-FR" b="1" u="none" strike="noStrike" spc="-5" dirty="0">
                <a:effectLst/>
                <a:uFill>
                  <a:solidFill>
                    <a:srgbClr val="000000"/>
                  </a:solidFill>
                </a:uFill>
                <a:latin typeface="Times New Roman" panose="02020603050405020304" pitchFamily="18" charset="0"/>
                <a:ea typeface="Times New Roman" panose="02020603050405020304" pitchFamily="18" charset="0"/>
              </a:rPr>
              <a:t> 	</a:t>
            </a:r>
            <a:r>
              <a:rPr lang="fr-FR" b="1" u="none" strike="noStrike" spc="-10" dirty="0">
                <a:effectLst/>
                <a:uFill>
                  <a:solidFill>
                    <a:srgbClr val="000000"/>
                  </a:solidFill>
                </a:uFill>
                <a:latin typeface="Times New Roman" panose="02020603050405020304" pitchFamily="18" charset="0"/>
                <a:ea typeface="Times New Roman" panose="02020603050405020304" pitchFamily="18" charset="0"/>
              </a:rPr>
              <a:t>Europe</a:t>
            </a:r>
            <a:endParaRPr lang="fr-FR" b="1" u="sng" spc="0" dirty="0">
              <a:effectLst/>
              <a:uFill>
                <a:solidFill>
                  <a:srgbClr val="000000"/>
                </a:solidFill>
              </a:uFill>
              <a:latin typeface="Times New Roman" panose="02020603050405020304" pitchFamily="18" charset="0"/>
              <a:ea typeface="Times New Roman" panose="02020603050405020304" pitchFamily="18" charset="0"/>
            </a:endParaRPr>
          </a:p>
          <a:p>
            <a:pPr marL="0" indent="0">
              <a:buNone/>
            </a:pPr>
            <a:endParaRPr lang="fr-FR" b="1" kern="0" spc="0" dirty="0">
              <a:effectLst/>
              <a:latin typeface="Times New Roman" panose="02020603050405020304" pitchFamily="18" charset="0"/>
              <a:ea typeface="Times New Roman" panose="02020603050405020304" pitchFamily="18" charset="0"/>
            </a:endParaRPr>
          </a:p>
          <a:p>
            <a:pPr marL="0" indent="0">
              <a:buNone/>
            </a:pPr>
            <a:endParaRPr lang="fr-FR" b="1" dirty="0"/>
          </a:p>
        </p:txBody>
      </p:sp>
    </p:spTree>
    <p:extLst>
      <p:ext uri="{BB962C8B-B14F-4D97-AF65-F5344CB8AC3E}">
        <p14:creationId xmlns:p14="http://schemas.microsoft.com/office/powerpoint/2010/main" val="124865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1856C-FF07-DD4B-B2A1-F3E1FE0323D2}"/>
              </a:ext>
            </a:extLst>
          </p:cNvPr>
          <p:cNvSpPr>
            <a:spLocks noGrp="1"/>
          </p:cNvSpPr>
          <p:nvPr>
            <p:ph type="title"/>
          </p:nvPr>
        </p:nvSpPr>
        <p:spPr/>
        <p:txBody>
          <a:bodyPr>
            <a:normAutofit fontScale="90000"/>
          </a:bodyPr>
          <a:lstStyle/>
          <a:p>
            <a:r>
              <a:rPr lang="fr-FR" dirty="0"/>
              <a:t>Document N° 2 : Tableau sur les effectifs et l’appartenance des centrales syndicales en</a:t>
            </a:r>
            <a:br>
              <a:rPr lang="fr-FR" dirty="0"/>
            </a:br>
            <a:r>
              <a:rPr lang="fr-FR" dirty="0"/>
              <a:t>1969 :</a:t>
            </a:r>
            <a:br>
              <a:rPr lang="fr-FR" dirty="0"/>
            </a:br>
            <a:endParaRPr lang="fr-FR" dirty="0"/>
          </a:p>
        </p:txBody>
      </p:sp>
      <p:pic>
        <p:nvPicPr>
          <p:cNvPr id="4" name="Espace réservé du contenu 3">
            <a:extLst>
              <a:ext uri="{FF2B5EF4-FFF2-40B4-BE49-F238E27FC236}">
                <a16:creationId xmlns:a16="http://schemas.microsoft.com/office/drawing/2014/main" id="{54DADED4-F1DE-2D41-8F4E-CB55F9198865}"/>
              </a:ext>
            </a:extLst>
          </p:cNvPr>
          <p:cNvPicPr>
            <a:picLocks noGrp="1" noChangeAspect="1"/>
          </p:cNvPicPr>
          <p:nvPr>
            <p:ph idx="1"/>
          </p:nvPr>
        </p:nvPicPr>
        <p:blipFill>
          <a:blip r:embed="rId2"/>
          <a:stretch>
            <a:fillRect/>
          </a:stretch>
        </p:blipFill>
        <p:spPr>
          <a:xfrm>
            <a:off x="3074928" y="1825625"/>
            <a:ext cx="6042143" cy="4351338"/>
          </a:xfrm>
          <a:prstGeom prst="rect">
            <a:avLst/>
          </a:prstGeom>
        </p:spPr>
      </p:pic>
    </p:spTree>
    <p:extLst>
      <p:ext uri="{BB962C8B-B14F-4D97-AF65-F5344CB8AC3E}">
        <p14:creationId xmlns:p14="http://schemas.microsoft.com/office/powerpoint/2010/main" val="1776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E9687-534A-8847-86E6-A3498450C6B4}"/>
              </a:ext>
            </a:extLst>
          </p:cNvPr>
          <p:cNvSpPr>
            <a:spLocks noGrp="1"/>
          </p:cNvSpPr>
          <p:nvPr>
            <p:ph type="title"/>
          </p:nvPr>
        </p:nvSpPr>
        <p:spPr/>
        <p:txBody>
          <a:bodyPr/>
          <a:lstStyle/>
          <a:p>
            <a:r>
              <a:rPr lang="fr-FR" dirty="0"/>
              <a:t>Grève des mineurs CGT en 1963 dans le Nord</a:t>
            </a:r>
          </a:p>
        </p:txBody>
      </p:sp>
      <p:pic>
        <p:nvPicPr>
          <p:cNvPr id="4" name="Espace réservé du contenu 3">
            <a:extLst>
              <a:ext uri="{FF2B5EF4-FFF2-40B4-BE49-F238E27FC236}">
                <a16:creationId xmlns:a16="http://schemas.microsoft.com/office/drawing/2014/main" id="{D5D32D00-06D5-C744-BAD4-5089C5296E26}"/>
              </a:ext>
            </a:extLst>
          </p:cNvPr>
          <p:cNvPicPr>
            <a:picLocks noGrp="1" noChangeAspect="1"/>
          </p:cNvPicPr>
          <p:nvPr>
            <p:ph idx="1"/>
          </p:nvPr>
        </p:nvPicPr>
        <p:blipFill>
          <a:blip r:embed="rId2"/>
          <a:stretch>
            <a:fillRect/>
          </a:stretch>
        </p:blipFill>
        <p:spPr>
          <a:xfrm>
            <a:off x="1727200" y="1580444"/>
            <a:ext cx="6086787" cy="5183542"/>
          </a:xfrm>
          <a:prstGeom prst="rect">
            <a:avLst/>
          </a:prstGeom>
        </p:spPr>
      </p:pic>
    </p:spTree>
    <p:extLst>
      <p:ext uri="{BB962C8B-B14F-4D97-AF65-F5344CB8AC3E}">
        <p14:creationId xmlns:p14="http://schemas.microsoft.com/office/powerpoint/2010/main" val="4412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8579D-1178-184C-9507-EC5848136A96}"/>
              </a:ext>
            </a:extLst>
          </p:cNvPr>
          <p:cNvSpPr>
            <a:spLocks noGrp="1"/>
          </p:cNvSpPr>
          <p:nvPr>
            <p:ph type="title"/>
          </p:nvPr>
        </p:nvSpPr>
        <p:spPr>
          <a:xfrm>
            <a:off x="838200" y="365125"/>
            <a:ext cx="10515600" cy="1460500"/>
          </a:xfrm>
        </p:spPr>
        <p:txBody>
          <a:bodyPr>
            <a:normAutofit fontScale="90000"/>
          </a:bodyPr>
          <a:lstStyle/>
          <a:p>
            <a:r>
              <a:rPr lang="fr-FR" sz="3100" dirty="0"/>
              <a:t>Document N° 3 : Photographie de grévistes : Le débrayage sur les chaînes   Renault Billancourt</a:t>
            </a:r>
            <a:br>
              <a:rPr lang="fr-FR" sz="3100" dirty="0"/>
            </a:br>
            <a:r>
              <a:rPr lang="fr-FR" sz="3100" dirty="0"/>
              <a:t>en 1964, photographie de Gérard Blondeau, photographe engagé  auprès des </a:t>
            </a:r>
            <a:r>
              <a:rPr lang="fr-FR" sz="3100" dirty="0" err="1"/>
              <a:t>CGTistes</a:t>
            </a:r>
            <a:br>
              <a:rPr lang="fr-FR" dirty="0"/>
            </a:br>
            <a:endParaRPr lang="fr-FR" dirty="0"/>
          </a:p>
        </p:txBody>
      </p:sp>
      <p:pic>
        <p:nvPicPr>
          <p:cNvPr id="5" name="Espace réservé du contenu 4">
            <a:extLst>
              <a:ext uri="{FF2B5EF4-FFF2-40B4-BE49-F238E27FC236}">
                <a16:creationId xmlns:a16="http://schemas.microsoft.com/office/drawing/2014/main" id="{DDBEC76D-9D10-2B48-B1B0-BD42B9CEC396}"/>
              </a:ext>
            </a:extLst>
          </p:cNvPr>
          <p:cNvPicPr>
            <a:picLocks noGrp="1" noChangeAspect="1"/>
          </p:cNvPicPr>
          <p:nvPr>
            <p:ph idx="1"/>
          </p:nvPr>
        </p:nvPicPr>
        <p:blipFill>
          <a:blip r:embed="rId2"/>
          <a:stretch>
            <a:fillRect/>
          </a:stretch>
        </p:blipFill>
        <p:spPr>
          <a:xfrm>
            <a:off x="3178484" y="1825624"/>
            <a:ext cx="6473516" cy="5032375"/>
          </a:xfrm>
          <a:prstGeom prst="rect">
            <a:avLst/>
          </a:prstGeom>
        </p:spPr>
      </p:pic>
      <p:sp>
        <p:nvSpPr>
          <p:cNvPr id="4" name="Rectangle 3">
            <a:extLst>
              <a:ext uri="{FF2B5EF4-FFF2-40B4-BE49-F238E27FC236}">
                <a16:creationId xmlns:a16="http://schemas.microsoft.com/office/drawing/2014/main" id="{4EFE66EA-8B9A-5C43-9C18-5CA1C3C9C9A8}"/>
              </a:ext>
            </a:extLst>
          </p:cNvPr>
          <p:cNvSpPr/>
          <p:nvPr/>
        </p:nvSpPr>
        <p:spPr>
          <a:xfrm>
            <a:off x="5817718" y="3244334"/>
            <a:ext cx="556563" cy="369332"/>
          </a:xfrm>
          <a:prstGeom prst="rect">
            <a:avLst/>
          </a:prstGeom>
        </p:spPr>
        <p:txBody>
          <a:bodyPr wrap="none">
            <a:spAutoFit/>
          </a:bodyPr>
          <a:lstStyle/>
          <a:p>
            <a:r>
              <a:rPr lang="fr-FR" dirty="0">
                <a:effectLst/>
                <a:latin typeface="Helvetica" pitchFamily="2" charset="0"/>
              </a:rPr>
              <a:t>Les</a:t>
            </a:r>
          </a:p>
        </p:txBody>
      </p:sp>
      <p:sp>
        <p:nvSpPr>
          <p:cNvPr id="6" name="Rectangle 5">
            <a:extLst>
              <a:ext uri="{FF2B5EF4-FFF2-40B4-BE49-F238E27FC236}">
                <a16:creationId xmlns:a16="http://schemas.microsoft.com/office/drawing/2014/main" id="{6CC1B968-88C2-834B-BBE2-DEE6FE9BDBA8}"/>
              </a:ext>
            </a:extLst>
          </p:cNvPr>
          <p:cNvSpPr/>
          <p:nvPr/>
        </p:nvSpPr>
        <p:spPr>
          <a:xfrm>
            <a:off x="3048000" y="2828836"/>
            <a:ext cx="6096000" cy="1200329"/>
          </a:xfrm>
          <a:prstGeom prst="rect">
            <a:avLst/>
          </a:prstGeom>
        </p:spPr>
        <p:txBody>
          <a:bodyPr>
            <a:spAutoFit/>
          </a:bodyPr>
          <a:lstStyle/>
          <a:p>
            <a:r>
              <a:rPr lang="fr-FR" dirty="0">
                <a:effectLst/>
                <a:latin typeface="Helvetica" pitchFamily="2" charset="0"/>
              </a:rPr>
              <a:t>Document N  3 : Photographie de gr </a:t>
            </a:r>
            <a:r>
              <a:rPr lang="fr-FR" dirty="0" err="1">
                <a:effectLst/>
                <a:latin typeface="Helvetica" pitchFamily="2" charset="0"/>
              </a:rPr>
              <a:t>vistes</a:t>
            </a:r>
            <a:r>
              <a:rPr lang="fr-FR" dirty="0">
                <a:effectLst/>
                <a:latin typeface="Helvetica" pitchFamily="2" charset="0"/>
              </a:rPr>
              <a:t> : Le d </a:t>
            </a:r>
            <a:r>
              <a:rPr lang="fr-FR" dirty="0" err="1">
                <a:effectLst/>
                <a:latin typeface="Helvetica" pitchFamily="2" charset="0"/>
              </a:rPr>
              <a:t>brayage</a:t>
            </a:r>
            <a:r>
              <a:rPr lang="fr-FR" dirty="0">
                <a:effectLst/>
                <a:latin typeface="Helvetica" pitchFamily="2" charset="0"/>
              </a:rPr>
              <a:t> sur les </a:t>
            </a:r>
            <a:r>
              <a:rPr lang="fr-FR" dirty="0" err="1">
                <a:effectLst/>
                <a:latin typeface="Helvetica" pitchFamily="2" charset="0"/>
              </a:rPr>
              <a:t>cha</a:t>
            </a:r>
            <a:r>
              <a:rPr lang="fr-FR" dirty="0">
                <a:effectLst/>
                <a:latin typeface="Helvetica" pitchFamily="2" charset="0"/>
              </a:rPr>
              <a:t> </a:t>
            </a:r>
            <a:r>
              <a:rPr lang="fr-FR" dirty="0" err="1">
                <a:effectLst/>
                <a:latin typeface="Helvetica" pitchFamily="2" charset="0"/>
              </a:rPr>
              <a:t>nes</a:t>
            </a:r>
            <a:r>
              <a:rPr lang="fr-FR" dirty="0">
                <a:effectLst/>
                <a:latin typeface="Helvetica" pitchFamily="2" charset="0"/>
              </a:rPr>
              <a:t>   Renault Billancourt</a:t>
            </a:r>
          </a:p>
          <a:p>
            <a:r>
              <a:rPr lang="fr-FR" dirty="0">
                <a:effectLst/>
                <a:latin typeface="Helvetica" pitchFamily="2" charset="0"/>
              </a:rPr>
              <a:t>en 1964, photographie de G </a:t>
            </a:r>
            <a:r>
              <a:rPr lang="fr-FR" dirty="0" err="1">
                <a:effectLst/>
                <a:latin typeface="Helvetica" pitchFamily="2" charset="0"/>
              </a:rPr>
              <a:t>rard</a:t>
            </a:r>
            <a:r>
              <a:rPr lang="fr-FR" dirty="0">
                <a:effectLst/>
                <a:latin typeface="Helvetica" pitchFamily="2" charset="0"/>
              </a:rPr>
              <a:t> Blondeau, photographe </a:t>
            </a:r>
            <a:r>
              <a:rPr lang="fr-FR" dirty="0" err="1">
                <a:effectLst/>
                <a:latin typeface="Helvetica" pitchFamily="2" charset="0"/>
              </a:rPr>
              <a:t>engag</a:t>
            </a:r>
            <a:r>
              <a:rPr lang="fr-FR" dirty="0">
                <a:effectLst/>
                <a:latin typeface="Helvetica" pitchFamily="2" charset="0"/>
              </a:rPr>
              <a:t>  </a:t>
            </a:r>
            <a:r>
              <a:rPr lang="fr-FR" dirty="0" err="1">
                <a:effectLst/>
                <a:latin typeface="Helvetica" pitchFamily="2" charset="0"/>
              </a:rPr>
              <a:t>aupr</a:t>
            </a:r>
            <a:r>
              <a:rPr lang="fr-FR" dirty="0">
                <a:effectLst/>
                <a:latin typeface="Helvetica" pitchFamily="2" charset="0"/>
              </a:rPr>
              <a:t> s des </a:t>
            </a:r>
            <a:r>
              <a:rPr lang="fr-FR" dirty="0" err="1">
                <a:effectLst/>
                <a:latin typeface="Helvetica" pitchFamily="2" charset="0"/>
              </a:rPr>
              <a:t>CGTistes</a:t>
            </a:r>
            <a:endParaRPr lang="fr-FR" dirty="0">
              <a:effectLst/>
              <a:latin typeface="Helvetica" pitchFamily="2" charset="0"/>
            </a:endParaRPr>
          </a:p>
        </p:txBody>
      </p:sp>
    </p:spTree>
    <p:extLst>
      <p:ext uri="{BB962C8B-B14F-4D97-AF65-F5344CB8AC3E}">
        <p14:creationId xmlns:p14="http://schemas.microsoft.com/office/powerpoint/2010/main" val="285417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A28E8-E12F-DA42-A181-823EA01B0491}"/>
              </a:ext>
            </a:extLst>
          </p:cNvPr>
          <p:cNvSpPr>
            <a:spLocks noGrp="1"/>
          </p:cNvSpPr>
          <p:nvPr>
            <p:ph type="title"/>
          </p:nvPr>
        </p:nvSpPr>
        <p:spPr>
          <a:xfrm>
            <a:off x="838200" y="0"/>
            <a:ext cx="10515600" cy="1690688"/>
          </a:xfrm>
        </p:spPr>
        <p:txBody>
          <a:bodyPr>
            <a:normAutofit fontScale="90000"/>
          </a:bodyPr>
          <a:lstStyle/>
          <a:p>
            <a:br>
              <a:rPr lang="fr-FR" sz="2000" dirty="0"/>
            </a:br>
            <a:br>
              <a:rPr lang="fr-FR" sz="2000" dirty="0"/>
            </a:br>
            <a:br>
              <a:rPr lang="fr-FR" sz="2000" dirty="0"/>
            </a:br>
            <a:r>
              <a:rPr lang="fr-FR" sz="2000" dirty="0"/>
              <a:t>Document N°4 : Photographie de femmes grévistes de l’entreprise Ford à </a:t>
            </a:r>
            <a:r>
              <a:rPr lang="fr-FR" sz="2000" dirty="0" err="1"/>
              <a:t>Dagenham</a:t>
            </a:r>
            <a:r>
              <a:rPr lang="fr-FR" sz="2000" dirty="0"/>
              <a:t> en 1984, en Angleterre. Le panneau « </a:t>
            </a:r>
            <a:r>
              <a:rPr lang="fr-FR" sz="2000" dirty="0" err="1"/>
              <a:t>Remember</a:t>
            </a:r>
            <a:r>
              <a:rPr lang="fr-FR" sz="2000" dirty="0"/>
              <a:t> the </a:t>
            </a:r>
            <a:r>
              <a:rPr lang="fr-FR" sz="2000" dirty="0" err="1"/>
              <a:t>Petticoat</a:t>
            </a:r>
            <a:r>
              <a:rPr lang="fr-FR" sz="2000" dirty="0"/>
              <a:t> Strike 1968 »  renvoie à cette grève mythique des femmes de l’atelier sellerie chez Ford en 1968 ; Voir le film </a:t>
            </a:r>
            <a:r>
              <a:rPr lang="fr-FR" sz="2000" i="1" dirty="0" err="1"/>
              <a:t>We</a:t>
            </a:r>
            <a:r>
              <a:rPr lang="fr-FR" sz="2000" i="1" dirty="0"/>
              <a:t> </a:t>
            </a:r>
            <a:r>
              <a:rPr lang="fr-FR" sz="2000" i="1" dirty="0" err="1"/>
              <a:t>want</a:t>
            </a:r>
            <a:r>
              <a:rPr lang="fr-FR" sz="2000" i="1" dirty="0"/>
              <a:t> </a:t>
            </a:r>
            <a:r>
              <a:rPr lang="fr-FR" sz="2000" i="1" dirty="0" err="1"/>
              <a:t>sex</a:t>
            </a:r>
            <a:r>
              <a:rPr lang="fr-FR" sz="2000" i="1" dirty="0"/>
              <a:t> </a:t>
            </a:r>
            <a:r>
              <a:rPr lang="fr-FR" sz="2000" i="1" dirty="0" err="1"/>
              <a:t>equality</a:t>
            </a:r>
            <a:r>
              <a:rPr lang="fr-FR" sz="2000" i="1" dirty="0"/>
              <a:t>, </a:t>
            </a:r>
            <a:r>
              <a:rPr lang="fr-FR" sz="2000" dirty="0"/>
              <a:t>sorti en   2011, réalisé  par Nigel Cole. La revendication en 1968 comme en 1984 porte d’abord sur le salaire en fonction de la qualification « </a:t>
            </a:r>
            <a:r>
              <a:rPr lang="fr-FR" sz="2000" dirty="0" err="1"/>
              <a:t>skilled</a:t>
            </a:r>
            <a:r>
              <a:rPr lang="fr-FR" sz="2000" dirty="0"/>
              <a:t> ». En 1968, cette qualification est jumelé avec une revendication féministe «</a:t>
            </a:r>
            <a:r>
              <a:rPr lang="fr-FR" sz="2000" dirty="0" err="1"/>
              <a:t>sex</a:t>
            </a:r>
            <a:r>
              <a:rPr lang="fr-FR" sz="2000" dirty="0"/>
              <a:t> </a:t>
            </a:r>
            <a:r>
              <a:rPr lang="fr-FR" sz="2000" dirty="0" err="1"/>
              <a:t>equality</a:t>
            </a:r>
            <a:r>
              <a:rPr lang="fr-FR" sz="2000" dirty="0"/>
              <a:t> » et débouchera sur le vote d’une loi sur la parité professionnelle. </a:t>
            </a:r>
            <a:br>
              <a:rPr lang="fr-FR" dirty="0"/>
            </a:br>
            <a:endParaRPr lang="fr-FR" dirty="0"/>
          </a:p>
        </p:txBody>
      </p:sp>
      <p:pic>
        <p:nvPicPr>
          <p:cNvPr id="4" name="Espace réservé du contenu 3">
            <a:extLst>
              <a:ext uri="{FF2B5EF4-FFF2-40B4-BE49-F238E27FC236}">
                <a16:creationId xmlns:a16="http://schemas.microsoft.com/office/drawing/2014/main" id="{AC2A4525-1922-D843-B533-EE34432C26E8}"/>
              </a:ext>
            </a:extLst>
          </p:cNvPr>
          <p:cNvPicPr>
            <a:picLocks noGrp="1" noChangeAspect="1"/>
          </p:cNvPicPr>
          <p:nvPr>
            <p:ph idx="1"/>
          </p:nvPr>
        </p:nvPicPr>
        <p:blipFill>
          <a:blip r:embed="rId2"/>
          <a:stretch>
            <a:fillRect/>
          </a:stretch>
        </p:blipFill>
        <p:spPr>
          <a:xfrm>
            <a:off x="3465689" y="2085799"/>
            <a:ext cx="4104922" cy="4587874"/>
          </a:xfrm>
          <a:prstGeom prst="rect">
            <a:avLst/>
          </a:prstGeom>
        </p:spPr>
      </p:pic>
    </p:spTree>
    <p:extLst>
      <p:ext uri="{BB962C8B-B14F-4D97-AF65-F5344CB8AC3E}">
        <p14:creationId xmlns:p14="http://schemas.microsoft.com/office/powerpoint/2010/main" val="40674615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302</Words>
  <Application>Microsoft Macintosh PowerPoint</Application>
  <PresentationFormat>Grand écran</PresentationFormat>
  <Paragraphs>14</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Calibri Light</vt:lpstr>
      <vt:lpstr>Helvetica</vt:lpstr>
      <vt:lpstr>Times New Roman</vt:lpstr>
      <vt:lpstr>Thème Office</vt:lpstr>
      <vt:lpstr>        Histoire des conflits, du syndicalisme et des mouvements sociaux, en Europe occidentale dans les années 1945-1970 Partie I</vt:lpstr>
      <vt:lpstr>Présentation PowerPoint</vt:lpstr>
      <vt:lpstr>I- Les conflits du travail, syndicats et syndicalisation en Europe occidentale   </vt:lpstr>
      <vt:lpstr>Document N° 2 : Tableau sur les effectifs et l’appartenance des centrales syndicales en 1969 : </vt:lpstr>
      <vt:lpstr>Grève des mineurs CGT en 1963 dans le Nord</vt:lpstr>
      <vt:lpstr>Document N° 3 : Photographie de grévistes : Le débrayage sur les chaînes   Renault Billancourt en 1964, photographie de Gérard Blondeau, photographe engagé  auprès des CGTistes </vt:lpstr>
      <vt:lpstr>   Document N°4 : Photographie de femmes grévistes de l’entreprise Ford à Dagenham en 1984, en Angleterre. Le panneau « Remember the Petticoat Strike 1968 »  renvoie à cette grève mythique des femmes de l’atelier sellerie chez Ford en 1968 ; Voir le film We want sex equality, sorti en   2011, réalisé  par Nigel Cole. La revendication en 1968 comme en 1984 porte d’abord sur le salaire en fonction de la qualification « skilled ». En 1968, cette qualification est jumelé avec une revendication féministe «sex equality » et débouchera sur le vote d’une loi sur la parité professionnelle. 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Histoire des mouvements sociaux siècle, en Europe occidentale dans les années 1950 -1970 </dc:title>
  <dc:creator>Isabelle Lespinet-Moret</dc:creator>
  <cp:lastModifiedBy>Isabelle Lespinet-Moret</cp:lastModifiedBy>
  <cp:revision>2</cp:revision>
  <dcterms:created xsi:type="dcterms:W3CDTF">2022-04-08T14:56:19Z</dcterms:created>
  <dcterms:modified xsi:type="dcterms:W3CDTF">2025-04-03T16:16:00Z</dcterms:modified>
</cp:coreProperties>
</file>