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30"/>
    <p:restoredTop sz="94557"/>
  </p:normalViewPr>
  <p:slideViewPr>
    <p:cSldViewPr snapToGrid="0">
      <p:cViewPr varScale="1">
        <p:scale>
          <a:sx n="97" d="100"/>
          <a:sy n="97" d="100"/>
        </p:scale>
        <p:origin x="2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069C-BC61-B7B2-83F6-FBC11E39F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4BEB98-DD4E-F301-1C27-2A6CC5CBC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EF4EA5-DEDF-1FA0-0E9C-90198B263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328A35-C867-009C-D160-0755FB87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07F611-6460-0994-805B-DC1A7525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41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5B3AD-AA6E-1572-4B19-8F94A169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C0B016-FCE9-8E2C-1BAF-7BD446FF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2106DF-D4D4-846D-4CFC-72B516193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314A4F-7555-2550-929E-31715D890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5095F5-092F-5D54-C38D-08ACF9BDE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153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BD7BE9-9AD7-20A1-B8F0-20B0EA1D38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3F5D5D-8A6B-EC38-60B0-230D91771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3F3AC8-0FFB-A388-4256-7D612610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E39067-0BCA-BC19-2219-E260BCB8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229B6A-E316-2B50-FD9D-AD87570E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34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568E3-D544-A2E7-36A0-1AFB7B2E6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A23164-C378-E679-885A-925C2DBDB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5C9026-9212-A168-FB0F-F088E331D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6834EB-54D5-1356-4190-650639F1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6B3588-E492-C05B-0C9E-EF40CEEA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62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733E5-28EC-7329-3081-606B4C96B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213DE4-3F64-FDA5-59B3-5964C8F74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0C697C-52DB-5CA9-50A3-B4619A9C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C0D77E-E4BC-F07E-90C1-97400C88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193EB3-CB1B-D4C9-2BAD-A7459CBD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71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B97593-E69A-719C-DA62-7AFF3B0E7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5620CA-B7E0-AF12-29B7-BD2E07281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2E76E3-A1C0-84F0-3556-8E73456A0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9E2401-274E-D582-6AE1-330EEEE4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9E9D85-7D35-2245-DFD0-11B154F8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FD0862-E6BD-C7A8-603A-79B0A5A1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15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25E19-05EC-DFDE-5CE0-7E9E21222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28E960-A1DE-187B-8858-FF3BBA0D7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A7BEF8-453C-3F43-B48F-05E16F3C3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D478160-4A7F-4865-6C47-61783621B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D69C88-DC21-1287-D07F-5689EC86D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D36EF3-30FC-DA74-D054-7DAB2B8F4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029219-312F-A3F0-7653-D279AF9B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952655-BF54-9529-5C32-679517A7C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AA6770-1632-B91C-A8EE-4E9FE5162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D619E-196B-FDA7-BFEB-AA619CFB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7D55F4-C930-BDA6-F5B8-866AFF38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E4D76E-366E-4AB8-09F4-86852717A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32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5ACB9D-5EB0-5CEC-F829-146AF4D5E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052FD7-71E2-52A8-103C-01BCEA16F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0F92A0-4688-032D-CA2A-4E1A0EA1A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20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8D6A69-F857-5E1C-2926-FA1C5FA61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9C733E-A2B6-C2B5-831E-553FC512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B5640F-9CF0-F8FB-9C17-AE9ADC72D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76110C-18A6-5FB2-988C-DB26A29C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D57705-9CF4-EC40-46D9-4C4599A9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8E6014-9248-232C-D700-656BC69B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40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FE4570-B190-9C75-460A-146F240A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BB2AEA-662B-C85B-DEE4-B5E44D5B33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898B22-0BF7-6E99-896A-8EBDB11BA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0BB22D-B5AC-C054-6650-73852B68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2BE2D6-CEE4-CA42-16F6-D0435A56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68F15E-1B03-CE63-D2F7-987775DEB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97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7ADDA0A-D09C-0FD2-381B-EDC7F389E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BD21CC-9E50-8AFE-C7D2-40C9648E7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79C11D-858E-AF96-5B10-265840497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5E374-3DFF-5C45-A621-BF659F95228C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3AC4FE-AAC6-96FE-C2D7-3A0D40E7C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A6EF3E-90D1-5FDC-28DA-64F55E053E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73A41-D998-1A46-80D2-99B9FDAA3F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05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FDBA1-30FA-DF0D-5799-81EE00B3A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HISTOIRE DES MOUVEMENTS SOCIAUX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E45331-DDD7-C7A4-EB82-5A7999FA34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000" dirty="0"/>
              <a:t>I- Les conflits du travail, syndicats et syndicalisation en Europe occidentale</a:t>
            </a:r>
          </a:p>
          <a:p>
            <a:r>
              <a:rPr lang="fr-FR" dirty="0"/>
              <a:t>1 Une hausse généralisée de la syndicalisation des salariés</a:t>
            </a:r>
          </a:p>
        </p:txBody>
      </p:sp>
    </p:spTree>
    <p:extLst>
      <p:ext uri="{BB962C8B-B14F-4D97-AF65-F5344CB8AC3E}">
        <p14:creationId xmlns:p14="http://schemas.microsoft.com/office/powerpoint/2010/main" val="254890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E7C765-D2A4-9A99-D6BA-A38FCE650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5BC7B0-699B-2DE4-E165-F33517E17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3158" y="-291183"/>
            <a:ext cx="10968842" cy="7070448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5" name="Image 4" descr="Description : Description : Description : Description : Syndicalisation">
            <a:extLst>
              <a:ext uri="{FF2B5EF4-FFF2-40B4-BE49-F238E27FC236}">
                <a16:creationId xmlns:a16="http://schemas.microsoft.com/office/drawing/2014/main" id="{8783C086-B1D3-0257-3F25-9BA32FFAE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7259" y="-212448"/>
            <a:ext cx="5920718" cy="707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B0DE6B4-AC51-FD37-4EBC-68BEB5166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77120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55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881B4-4C0D-236F-896E-61FA2EE7A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2- Types de syndicats et de syndicalisme</a:t>
            </a:r>
            <a:b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5AE7D4-97C5-7BF6-2A04-62DC75941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8" y="2064522"/>
            <a:ext cx="6619503" cy="546496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340978A-E1A0-0413-8EB0-6B8DEEE4A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642" y="10366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Document N° 2 : Tableau sur les effectifs et l’appartenance des centrales syndicales en 1969 :</a:t>
            </a:r>
            <a:endParaRPr kumimoji="0" lang="fr-FR" alt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Image 3" descr="Description : Description : Description : Description : Tableau1">
            <a:extLst>
              <a:ext uri="{FF2B5EF4-FFF2-40B4-BE49-F238E27FC236}">
                <a16:creationId xmlns:a16="http://schemas.microsoft.com/office/drawing/2014/main" id="{70BD89A7-3E58-E24B-C25B-D0E040EB0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1121" y="1235035"/>
            <a:ext cx="7154717" cy="578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74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29558D-5D65-C957-9C75-A6CA0ECBF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831" y="578882"/>
            <a:ext cx="10515600" cy="418646"/>
          </a:xfrm>
        </p:spPr>
        <p:txBody>
          <a:bodyPr>
            <a:normAutofit fontScale="90000"/>
          </a:bodyPr>
          <a:lstStyle/>
          <a:p>
            <a:r>
              <a:rPr lang="fr-F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3- Conflits du travail, acteurs, grèves et formes d’action collectives</a:t>
            </a:r>
            <a:b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4- La conflictualité au travail, une approche contrastée en Europe</a:t>
            </a:r>
            <a:endParaRPr lang="fr-FR" sz="31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056171-8311-40DB-B79A-09A37B476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138" y="2244438"/>
            <a:ext cx="10515600" cy="4351338"/>
          </a:xfrm>
        </p:spPr>
        <p:txBody>
          <a:bodyPr/>
          <a:lstStyle/>
          <a:p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2A51E31-F51A-9038-FD1C-4B18B7ABC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39387" y="1061082"/>
            <a:ext cx="20032115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Document N° 3 : Photographie de grévistes 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Le débrayage sur les chaînes à Renault Billancourt en 1964,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photographie de Gérard Blondeau, photographe engagé auprès des </a:t>
            </a:r>
            <a:r>
              <a:rPr kumimoji="0" lang="fr-FR" altLang="fr-F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CGTistes</a:t>
            </a:r>
            <a: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kumimoji="0" lang="fr-FR" alt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Image 2" descr="Description : Description : Description : Description : Renault1">
            <a:extLst>
              <a:ext uri="{FF2B5EF4-FFF2-40B4-BE49-F238E27FC236}">
                <a16:creationId xmlns:a16="http://schemas.microsoft.com/office/drawing/2014/main" id="{E1697554-C2A0-C797-B628-3E597A566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568" y="1704109"/>
            <a:ext cx="5859569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A749B91C-7A4B-D059-016E-AF7CAE595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569" y="48918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Les hommes font grève…Mais ils ne sont pas les seuls ! En 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877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ED398F-505B-7CDA-26FC-5C4F5A0EA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32" y="423142"/>
            <a:ext cx="10427524" cy="771896"/>
          </a:xfrm>
        </p:spPr>
        <p:txBody>
          <a:bodyPr>
            <a:normAutofit fontScale="90000"/>
          </a:bodyPr>
          <a:lstStyle/>
          <a:p>
            <a:br>
              <a:rPr lang="fr-FR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27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Document N°4 : Photographie de femmes grévistes de l’entreprise Ford à </a:t>
            </a:r>
            <a:r>
              <a:rPr lang="fr-FR" sz="27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Dagenham</a:t>
            </a:r>
            <a:r>
              <a:rPr lang="fr-FR" sz="27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en 1984, en Angleterre. </a:t>
            </a:r>
            <a:b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96E6E0-392D-855B-E859-F96716B74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556" y="1814440"/>
            <a:ext cx="4909457" cy="3992594"/>
          </a:xfrm>
        </p:spPr>
        <p:txBody>
          <a:bodyPr/>
          <a:lstStyle/>
          <a:p>
            <a:r>
              <a:rPr lang="fr-FR" dirty="0">
                <a:effectLst/>
              </a:rPr>
              <a:t> </a:t>
            </a:r>
            <a:endParaRPr lang="fr-FR" dirty="0"/>
          </a:p>
        </p:txBody>
      </p:sp>
      <p:pic>
        <p:nvPicPr>
          <p:cNvPr id="4" name="Image 3" descr="Description : Description : Description : Description : FORD1">
            <a:extLst>
              <a:ext uri="{FF2B5EF4-FFF2-40B4-BE49-F238E27FC236}">
                <a16:creationId xmlns:a16="http://schemas.microsoft.com/office/drawing/2014/main" id="{A6AD4BEB-5BB3-3F6F-90ED-AD76F1FEEE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29694" y="976912"/>
            <a:ext cx="4024944" cy="579202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94E26F0-7BE6-DAC7-CF28-26FA89DBC759}"/>
              </a:ext>
            </a:extLst>
          </p:cNvPr>
          <p:cNvSpPr txBox="1"/>
          <p:nvPr/>
        </p:nvSpPr>
        <p:spPr>
          <a:xfrm>
            <a:off x="0" y="1413164"/>
            <a:ext cx="56296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 1968, 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la grève des « </a:t>
            </a:r>
            <a:r>
              <a:rPr lang="fr-F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petticoat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 » devenue mythique de l’atelier de sellerie chez Ford porte sur la revendication d’un salaire à hauteur de la qualification pour les femmes. Cette revendication est 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jumelée avec une revendication féministe « 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sex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equality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» et débouchera sur le vote d’une loi sur la parité professionnelle (« 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Equal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Pay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»)en 1970 en Grande-Bretagne, défendue par la ministre du travail Barbara Castle, travailliste.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394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D2222-4AAB-719B-EE8D-6E0F1001E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007" y="500063"/>
            <a:ext cx="10451275" cy="180976"/>
          </a:xfrm>
        </p:spPr>
        <p:txBody>
          <a:bodyPr>
            <a:normAutofit fontScale="90000"/>
          </a:bodyPr>
          <a:lstStyle/>
          <a:p>
            <a:r>
              <a:rPr lang="fr-F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br>
              <a:rPr lang="fr-F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br>
              <a:rPr lang="fr-FR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fr-FR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fr-F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II-Les mouvements sociaux et sociétaux</a:t>
            </a:r>
            <a:b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B3D111-3F1A-8370-2FF2-8EBCF44B2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23159"/>
            <a:ext cx="11353800" cy="495380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1-Le mouvement des femmes </a:t>
            </a:r>
          </a:p>
          <a:p>
            <a:pPr marL="0" indent="0">
              <a:buNone/>
            </a:pPr>
            <a:r>
              <a:rPr lang="fr-FR" dirty="0"/>
              <a:t>2- Les mouvements pour la paix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2F9A354-A8E7-A129-04EC-0A8234F66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0036" y="2325627"/>
            <a:ext cx="7040579" cy="453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C2676EEA-4E3C-6B75-7DD7-0AD86B4BA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93955" y="1088024"/>
            <a:ext cx="3989881" cy="604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430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9048F-6418-9DE5-D668-421B50C1F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01" y="367430"/>
            <a:ext cx="10534403" cy="593767"/>
          </a:xfrm>
        </p:spPr>
        <p:txBody>
          <a:bodyPr>
            <a:normAutofit fontScale="90000"/>
          </a:bodyPr>
          <a:lstStyle/>
          <a:p>
            <a:r>
              <a:rPr lang="fr-F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3-</a:t>
            </a:r>
            <a:r>
              <a:rPr lang="fr-F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 mouvement étudiant. </a:t>
            </a:r>
            <a:br>
              <a:rPr lang="fr-F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2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Photographie Mai 68 à Rome, manifestation des étudiants et intervention policière</a:t>
            </a:r>
            <a:r>
              <a:rPr lang="fr-FR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fr-FR" sz="2700" dirty="0"/>
          </a:p>
        </p:txBody>
      </p:sp>
      <p:pic>
        <p:nvPicPr>
          <p:cNvPr id="5129" name="Picture 9" descr="Démonstration étudiante à Rome, mai 1968 (photo b/w)">
            <a:extLst>
              <a:ext uri="{FF2B5EF4-FFF2-40B4-BE49-F238E27FC236}">
                <a16:creationId xmlns:a16="http://schemas.microsoft.com/office/drawing/2014/main" id="{9DBF64B3-00B2-FCEA-8E26-044B5CA56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64229" y="961197"/>
            <a:ext cx="8434675" cy="561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495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9D548-E535-EDF9-36F3-FE48BF559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071" y="20740"/>
            <a:ext cx="10748158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Mai 68 mouvement étudiant et mouvement salarial</a:t>
            </a:r>
            <a:br>
              <a:rPr lang="fr-FR" dirty="0"/>
            </a:br>
            <a:r>
              <a:rPr lang="fr-FR" sz="3100" dirty="0"/>
              <a:t>Photographie Monique et Pierre Guena, Coll. Fondation Jean Jaurès, Paris, mai 68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5C838270-C94F-19ED-6C4E-B750023697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8984" y="1346303"/>
            <a:ext cx="7588332" cy="589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42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5F171-95C6-A9F5-1C22-82F65BD00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753"/>
            <a:ext cx="10515600" cy="1571935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4-Les mouvements régionalistes </a:t>
            </a:r>
            <a:br>
              <a:rPr lang="fr-F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fr-F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fr-FR" sz="3600" b="1" dirty="0"/>
              <a:t>5- Les mouvements écologistes</a:t>
            </a:r>
            <a:br>
              <a:rPr lang="fr-FR" sz="1800" dirty="0"/>
            </a:br>
            <a:endParaRPr lang="fr-FR" sz="3200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B2E76AF4-133D-4A53-9BF5-C136F495B1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0509" y="1555668"/>
            <a:ext cx="6757964" cy="445633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37299EA-F165-DC59-5F43-B2502367B6EF}"/>
              </a:ext>
            </a:extLst>
          </p:cNvPr>
          <p:cNvSpPr txBox="1"/>
          <p:nvPr/>
        </p:nvSpPr>
        <p:spPr>
          <a:xfrm>
            <a:off x="1068779" y="5890161"/>
            <a:ext cx="9500260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(Photographie:  Les manifestants en soutien aux paysans du Larzac en 1973, collection La Contemporaine )</a:t>
            </a:r>
          </a:p>
          <a:p>
            <a:pPr indent="449580" algn="just">
              <a:lnSpc>
                <a:spcPct val="150000"/>
              </a:lnSpc>
            </a:pP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87695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313</Words>
  <Application>Microsoft Macintosh PowerPoint</Application>
  <PresentationFormat>Grand écran</PresentationFormat>
  <Paragraphs>21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Thème Office</vt:lpstr>
      <vt:lpstr>HISTOIRE DES MOUVEMENTS SOCIAUX</vt:lpstr>
      <vt:lpstr>Présentation PowerPoint</vt:lpstr>
      <vt:lpstr>2- Types de syndicats et de syndicalisme </vt:lpstr>
      <vt:lpstr>3- Conflits du travail, acteurs, grèves et formes d’action collectives 4- La conflictualité au travail, une approche contrastée en Europe</vt:lpstr>
      <vt:lpstr> Document N°4 : Photographie de femmes grévistes de l’entreprise Ford à Dagenham en 1984, en Angleterre.  </vt:lpstr>
      <vt:lpstr>      II-Les mouvements sociaux et sociétaux </vt:lpstr>
      <vt:lpstr>3- Le mouvement étudiant.  Photographie Mai 68 à Rome, manifestation des étudiants et intervention policière </vt:lpstr>
      <vt:lpstr>Mai 68 mouvement étudiant et mouvement salarial Photographie Monique et Pierre Guena, Coll. Fondation Jean Jaurès, Paris, mai 68</vt:lpstr>
      <vt:lpstr>4-Les mouvements régionalistes   5- Les mouvements écologistes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HISTOIRE DES MOUVEMENTS SOCIAUX</dc:title>
  <dc:creator>Isabelle Lespinet-Moret</dc:creator>
  <cp:lastModifiedBy>Isabelle Lespinet-Moret</cp:lastModifiedBy>
  <cp:revision>4</cp:revision>
  <dcterms:created xsi:type="dcterms:W3CDTF">2024-03-27T20:29:12Z</dcterms:created>
  <dcterms:modified xsi:type="dcterms:W3CDTF">2024-04-26T08:06:32Z</dcterms:modified>
</cp:coreProperties>
</file>