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68" r:id="rId4"/>
    <p:sldId id="269" r:id="rId5"/>
    <p:sldId id="273" r:id="rId6"/>
    <p:sldId id="263" r:id="rId7"/>
    <p:sldId id="262" r:id="rId8"/>
    <p:sldId id="281" r:id="rId9"/>
    <p:sldId id="280" r:id="rId10"/>
    <p:sldId id="271" r:id="rId11"/>
    <p:sldId id="272" r:id="rId12"/>
    <p:sldId id="278" r:id="rId13"/>
    <p:sldId id="279" r:id="rId14"/>
    <p:sldId id="274" r:id="rId15"/>
    <p:sldId id="275" r:id="rId16"/>
    <p:sldId id="276" r:id="rId17"/>
    <p:sldId id="266" r:id="rId18"/>
    <p:sldId id="265" r:id="rId19"/>
    <p:sldId id="26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9" autoAdjust="0"/>
    <p:restoredTop sz="94118"/>
  </p:normalViewPr>
  <p:slideViewPr>
    <p:cSldViewPr snapToGrid="0" snapToObjects="1">
      <p:cViewPr varScale="1">
        <p:scale>
          <a:sx n="111" d="100"/>
          <a:sy n="111" d="100"/>
        </p:scale>
        <p:origin x="24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4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61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8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61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5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2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33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46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1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1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88E66-97BB-844B-A6FF-4B88836DC772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EE6D-BF3B-B64D-A228-E267B1444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5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1.wp.com/france3-regions.francetvinfo.fr/picardie/sites/regions_france3/files/styles/top_big/public/assets/images/2015/04/23/jtsapl_temoigna_2403478_nqpf6y3l.jpg" TargetMode="External"/><Relationship Id="rId2" Type="http://schemas.openxmlformats.org/officeDocument/2006/relationships/hyperlink" Target="https://f.hypotheses.org/wp-content/blogs.dir/8/files/2017/05/premier_vote_femmes_france_1945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/index.php?title=Sorci%C3%A8res_(journal)&amp;action=edit&amp;redlink=1" TargetMode="External"/><Relationship Id="rId2" Type="http://schemas.openxmlformats.org/officeDocument/2006/relationships/hyperlink" Target="https://fr.wikipedia.org/wiki/Le_Quotidien_des_femm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fr.wikipedia.org/wiki/Des_femmes_en_mouvement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1191"/>
          </a:xfrm>
        </p:spPr>
        <p:txBody>
          <a:bodyPr>
            <a:normAutofit fontScale="90000"/>
          </a:bodyPr>
          <a:lstStyle/>
          <a:p>
            <a:r>
              <a:rPr lang="fr-FR" sz="4000"/>
              <a:t>CM </a:t>
            </a:r>
            <a:br>
              <a:rPr lang="fr-FR" sz="4000" dirty="0"/>
            </a:br>
            <a:r>
              <a:rPr lang="fr-FR" sz="4000" dirty="0"/>
              <a:t>Master 1 AES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33338"/>
            <a:ext cx="9144000" cy="2724462"/>
          </a:xfrm>
        </p:spPr>
        <p:txBody>
          <a:bodyPr>
            <a:normAutofit fontScale="92500"/>
          </a:bodyPr>
          <a:lstStyle/>
          <a:p>
            <a:r>
              <a:rPr lang="fr-FR" sz="6000" dirty="0"/>
              <a:t>Les femmes dans les </a:t>
            </a:r>
            <a:r>
              <a:rPr lang="fr-FR" sz="6000"/>
              <a:t>sociétés européennes, </a:t>
            </a:r>
            <a:r>
              <a:rPr lang="fr-FR" sz="6000" dirty="0"/>
              <a:t>de la Libération aux libérations</a:t>
            </a:r>
            <a:r>
              <a:rPr lang="is-IS" sz="6000" dirty="0"/>
              <a:t>…1944-1975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8134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6301" y="246997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fr-FR" dirty="0"/>
              <a:t>S</a:t>
            </a:r>
            <a:r>
              <a:rPr lang="fr-FR" sz="3600" dirty="0"/>
              <a:t>imone Veil, 2° femme ministre, 26 novembre 1974, présente son projet de loi sur la contraception et l’IVG, loi votée en janvier 1975.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1" y="1707497"/>
            <a:ext cx="9684124" cy="51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1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Une femme ministre de la santé, </a:t>
            </a:r>
            <a:r>
              <a:rPr lang="fr-FR" sz="3600"/>
              <a:t>Simone Veil, </a:t>
            </a:r>
            <a:r>
              <a:rPr lang="fr-FR" sz="3600" dirty="0"/>
              <a:t>devant un parterre essentiellement masculin, défend son projet de loi sur l’avortement, novembre 1974-janvier 1975</a:t>
            </a:r>
            <a:r>
              <a:rPr lang="fr-FR" dirty="0"/>
              <a:t>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294" y="1825625"/>
            <a:ext cx="8839200" cy="4351338"/>
          </a:xfrm>
        </p:spPr>
      </p:pic>
    </p:spTree>
    <p:extLst>
      <p:ext uri="{BB962C8B-B14F-4D97-AF65-F5344CB8AC3E}">
        <p14:creationId xmlns:p14="http://schemas.microsoft.com/office/powerpoint/2010/main" val="33574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E2226-00E2-42CB-8F58-89E0010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II) L’éducation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B054D-D422-4575-B382-119D6841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A) De la séparation des sexes à la mixité (1882-1975) </a:t>
            </a:r>
          </a:p>
          <a:p>
            <a:pPr marL="0" indent="0">
              <a:buNone/>
            </a:pPr>
            <a:r>
              <a:rPr lang="fr-FR" dirty="0"/>
              <a:t>B) L’école comme facteur d’ascension sociale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4000" dirty="0"/>
              <a:t>III) Sexualité et familles </a:t>
            </a:r>
          </a:p>
          <a:p>
            <a:pPr marL="0" indent="0">
              <a:buNone/>
            </a:pPr>
            <a:r>
              <a:rPr lang="fr-FR" dirty="0"/>
              <a:t>A) Maternité et politique familiale </a:t>
            </a:r>
          </a:p>
          <a:p>
            <a:pPr marL="0" indent="0">
              <a:buNone/>
            </a:pPr>
            <a:r>
              <a:rPr lang="fr-FR" dirty="0"/>
              <a:t>B) Contraception et avortement: 1920-1975</a:t>
            </a:r>
          </a:p>
          <a:p>
            <a:pPr marL="0" indent="0">
              <a:buNone/>
            </a:pPr>
            <a:r>
              <a:rPr lang="fr-FR" dirty="0"/>
              <a:t>C) Une transformation générale du droit </a:t>
            </a:r>
          </a:p>
          <a:p>
            <a:pPr marL="0" indent="0">
              <a:buNone/>
            </a:pPr>
            <a:r>
              <a:rPr lang="fr-FR" dirty="0"/>
              <a:t>D) Les mutations sociales </a:t>
            </a:r>
          </a:p>
        </p:txBody>
      </p:sp>
    </p:spTree>
    <p:extLst>
      <p:ext uri="{BB962C8B-B14F-4D97-AF65-F5344CB8AC3E}">
        <p14:creationId xmlns:p14="http://schemas.microsoft.com/office/powerpoint/2010/main" val="327579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B4B25-9BC2-4702-A98C-E8824EB5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IV) Economies et sociétés: la place des femmes dans les mondes du travail et dans la société de consommation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54A94-59D9-40BE-A53E-1B3E9473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514350" indent="-514350">
              <a:buAutoNum type="alphaUcParenR"/>
            </a:pPr>
            <a:r>
              <a:rPr lang="fr-FR" dirty="0"/>
              <a:t>La progression générale de l’emploi féminin </a:t>
            </a:r>
          </a:p>
          <a:p>
            <a:pPr marL="514350" indent="-514350">
              <a:buAutoNum type="alphaUcParenR"/>
            </a:pPr>
            <a:r>
              <a:rPr lang="fr-FR" dirty="0"/>
              <a:t>Les spécificités du travail industriel des femmes </a:t>
            </a:r>
          </a:p>
          <a:p>
            <a:pPr marL="514350" indent="-514350">
              <a:buAutoNum type="alphaUcParenR"/>
            </a:pPr>
            <a:r>
              <a:rPr lang="fr-FR" dirty="0"/>
              <a:t>Les femmes et la société de consommation </a:t>
            </a:r>
          </a:p>
        </p:txBody>
      </p:sp>
    </p:spTree>
    <p:extLst>
      <p:ext uri="{BB962C8B-B14F-4D97-AF65-F5344CB8AC3E}">
        <p14:creationId xmlns:p14="http://schemas.microsoft.com/office/powerpoint/2010/main" val="152432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5EF871-8DED-43DE-8A7C-4513F4736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97" y="1273776"/>
            <a:ext cx="10749390" cy="45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A7D619D-CF17-493C-B2B9-7D692B974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52" y="1285920"/>
            <a:ext cx="10905296" cy="48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6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87C50B-EB37-45AA-922F-4A1B56A4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98" y="775710"/>
            <a:ext cx="4191002" cy="5611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AC4698-72F9-441B-BD3F-3E0FEE302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546448"/>
            <a:ext cx="4368800" cy="58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femmes à l’usine, ici ouvrières à la finition sur une chaîne de montage, la forte proportion de femmes parmi les OS, une réalité des années 1960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5166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répartition des actifs et actives dans les services de 1806 à 1986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65" y="1690688"/>
            <a:ext cx="8588188" cy="4835618"/>
          </a:xfrm>
        </p:spPr>
      </p:pic>
    </p:spTree>
    <p:extLst>
      <p:ext uri="{BB962C8B-B14F-4D97-AF65-F5344CB8AC3E}">
        <p14:creationId xmlns:p14="http://schemas.microsoft.com/office/powerpoint/2010/main" val="1623919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Pool » de sténos-dactylos, les femmes dans les emplois de bureau, années 1960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7"/>
            <a:ext cx="6673850" cy="4387383"/>
          </a:xfrm>
        </p:spPr>
      </p:pic>
    </p:spTree>
    <p:extLst>
      <p:ext uri="{BB962C8B-B14F-4D97-AF65-F5344CB8AC3E}">
        <p14:creationId xmlns:p14="http://schemas.microsoft.com/office/powerpoint/2010/main" val="109836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6438A-0301-49AE-98E3-52F695B8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I)Les femmes en politique, les femmes et la politique </a:t>
            </a:r>
            <a:br>
              <a:rPr lang="fr-FR" b="1" dirty="0"/>
            </a:br>
            <a:r>
              <a:rPr lang="fr-FR" b="1" dirty="0"/>
              <a:t>A)Du droit de vote à la parité 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C3F6A-C265-4E76-B261-A4EE0485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/>
              <a:t>1)Un suffrage féminin tardif </a:t>
            </a:r>
          </a:p>
          <a:p>
            <a:pPr marL="0" indent="0">
              <a:buNone/>
            </a:pPr>
            <a:r>
              <a:rPr lang="fr-FR" sz="2400" dirty="0"/>
              <a:t>2)L’ordonnance de 1944 et sa mise en œuvre: une citoyenneté inachevée </a:t>
            </a:r>
          </a:p>
          <a:p>
            <a:pPr marL="0" indent="0">
              <a:buNone/>
            </a:pPr>
            <a:r>
              <a:rPr lang="fr-FR" sz="2400" dirty="0"/>
              <a:t>3)Des françaises non citoyennes ou demi-citoyennes</a:t>
            </a:r>
          </a:p>
          <a:p>
            <a:pPr marL="0" indent="0">
              <a:buNone/>
            </a:pPr>
            <a:r>
              <a:rPr lang="fr-FR" sz="2400" dirty="0"/>
              <a:t>4) Une « République mâle » de 1946 à 1993 : 6% au plus de femmes députés </a:t>
            </a:r>
          </a:p>
          <a:p>
            <a:pPr marL="0" indent="0">
              <a:buNone/>
            </a:pPr>
            <a:r>
              <a:rPr lang="fr-FR" sz="4000" dirty="0"/>
              <a:t>B)La réorganisation du féminisme politique </a:t>
            </a:r>
          </a:p>
          <a:p>
            <a:pPr marL="457200" indent="-457200">
              <a:buAutoNum type="arabicParenR"/>
            </a:pPr>
            <a:r>
              <a:rPr lang="fr-FR" sz="2400" dirty="0"/>
              <a:t>Déclin ou disparition des mouvements d’avant-guerre</a:t>
            </a:r>
          </a:p>
          <a:p>
            <a:pPr marL="457200" indent="-457200">
              <a:buAutoNum type="arabicParenR"/>
            </a:pPr>
            <a:r>
              <a:rPr lang="fr-FR" sz="2400" dirty="0"/>
              <a:t>Renouveau autour des questions de la contraception et de la décolonisation</a:t>
            </a:r>
          </a:p>
          <a:p>
            <a:pPr marL="457200" indent="-457200">
              <a:buAutoNum type="arabicParenR"/>
            </a:pPr>
            <a:r>
              <a:rPr lang="fr-FR" sz="2400" dirty="0"/>
              <a:t>Le MLAC et le MLF, la revendication du droit à l’avortement</a:t>
            </a:r>
          </a:p>
          <a:p>
            <a:pPr marL="457200" indent="-457200">
              <a:buAutoNum type="arabicParenR"/>
            </a:pPr>
            <a:r>
              <a:rPr lang="fr-FR" sz="2400" dirty="0"/>
              <a:t>Le mouvement de 1968, égalitaire?</a:t>
            </a:r>
          </a:p>
        </p:txBody>
      </p:sp>
    </p:spTree>
    <p:extLst>
      <p:ext uri="{BB962C8B-B14F-4D97-AF65-F5344CB8AC3E}">
        <p14:creationId xmlns:p14="http://schemas.microsoft.com/office/powerpoint/2010/main" val="300651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475535"/>
          </a:xfrm>
        </p:spPr>
        <p:txBody>
          <a:bodyPr>
            <a:noAutofit/>
          </a:bodyPr>
          <a:lstStyle/>
          <a:p>
            <a:r>
              <a:rPr lang="fr-FR" sz="2800" dirty="0"/>
              <a:t>L'égalité des droits est aussi inscrite dans le préambule de la Constitution de la IV</a:t>
            </a:r>
            <a:r>
              <a:rPr lang="fr-FR" sz="2800" baseline="30000" dirty="0"/>
              <a:t>e</a:t>
            </a:r>
            <a:r>
              <a:rPr lang="fr-FR" sz="2800" dirty="0"/>
              <a:t> République (27 octobre 1946) : </a:t>
            </a:r>
            <a:r>
              <a:rPr lang="fr-FR" sz="2800" i="1" dirty="0"/>
              <a:t>« la loi garantit à la femme, dans tous les domaines, des droits égaux à ceux de l'homme »</a:t>
            </a:r>
            <a:r>
              <a:rPr lang="fr-FR" sz="2800" dirty="0"/>
              <a:t>. </a:t>
            </a:r>
            <a:r>
              <a:rPr lang="fr-FR" sz="2000" dirty="0"/>
              <a:t>Photographie d’un bureau de vote à Paris le 29 avril 1945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>
              <a:hlinkClick r:id="rId2"/>
            </a:endParaRPr>
          </a:p>
          <a:p>
            <a:endParaRPr lang="fr-FR" dirty="0">
              <a:hlinkClick r:id="rId3"/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25624"/>
            <a:ext cx="825649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282" y="239620"/>
            <a:ext cx="10515600" cy="1858122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Germaine </a:t>
            </a:r>
            <a:r>
              <a:rPr lang="fr-FR" sz="2800" dirty="0" err="1"/>
              <a:t>Poinso</a:t>
            </a:r>
            <a:r>
              <a:rPr lang="fr-FR" sz="2800" dirty="0"/>
              <a:t>-Chapuis (1901-1981), avocate, résistante (médaillée), élue MRP en 1946-1956(Mouvement républicain populaire) Bouches du Rhône et conseillère  municipale à Marseille. Elle est la première femme ministre, ministre de la santé de 1947 à 1948. Elle est vice-présidente de l’Assemblée nationale de 1949 à 1951 Elle œuvre dans le domaine juridico-social.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635" y="2456329"/>
            <a:ext cx="5995237" cy="4016189"/>
          </a:xfrm>
        </p:spPr>
      </p:pic>
    </p:spTree>
    <p:extLst>
      <p:ext uri="{BB962C8B-B14F-4D97-AF65-F5344CB8AC3E}">
        <p14:creationId xmlns:p14="http://schemas.microsoft.com/office/powerpoint/2010/main" val="212153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1C6318-25DA-492C-82CC-18EE9F89F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91" y="536713"/>
            <a:ext cx="5599044" cy="5599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3077CC-5443-464F-89BA-3B54C616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64" y="316753"/>
            <a:ext cx="4346714" cy="62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747" y="204256"/>
            <a:ext cx="5088836" cy="6449488"/>
          </a:xfrm>
        </p:spPr>
      </p:pic>
    </p:spTree>
    <p:extLst>
      <p:ext uri="{BB962C8B-B14F-4D97-AF65-F5344CB8AC3E}">
        <p14:creationId xmlns:p14="http://schemas.microsoft.com/office/powerpoint/2010/main" val="45022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8358" y="140272"/>
            <a:ext cx="10515600" cy="1325563"/>
          </a:xfrm>
        </p:spPr>
        <p:txBody>
          <a:bodyPr/>
          <a:lstStyle/>
          <a:p>
            <a:r>
              <a:rPr lang="fr-FR" dirty="0"/>
              <a:t>Manifestation du MLF à Paris, 1970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501" y="1585782"/>
            <a:ext cx="3387121" cy="4351338"/>
          </a:xfrm>
        </p:spPr>
      </p:pic>
    </p:spTree>
    <p:extLst>
      <p:ext uri="{BB962C8B-B14F-4D97-AF65-F5344CB8AC3E}">
        <p14:creationId xmlns:p14="http://schemas.microsoft.com/office/powerpoint/2010/main" val="209441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460C4-0EE1-EE22-47EF-50C4CC92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004" y="365125"/>
            <a:ext cx="5822795" cy="2545343"/>
          </a:xfrm>
        </p:spPr>
        <p:txBody>
          <a:bodyPr>
            <a:noAutofit/>
          </a:bodyPr>
          <a:lstStyle/>
          <a:p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Journal édité par le Mouvement de libération des femmes entre mai 1971 et juin 1973, tiré à 35 000 exemplaires.</a:t>
            </a:r>
            <a:br>
              <a:rPr lang="fr-FR" sz="2800" dirty="0"/>
            </a:br>
            <a:r>
              <a:rPr lang="fr-FR" sz="2800" dirty="0"/>
              <a:t>D'autres titres prendront la relève : </a:t>
            </a:r>
            <a:r>
              <a:rPr lang="fr-FR" sz="2800" i="1" dirty="0"/>
              <a:t>Les Cahiers du </a:t>
            </a:r>
            <a:r>
              <a:rPr lang="fr-FR" sz="2800" i="1" dirty="0" err="1"/>
              <a:t>Grif</a:t>
            </a:r>
            <a:r>
              <a:rPr lang="fr-FR" sz="2800" dirty="0"/>
              <a:t> (1973-78), </a:t>
            </a:r>
            <a:r>
              <a:rPr lang="fr-FR" sz="2800" i="1" dirty="0">
                <a:hlinkClick r:id="rId2" tooltip="Le Quotidien des femmes"/>
              </a:rPr>
              <a:t>Le Quotidien des femmes</a:t>
            </a:r>
            <a:r>
              <a:rPr lang="fr-FR" sz="2800" dirty="0"/>
              <a:t> (1974-76), </a:t>
            </a:r>
            <a:r>
              <a:rPr lang="fr-FR" sz="2800" i="1" dirty="0">
                <a:hlinkClick r:id="rId3" tooltip="Sorcières (journal) (page inexistante)"/>
              </a:rPr>
              <a:t>Sorcières</a:t>
            </a:r>
            <a:r>
              <a:rPr lang="fr-FR" sz="2800" dirty="0"/>
              <a:t> (1976-79), </a:t>
            </a:r>
            <a:r>
              <a:rPr lang="fr-FR" sz="2800" i="1" dirty="0">
                <a:hlinkClick r:id="rId4" tooltip="Des femmes en mouvements"/>
              </a:rPr>
              <a:t>Des femmes en mouvements</a:t>
            </a:r>
            <a:r>
              <a:rPr lang="fr-FR" sz="2800" dirty="0"/>
              <a:t> mensuel et hebdomadaire (1977-82), </a:t>
            </a:r>
            <a:r>
              <a:rPr lang="fr-FR" sz="2800" i="1" dirty="0"/>
              <a:t>Questions Féministes</a:t>
            </a:r>
            <a:r>
              <a:rPr lang="fr-FR" sz="2800" dirty="0"/>
              <a:t> (1977-80), </a:t>
            </a:r>
            <a:r>
              <a:rPr lang="fr-FR" sz="2800" i="1" dirty="0"/>
              <a:t>Histoires d'Elles</a:t>
            </a:r>
            <a:r>
              <a:rPr lang="fr-FR" sz="2800" dirty="0"/>
              <a:t> (1977-80), entre autres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BC6DE7F-3D13-52AC-F17A-C8818C67D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917619"/>
              </p:ext>
            </p:extLst>
          </p:nvPr>
        </p:nvGraphicFramePr>
        <p:xfrm>
          <a:off x="838199" y="4677408"/>
          <a:ext cx="13618985" cy="893978"/>
        </p:xfrm>
        <a:graphic>
          <a:graphicData uri="http://schemas.openxmlformats.org/drawingml/2006/table">
            <a:tbl>
              <a:tblPr/>
              <a:tblGrid>
                <a:gridCol w="13618985">
                  <a:extLst>
                    <a:ext uri="{9D8B030D-6E8A-4147-A177-3AD203B41FA5}">
                      <a16:colId xmlns:a16="http://schemas.microsoft.com/office/drawing/2014/main" val="1380689456"/>
                    </a:ext>
                  </a:extLst>
                </a:gridCol>
              </a:tblGrid>
              <a:tr h="446989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00"/>
                          </a:solidFill>
                          <a:effectLst/>
                        </a:rPr>
                        <a:t>Le torchon brûle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57636"/>
                  </a:ext>
                </a:extLst>
              </a:tr>
              <a:tr h="446989">
                <a:tc>
                  <a:txBody>
                    <a:bodyPr/>
                    <a:lstStyle/>
                    <a:p>
                      <a:pPr algn="ctr"/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13724"/>
                  </a:ext>
                </a:extLst>
              </a:tr>
            </a:tbl>
          </a:graphicData>
        </a:graphic>
      </p:graphicFrame>
      <p:pic>
        <p:nvPicPr>
          <p:cNvPr id="1025" name="Picture 1" descr="Image illustrative de l’article Le torchon brûle">
            <a:extLst>
              <a:ext uri="{FF2B5EF4-FFF2-40B4-BE49-F238E27FC236}">
                <a16:creationId xmlns:a16="http://schemas.microsoft.com/office/drawing/2014/main" id="{3F3B0613-8112-2877-16B2-749F2B43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5454" cy="66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1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796199-EF2C-4878-9309-E619BDAB5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600" y="452183"/>
            <a:ext cx="4597400" cy="5953634"/>
          </a:xfrm>
        </p:spPr>
      </p:pic>
    </p:spTree>
    <p:extLst>
      <p:ext uri="{BB962C8B-B14F-4D97-AF65-F5344CB8AC3E}">
        <p14:creationId xmlns:p14="http://schemas.microsoft.com/office/powerpoint/2010/main" val="3518290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543</Words>
  <Application>Microsoft Macintosh PowerPoint</Application>
  <PresentationFormat>Grand écran</PresentationFormat>
  <Paragraphs>39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CM  Master 1 AES</vt:lpstr>
      <vt:lpstr> I)Les femmes en politique, les femmes et la politique  A)Du droit de vote à la parité  </vt:lpstr>
      <vt:lpstr>L'égalité des droits est aussi inscrite dans le préambule de la Constitution de la IVe République (27 octobre 1946) : « la loi garantit à la femme, dans tous les domaines, des droits égaux à ceux de l'homme ». Photographie d’un bureau de vote à Paris le 29 avril 1945</vt:lpstr>
      <vt:lpstr>Germaine Poinso-Chapuis (1901-1981), avocate, résistante (médaillée), élue MRP en 1946-1956(Mouvement républicain populaire) Bouches du Rhône et conseillère  municipale à Marseille. Elle est la première femme ministre, ministre de la santé de 1947 à 1948. Elle est vice-présidente de l’Assemblée nationale de 1949 à 1951 Elle œuvre dans le domaine juridico-social. </vt:lpstr>
      <vt:lpstr>Présentation PowerPoint</vt:lpstr>
      <vt:lpstr>Présentation PowerPoint</vt:lpstr>
      <vt:lpstr>Manifestation du MLF à Paris, 1970</vt:lpstr>
      <vt:lpstr>     Journal édité par le Mouvement de libération des femmes entre mai 1971 et juin 1973, tiré à 35 000 exemplaires. D'autres titres prendront la relève : Les Cahiers du Grif (1973-78), Le Quotidien des femmes (1974-76), Sorcières (1976-79), Des femmes en mouvements mensuel et hebdomadaire (1977-82), Questions Féministes (1977-80), Histoires d'Elles (1977-80), entre autres</vt:lpstr>
      <vt:lpstr>Présentation PowerPoint</vt:lpstr>
      <vt:lpstr>Simone Veil, 2° femme ministre, 26 novembre 1974, présente son projet de loi sur la contraception et l’IVG, loi votée en janvier 1975.</vt:lpstr>
      <vt:lpstr>Une femme ministre de la santé, Simone Veil, devant un parterre essentiellement masculin, défend son projet de loi sur l’avortement, novembre 1974-janvier 1975.</vt:lpstr>
      <vt:lpstr>II) L’éducation </vt:lpstr>
      <vt:lpstr>IV) Economies et sociétés: la place des femmes dans les mondes du travail et dans la société de consommation </vt:lpstr>
      <vt:lpstr>Présentation PowerPoint</vt:lpstr>
      <vt:lpstr>Présentation PowerPoint</vt:lpstr>
      <vt:lpstr>Présentation PowerPoint</vt:lpstr>
      <vt:lpstr>Les femmes à l’usine, ici ouvrières à la finition sur une chaîne de montage, la forte proportion de femmes parmi les OS, une réalité des années 1960</vt:lpstr>
      <vt:lpstr>La répartition des actifs et actives dans les services de 1806 à 1986</vt:lpstr>
      <vt:lpstr>« Pool » de sténos-dactylos, les femmes dans les emplois de bureau, années 1960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Isabelle Lespinet-Moret Master 1 AES séance 28 mars 2017</dc:title>
  <dc:creator>Utilisateur de Microsoft Office</dc:creator>
  <cp:lastModifiedBy>Isabelle Lespinet-Moret</cp:lastModifiedBy>
  <cp:revision>31</cp:revision>
  <dcterms:created xsi:type="dcterms:W3CDTF">2017-03-28T06:54:52Z</dcterms:created>
  <dcterms:modified xsi:type="dcterms:W3CDTF">2025-04-10T13:03:45Z</dcterms:modified>
</cp:coreProperties>
</file>