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59" r:id="rId4"/>
    <p:sldId id="261" r:id="rId5"/>
    <p:sldId id="283" r:id="rId6"/>
    <p:sldId id="284" r:id="rId7"/>
    <p:sldId id="262" r:id="rId8"/>
    <p:sldId id="281" r:id="rId9"/>
    <p:sldId id="260" r:id="rId10"/>
    <p:sldId id="28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91456"/>
  </p:normalViewPr>
  <p:slideViewPr>
    <p:cSldViewPr snapToGrid="0" snapToObjects="1">
      <p:cViewPr varScale="1">
        <p:scale>
          <a:sx n="106" d="100"/>
          <a:sy n="106" d="100"/>
        </p:scale>
        <p:origin x="672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7443D-6404-5D4A-96C1-3BAFA3AD2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E64FC1-63C3-0B42-86ED-308426ED6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B3EDCE-89ED-BA41-BB83-C37805A9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6BC4C-0682-F74B-8A09-FFA6D6C7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F7C78-ACDC-B246-85D6-4983FF09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2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BC04D-23E8-944A-A97B-858DDBA5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9D56B8-894E-3C49-865F-1F3754048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AE65F-80C6-2A41-A52E-2FB5A8435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2F6F5-330F-5E4E-AC19-DD120E16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6B689-2A02-6045-8A23-A9E68E21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70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DEFD70-999C-A144-BD1B-98A7719A3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8738DF-DD13-0543-B7C5-7472CD0DC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484F6F-371D-2F46-8F5C-E866C1E6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717FA-7EFA-A544-BF3B-1417344F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979892-CDF6-7C4C-87F5-80A1908A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EEB57-AD44-EE46-92DB-B041B09B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1A88B-DD07-6D4D-8552-C50FEE59E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D55063-82FF-534F-8406-27F86C55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50B95-56EB-9B4A-811A-896F228D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4BF07B-CDA8-494A-916F-70C8AB17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7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60E1D-9CA2-5D41-BE46-2C5474EB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3DCF79-D647-004B-8AEE-8F6D5DB2F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58F769-AD35-AF44-BFE5-FC44FBB1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AC43B-53E0-F248-B93F-9F35A3EE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5D4855-43F4-E14C-89AC-6469DACD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7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554D3-E4D0-3D4A-9EE4-0D3133D5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A4A35-EF97-9B4D-8EE7-E0A9B7E86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B0FB31-9FA3-754E-A93C-4E0EBD11E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67BB1D-B5AC-E44C-88AC-4A8970B0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4B4AEC-530D-1340-84A7-CAA22339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3BA85C-8AF9-6D43-A2FB-2E67C115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01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73802-8DCF-6B48-8646-910E0221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57B05-D3F5-4A47-9EC0-361D1799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E0DAE9-BD9C-8B40-AF6C-DEA980BDC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FDA85D-F508-274A-BB01-1E797A43E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5AB7AD-B98A-D644-9EF4-419AE9A79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442659-799F-2644-B683-201C628E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21EA0C-BCAC-D240-80B2-22A2B855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1480A3-A623-1D45-BB1B-9F58A708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0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83D6D-5CFF-F245-BEC6-6261FBC7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2F205E-78BC-3D44-8D03-070ED6B1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13506A-DB16-CF4A-A52E-D476712B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694D32-15A8-6541-B1DD-E996AE08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641646-5594-2749-BFE4-C0264D22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E96770-6A94-7E44-BD5A-04E149B5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A020D4-47B7-5B4D-A1CB-565BAFF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8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82AB4-029D-4D42-A778-FCDF2647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8906AC-1748-FC41-93AC-45B0FC03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B6D77-0DA3-864E-9BA6-DE8BA173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23B660-0B41-FF43-9C03-139962C7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B8E4B1-14BE-7A43-BC11-C0A24BE5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81234D-253D-3A48-9215-B55C2A4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69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20D87-196F-9F4D-91C5-1A978D72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FDABC4E-1A8E-C84C-854F-6105E2FB2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8770FB-4BAB-5F43-9ECF-59C49C15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DA991F-73D8-2A49-A7A9-8C85474A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D47B90-0A76-4842-A840-F6B4A562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014F2A-5E50-5A40-9852-8AB5174B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0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9C6B23-68B0-FE4A-A73C-5A737AC2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408F28-3434-F14D-94A6-1F35E7C2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766B5-784C-8A4B-BA3E-CE9234A10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9910-71CC-BF41-8B03-ECA696DF3996}" type="datetimeFigureOut">
              <a:rPr lang="fr-FR" smtClean="0"/>
              <a:t>12/03/2025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FDFF1-C389-9A4F-8030-3DC5986F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77D82-4A41-004A-B558-1B8BBE64D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8DE87-4EFD-1E45-A0A9-7FCAD60F0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DE224-C730-FF4D-9D54-20E61FD28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32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Les sociétés européennes face à la croissance, la production intensifiée, les recompositions sociales la consommation de masse et les politiques sociales, de 1945 aux années 1970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462373-5797-1B45-972F-889FA03327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CM Isabelle </a:t>
            </a:r>
            <a:r>
              <a:rPr lang="fr-FR" dirty="0" err="1"/>
              <a:t>Lespinet-Moret</a:t>
            </a:r>
            <a:endParaRPr lang="fr-FR" dirty="0"/>
          </a:p>
          <a:p>
            <a:r>
              <a:rPr lang="fr-FR" dirty="0"/>
              <a:t>AES S2</a:t>
            </a:r>
          </a:p>
          <a:p>
            <a:r>
              <a:rPr lang="fr-FR" dirty="0"/>
              <a:t>Partie 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58A003-B8ED-C2AE-2224-6D45051477DB}"/>
              </a:ext>
            </a:extLst>
          </p:cNvPr>
          <p:cNvSpPr txBox="1"/>
          <p:nvPr/>
        </p:nvSpPr>
        <p:spPr>
          <a:xfrm>
            <a:off x="1780046" y="873966"/>
            <a:ext cx="333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Chapitre 2 :</a:t>
            </a:r>
          </a:p>
        </p:txBody>
      </p:sp>
    </p:spTree>
    <p:extLst>
      <p:ext uri="{BB962C8B-B14F-4D97-AF65-F5344CB8AC3E}">
        <p14:creationId xmlns:p14="http://schemas.microsoft.com/office/powerpoint/2010/main" val="332880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4E805-F0F9-B961-FCA8-3EADA6EA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fr-F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population active des services, secteur privilégié de concentration professionnelle des classes moyennes, chiffres en milliers ; l’année est spécifiée.</a:t>
            </a:r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47C141-5282-4F85-AA24-1A41B5238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1690688"/>
            <a:ext cx="10705618" cy="44862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fr-FR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Allemagne   	Belgique	 France    		 Italie        	Royaume-Uni   	Pays-Bas		</a:t>
            </a:r>
            <a:endParaRPr lang="fr-FR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fr-FR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1933		1930	   1931		1936		1931	      1930</a:t>
            </a:r>
            <a:endParaRPr lang="fr-FR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Hommes	2161		304	   1931		 865		2267	        237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Femmes         	 2570               	 310      	   1646	           	  955		2644 	        384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fr-FR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1961		1960	   1962		1971		1961	       1960	</a:t>
            </a:r>
            <a:endParaRPr lang="fr-FR" sz="6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Hommes	2620               	 446	    2331            	2015		3136                 469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Femmes</a:t>
            </a:r>
            <a:r>
              <a:rPr lang="fr-FR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2695           	345                2170          	1423    		2861                 428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 : </a:t>
            </a:r>
            <a:r>
              <a:rPr lang="fr-FR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B.R.Mitchell</a:t>
            </a:r>
            <a:r>
              <a:rPr lang="fr-FR" sz="6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International </a:t>
            </a:r>
            <a:r>
              <a:rPr lang="fr-FR" sz="6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Historical</a:t>
            </a:r>
            <a:r>
              <a:rPr lang="fr-FR" sz="6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Statistics</a:t>
            </a:r>
            <a:r>
              <a:rPr lang="fr-FR" sz="6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Europe, 1750-1988, </a:t>
            </a:r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Columbia </a:t>
            </a:r>
            <a:r>
              <a:rPr lang="fr-FR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</a:t>
            </a:r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1984.</a:t>
            </a:r>
          </a:p>
          <a:p>
            <a:pPr algn="just"/>
            <a:r>
              <a:rPr lang="fr-FR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63F3C8-97CF-2514-3963-B7D5B5DBD707}"/>
              </a:ext>
            </a:extLst>
          </p:cNvPr>
          <p:cNvSpPr txBox="1"/>
          <p:nvPr/>
        </p:nvSpPr>
        <p:spPr>
          <a:xfrm>
            <a:off x="3049929" y="283172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5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F0AD5-941A-1488-0F7F-640623CD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2200" dirty="0"/>
              <a:t>« Produire, produire encore produire, de faire du charbon c’est aujourd’hui la forme la plus élevée de votre devoir de classe, de votre devoir de Français. » </a:t>
            </a:r>
            <a:r>
              <a:rPr lang="fr-FR" sz="2000" dirty="0"/>
              <a:t>Maurice Thorez, secrétaire général du PCF, discours de WAZIERS, 21 juillet 1945.</a:t>
            </a:r>
            <a:br>
              <a:rPr lang="fr-FR" sz="2000" dirty="0"/>
            </a:br>
            <a:r>
              <a:rPr lang="fr-FR" sz="2000" dirty="0"/>
              <a:t>En 1946, comme les dockers, les mineurs obtiennent un statut nouveau qui améliorent leur situation salariale : régime spécial de retraite, gratuité du logement et du charbon et davantage de congés payés.</a:t>
            </a:r>
            <a:br>
              <a:rPr lang="fr-FR" sz="2000" dirty="0"/>
            </a:br>
            <a:r>
              <a:rPr lang="fr-FR" sz="2000" dirty="0"/>
              <a:t>Ci-dessous photographie des mineurs de  St Etienne qui défilent dans les rues, à bord de camion., mise en scène pour la « Bataille du charbon », septembre1945. </a:t>
            </a:r>
            <a:r>
              <a:rPr lang="fr-FR" sz="1200" dirty="0"/>
              <a:t>Source, X. </a:t>
            </a:r>
            <a:r>
              <a:rPr lang="fr-FR" sz="1200" dirty="0" err="1"/>
              <a:t>Vigna</a:t>
            </a:r>
            <a:r>
              <a:rPr lang="fr-FR" sz="1200" dirty="0"/>
              <a:t>, </a:t>
            </a:r>
            <a:r>
              <a:rPr lang="fr-FR" sz="1200" i="1" dirty="0"/>
              <a:t>Les ouvriers dans la société française, </a:t>
            </a:r>
            <a:r>
              <a:rPr lang="fr-FR" sz="1200" dirty="0"/>
              <a:t>Paris, les Arènes, 2014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790783-484D-7B5F-2EFD-E15B58F8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33" y="1797489"/>
            <a:ext cx="6664306" cy="4351338"/>
          </a:xfrm>
        </p:spPr>
      </p:pic>
    </p:spTree>
    <p:extLst>
      <p:ext uri="{BB962C8B-B14F-4D97-AF65-F5344CB8AC3E}">
        <p14:creationId xmlns:p14="http://schemas.microsoft.com/office/powerpoint/2010/main" val="367663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FDF39-2194-4044-9997-9120D6EC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I- La croissance économique, industrielle, structures de l’emploi et réorganisation du travail et des sociétés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246BD-B4FE-2B4A-9AEA-794B43231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1- Le plan Marshall, l’américanisation des sociétés européennes? 1948-1952</a:t>
            </a:r>
          </a:p>
          <a:p>
            <a:r>
              <a:rPr lang="fr-FR" dirty="0"/>
              <a:t>2- « Bataille de la production » et l’usine au cœur du dispositif productif et de la croissance industrielle mais persistance du dualisme industriel</a:t>
            </a:r>
          </a:p>
          <a:p>
            <a:pPr lvl="1"/>
            <a:r>
              <a:rPr lang="fr-FR" dirty="0"/>
              <a:t> La transformation du travail dans l’industrie et les enjeux sociaux de la modernisation</a:t>
            </a:r>
          </a:p>
          <a:p>
            <a:pPr lvl="1"/>
            <a:r>
              <a:rPr lang="fr-FR" dirty="0"/>
              <a:t>Dualisme industriel</a:t>
            </a:r>
          </a:p>
          <a:p>
            <a:pPr lvl="1"/>
            <a:r>
              <a:rPr lang="fr-FR" dirty="0"/>
              <a:t> district industriel</a:t>
            </a:r>
          </a:p>
          <a:p>
            <a:r>
              <a:rPr lang="fr-FR" dirty="0"/>
              <a:t>3- L’emprise des États sur l’économie et la société est renforcée</a:t>
            </a:r>
          </a:p>
          <a:p>
            <a:pPr lvl="1"/>
            <a:r>
              <a:rPr lang="fr-FR" dirty="0"/>
              <a:t>Planification et nationalisations</a:t>
            </a:r>
          </a:p>
          <a:p>
            <a:r>
              <a:rPr lang="fr-FR" dirty="0"/>
              <a:t>4- Transformation des agricultures et  recul des agriculteurs</a:t>
            </a:r>
          </a:p>
          <a:p>
            <a:pPr lvl="1"/>
            <a:r>
              <a:rPr lang="fr-FR" dirty="0"/>
              <a:t>Remembrement, intégration plus forte à l’économie de marché, mécanisation, changements dans l’organisation du travail</a:t>
            </a:r>
          </a:p>
        </p:txBody>
      </p:sp>
    </p:spTree>
    <p:extLst>
      <p:ext uri="{BB962C8B-B14F-4D97-AF65-F5344CB8AC3E}">
        <p14:creationId xmlns:p14="http://schemas.microsoft.com/office/powerpoint/2010/main" val="37740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348A1-C38B-844B-98D7-5B9576ED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de la structure sociale de 1851 à 1986</a:t>
            </a:r>
            <a:br>
              <a:rPr lang="fr-FR" dirty="0"/>
            </a:br>
            <a:r>
              <a:rPr lang="fr-FR" dirty="0"/>
              <a:t>en France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8090A40-3AB5-634A-88C7-B282E7FCB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144" y="1824587"/>
            <a:ext cx="7755467" cy="4802187"/>
          </a:xfrm>
        </p:spPr>
      </p:pic>
    </p:spTree>
    <p:extLst>
      <p:ext uri="{BB962C8B-B14F-4D97-AF65-F5344CB8AC3E}">
        <p14:creationId xmlns:p14="http://schemas.microsoft.com/office/powerpoint/2010/main" val="73975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EFED0-338C-AE39-2F26-C22C1404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168813"/>
            <a:ext cx="10636348" cy="804386"/>
          </a:xfrm>
        </p:spPr>
        <p:txBody>
          <a:bodyPr>
            <a:noAutofit/>
          </a:bodyPr>
          <a:lstStyle/>
          <a:p>
            <a:r>
              <a:rPr lang="fr-FR" sz="2000" dirty="0"/>
              <a:t>L’usine « Moulinex » d’appareils électroménagers, à Alençon, en 1960, une usine où travaillent essentiellement des ouvrières. L’usine prend une place très importante dans le territoire, à la lisière de la ville. </a:t>
            </a:r>
            <a:r>
              <a:rPr lang="fr-FR" sz="1600" dirty="0"/>
              <a:t>Source, X. </a:t>
            </a:r>
            <a:r>
              <a:rPr lang="fr-FR" sz="1600" dirty="0" err="1"/>
              <a:t>Vigna</a:t>
            </a:r>
            <a:r>
              <a:rPr lang="fr-FR" sz="1600" dirty="0"/>
              <a:t>, </a:t>
            </a:r>
            <a:r>
              <a:rPr lang="fr-FR" sz="1600" i="1" dirty="0"/>
              <a:t>Les ouvriers dans la société française</a:t>
            </a:r>
            <a:r>
              <a:rPr lang="fr-FR" sz="1600" dirty="0"/>
              <a:t>, Paris, les Arènes, 2014.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A3CFA5-29A1-73A2-B0B2-4EC3C47B3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455" y="973198"/>
            <a:ext cx="8201465" cy="7080402"/>
          </a:xfrm>
        </p:spPr>
      </p:pic>
    </p:spTree>
    <p:extLst>
      <p:ext uri="{BB962C8B-B14F-4D97-AF65-F5344CB8AC3E}">
        <p14:creationId xmlns:p14="http://schemas.microsoft.com/office/powerpoint/2010/main" val="250553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BB5FD-218F-92E1-8950-3C1DBF0E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2525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100" dirty="0"/>
              <a:t>L’intérieur de l’usine Moulinex d’Alençon et le travail « posté » des femmes, rivées à leur table et à leur machine.</a:t>
            </a:r>
            <a:br>
              <a:rPr lang="fr-FR" sz="3100" dirty="0"/>
            </a:br>
            <a:r>
              <a:rPr lang="fr-FR" sz="3100" dirty="0"/>
              <a:t> </a:t>
            </a:r>
            <a:r>
              <a:rPr lang="fr-FR" sz="1300" dirty="0"/>
              <a:t>Source, X. </a:t>
            </a:r>
            <a:r>
              <a:rPr lang="fr-FR" sz="1300" dirty="0" err="1"/>
              <a:t>Vigna</a:t>
            </a:r>
            <a:r>
              <a:rPr lang="fr-FR" sz="1300" dirty="0"/>
              <a:t>, </a:t>
            </a:r>
            <a:r>
              <a:rPr lang="fr-FR" sz="1300" i="1" dirty="0"/>
              <a:t>Les ouvriers dans la société française, </a:t>
            </a:r>
            <a:r>
              <a:rPr lang="fr-FR" sz="1300" dirty="0"/>
              <a:t>Paris, les Arènes, 2014.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77C451-6035-31E4-F674-FCA66BD76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529" y="1820019"/>
            <a:ext cx="5616600" cy="4680501"/>
          </a:xfrm>
        </p:spPr>
      </p:pic>
    </p:spTree>
    <p:extLst>
      <p:ext uri="{BB962C8B-B14F-4D97-AF65-F5344CB8AC3E}">
        <p14:creationId xmlns:p14="http://schemas.microsoft.com/office/powerpoint/2010/main" val="63526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600DC-6554-BC4F-BAE3-BCE265B7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7" y="336989"/>
            <a:ext cx="10515600" cy="1325563"/>
          </a:xfrm>
        </p:spPr>
        <p:txBody>
          <a:bodyPr>
            <a:noAutofit/>
          </a:bodyPr>
          <a:lstStyle/>
          <a:p>
            <a:r>
              <a:rPr lang="fr-FR" sz="3600" dirty="0"/>
              <a:t>Le travail à la chaîne dans le secteur automobile, aux usines Renault Billancourt. Les femmes interviennent pour les finitions sur les voitures, ici la 4CV voiture populaire par excellence.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AE9141E-6F6E-D246-8AAA-5102E223E07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998" y="2036640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2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7C2E0-29FB-B0F1-206D-79051BEC6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Population active agricole masculine employée dans l’agriculture en % de la population active.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88841-0F2C-ACEC-501B-986A19073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		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1800	 1860		1910		1950	   	1985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Grande-Bretagne  	51 	   32		15		  9		4</a:t>
            </a: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Allemagne		57	   50		27		 18		5</a:t>
            </a: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France			65	   52		41		 30		8</a:t>
            </a: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Italie 			74	   70		58		 42		9</a:t>
            </a:r>
          </a:p>
          <a:p>
            <a:pPr algn="just">
              <a:lnSpc>
                <a:spcPct val="115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Belgique		63	   47		24		 13		3</a:t>
            </a:r>
          </a:p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 : P. Bairoch, « Les trois révolutions agricoles », p. 339.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95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CA1E7A-A8E8-C243-8513-C9EC27D7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révolution silencieuse : le tracteur entre massivement dans les campagnes européennes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639537B-8E8B-DA48-8FDE-B84688979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22" y="2720623"/>
            <a:ext cx="6172200" cy="3256227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850F8D-6A17-8D49-B7CA-1D96ADE873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9" y="1972379"/>
            <a:ext cx="457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49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754</Words>
  <Application>Microsoft Macintosh PowerPoint</Application>
  <PresentationFormat>Grand écran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Les sociétés européennes face à la croissance, la production intensifiée, les recompositions sociales la consommation de masse et les politiques sociales, de 1945 aux années 1970</vt:lpstr>
      <vt:lpstr>« Produire, produire encore produire, de faire du charbon c’est aujourd’hui la forme la plus élevée de votre devoir de classe, de votre devoir de Français. » Maurice Thorez, secrétaire général du PCF, discours de WAZIERS, 21 juillet 1945. En 1946, comme les dockers, les mineurs obtiennent un statut nouveau qui améliorent leur situation salariale : régime spécial de retraite, gratuité du logement et du charbon et davantage de congés payés. Ci-dessous photographie des mineurs de  St Etienne qui défilent dans les rues, à bord de camion., mise en scène pour la « Bataille du charbon », septembre1945. Source, X. Vigna, Les ouvriers dans la société française, Paris, les Arènes, 2014</vt:lpstr>
      <vt:lpstr>I- La croissance économique, industrielle, structures de l’emploi et réorganisation du travail et des sociétés</vt:lpstr>
      <vt:lpstr>Evolution de la structure sociale de 1851 à 1986 en France</vt:lpstr>
      <vt:lpstr>L’usine « Moulinex » d’appareils électroménagers, à Alençon, en 1960, une usine où travaillent essentiellement des ouvrières. L’usine prend une place très importante dans le territoire, à la lisière de la ville. Source, X. Vigna, Les ouvriers dans la société française, Paris, les Arènes, 2014.</vt:lpstr>
      <vt:lpstr>L’intérieur de l’usine Moulinex d’Alençon et le travail « posté » des femmes, rivées à leur table et à leur machine.  Source, X. Vigna, Les ouvriers dans la société française, Paris, les Arènes, 2014.</vt:lpstr>
      <vt:lpstr>Le travail à la chaîne dans le secteur automobile, aux usines Renault Billancourt. Les femmes interviennent pour les finitions sur les voitures, ici la 4CV voiture populaire par excellence.</vt:lpstr>
      <vt:lpstr>Population active agricole masculine employée dans l’agriculture en % de la population active.</vt:lpstr>
      <vt:lpstr>La révolution silencieuse : le tracteur entre massivement dans les campagnes européennes</vt:lpstr>
      <vt:lpstr>  La population active des services, secteur privilégié de concentration professionnelle des classes moyennes, chiffres en milliers ; l’année est spécifiée.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sociétés européennes face à la croissance, la production intensifiée, la consommation de masse et les politiques sociales, de 1945 aux années 1970</dc:title>
  <dc:creator>Microsoft Office User</dc:creator>
  <cp:lastModifiedBy>Isabelle Lespinet-Moret</cp:lastModifiedBy>
  <cp:revision>14</cp:revision>
  <dcterms:created xsi:type="dcterms:W3CDTF">2021-03-23T09:33:11Z</dcterms:created>
  <dcterms:modified xsi:type="dcterms:W3CDTF">2025-03-12T14:47:51Z</dcterms:modified>
</cp:coreProperties>
</file>