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5" r:id="rId2"/>
    <p:sldId id="306" r:id="rId3"/>
    <p:sldId id="307" r:id="rId4"/>
    <p:sldId id="259" r:id="rId5"/>
    <p:sldId id="256" r:id="rId6"/>
    <p:sldId id="257" r:id="rId7"/>
    <p:sldId id="260" r:id="rId8"/>
    <p:sldId id="261" r:id="rId9"/>
    <p:sldId id="269" r:id="rId10"/>
    <p:sldId id="262" r:id="rId11"/>
    <p:sldId id="308" r:id="rId12"/>
    <p:sldId id="309" r:id="rId13"/>
    <p:sldId id="310" r:id="rId14"/>
    <p:sldId id="263" r:id="rId15"/>
    <p:sldId id="264" r:id="rId16"/>
    <p:sldId id="266" r:id="rId17"/>
    <p:sldId id="267" r:id="rId18"/>
    <p:sldId id="268" r:id="rId19"/>
    <p:sldId id="31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1"/>
  </p:normalViewPr>
  <p:slideViewPr>
    <p:cSldViewPr snapToGrid="0">
      <p:cViewPr varScale="1">
        <p:scale>
          <a:sx n="109" d="100"/>
          <a:sy n="109" d="100"/>
        </p:scale>
        <p:origin x="6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5AD1A4-2165-C8BE-7C10-71672A1C100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82B018B-5587-508E-65B2-FD65A7CDC2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14693F5-41B8-1120-6F5B-92D5D3365D4D}"/>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5" name="Espace réservé du pied de page 4">
            <a:extLst>
              <a:ext uri="{FF2B5EF4-FFF2-40B4-BE49-F238E27FC236}">
                <a16:creationId xmlns:a16="http://schemas.microsoft.com/office/drawing/2014/main" id="{9FE0A067-8A25-E502-D645-57B115FF8D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202F1C3-E44B-76EC-BC55-55ACD26505AD}"/>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204366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58BD83-6645-95C3-93C7-3D434FB3F04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7599DE6-52DB-CA18-EAA3-B54062CB35E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E272721-F138-3479-6A1A-A901AAE6319B}"/>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5" name="Espace réservé du pied de page 4">
            <a:extLst>
              <a:ext uri="{FF2B5EF4-FFF2-40B4-BE49-F238E27FC236}">
                <a16:creationId xmlns:a16="http://schemas.microsoft.com/office/drawing/2014/main" id="{02D5B8B9-652A-F5F3-F79B-C53092A480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B0394C-E83B-4A71-0B0B-6D389AF48ACE}"/>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28354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2E62E48-E35B-CBEF-805E-ABE2B48427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C1EE44F-A3A8-1BA8-F729-BDC9CBEF9D6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E24273-04C7-F75C-0B26-22065A6A1AC9}"/>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5" name="Espace réservé du pied de page 4">
            <a:extLst>
              <a:ext uri="{FF2B5EF4-FFF2-40B4-BE49-F238E27FC236}">
                <a16:creationId xmlns:a16="http://schemas.microsoft.com/office/drawing/2014/main" id="{45D3132B-54B2-CC94-94C7-D78C01BF90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496846-21B5-0DC6-C196-BD5AAAFCC7B4}"/>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87953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F27B8-0EE6-459E-0232-2B582FED3E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828926F-1A2F-D88C-A072-1C9F9B8DD03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42BB65-6C18-3BB9-8FD5-4FA17790B87A}"/>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5" name="Espace réservé du pied de page 4">
            <a:extLst>
              <a:ext uri="{FF2B5EF4-FFF2-40B4-BE49-F238E27FC236}">
                <a16:creationId xmlns:a16="http://schemas.microsoft.com/office/drawing/2014/main" id="{CDAE5765-188F-8EF6-4CCF-9465BC68D3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3872D3-4B41-C438-D1B9-B3E1796A7809}"/>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3181287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4F10CC-1E32-D842-8F5D-86297B0CB69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CB87516-D85E-764D-195D-66C05B0875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2D4740A-2234-E7A6-2DFD-D0C214FB0A9C}"/>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5" name="Espace réservé du pied de page 4">
            <a:extLst>
              <a:ext uri="{FF2B5EF4-FFF2-40B4-BE49-F238E27FC236}">
                <a16:creationId xmlns:a16="http://schemas.microsoft.com/office/drawing/2014/main" id="{F1F50D46-B047-FC35-3DAC-6883E48755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402E99-D8E7-1DE1-60DD-4B06F771F12E}"/>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36027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50B5E7-0391-2F42-B846-8ACB42AB188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707718B-7BE4-5E6B-083C-71EE1A7BDE4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30A5A76-80C5-8E13-FD20-24D4E3D6558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B3E0E60-4D6F-5458-B416-E56DBBBEEF7C}"/>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6" name="Espace réservé du pied de page 5">
            <a:extLst>
              <a:ext uri="{FF2B5EF4-FFF2-40B4-BE49-F238E27FC236}">
                <a16:creationId xmlns:a16="http://schemas.microsoft.com/office/drawing/2014/main" id="{67142114-08FB-06D1-8F5F-2F5643A92C5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F7BF4DC-2B74-FAE6-D818-8A70E8571A47}"/>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378770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C607AC-4321-9066-85F0-F27E2322D58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B2CB05A-8BA7-C42F-86D1-E8DA1E8EA2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F67A423-6640-4EC7-778C-F3C954E5E73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2E994D5-6707-F3DD-B699-1C525CEB8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4DC73F-BE1F-14A8-89CA-98D39A5AD0F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8EE6BA4-99B5-F8ED-E621-9C7C755A8D9C}"/>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8" name="Espace réservé du pied de page 7">
            <a:extLst>
              <a:ext uri="{FF2B5EF4-FFF2-40B4-BE49-F238E27FC236}">
                <a16:creationId xmlns:a16="http://schemas.microsoft.com/office/drawing/2014/main" id="{1D194427-81B9-618B-5949-387531C10F0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24B6421-1E48-AD85-A49E-BA3398F89F6D}"/>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214836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B9CA7D-63B9-E17C-D4AF-330210280B3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331F3D0-FC69-A5C9-94F7-39031ACE823B}"/>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4" name="Espace réservé du pied de page 3">
            <a:extLst>
              <a:ext uri="{FF2B5EF4-FFF2-40B4-BE49-F238E27FC236}">
                <a16:creationId xmlns:a16="http://schemas.microsoft.com/office/drawing/2014/main" id="{82569CAC-E0A9-C046-12C1-7228A8EF8BC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2B23F0-5276-453C-A67E-5210B4505A70}"/>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106711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D5627F0-DD8A-72D2-39E9-A50EEDBCC2DD}"/>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3" name="Espace réservé du pied de page 2">
            <a:extLst>
              <a:ext uri="{FF2B5EF4-FFF2-40B4-BE49-F238E27FC236}">
                <a16:creationId xmlns:a16="http://schemas.microsoft.com/office/drawing/2014/main" id="{8E289024-EC77-A3A7-8FF0-9C742E0C2FE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DC3C210-A344-65C8-96DB-A54A7764E37F}"/>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3485924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C9E39-2FD0-E7D4-B6DC-50B88A891EB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4CC9FC7-CB50-F3ED-5B91-65189B7576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B8DED13-486C-03B3-E75C-F4A5629C1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5343CEF-D64D-2556-0FC1-9DB331243665}"/>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6" name="Espace réservé du pied de page 5">
            <a:extLst>
              <a:ext uri="{FF2B5EF4-FFF2-40B4-BE49-F238E27FC236}">
                <a16:creationId xmlns:a16="http://schemas.microsoft.com/office/drawing/2014/main" id="{949EAD24-6BB7-A52D-C5ED-5F072DB885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D3AF984-7497-7645-A861-611B46202D15}"/>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1731978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D9A29-47C4-2EEA-230F-94E9E8BB40F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FB95BD0-56D1-FD77-E4A9-9B7561D1D5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ED3DDBA-0658-ED97-8ED8-DF7BD6AA1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A311D5D-8456-15D8-3526-C0635998E87A}"/>
              </a:ext>
            </a:extLst>
          </p:cNvPr>
          <p:cNvSpPr>
            <a:spLocks noGrp="1"/>
          </p:cNvSpPr>
          <p:nvPr>
            <p:ph type="dt" sz="half" idx="10"/>
          </p:nvPr>
        </p:nvSpPr>
        <p:spPr/>
        <p:txBody>
          <a:bodyPr/>
          <a:lstStyle/>
          <a:p>
            <a:fld id="{CF529843-80E3-174E-ABAA-938F6D67F97F}" type="datetimeFigureOut">
              <a:rPr lang="fr-FR" smtClean="0"/>
              <a:t>19/03/2026</a:t>
            </a:fld>
            <a:endParaRPr lang="fr-FR"/>
          </a:p>
        </p:txBody>
      </p:sp>
      <p:sp>
        <p:nvSpPr>
          <p:cNvPr id="6" name="Espace réservé du pied de page 5">
            <a:extLst>
              <a:ext uri="{FF2B5EF4-FFF2-40B4-BE49-F238E27FC236}">
                <a16:creationId xmlns:a16="http://schemas.microsoft.com/office/drawing/2014/main" id="{402561A5-0E4B-A919-B50C-C8D6878F355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F35B82A-4DBF-E637-CA13-0A8A7409910C}"/>
              </a:ext>
            </a:extLst>
          </p:cNvPr>
          <p:cNvSpPr>
            <a:spLocks noGrp="1"/>
          </p:cNvSpPr>
          <p:nvPr>
            <p:ph type="sldNum" sz="quarter" idx="12"/>
          </p:nvPr>
        </p:nvSpPr>
        <p:spPr/>
        <p:txBody>
          <a:bodyPr/>
          <a:lstStyle/>
          <a:p>
            <a:fld id="{691DE277-CBE8-B54B-AE1D-7333E68FD6E9}" type="slidenum">
              <a:rPr lang="fr-FR" smtClean="0"/>
              <a:t>‹N°›</a:t>
            </a:fld>
            <a:endParaRPr lang="fr-FR"/>
          </a:p>
        </p:txBody>
      </p:sp>
    </p:spTree>
    <p:extLst>
      <p:ext uri="{BB962C8B-B14F-4D97-AF65-F5344CB8AC3E}">
        <p14:creationId xmlns:p14="http://schemas.microsoft.com/office/powerpoint/2010/main" val="137675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83CE51-86B2-85FA-BB46-CEDF4BFF4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6AF321-35F4-AA2E-D1C6-F8E0681EF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9958E9-3B71-B5C9-C4FE-24FB40446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29843-80E3-174E-ABAA-938F6D67F97F}" type="datetimeFigureOut">
              <a:rPr lang="fr-FR" smtClean="0"/>
              <a:t>19/03/2026</a:t>
            </a:fld>
            <a:endParaRPr lang="fr-FR"/>
          </a:p>
        </p:txBody>
      </p:sp>
      <p:sp>
        <p:nvSpPr>
          <p:cNvPr id="5" name="Espace réservé du pied de page 4">
            <a:extLst>
              <a:ext uri="{FF2B5EF4-FFF2-40B4-BE49-F238E27FC236}">
                <a16:creationId xmlns:a16="http://schemas.microsoft.com/office/drawing/2014/main" id="{686113E2-F52E-2BA7-687F-E39A9FB4C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DB3896F-B8AD-C756-D549-5DA2B011E7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DE277-CBE8-B54B-AE1D-7333E68FD6E9}" type="slidenum">
              <a:rPr lang="fr-FR" smtClean="0"/>
              <a:t>‹N°›</a:t>
            </a:fld>
            <a:endParaRPr lang="fr-FR"/>
          </a:p>
        </p:txBody>
      </p:sp>
    </p:spTree>
    <p:extLst>
      <p:ext uri="{BB962C8B-B14F-4D97-AF65-F5344CB8AC3E}">
        <p14:creationId xmlns:p14="http://schemas.microsoft.com/office/powerpoint/2010/main" val="1541694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journals.openedition.org/imagesrevues/14158#ftn6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5C2CEA-314E-15F1-C1B1-9950D30A601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1A6C81E-0F2C-707D-A64C-8046BEAAD724}"/>
              </a:ext>
            </a:extLst>
          </p:cNvPr>
          <p:cNvSpPr>
            <a:spLocks noGrp="1"/>
          </p:cNvSpPr>
          <p:nvPr>
            <p:ph idx="1"/>
          </p:nvPr>
        </p:nvSpPr>
        <p:spPr/>
        <p:txBody>
          <a:bodyPr/>
          <a:lstStyle/>
          <a:p>
            <a:endParaRPr lang="fr-FR" dirty="0"/>
          </a:p>
        </p:txBody>
      </p:sp>
      <p:sp>
        <p:nvSpPr>
          <p:cNvPr id="5" name="ZoneTexte 4">
            <a:extLst>
              <a:ext uri="{FF2B5EF4-FFF2-40B4-BE49-F238E27FC236}">
                <a16:creationId xmlns:a16="http://schemas.microsoft.com/office/drawing/2014/main" id="{AA24050A-F263-FECC-D6C8-FED3B292A5DD}"/>
              </a:ext>
            </a:extLst>
          </p:cNvPr>
          <p:cNvSpPr txBox="1"/>
          <p:nvPr/>
        </p:nvSpPr>
        <p:spPr>
          <a:xfrm>
            <a:off x="3048000" y="1720840"/>
            <a:ext cx="6096000" cy="3416320"/>
          </a:xfrm>
          <a:prstGeom prst="rect">
            <a:avLst/>
          </a:prstGeom>
          <a:noFill/>
        </p:spPr>
        <p:txBody>
          <a:bodyPr wrap="square">
            <a:spAutoFit/>
          </a:bodyPr>
          <a:lstStyle/>
          <a:p>
            <a:r>
              <a:rPr lang="fr-FR" dirty="0">
                <a:solidFill>
                  <a:srgbClr val="131313"/>
                </a:solidFill>
                <a:effectLst/>
              </a:rPr>
              <a:t>les perturbations écologiques de l’environnement ne sont que la partie visible d’un mal plus profond et plus considérable, relatif aux façons de vivre et d’être en société sur cette planète. L’écologie environnementale devrait être pensée d’un seul tenant avec l’écologie sociale et l’écologie mentale, à travers une écosophie de caractère éthico-politique. Il ne s’agit pas d’unifier arbitrairement sous une idéologie de rechange des domaines foncièrement hétérogènes, mais de faire s’étayer les unes les autres des pratiques innovatrices de recomposition des subjectivités individuelles et collectives, au sein de nouveaux contextes technico-scientifiques et des nouvelles coordonnées géopolitiques."</a:t>
            </a:r>
            <a:endParaRPr lang="fr-FR" dirty="0"/>
          </a:p>
        </p:txBody>
      </p:sp>
    </p:spTree>
    <p:extLst>
      <p:ext uri="{BB962C8B-B14F-4D97-AF65-F5344CB8AC3E}">
        <p14:creationId xmlns:p14="http://schemas.microsoft.com/office/powerpoint/2010/main" val="1631052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A25D5-3E1A-C4B0-6645-2B978601E947}"/>
              </a:ext>
            </a:extLst>
          </p:cNvPr>
          <p:cNvSpPr>
            <a:spLocks noGrp="1"/>
          </p:cNvSpPr>
          <p:nvPr>
            <p:ph type="title"/>
          </p:nvPr>
        </p:nvSpPr>
        <p:spPr/>
        <p:txBody>
          <a:bodyPr>
            <a:normAutofit fontScale="90000"/>
          </a:bodyPr>
          <a:lstStyle/>
          <a:p>
            <a:r>
              <a:rPr lang="fr-FR" sz="3100" dirty="0"/>
              <a:t>Ana </a:t>
            </a:r>
            <a:r>
              <a:rPr lang="fr-FR" sz="3100" dirty="0" err="1"/>
              <a:t>Mendieta</a:t>
            </a:r>
            <a:r>
              <a:rPr lang="fr-FR" sz="3100" dirty="0"/>
              <a:t>, </a:t>
            </a:r>
            <a:r>
              <a:rPr lang="fr-FR" sz="3100" dirty="0" err="1"/>
              <a:t>Untitled</a:t>
            </a:r>
            <a:r>
              <a:rPr lang="fr-FR" sz="3100" dirty="0"/>
              <a:t> (Facial </a:t>
            </a:r>
            <a:r>
              <a:rPr lang="fr-FR" sz="3100" dirty="0" err="1"/>
              <a:t>Hair</a:t>
            </a:r>
            <a:r>
              <a:rPr lang="fr-FR" sz="3100" dirty="0"/>
              <a:t> Transplants), 1972 /1997.</a:t>
            </a:r>
            <a:br>
              <a:rPr lang="fr-FR" sz="3100" dirty="0"/>
            </a:br>
            <a:r>
              <a:rPr lang="fr-FR" sz="3100" dirty="0"/>
              <a:t>© The </a:t>
            </a:r>
            <a:r>
              <a:rPr lang="fr-FR" sz="3100" dirty="0" err="1"/>
              <a:t>estate</a:t>
            </a:r>
            <a:r>
              <a:rPr lang="fr-FR" sz="3100" dirty="0"/>
              <a:t> of Ana </a:t>
            </a:r>
            <a:r>
              <a:rPr lang="fr-FR" sz="3100" dirty="0" err="1"/>
              <a:t>Mendieta</a:t>
            </a:r>
            <a:r>
              <a:rPr lang="fr-FR" sz="3100" dirty="0"/>
              <a:t>, </a:t>
            </a:r>
            <a:r>
              <a:rPr lang="fr-FR" sz="3100" dirty="0" err="1"/>
              <a:t>courtesy</a:t>
            </a:r>
            <a:r>
              <a:rPr lang="fr-FR" sz="3100" dirty="0"/>
              <a:t> Galerie Lelong, New York.</a:t>
            </a:r>
            <a:br>
              <a:rPr lang="fr-FR" dirty="0"/>
            </a:br>
            <a:endParaRPr lang="fr-FR" dirty="0"/>
          </a:p>
        </p:txBody>
      </p:sp>
      <p:pic>
        <p:nvPicPr>
          <p:cNvPr id="5" name="Espace réservé du contenu 4">
            <a:extLst>
              <a:ext uri="{FF2B5EF4-FFF2-40B4-BE49-F238E27FC236}">
                <a16:creationId xmlns:a16="http://schemas.microsoft.com/office/drawing/2014/main" id="{76C875BF-A466-74BA-DBD7-B41038BB8709}"/>
              </a:ext>
            </a:extLst>
          </p:cNvPr>
          <p:cNvPicPr>
            <a:picLocks noGrp="1" noChangeAspect="1"/>
          </p:cNvPicPr>
          <p:nvPr>
            <p:ph idx="1"/>
          </p:nvPr>
        </p:nvPicPr>
        <p:blipFill>
          <a:blip r:embed="rId2"/>
          <a:stretch>
            <a:fillRect/>
          </a:stretch>
        </p:blipFill>
        <p:spPr>
          <a:xfrm>
            <a:off x="1758950" y="2051844"/>
            <a:ext cx="8674100" cy="3898900"/>
          </a:xfrm>
        </p:spPr>
      </p:pic>
    </p:spTree>
    <p:extLst>
      <p:ext uri="{BB962C8B-B14F-4D97-AF65-F5344CB8AC3E}">
        <p14:creationId xmlns:p14="http://schemas.microsoft.com/office/powerpoint/2010/main" val="1488804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D96084-13DE-5010-4D7F-914DA8DE06C1}"/>
              </a:ext>
            </a:extLst>
          </p:cNvPr>
          <p:cNvSpPr>
            <a:spLocks noGrp="1"/>
          </p:cNvSpPr>
          <p:nvPr>
            <p:ph type="title"/>
          </p:nvPr>
        </p:nvSpPr>
        <p:spPr/>
        <p:txBody>
          <a:bodyPr>
            <a:normAutofit fontScale="90000"/>
          </a:bodyPr>
          <a:lstStyle/>
          <a:p>
            <a:r>
              <a:rPr lang="fr-FR" sz="3100" dirty="0"/>
              <a:t>Ana </a:t>
            </a:r>
            <a:r>
              <a:rPr lang="fr-FR" sz="3100" dirty="0" err="1"/>
              <a:t>Mendieta</a:t>
            </a:r>
            <a:r>
              <a:rPr lang="fr-FR" sz="3100" dirty="0"/>
              <a:t>, </a:t>
            </a:r>
            <a:r>
              <a:rPr lang="fr-FR" sz="3100" i="1" dirty="0" err="1"/>
              <a:t>Rape</a:t>
            </a:r>
            <a:r>
              <a:rPr lang="fr-FR" sz="3100" i="1" dirty="0"/>
              <a:t> </a:t>
            </a:r>
            <a:r>
              <a:rPr lang="fr-FR" sz="3100" i="1" dirty="0" err="1"/>
              <a:t>Scene</a:t>
            </a:r>
            <a:r>
              <a:rPr lang="fr-FR" sz="3100" dirty="0"/>
              <a:t>, 1973, Tate, Londres.</a:t>
            </a:r>
            <a:br>
              <a:rPr lang="fr-FR" sz="3100" dirty="0"/>
            </a:br>
            <a:r>
              <a:rPr lang="fr-FR" sz="3100" dirty="0"/>
              <a:t>© The </a:t>
            </a:r>
            <a:r>
              <a:rPr lang="fr-FR" sz="3100" dirty="0" err="1"/>
              <a:t>estate</a:t>
            </a:r>
            <a:r>
              <a:rPr lang="fr-FR" sz="3100" dirty="0"/>
              <a:t> of Ana </a:t>
            </a:r>
            <a:r>
              <a:rPr lang="fr-FR" sz="3100" dirty="0" err="1"/>
              <a:t>Mendieta</a:t>
            </a:r>
            <a:r>
              <a:rPr lang="fr-FR" sz="3100" dirty="0"/>
              <a:t>, </a:t>
            </a:r>
            <a:r>
              <a:rPr lang="fr-FR" sz="3100" dirty="0" err="1"/>
              <a:t>courtesy</a:t>
            </a:r>
            <a:r>
              <a:rPr lang="fr-FR" sz="3100" dirty="0"/>
              <a:t> Galerie Lelong, New York.</a:t>
            </a:r>
            <a:br>
              <a:rPr lang="fr-FR" dirty="0"/>
            </a:br>
            <a:endParaRPr lang="fr-FR" dirty="0"/>
          </a:p>
        </p:txBody>
      </p:sp>
      <p:pic>
        <p:nvPicPr>
          <p:cNvPr id="5" name="Espace réservé du contenu 4">
            <a:extLst>
              <a:ext uri="{FF2B5EF4-FFF2-40B4-BE49-F238E27FC236}">
                <a16:creationId xmlns:a16="http://schemas.microsoft.com/office/drawing/2014/main" id="{0AAE4ADF-B2B4-0ABB-707F-B566901EAC9B}"/>
              </a:ext>
            </a:extLst>
          </p:cNvPr>
          <p:cNvPicPr>
            <a:picLocks noGrp="1" noChangeAspect="1"/>
          </p:cNvPicPr>
          <p:nvPr>
            <p:ph idx="1"/>
          </p:nvPr>
        </p:nvPicPr>
        <p:blipFill>
          <a:blip r:embed="rId2"/>
          <a:stretch>
            <a:fillRect/>
          </a:stretch>
        </p:blipFill>
        <p:spPr>
          <a:xfrm>
            <a:off x="4608726" y="1825625"/>
            <a:ext cx="2974547" cy="4351338"/>
          </a:xfrm>
        </p:spPr>
      </p:pic>
    </p:spTree>
    <p:extLst>
      <p:ext uri="{BB962C8B-B14F-4D97-AF65-F5344CB8AC3E}">
        <p14:creationId xmlns:p14="http://schemas.microsoft.com/office/powerpoint/2010/main" val="1325663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631DC1-BFF0-B521-B2D8-77DBE5E12D4E}"/>
              </a:ext>
            </a:extLst>
          </p:cNvPr>
          <p:cNvSpPr>
            <a:spLocks noGrp="1"/>
          </p:cNvSpPr>
          <p:nvPr>
            <p:ph type="title"/>
          </p:nvPr>
        </p:nvSpPr>
        <p:spPr/>
        <p:txBody>
          <a:bodyPr>
            <a:normAutofit/>
          </a:bodyPr>
          <a:lstStyle/>
          <a:p>
            <a:r>
              <a:rPr lang="fr-FR" sz="1800" dirty="0"/>
              <a:t>A </a:t>
            </a:r>
            <a:r>
              <a:rPr lang="fr-FR" sz="1800" dirty="0" err="1"/>
              <a:t>still</a:t>
            </a:r>
            <a:r>
              <a:rPr lang="fr-FR" sz="1800" dirty="0"/>
              <a:t> </a:t>
            </a:r>
            <a:r>
              <a:rPr lang="fr-FR" sz="1800" dirty="0" err="1"/>
              <a:t>from</a:t>
            </a:r>
            <a:r>
              <a:rPr lang="fr-FR" sz="1800" dirty="0"/>
              <a:t> the film Chicken </a:t>
            </a:r>
            <a:r>
              <a:rPr lang="fr-FR" sz="1800" dirty="0" err="1"/>
              <a:t>Movie</a:t>
            </a:r>
            <a:r>
              <a:rPr lang="fr-FR" sz="1800" dirty="0"/>
              <a:t>, Chicken Piece by Ana </a:t>
            </a:r>
            <a:r>
              <a:rPr lang="fr-FR" sz="1800" dirty="0" err="1"/>
              <a:t>Mendieta</a:t>
            </a:r>
            <a:r>
              <a:rPr lang="fr-FR" sz="1800" dirty="0"/>
              <a:t>, 1972. Source: Ana </a:t>
            </a:r>
            <a:r>
              <a:rPr lang="fr-FR" sz="1800" dirty="0" err="1"/>
              <a:t>Mendieta</a:t>
            </a:r>
            <a:r>
              <a:rPr lang="fr-FR" sz="1800" dirty="0"/>
              <a:t> </a:t>
            </a:r>
            <a:r>
              <a:rPr lang="fr-FR" sz="1800" dirty="0" err="1"/>
              <a:t>Estate</a:t>
            </a:r>
            <a:endParaRPr lang="fr-FR" sz="1800" dirty="0"/>
          </a:p>
        </p:txBody>
      </p:sp>
      <p:pic>
        <p:nvPicPr>
          <p:cNvPr id="5" name="Espace réservé du contenu 4">
            <a:extLst>
              <a:ext uri="{FF2B5EF4-FFF2-40B4-BE49-F238E27FC236}">
                <a16:creationId xmlns:a16="http://schemas.microsoft.com/office/drawing/2014/main" id="{CB161800-D46D-4754-27B0-D2CFBADD2EDE}"/>
              </a:ext>
            </a:extLst>
          </p:cNvPr>
          <p:cNvPicPr>
            <a:picLocks noGrp="1" noChangeAspect="1"/>
          </p:cNvPicPr>
          <p:nvPr>
            <p:ph idx="1"/>
          </p:nvPr>
        </p:nvPicPr>
        <p:blipFill>
          <a:blip r:embed="rId2"/>
          <a:stretch>
            <a:fillRect/>
          </a:stretch>
        </p:blipFill>
        <p:spPr>
          <a:xfrm>
            <a:off x="3751386" y="1267368"/>
            <a:ext cx="4607168" cy="5372165"/>
          </a:xfrm>
        </p:spPr>
      </p:pic>
    </p:spTree>
    <p:extLst>
      <p:ext uri="{BB962C8B-B14F-4D97-AF65-F5344CB8AC3E}">
        <p14:creationId xmlns:p14="http://schemas.microsoft.com/office/powerpoint/2010/main" val="115632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FAE92-2829-CF58-CC2D-7E9E11C80B82}"/>
              </a:ext>
            </a:extLst>
          </p:cNvPr>
          <p:cNvSpPr>
            <a:spLocks noGrp="1"/>
          </p:cNvSpPr>
          <p:nvPr>
            <p:ph type="title"/>
          </p:nvPr>
        </p:nvSpPr>
        <p:spPr/>
        <p:txBody>
          <a:bodyPr>
            <a:normAutofit/>
          </a:bodyPr>
          <a:lstStyle/>
          <a:p>
            <a:r>
              <a:rPr lang="fr-FR" sz="2800" dirty="0"/>
              <a:t>A </a:t>
            </a:r>
            <a:r>
              <a:rPr lang="fr-FR" sz="2800" dirty="0" err="1"/>
              <a:t>still</a:t>
            </a:r>
            <a:r>
              <a:rPr lang="fr-FR" sz="2800" dirty="0"/>
              <a:t> </a:t>
            </a:r>
            <a:r>
              <a:rPr lang="fr-FR" sz="2800" dirty="0" err="1"/>
              <a:t>from</a:t>
            </a:r>
            <a:r>
              <a:rPr lang="fr-FR" sz="2800" dirty="0"/>
              <a:t> the film </a:t>
            </a:r>
            <a:r>
              <a:rPr lang="fr-FR" sz="2800" dirty="0" err="1"/>
              <a:t>Sweating</a:t>
            </a:r>
            <a:r>
              <a:rPr lang="fr-FR" sz="2800" dirty="0"/>
              <a:t> Blood by Ana </a:t>
            </a:r>
            <a:r>
              <a:rPr lang="fr-FR" sz="2800" dirty="0" err="1"/>
              <a:t>Mendieta</a:t>
            </a:r>
            <a:r>
              <a:rPr lang="fr-FR" sz="2800" dirty="0"/>
              <a:t>, 1973. Source: The </a:t>
            </a:r>
            <a:r>
              <a:rPr lang="fr-FR" sz="2800" dirty="0" err="1"/>
              <a:t>Smithsonian</a:t>
            </a:r>
            <a:r>
              <a:rPr lang="fr-FR" sz="2800" dirty="0"/>
              <a:t> Institute, Washington</a:t>
            </a:r>
          </a:p>
        </p:txBody>
      </p:sp>
      <p:pic>
        <p:nvPicPr>
          <p:cNvPr id="5" name="Espace réservé du contenu 4">
            <a:extLst>
              <a:ext uri="{FF2B5EF4-FFF2-40B4-BE49-F238E27FC236}">
                <a16:creationId xmlns:a16="http://schemas.microsoft.com/office/drawing/2014/main" id="{2A537BCB-D8C2-CB43-5620-FFE0B20170C5}"/>
              </a:ext>
            </a:extLst>
          </p:cNvPr>
          <p:cNvPicPr>
            <a:picLocks noGrp="1" noChangeAspect="1"/>
          </p:cNvPicPr>
          <p:nvPr>
            <p:ph idx="1"/>
          </p:nvPr>
        </p:nvPicPr>
        <p:blipFill>
          <a:blip r:embed="rId2"/>
          <a:stretch>
            <a:fillRect/>
          </a:stretch>
        </p:blipFill>
        <p:spPr>
          <a:xfrm>
            <a:off x="2931039" y="1825625"/>
            <a:ext cx="6329921" cy="4351338"/>
          </a:xfrm>
        </p:spPr>
      </p:pic>
    </p:spTree>
    <p:extLst>
      <p:ext uri="{BB962C8B-B14F-4D97-AF65-F5344CB8AC3E}">
        <p14:creationId xmlns:p14="http://schemas.microsoft.com/office/powerpoint/2010/main" val="953146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31E67B-3864-FDFE-412A-9F0E6271B4C8}"/>
              </a:ext>
            </a:extLst>
          </p:cNvPr>
          <p:cNvSpPr>
            <a:spLocks noGrp="1"/>
          </p:cNvSpPr>
          <p:nvPr>
            <p:ph type="title"/>
          </p:nvPr>
        </p:nvSpPr>
        <p:spPr/>
        <p:txBody>
          <a:bodyPr>
            <a:normAutofit fontScale="90000"/>
          </a:bodyPr>
          <a:lstStyle/>
          <a:p>
            <a:r>
              <a:rPr lang="fr-FR" sz="3600" dirty="0"/>
              <a:t>Ana </a:t>
            </a:r>
            <a:r>
              <a:rPr lang="fr-FR" sz="3600" dirty="0" err="1"/>
              <a:t>Mendieta</a:t>
            </a:r>
            <a:r>
              <a:rPr lang="fr-FR" sz="3600" dirty="0"/>
              <a:t>, </a:t>
            </a:r>
            <a:r>
              <a:rPr lang="fr-FR" sz="3600" i="1" dirty="0"/>
              <a:t>Bird Transformation</a:t>
            </a:r>
            <a:r>
              <a:rPr lang="fr-FR" sz="3600" dirty="0"/>
              <a:t>, 1972, </a:t>
            </a:r>
            <a:r>
              <a:rPr lang="fr-FR" sz="3600" dirty="0" err="1"/>
              <a:t>Louisiana</a:t>
            </a:r>
            <a:r>
              <a:rPr lang="fr-FR" sz="3600" dirty="0"/>
              <a:t> Museum of Modern Art, </a:t>
            </a:r>
            <a:r>
              <a:rPr lang="fr-FR" sz="3600" dirty="0" err="1"/>
              <a:t>Humlebaek</a:t>
            </a:r>
            <a:r>
              <a:rPr lang="fr-FR" sz="3600" dirty="0"/>
              <a:t>.</a:t>
            </a:r>
            <a:br>
              <a:rPr lang="fr-FR" sz="3600" dirty="0"/>
            </a:br>
            <a:r>
              <a:rPr lang="fr-FR" sz="3600" dirty="0"/>
              <a:t>© The </a:t>
            </a:r>
            <a:r>
              <a:rPr lang="fr-FR" sz="3600" dirty="0" err="1"/>
              <a:t>Estate</a:t>
            </a:r>
            <a:r>
              <a:rPr lang="fr-FR" sz="3600" dirty="0"/>
              <a:t> of Ana </a:t>
            </a:r>
            <a:r>
              <a:rPr lang="fr-FR" sz="3600" dirty="0" err="1"/>
              <a:t>Mendieta</a:t>
            </a:r>
            <a:r>
              <a:rPr lang="fr-FR" sz="3600" dirty="0"/>
              <a:t> Collection, LLC. </a:t>
            </a:r>
            <a:r>
              <a:rPr lang="fr-FR" sz="3600" dirty="0" err="1"/>
              <a:t>Courtesy</a:t>
            </a:r>
            <a:r>
              <a:rPr lang="fr-FR" sz="3600" dirty="0"/>
              <a:t> Galerie Lelong, New York</a:t>
            </a:r>
            <a:br>
              <a:rPr lang="fr-FR" dirty="0"/>
            </a:br>
            <a:endParaRPr lang="fr-FR" dirty="0"/>
          </a:p>
        </p:txBody>
      </p:sp>
      <p:sp>
        <p:nvSpPr>
          <p:cNvPr id="3" name="Espace réservé du contenu 2">
            <a:extLst>
              <a:ext uri="{FF2B5EF4-FFF2-40B4-BE49-F238E27FC236}">
                <a16:creationId xmlns:a16="http://schemas.microsoft.com/office/drawing/2014/main" id="{3D1ACE97-C4DF-8236-2C68-FCBC6A9E94DE}"/>
              </a:ext>
            </a:extLst>
          </p:cNvPr>
          <p:cNvSpPr>
            <a:spLocks noGrp="1"/>
          </p:cNvSpPr>
          <p:nvPr>
            <p:ph idx="1"/>
          </p:nvPr>
        </p:nvSpPr>
        <p:spPr/>
        <p:txBody>
          <a:bodyPr/>
          <a:lstStyle/>
          <a:p>
            <a:r>
              <a:rPr lang="fr-FR" dirty="0"/>
              <a:t>.</a:t>
            </a:r>
          </a:p>
          <a:p>
            <a:endParaRPr lang="fr-FR" dirty="0"/>
          </a:p>
        </p:txBody>
      </p:sp>
      <p:sp>
        <p:nvSpPr>
          <p:cNvPr id="4" name="AutoShape 2" descr="Figure 5">
            <a:extLst>
              <a:ext uri="{FF2B5EF4-FFF2-40B4-BE49-F238E27FC236}">
                <a16:creationId xmlns:a16="http://schemas.microsoft.com/office/drawing/2014/main" id="{2B476E40-F761-52C9-66BA-C96E177BAE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a:extLst>
              <a:ext uri="{FF2B5EF4-FFF2-40B4-BE49-F238E27FC236}">
                <a16:creationId xmlns:a16="http://schemas.microsoft.com/office/drawing/2014/main" id="{9A02875B-C891-1CB8-8168-44E3A311745B}"/>
              </a:ext>
            </a:extLst>
          </p:cNvPr>
          <p:cNvPicPr>
            <a:picLocks noChangeAspect="1"/>
          </p:cNvPicPr>
          <p:nvPr/>
        </p:nvPicPr>
        <p:blipFill>
          <a:blip r:embed="rId2"/>
          <a:stretch>
            <a:fillRect/>
          </a:stretch>
        </p:blipFill>
        <p:spPr>
          <a:xfrm>
            <a:off x="-1477108" y="2051538"/>
            <a:ext cx="11008458" cy="4441337"/>
          </a:xfrm>
          <a:prstGeom prst="rect">
            <a:avLst/>
          </a:prstGeom>
        </p:spPr>
      </p:pic>
    </p:spTree>
    <p:extLst>
      <p:ext uri="{BB962C8B-B14F-4D97-AF65-F5344CB8AC3E}">
        <p14:creationId xmlns:p14="http://schemas.microsoft.com/office/powerpoint/2010/main" val="3693728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D8249B3-236A-443D-7C9E-07315100BD5A}"/>
              </a:ext>
            </a:extLst>
          </p:cNvPr>
          <p:cNvPicPr>
            <a:picLocks noGrp="1" noChangeAspect="1"/>
          </p:cNvPicPr>
          <p:nvPr>
            <p:ph idx="1"/>
          </p:nvPr>
        </p:nvPicPr>
        <p:blipFill>
          <a:blip r:embed="rId2"/>
          <a:stretch>
            <a:fillRect/>
          </a:stretch>
        </p:blipFill>
        <p:spPr>
          <a:xfrm>
            <a:off x="232790" y="2356338"/>
            <a:ext cx="8149210" cy="2286306"/>
          </a:xfrm>
        </p:spPr>
      </p:pic>
      <p:sp>
        <p:nvSpPr>
          <p:cNvPr id="6" name="AutoShape 2" descr="Figure 5">
            <a:extLst>
              <a:ext uri="{FF2B5EF4-FFF2-40B4-BE49-F238E27FC236}">
                <a16:creationId xmlns:a16="http://schemas.microsoft.com/office/drawing/2014/main" id="{0FB208CC-FC58-BBD4-8206-4AB77965EDFE}"/>
              </a:ext>
            </a:extLst>
          </p:cNvPr>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fr-FR" sz="2000" dirty="0"/>
              <a:t>Ana </a:t>
            </a:r>
            <a:r>
              <a:rPr lang="fr-FR" sz="2000" dirty="0" err="1"/>
              <a:t>Mendieta</a:t>
            </a:r>
            <a:r>
              <a:rPr lang="fr-FR" sz="2000" dirty="0"/>
              <a:t>, </a:t>
            </a:r>
            <a:r>
              <a:rPr lang="fr-FR" sz="2000" i="1" dirty="0" err="1"/>
              <a:t>Ocean</a:t>
            </a:r>
            <a:r>
              <a:rPr lang="fr-FR" sz="2000" i="1" dirty="0"/>
              <a:t> Bird (</a:t>
            </a:r>
            <a:r>
              <a:rPr lang="fr-FR" sz="2000" i="1" dirty="0" err="1"/>
              <a:t>Washup</a:t>
            </a:r>
            <a:r>
              <a:rPr lang="fr-FR" sz="2000" i="1" dirty="0"/>
              <a:t>)</a:t>
            </a:r>
            <a:r>
              <a:rPr lang="fr-FR" sz="2000" dirty="0"/>
              <a:t>, 1974.</a:t>
            </a:r>
            <a:br>
              <a:rPr lang="fr-FR" sz="2000" dirty="0"/>
            </a:br>
            <a:r>
              <a:rPr lang="fr-FR" sz="2000" dirty="0"/>
              <a:t>© The </a:t>
            </a:r>
            <a:r>
              <a:rPr lang="fr-FR" sz="2000" dirty="0" err="1"/>
              <a:t>Estate</a:t>
            </a:r>
            <a:r>
              <a:rPr lang="fr-FR" sz="2000" dirty="0"/>
              <a:t> of Ana </a:t>
            </a:r>
            <a:r>
              <a:rPr lang="fr-FR" sz="2000" dirty="0" err="1"/>
              <a:t>Mendieta</a:t>
            </a:r>
            <a:r>
              <a:rPr lang="fr-FR" sz="2000" dirty="0"/>
              <a:t> Collection, LLC and </a:t>
            </a:r>
            <a:r>
              <a:rPr lang="fr-FR" sz="2000" dirty="0" err="1"/>
              <a:t>Collezione</a:t>
            </a:r>
            <a:r>
              <a:rPr lang="fr-FR" sz="2000" dirty="0"/>
              <a:t> La Gaia.</a:t>
            </a:r>
            <a:br>
              <a:rPr lang="fr-FR" dirty="0"/>
            </a:br>
            <a:endParaRPr lang="fr-FR" dirty="0"/>
          </a:p>
        </p:txBody>
      </p:sp>
    </p:spTree>
    <p:extLst>
      <p:ext uri="{BB962C8B-B14F-4D97-AF65-F5344CB8AC3E}">
        <p14:creationId xmlns:p14="http://schemas.microsoft.com/office/powerpoint/2010/main" val="179805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1D5C8-1500-0DCA-CEA2-430173C4BCF8}"/>
              </a:ext>
            </a:extLst>
          </p:cNvPr>
          <p:cNvSpPr>
            <a:spLocks noGrp="1"/>
          </p:cNvSpPr>
          <p:nvPr>
            <p:ph type="title"/>
          </p:nvPr>
        </p:nvSpPr>
        <p:spPr/>
        <p:txBody>
          <a:bodyPr>
            <a:normAutofit fontScale="90000"/>
          </a:bodyPr>
          <a:lstStyle/>
          <a:p>
            <a:r>
              <a:rPr lang="fr-FR" sz="2200" dirty="0"/>
              <a:t>Ana </a:t>
            </a:r>
            <a:r>
              <a:rPr lang="fr-FR" sz="2200" dirty="0" err="1"/>
              <a:t>Mendieta</a:t>
            </a:r>
            <a:r>
              <a:rPr lang="fr-FR" sz="2200" dirty="0"/>
              <a:t>, </a:t>
            </a:r>
            <a:r>
              <a:rPr lang="fr-FR" sz="2200" i="1" dirty="0"/>
              <a:t>Flower Person, Flower Body</a:t>
            </a:r>
            <a:r>
              <a:rPr lang="fr-FR" sz="2200" dirty="0"/>
              <a:t>, 1975 / 2020.</a:t>
            </a:r>
            <a:br>
              <a:rPr lang="fr-FR" sz="2200" dirty="0"/>
            </a:br>
            <a:r>
              <a:rPr lang="fr-FR" sz="2200" dirty="0"/>
              <a:t>© The </a:t>
            </a:r>
            <a:r>
              <a:rPr lang="fr-FR" sz="2200" dirty="0" err="1"/>
              <a:t>Estate</a:t>
            </a:r>
            <a:r>
              <a:rPr lang="fr-FR" sz="2200" dirty="0"/>
              <a:t> of Ana </a:t>
            </a:r>
            <a:r>
              <a:rPr lang="fr-FR" sz="2200" dirty="0" err="1"/>
              <a:t>Mendieta</a:t>
            </a:r>
            <a:r>
              <a:rPr lang="fr-FR" sz="2200" dirty="0"/>
              <a:t> Collection, LLC. </a:t>
            </a:r>
            <a:r>
              <a:rPr lang="fr-FR" sz="2200" dirty="0" err="1"/>
              <a:t>Courtesy</a:t>
            </a:r>
            <a:r>
              <a:rPr lang="fr-FR" sz="2200" dirty="0"/>
              <a:t> Galerie Lelong &amp; Co</a:t>
            </a:r>
            <a:r>
              <a:rPr lang="fr-FR" dirty="0"/>
              <a:t>.</a:t>
            </a:r>
            <a:br>
              <a:rPr lang="fr-FR" dirty="0"/>
            </a:br>
            <a:endParaRPr lang="fr-FR" dirty="0"/>
          </a:p>
        </p:txBody>
      </p:sp>
      <p:pic>
        <p:nvPicPr>
          <p:cNvPr id="5" name="Espace réservé du contenu 4">
            <a:extLst>
              <a:ext uri="{FF2B5EF4-FFF2-40B4-BE49-F238E27FC236}">
                <a16:creationId xmlns:a16="http://schemas.microsoft.com/office/drawing/2014/main" id="{A7D3C877-6690-9D9D-8F01-098CB769B297}"/>
              </a:ext>
            </a:extLst>
          </p:cNvPr>
          <p:cNvPicPr>
            <a:picLocks noGrp="1" noChangeAspect="1"/>
          </p:cNvPicPr>
          <p:nvPr>
            <p:ph idx="1"/>
          </p:nvPr>
        </p:nvPicPr>
        <p:blipFill>
          <a:blip r:embed="rId2"/>
          <a:stretch>
            <a:fillRect/>
          </a:stretch>
        </p:blipFill>
        <p:spPr>
          <a:xfrm>
            <a:off x="1758950" y="2051844"/>
            <a:ext cx="8674100" cy="3898900"/>
          </a:xfrm>
        </p:spPr>
      </p:pic>
    </p:spTree>
    <p:extLst>
      <p:ext uri="{BB962C8B-B14F-4D97-AF65-F5344CB8AC3E}">
        <p14:creationId xmlns:p14="http://schemas.microsoft.com/office/powerpoint/2010/main" val="290795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B5ED85-628E-FBFB-F4A4-97F7EEAC22FF}"/>
              </a:ext>
            </a:extLst>
          </p:cNvPr>
          <p:cNvSpPr>
            <a:spLocks noGrp="1"/>
          </p:cNvSpPr>
          <p:nvPr>
            <p:ph type="title"/>
          </p:nvPr>
        </p:nvSpPr>
        <p:spPr>
          <a:xfrm>
            <a:off x="838200" y="365125"/>
            <a:ext cx="10515600" cy="314813"/>
          </a:xfrm>
        </p:spPr>
        <p:txBody>
          <a:bodyPr>
            <a:normAutofit fontScale="90000"/>
          </a:bodyPr>
          <a:lstStyle/>
          <a:p>
            <a:r>
              <a:rPr lang="fr-FR" sz="2200" dirty="0"/>
              <a:t>Ana </a:t>
            </a:r>
            <a:r>
              <a:rPr lang="fr-FR" sz="2200" dirty="0" err="1"/>
              <a:t>Mendieta</a:t>
            </a:r>
            <a:r>
              <a:rPr lang="fr-FR" sz="2200" dirty="0"/>
              <a:t>, </a:t>
            </a:r>
            <a:r>
              <a:rPr lang="fr-FR" sz="2200" i="1" dirty="0" err="1"/>
              <a:t>Untitled</a:t>
            </a:r>
            <a:r>
              <a:rPr lang="fr-FR" sz="2200" i="1" dirty="0"/>
              <a:t> (</a:t>
            </a:r>
            <a:r>
              <a:rPr lang="fr-FR" sz="2200" i="1" dirty="0" err="1"/>
              <a:t>From</a:t>
            </a:r>
            <a:r>
              <a:rPr lang="fr-FR" sz="2200" i="1" dirty="0"/>
              <a:t> the </a:t>
            </a:r>
            <a:r>
              <a:rPr lang="fr-FR" sz="2200" i="1" dirty="0" err="1"/>
              <a:t>Silueta</a:t>
            </a:r>
            <a:r>
              <a:rPr lang="fr-FR" sz="2200" i="1" dirty="0"/>
              <a:t> </a:t>
            </a:r>
            <a:r>
              <a:rPr lang="fr-FR" sz="2200" i="1" dirty="0" err="1"/>
              <a:t>series</a:t>
            </a:r>
            <a:r>
              <a:rPr lang="fr-FR" sz="2200" i="1" dirty="0"/>
              <a:t>)</a:t>
            </a:r>
            <a:r>
              <a:rPr lang="fr-FR" sz="2200" dirty="0"/>
              <a:t>, 1974.</a:t>
            </a:r>
            <a:br>
              <a:rPr lang="fr-FR" sz="2200" dirty="0"/>
            </a:br>
            <a:r>
              <a:rPr lang="fr-FR" sz="2200" dirty="0"/>
              <a:t>© The </a:t>
            </a:r>
            <a:r>
              <a:rPr lang="fr-FR" sz="2200" dirty="0" err="1"/>
              <a:t>Estate</a:t>
            </a:r>
            <a:r>
              <a:rPr lang="fr-FR" sz="2200" dirty="0"/>
              <a:t> of Ana </a:t>
            </a:r>
            <a:r>
              <a:rPr lang="fr-FR" sz="2200" dirty="0" err="1"/>
              <a:t>Mendieta</a:t>
            </a:r>
            <a:r>
              <a:rPr lang="fr-FR" sz="2200" dirty="0"/>
              <a:t> Collection, Galerie Richard </a:t>
            </a:r>
            <a:r>
              <a:rPr lang="fr-FR" sz="2200" dirty="0" err="1"/>
              <a:t>Saltoun</a:t>
            </a:r>
            <a:r>
              <a:rPr lang="fr-FR" sz="2200" dirty="0"/>
              <a:t>, Londres.</a:t>
            </a:r>
            <a:br>
              <a:rPr lang="fr-FR" dirty="0"/>
            </a:br>
            <a:endParaRPr lang="fr-FR" dirty="0"/>
          </a:p>
        </p:txBody>
      </p:sp>
      <p:pic>
        <p:nvPicPr>
          <p:cNvPr id="9" name="Espace réservé du contenu 8">
            <a:extLst>
              <a:ext uri="{FF2B5EF4-FFF2-40B4-BE49-F238E27FC236}">
                <a16:creationId xmlns:a16="http://schemas.microsoft.com/office/drawing/2014/main" id="{5B0D3179-F634-3D3B-785E-182F1063E0FC}"/>
              </a:ext>
            </a:extLst>
          </p:cNvPr>
          <p:cNvPicPr>
            <a:picLocks noGrp="1" noChangeAspect="1"/>
          </p:cNvPicPr>
          <p:nvPr>
            <p:ph idx="1"/>
          </p:nvPr>
        </p:nvPicPr>
        <p:blipFill>
          <a:blip r:embed="rId2"/>
          <a:stretch>
            <a:fillRect/>
          </a:stretch>
        </p:blipFill>
        <p:spPr>
          <a:xfrm>
            <a:off x="1758950" y="2051844"/>
            <a:ext cx="8674100" cy="3898900"/>
          </a:xfrm>
        </p:spPr>
      </p:pic>
    </p:spTree>
    <p:extLst>
      <p:ext uri="{BB962C8B-B14F-4D97-AF65-F5344CB8AC3E}">
        <p14:creationId xmlns:p14="http://schemas.microsoft.com/office/powerpoint/2010/main" val="3059744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E9F3D8-C7A1-2404-D6A0-59FD943D7130}"/>
              </a:ext>
            </a:extLst>
          </p:cNvPr>
          <p:cNvSpPr>
            <a:spLocks noGrp="1"/>
          </p:cNvSpPr>
          <p:nvPr>
            <p:ph type="title"/>
          </p:nvPr>
        </p:nvSpPr>
        <p:spPr/>
        <p:txBody>
          <a:bodyPr>
            <a:normAutofit/>
          </a:bodyPr>
          <a:lstStyle/>
          <a:p>
            <a:r>
              <a:rPr lang="fr-FR" sz="2800" dirty="0"/>
              <a:t>Ana </a:t>
            </a:r>
            <a:r>
              <a:rPr lang="fr-FR" sz="2800" dirty="0" err="1"/>
              <a:t>Mendieta</a:t>
            </a:r>
            <a:r>
              <a:rPr lang="fr-FR" sz="2800" dirty="0"/>
              <a:t>, </a:t>
            </a:r>
            <a:r>
              <a:rPr lang="fr-FR" sz="2800" i="1" dirty="0" err="1"/>
              <a:t>Arbol</a:t>
            </a:r>
            <a:r>
              <a:rPr lang="fr-FR" sz="2800" i="1" dirty="0"/>
              <a:t> de la vida</a:t>
            </a:r>
            <a:r>
              <a:rPr lang="fr-FR" sz="2800" dirty="0"/>
              <a:t>, 1974, Hayward </a:t>
            </a:r>
            <a:r>
              <a:rPr lang="fr-FR" sz="2800" dirty="0" err="1"/>
              <a:t>Gallery</a:t>
            </a:r>
            <a:r>
              <a:rPr lang="fr-FR" sz="2800" dirty="0"/>
              <a:t>, Londres, Ana </a:t>
            </a:r>
            <a:r>
              <a:rPr lang="fr-FR" sz="2800" dirty="0" err="1"/>
              <a:t>Mendieta</a:t>
            </a:r>
            <a:r>
              <a:rPr lang="fr-FR" sz="2800" dirty="0"/>
              <a:t>, </a:t>
            </a:r>
            <a:r>
              <a:rPr lang="fr-FR" sz="2800" dirty="0" err="1"/>
              <a:t>Ocean</a:t>
            </a:r>
            <a:r>
              <a:rPr lang="fr-FR" sz="2800" dirty="0"/>
              <a:t> Bird (</a:t>
            </a:r>
            <a:r>
              <a:rPr lang="fr-FR" sz="2800" dirty="0" err="1"/>
              <a:t>Washup</a:t>
            </a:r>
            <a:r>
              <a:rPr lang="fr-FR" sz="2800" dirty="0"/>
              <a:t>), 1974 </a:t>
            </a:r>
          </a:p>
        </p:txBody>
      </p:sp>
      <p:pic>
        <p:nvPicPr>
          <p:cNvPr id="5" name="Espace réservé du contenu 4">
            <a:extLst>
              <a:ext uri="{FF2B5EF4-FFF2-40B4-BE49-F238E27FC236}">
                <a16:creationId xmlns:a16="http://schemas.microsoft.com/office/drawing/2014/main" id="{28AFFAFE-581D-D5CC-061C-C63A82D0B9CF}"/>
              </a:ext>
            </a:extLst>
          </p:cNvPr>
          <p:cNvPicPr>
            <a:picLocks noGrp="1" noChangeAspect="1"/>
          </p:cNvPicPr>
          <p:nvPr>
            <p:ph idx="1"/>
          </p:nvPr>
        </p:nvPicPr>
        <p:blipFill>
          <a:blip r:embed="rId2"/>
          <a:stretch>
            <a:fillRect/>
          </a:stretch>
        </p:blipFill>
        <p:spPr>
          <a:xfrm>
            <a:off x="4325815" y="1359226"/>
            <a:ext cx="3692770" cy="5511598"/>
          </a:xfrm>
        </p:spPr>
      </p:pic>
    </p:spTree>
    <p:extLst>
      <p:ext uri="{BB962C8B-B14F-4D97-AF65-F5344CB8AC3E}">
        <p14:creationId xmlns:p14="http://schemas.microsoft.com/office/powerpoint/2010/main" val="23887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96F6D5-5C11-D29F-6CD9-B5F6E06C9B4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8DB037E-7186-66D4-496E-8DF2EB4D4B31}"/>
              </a:ext>
            </a:extLst>
          </p:cNvPr>
          <p:cNvSpPr>
            <a:spLocks noGrp="1"/>
          </p:cNvSpPr>
          <p:nvPr>
            <p:ph idx="1"/>
          </p:nvPr>
        </p:nvSpPr>
        <p:spPr/>
        <p:txBody>
          <a:bodyPr/>
          <a:lstStyle/>
          <a:p>
            <a:r>
              <a:rPr lang="fr-FR" dirty="0"/>
              <a:t>J’ai conduit depuis un certain temps un dialogue entre le paysage et le corps féminin (basé sur ma propre silhouette). Je crois que ceci est la conséquence directe du fait d’avoir été arrachée à ma terre natale (Cuba) durant mon adolescence. Je suis dépassée par le sentiment d’avoir été expulsée de l’utérus (nature). Mon art est une façon de rétablir les liens qui m’unissent à l’univers</a:t>
            </a:r>
            <a:r>
              <a:rPr lang="fr-FR" dirty="0">
                <a:hlinkClick r:id="rId2"/>
              </a:rPr>
              <a:t>64</a:t>
            </a:r>
            <a:r>
              <a:rPr lang="fr-FR" dirty="0"/>
              <a:t>.</a:t>
            </a:r>
          </a:p>
        </p:txBody>
      </p:sp>
    </p:spTree>
    <p:extLst>
      <p:ext uri="{BB962C8B-B14F-4D97-AF65-F5344CB8AC3E}">
        <p14:creationId xmlns:p14="http://schemas.microsoft.com/office/powerpoint/2010/main" val="439531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1FF7D-B806-3027-01C6-7717485445E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AEFF089-CC55-044A-9E2A-CE5E987E8474}"/>
              </a:ext>
            </a:extLst>
          </p:cNvPr>
          <p:cNvSpPr>
            <a:spLocks noGrp="1"/>
          </p:cNvSpPr>
          <p:nvPr>
            <p:ph idx="1"/>
          </p:nvPr>
        </p:nvSpPr>
        <p:spPr/>
        <p:txBody>
          <a:bodyPr/>
          <a:lstStyle/>
          <a:p>
            <a:endParaRPr lang="fr-FR"/>
          </a:p>
        </p:txBody>
      </p:sp>
      <p:sp>
        <p:nvSpPr>
          <p:cNvPr id="5" name="ZoneTexte 4">
            <a:extLst>
              <a:ext uri="{FF2B5EF4-FFF2-40B4-BE49-F238E27FC236}">
                <a16:creationId xmlns:a16="http://schemas.microsoft.com/office/drawing/2014/main" id="{32832B3B-2843-C63B-C4FD-5BFBB0627CFF}"/>
              </a:ext>
            </a:extLst>
          </p:cNvPr>
          <p:cNvSpPr txBox="1"/>
          <p:nvPr/>
        </p:nvSpPr>
        <p:spPr>
          <a:xfrm>
            <a:off x="1146411" y="2686975"/>
            <a:ext cx="9225887" cy="3139321"/>
          </a:xfrm>
          <a:prstGeom prst="rect">
            <a:avLst/>
          </a:prstGeom>
          <a:noFill/>
        </p:spPr>
        <p:txBody>
          <a:bodyPr wrap="square">
            <a:spAutoFit/>
          </a:bodyPr>
          <a:lstStyle/>
          <a:p>
            <a:r>
              <a:rPr lang="fr-FR" b="1" dirty="0"/>
              <a:t>–</a:t>
            </a:r>
            <a:r>
              <a:rPr lang="fr-FR" dirty="0"/>
              <a:t> l’écologie environnementale pour les rapports à la nature et à l’environnement, </a:t>
            </a:r>
          </a:p>
          <a:p>
            <a:br>
              <a:rPr lang="fr-FR" dirty="0"/>
            </a:br>
            <a:r>
              <a:rPr lang="fr-FR" b="1" dirty="0"/>
              <a:t>–</a:t>
            </a:r>
            <a:r>
              <a:rPr lang="fr-FR" dirty="0"/>
              <a:t> l’écologie sociale pour les rapports au « socius », aux réalités économiques et sociales, </a:t>
            </a:r>
          </a:p>
          <a:p>
            <a:br>
              <a:rPr lang="fr-FR" dirty="0"/>
            </a:br>
            <a:r>
              <a:rPr lang="fr-FR" b="1" dirty="0"/>
              <a:t>–</a:t>
            </a:r>
            <a:r>
              <a:rPr lang="fr-FR" dirty="0"/>
              <a:t> l’écologie mentale pour les rapports à la psyché, la question de la production de la subjectivité humaine.</a:t>
            </a:r>
          </a:p>
          <a:p>
            <a:endParaRPr lang="fr-FR" dirty="0"/>
          </a:p>
          <a:p>
            <a:r>
              <a:rPr lang="fr-FR" i="1" dirty="0"/>
              <a:t>« tout se tient : on ne peut espérer remédier aux atteintes à l’environnement sans modifier l’économie, les structures sociales, l’espace urbain, les habitudes de consommation, les mentalités [...]. C’est ce qui me conduit à parler d’une écosophie qui aurait pour perspective de ne jamais tenir séparées les dimensions matérielles et axiologiques des problèmes considérés. »</a:t>
            </a:r>
            <a:endParaRPr lang="fr-FR" dirty="0"/>
          </a:p>
        </p:txBody>
      </p:sp>
    </p:spTree>
    <p:extLst>
      <p:ext uri="{BB962C8B-B14F-4D97-AF65-F5344CB8AC3E}">
        <p14:creationId xmlns:p14="http://schemas.microsoft.com/office/powerpoint/2010/main" val="42144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6BABC-9C0C-387E-EBC4-63EC6906B0F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52B14F0-4239-3B9D-322A-8189BA332663}"/>
              </a:ext>
            </a:extLst>
          </p:cNvPr>
          <p:cNvSpPr>
            <a:spLocks noGrp="1"/>
          </p:cNvSpPr>
          <p:nvPr>
            <p:ph idx="1"/>
          </p:nvPr>
        </p:nvSpPr>
        <p:spPr/>
        <p:txBody>
          <a:bodyPr/>
          <a:lstStyle/>
          <a:p>
            <a:r>
              <a:rPr lang="fr-FR" b="1" dirty="0"/>
              <a:t>Félix Guattari</a:t>
            </a:r>
            <a:r>
              <a:rPr lang="fr-FR" dirty="0"/>
              <a:t> (1930-1992). Psychanalyste, proche du courant de la psychiatrie institutionnelle de Jean Oury, il a été membre de l’École freudienne de Lacan. En 1955, il rejoint Jean Oury à la clinique de La Borde. Dans</a:t>
            </a:r>
            <a:r>
              <a:rPr lang="fr-FR" i="1" dirty="0"/>
              <a:t> L’Anti-Œdipe</a:t>
            </a:r>
            <a:r>
              <a:rPr lang="fr-FR" dirty="0"/>
              <a:t> (1972) et </a:t>
            </a:r>
            <a:r>
              <a:rPr lang="fr-FR" i="1" dirty="0"/>
              <a:t>Mille Plateaux</a:t>
            </a:r>
            <a:r>
              <a:rPr lang="fr-FR" dirty="0"/>
              <a:t> (1980), tous les deux sous-titrés « Capitalisme et schizophrénie », il engage avec Gilles Deleuze une critique de la psychanalyse et de la philosophie contemporaines.</a:t>
            </a:r>
          </a:p>
        </p:txBody>
      </p:sp>
    </p:spTree>
    <p:extLst>
      <p:ext uri="{BB962C8B-B14F-4D97-AF65-F5344CB8AC3E}">
        <p14:creationId xmlns:p14="http://schemas.microsoft.com/office/powerpoint/2010/main" val="403116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908FCB-D0BE-0D17-1474-9974842CFBB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CABC23D-DA00-D1CA-85A2-79AB5500F0A5}"/>
              </a:ext>
            </a:extLst>
          </p:cNvPr>
          <p:cNvSpPr>
            <a:spLocks noGrp="1"/>
          </p:cNvSpPr>
          <p:nvPr>
            <p:ph idx="1"/>
          </p:nvPr>
        </p:nvSpPr>
        <p:spPr/>
        <p:txBody>
          <a:bodyPr/>
          <a:lstStyle/>
          <a:p>
            <a:endParaRPr lang="fr-FR"/>
          </a:p>
        </p:txBody>
      </p:sp>
      <p:pic>
        <p:nvPicPr>
          <p:cNvPr id="4" name="Espace réservé du contenu 4">
            <a:extLst>
              <a:ext uri="{FF2B5EF4-FFF2-40B4-BE49-F238E27FC236}">
                <a16:creationId xmlns:a16="http://schemas.microsoft.com/office/drawing/2014/main" id="{B429DCCC-1FDA-590D-3A52-D22E9214D4B6}"/>
              </a:ext>
            </a:extLst>
          </p:cNvPr>
          <p:cNvPicPr>
            <a:picLocks noChangeAspect="1"/>
          </p:cNvPicPr>
          <p:nvPr/>
        </p:nvPicPr>
        <p:blipFill>
          <a:blip r:embed="rId2"/>
          <a:stretch>
            <a:fillRect/>
          </a:stretch>
        </p:blipFill>
        <p:spPr>
          <a:xfrm>
            <a:off x="838200" y="365125"/>
            <a:ext cx="8515863" cy="7009858"/>
          </a:xfrm>
          <a:prstGeom prst="rect">
            <a:avLst/>
          </a:prstGeom>
        </p:spPr>
      </p:pic>
    </p:spTree>
    <p:extLst>
      <p:ext uri="{BB962C8B-B14F-4D97-AF65-F5344CB8AC3E}">
        <p14:creationId xmlns:p14="http://schemas.microsoft.com/office/powerpoint/2010/main" val="1762272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F91C8-5D7B-91C5-15B1-B4D8CA5528DE}"/>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8B28EA3C-234C-D8EC-CF35-386B11B4D6F6}"/>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9B5A7D4A-CC7C-C28A-8C27-AD8FE96A1931}"/>
              </a:ext>
            </a:extLst>
          </p:cNvPr>
          <p:cNvPicPr>
            <a:picLocks noChangeAspect="1"/>
          </p:cNvPicPr>
          <p:nvPr/>
        </p:nvPicPr>
        <p:blipFill>
          <a:blip r:embed="rId2"/>
          <a:stretch>
            <a:fillRect/>
          </a:stretch>
        </p:blipFill>
        <p:spPr>
          <a:xfrm>
            <a:off x="2568492" y="1027906"/>
            <a:ext cx="5981700" cy="6261100"/>
          </a:xfrm>
          <a:prstGeom prst="rect">
            <a:avLst/>
          </a:prstGeom>
        </p:spPr>
      </p:pic>
    </p:spTree>
    <p:extLst>
      <p:ext uri="{BB962C8B-B14F-4D97-AF65-F5344CB8AC3E}">
        <p14:creationId xmlns:p14="http://schemas.microsoft.com/office/powerpoint/2010/main" val="544399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F2D7E8-B549-41EE-6206-3B9022D7A4E5}"/>
              </a:ext>
            </a:extLst>
          </p:cNvPr>
          <p:cNvSpPr>
            <a:spLocks noGrp="1"/>
          </p:cNvSpPr>
          <p:nvPr>
            <p:ph type="title"/>
          </p:nvPr>
        </p:nvSpPr>
        <p:spPr/>
        <p:txBody>
          <a:bodyPr/>
          <a:lstStyle/>
          <a:p>
            <a:endParaRPr lang="fr-FR"/>
          </a:p>
        </p:txBody>
      </p:sp>
      <p:pic>
        <p:nvPicPr>
          <p:cNvPr id="7" name="Image 6">
            <a:extLst>
              <a:ext uri="{FF2B5EF4-FFF2-40B4-BE49-F238E27FC236}">
                <a16:creationId xmlns:a16="http://schemas.microsoft.com/office/drawing/2014/main" id="{FF2A7237-6D88-E8E5-F7B4-D7B18F0C840B}"/>
              </a:ext>
            </a:extLst>
          </p:cNvPr>
          <p:cNvPicPr>
            <a:picLocks noChangeAspect="1"/>
          </p:cNvPicPr>
          <p:nvPr/>
        </p:nvPicPr>
        <p:blipFill>
          <a:blip r:embed="rId2"/>
          <a:stretch>
            <a:fillRect/>
          </a:stretch>
        </p:blipFill>
        <p:spPr>
          <a:xfrm>
            <a:off x="1434416" y="1027906"/>
            <a:ext cx="5842000" cy="6184900"/>
          </a:xfrm>
          <a:prstGeom prst="rect">
            <a:avLst/>
          </a:prstGeom>
        </p:spPr>
      </p:pic>
      <p:sp>
        <p:nvSpPr>
          <p:cNvPr id="11" name="Espace réservé du contenu 10">
            <a:extLst>
              <a:ext uri="{FF2B5EF4-FFF2-40B4-BE49-F238E27FC236}">
                <a16:creationId xmlns:a16="http://schemas.microsoft.com/office/drawing/2014/main" id="{F3BA322B-2DCE-06B1-A51B-3752EA407D88}"/>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54057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D07A86-D255-7258-2781-29A77E263B6C}"/>
              </a:ext>
            </a:extLst>
          </p:cNvPr>
          <p:cNvSpPr>
            <a:spLocks noGrp="1"/>
          </p:cNvSpPr>
          <p:nvPr>
            <p:ph type="title"/>
          </p:nvPr>
        </p:nvSpPr>
        <p:spPr/>
        <p:txBody>
          <a:bodyPr>
            <a:normAutofit fontScale="90000"/>
          </a:bodyPr>
          <a:lstStyle/>
          <a:p>
            <a:r>
              <a:rPr lang="fr-FR" sz="3600" dirty="0"/>
              <a:t>Ana </a:t>
            </a:r>
            <a:r>
              <a:rPr lang="fr-FR" sz="3600" dirty="0" err="1"/>
              <a:t>Mendieta</a:t>
            </a:r>
            <a:r>
              <a:rPr lang="fr-FR" sz="3600" dirty="0"/>
              <a:t>, </a:t>
            </a:r>
            <a:r>
              <a:rPr lang="fr-FR" sz="3600" dirty="0" err="1"/>
              <a:t>Untitled</a:t>
            </a:r>
            <a:r>
              <a:rPr lang="fr-FR" sz="3600" dirty="0"/>
              <a:t> (Glass on Body </a:t>
            </a:r>
            <a:r>
              <a:rPr lang="fr-FR" sz="3600" dirty="0" err="1"/>
              <a:t>Imprints</a:t>
            </a:r>
            <a:r>
              <a:rPr lang="fr-FR" sz="3600" dirty="0"/>
              <a:t>), 1972.</a:t>
            </a:r>
            <a:br>
              <a:rPr lang="fr-FR" sz="3600" dirty="0"/>
            </a:br>
            <a:r>
              <a:rPr lang="fr-FR" sz="3600" dirty="0"/>
              <a:t>© The </a:t>
            </a:r>
            <a:r>
              <a:rPr lang="fr-FR" sz="3600" dirty="0" err="1"/>
              <a:t>estate</a:t>
            </a:r>
            <a:r>
              <a:rPr lang="fr-FR" sz="3600" dirty="0"/>
              <a:t> of Ana </a:t>
            </a:r>
            <a:r>
              <a:rPr lang="fr-FR" sz="3600" dirty="0" err="1"/>
              <a:t>Mendieta</a:t>
            </a:r>
            <a:r>
              <a:rPr lang="fr-FR" sz="3600" dirty="0"/>
              <a:t>, </a:t>
            </a:r>
            <a:r>
              <a:rPr lang="fr-FR" sz="3600" dirty="0" err="1"/>
              <a:t>courtesy</a:t>
            </a:r>
            <a:r>
              <a:rPr lang="fr-FR" sz="3600" dirty="0"/>
              <a:t> Galerie Lelong, New York.</a:t>
            </a:r>
            <a:br>
              <a:rPr lang="fr-FR" dirty="0"/>
            </a:br>
            <a:endParaRPr lang="fr-FR" dirty="0"/>
          </a:p>
        </p:txBody>
      </p:sp>
      <p:pic>
        <p:nvPicPr>
          <p:cNvPr id="8" name="Espace réservé du contenu 7">
            <a:extLst>
              <a:ext uri="{FF2B5EF4-FFF2-40B4-BE49-F238E27FC236}">
                <a16:creationId xmlns:a16="http://schemas.microsoft.com/office/drawing/2014/main" id="{86F7FD34-C2A2-CDFF-DB78-DBFA1FCB03F7}"/>
              </a:ext>
            </a:extLst>
          </p:cNvPr>
          <p:cNvPicPr>
            <a:picLocks noGrp="1" noChangeAspect="1"/>
          </p:cNvPicPr>
          <p:nvPr>
            <p:ph idx="1"/>
          </p:nvPr>
        </p:nvPicPr>
        <p:blipFill>
          <a:blip r:embed="rId2"/>
          <a:stretch>
            <a:fillRect/>
          </a:stretch>
        </p:blipFill>
        <p:spPr bwMode="auto">
          <a:xfrm>
            <a:off x="1758950" y="2051844"/>
            <a:ext cx="8674100" cy="389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52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40C640-7CC3-4B84-BE31-175E36464DE2}"/>
              </a:ext>
            </a:extLst>
          </p:cNvPr>
          <p:cNvSpPr>
            <a:spLocks noGrp="1"/>
          </p:cNvSpPr>
          <p:nvPr>
            <p:ph type="title"/>
          </p:nvPr>
        </p:nvSpPr>
        <p:spPr/>
        <p:txBody>
          <a:bodyPr>
            <a:normAutofit fontScale="90000"/>
          </a:bodyPr>
          <a:lstStyle/>
          <a:p>
            <a:r>
              <a:rPr lang="fr-FR" sz="3100" dirty="0"/>
              <a:t>Ana </a:t>
            </a:r>
            <a:r>
              <a:rPr lang="fr-FR" sz="3100" dirty="0" err="1"/>
              <a:t>Mendieta</a:t>
            </a:r>
            <a:r>
              <a:rPr lang="fr-FR" sz="3100" dirty="0"/>
              <a:t>, </a:t>
            </a:r>
            <a:r>
              <a:rPr lang="fr-FR" sz="3100" dirty="0" err="1"/>
              <a:t>Untitled</a:t>
            </a:r>
            <a:r>
              <a:rPr lang="fr-FR" sz="3100" dirty="0"/>
              <a:t> (Facial </a:t>
            </a:r>
            <a:r>
              <a:rPr lang="fr-FR" sz="3100" dirty="0" err="1"/>
              <a:t>Hair</a:t>
            </a:r>
            <a:r>
              <a:rPr lang="fr-FR" sz="3100" dirty="0"/>
              <a:t> Transplants), 1972/1997.</a:t>
            </a:r>
            <a:br>
              <a:rPr lang="fr-FR" sz="3100" dirty="0"/>
            </a:br>
            <a:r>
              <a:rPr lang="fr-FR" sz="3100" dirty="0"/>
              <a:t>© The </a:t>
            </a:r>
            <a:r>
              <a:rPr lang="fr-FR" sz="3100" dirty="0" err="1"/>
              <a:t>estate</a:t>
            </a:r>
            <a:r>
              <a:rPr lang="fr-FR" sz="3100" dirty="0"/>
              <a:t> of Ana </a:t>
            </a:r>
            <a:r>
              <a:rPr lang="fr-FR" sz="3100" dirty="0" err="1"/>
              <a:t>Mendieta</a:t>
            </a:r>
            <a:r>
              <a:rPr lang="fr-FR" sz="3100" dirty="0"/>
              <a:t>, </a:t>
            </a:r>
            <a:r>
              <a:rPr lang="fr-FR" sz="3100" dirty="0" err="1"/>
              <a:t>courtesy</a:t>
            </a:r>
            <a:r>
              <a:rPr lang="fr-FR" sz="3100" dirty="0"/>
              <a:t> Galerie Lelong, New York.</a:t>
            </a:r>
            <a:br>
              <a:rPr lang="fr-FR" dirty="0"/>
            </a:br>
            <a:endParaRPr lang="fr-FR" dirty="0"/>
          </a:p>
        </p:txBody>
      </p:sp>
      <p:pic>
        <p:nvPicPr>
          <p:cNvPr id="5" name="Espace réservé du contenu 4">
            <a:extLst>
              <a:ext uri="{FF2B5EF4-FFF2-40B4-BE49-F238E27FC236}">
                <a16:creationId xmlns:a16="http://schemas.microsoft.com/office/drawing/2014/main" id="{E0B3C8CB-0BC9-FA5F-6D91-D404CB261663}"/>
              </a:ext>
            </a:extLst>
          </p:cNvPr>
          <p:cNvPicPr>
            <a:picLocks noGrp="1" noChangeAspect="1"/>
          </p:cNvPicPr>
          <p:nvPr>
            <p:ph idx="1"/>
          </p:nvPr>
        </p:nvPicPr>
        <p:blipFill>
          <a:blip r:embed="rId2"/>
          <a:stretch>
            <a:fillRect/>
          </a:stretch>
        </p:blipFill>
        <p:spPr>
          <a:xfrm>
            <a:off x="1758950" y="2051844"/>
            <a:ext cx="8674100" cy="3898900"/>
          </a:xfrm>
        </p:spPr>
      </p:pic>
    </p:spTree>
    <p:extLst>
      <p:ext uri="{BB962C8B-B14F-4D97-AF65-F5344CB8AC3E}">
        <p14:creationId xmlns:p14="http://schemas.microsoft.com/office/powerpoint/2010/main" val="3350703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0F9BC0-0B93-38F2-F675-ADAF59D4CCF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66B73DD-E8BE-9B30-A164-6E959DCACBA9}"/>
              </a:ext>
            </a:extLst>
          </p:cNvPr>
          <p:cNvPicPr>
            <a:picLocks noGrp="1" noChangeAspect="1"/>
          </p:cNvPicPr>
          <p:nvPr>
            <p:ph idx="1"/>
          </p:nvPr>
        </p:nvPicPr>
        <p:blipFill>
          <a:blip r:embed="rId2"/>
          <a:stretch>
            <a:fillRect/>
          </a:stretch>
        </p:blipFill>
        <p:spPr>
          <a:xfrm>
            <a:off x="2838450" y="1829594"/>
            <a:ext cx="6515100" cy="4343400"/>
          </a:xfrm>
        </p:spPr>
      </p:pic>
    </p:spTree>
    <p:extLst>
      <p:ext uri="{BB962C8B-B14F-4D97-AF65-F5344CB8AC3E}">
        <p14:creationId xmlns:p14="http://schemas.microsoft.com/office/powerpoint/2010/main" val="19351071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663</Words>
  <Application>Microsoft Macintosh PowerPoint</Application>
  <PresentationFormat>Grand écran</PresentationFormat>
  <Paragraphs>20</Paragraphs>
  <Slides>19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Ana Mendieta, Untitled (Glass on Body Imprints), 1972. © The estate of Ana Mendieta, courtesy Galerie Lelong, New York. </vt:lpstr>
      <vt:lpstr>Ana Mendieta, Untitled (Facial Hair Transplants), 1972/1997. © The estate of Ana Mendieta, courtesy Galerie Lelong, New York. </vt:lpstr>
      <vt:lpstr>Présentation PowerPoint</vt:lpstr>
      <vt:lpstr>Ana Mendieta, Untitled (Facial Hair Transplants), 1972 /1997. © The estate of Ana Mendieta, courtesy Galerie Lelong, New York. </vt:lpstr>
      <vt:lpstr>Ana Mendieta, Rape Scene, 1973, Tate, Londres. © The estate of Ana Mendieta, courtesy Galerie Lelong, New York. </vt:lpstr>
      <vt:lpstr>A still from the film Chicken Movie, Chicken Piece by Ana Mendieta, 1972. Source: Ana Mendieta Estate</vt:lpstr>
      <vt:lpstr>A still from the film Sweating Blood by Ana Mendieta, 1973. Source: The Smithsonian Institute, Washington</vt:lpstr>
      <vt:lpstr>Ana Mendieta, Bird Transformation, 1972, Louisiana Museum of Modern Art, Humlebaek. © The Estate of Ana Mendieta Collection, LLC. Courtesy Galerie Lelong, New York </vt:lpstr>
      <vt:lpstr>Ana Mendieta, Ocean Bird (Washup), 1974. © The Estate of Ana Mendieta Collection, LLC and Collezione La Gaia. </vt:lpstr>
      <vt:lpstr>Ana Mendieta, Flower Person, Flower Body, 1975 / 2020. © The Estate of Ana Mendieta Collection, LLC. Courtesy Galerie Lelong &amp; Co. </vt:lpstr>
      <vt:lpstr>Ana Mendieta, Untitled (From the Silueta series), 1974. © The Estate of Ana Mendieta Collection, Galerie Richard Saltoun, Londres. </vt:lpstr>
      <vt:lpstr>Ana Mendieta, Arbol de la vida, 1974, Hayward Gallery, Londres, Ana Mendieta, Ocean Bird (Washup), 1974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3</cp:revision>
  <dcterms:created xsi:type="dcterms:W3CDTF">2026-02-04T21:42:34Z</dcterms:created>
  <dcterms:modified xsi:type="dcterms:W3CDTF">2026-03-19T13:14:11Z</dcterms:modified>
</cp:coreProperties>
</file>