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98" r:id="rId3"/>
    <p:sldId id="486" r:id="rId4"/>
    <p:sldId id="495" r:id="rId5"/>
    <p:sldId id="496" r:id="rId6"/>
    <p:sldId id="487" r:id="rId7"/>
    <p:sldId id="488" r:id="rId8"/>
    <p:sldId id="489" r:id="rId9"/>
    <p:sldId id="490" r:id="rId10"/>
    <p:sldId id="491" r:id="rId11"/>
    <p:sldId id="437" r:id="rId12"/>
    <p:sldId id="452" r:id="rId13"/>
    <p:sldId id="454" r:id="rId14"/>
    <p:sldId id="455" r:id="rId15"/>
    <p:sldId id="456" r:id="rId16"/>
    <p:sldId id="457" r:id="rId17"/>
    <p:sldId id="458" r:id="rId18"/>
    <p:sldId id="459" r:id="rId19"/>
    <p:sldId id="460" r:id="rId20"/>
    <p:sldId id="461" r:id="rId21"/>
    <p:sldId id="462" r:id="rId22"/>
    <p:sldId id="463" r:id="rId23"/>
    <p:sldId id="464" r:id="rId24"/>
    <p:sldId id="465" r:id="rId25"/>
    <p:sldId id="499" r:id="rId26"/>
    <p:sldId id="500" r:id="rId27"/>
    <p:sldId id="501" r:id="rId28"/>
    <p:sldId id="502" r:id="rId29"/>
    <p:sldId id="503" r:id="rId30"/>
    <p:sldId id="504" r:id="rId31"/>
    <p:sldId id="505" r:id="rId32"/>
    <p:sldId id="506" r:id="rId33"/>
    <p:sldId id="507"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76"/>
  </p:normalViewPr>
  <p:slideViewPr>
    <p:cSldViewPr snapToGrid="0">
      <p:cViewPr varScale="1">
        <p:scale>
          <a:sx n="111" d="100"/>
          <a:sy n="111" d="100"/>
        </p:scale>
        <p:origin x="6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687E04-41AB-6C2A-5EDD-2C8E88AA84C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570260-81CE-5E09-EA46-E87A91F8C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D2330FF-45E8-E706-AB41-A89252456959}"/>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BD094DE2-09CE-5CE1-AAF5-B8AD718A6B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BB4283-5DF5-273F-E319-F3F28283F3BA}"/>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134719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475F8-FD48-D0CA-E5C9-F672DFC5C81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B7F80B8-0358-0F25-42DB-273A4C24821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476257-1649-E368-E43E-1F90A573DD6E}"/>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82FAF8FD-C71C-895F-57A1-B20A37321C9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73E277-3F84-438A-9984-D454938A16F1}"/>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23605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75B01DF-E922-AD28-DA0A-3D197656B1F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C96BC48-85AA-46CB-6868-DBA7547B8AE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F35477-FC98-A3DA-C032-E70E55C2C263}"/>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147C792F-1E1C-CC3A-CBCF-CB2E9E0E15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F40F4A-749D-CC52-07DC-2EDDBC1792E2}"/>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428097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50BEB1-1365-61F4-607A-D3D208BB19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257FB76-8EE0-C828-D6F6-B5B9CBCF3C1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08B30C-C963-3212-CE91-7272C64B310C}"/>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29AA81EF-5DE9-9AC9-6F3C-5841176B1B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A69CB3-0784-708B-3BB7-8AE06EF24369}"/>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391125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D30BF-A688-A384-DE3D-4D7B58E9B29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870E273-F4C7-1E30-26D4-7A18E44DE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C756878-1933-7E3A-3CD7-7E8AF0227E74}"/>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4051E867-62E8-6FCF-A3A5-F045731FAB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014F11-4298-07C2-ECFC-DA6C154DBC2F}"/>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2243341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5AD8F3-77BB-B608-4B36-057A5529FE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CAEAD6-B04D-F87C-480A-AA38D0416CA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AE68D-00C6-62F7-F399-267D39F368E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4380AE6-C9AE-666B-6498-F85BA510240F}"/>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6" name="Espace réservé du pied de page 5">
            <a:extLst>
              <a:ext uri="{FF2B5EF4-FFF2-40B4-BE49-F238E27FC236}">
                <a16:creationId xmlns:a16="http://schemas.microsoft.com/office/drawing/2014/main" id="{B9F1F77B-5CC8-F59A-2D8F-76851EB30E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3820F9D-CDBC-2523-2D89-5156B72D2447}"/>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3254876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2AAEE-60BB-CBF5-3EAD-D08280671E6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0A84D89-9A17-54B8-5155-939004AB3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792BC2A-57B4-95E7-919A-35FD98B7A11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E3BBBC-F8FB-D5EB-E555-2E5177247E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821B609-FFC5-05C2-5950-AE8A6048CBC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BE135BE-2338-0A90-1375-BD4C2044D0F6}"/>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8" name="Espace réservé du pied de page 7">
            <a:extLst>
              <a:ext uri="{FF2B5EF4-FFF2-40B4-BE49-F238E27FC236}">
                <a16:creationId xmlns:a16="http://schemas.microsoft.com/office/drawing/2014/main" id="{776AF04E-490D-7E09-B7FB-FD0776626A5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5CD3F3-D3E4-1F0E-A3A7-2CB5FDC6D826}"/>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3152377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29A11-5066-A4B9-5955-6A147858341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DFA4FDC-6A55-1419-6C6D-A9ADCE0CF495}"/>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4" name="Espace réservé du pied de page 3">
            <a:extLst>
              <a:ext uri="{FF2B5EF4-FFF2-40B4-BE49-F238E27FC236}">
                <a16:creationId xmlns:a16="http://schemas.microsoft.com/office/drawing/2014/main" id="{CC479AD5-7F7A-466E-BD91-5EC30641A38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67237D-6410-F8F3-3CB9-252603F5049E}"/>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97706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B96782-2312-FC75-D59E-DB23F4DA9314}"/>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3" name="Espace réservé du pied de page 2">
            <a:extLst>
              <a:ext uri="{FF2B5EF4-FFF2-40B4-BE49-F238E27FC236}">
                <a16:creationId xmlns:a16="http://schemas.microsoft.com/office/drawing/2014/main" id="{070012DA-C8AE-C124-1B83-2B48DF23C7E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8ACC5E8-D2D5-8704-DA91-BD23D0843FEA}"/>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156475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82E6D3-D74E-8DE1-133B-B66F2A52F74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4CCAF0F-49E2-9028-D580-BE4A0760DD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64E0848-C034-3D7C-4427-3822A9699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6A48F1-F8A6-CAC4-C6E5-D2EE89218D71}"/>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6" name="Espace réservé du pied de page 5">
            <a:extLst>
              <a:ext uri="{FF2B5EF4-FFF2-40B4-BE49-F238E27FC236}">
                <a16:creationId xmlns:a16="http://schemas.microsoft.com/office/drawing/2014/main" id="{F484CB2A-D01C-AD27-54FF-798B0613CB5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6A4D92C-09A3-4E00-B206-81973122A418}"/>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81566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FC5CF-C2AE-F908-5DE2-460B0342CD7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1B5B984-D04D-8CFA-819E-51740C7FB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2969063-1EEC-4000-9087-8C70ED54F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E399630-4545-F419-D56F-69CC66D92177}"/>
              </a:ext>
            </a:extLst>
          </p:cNvPr>
          <p:cNvSpPr>
            <a:spLocks noGrp="1"/>
          </p:cNvSpPr>
          <p:nvPr>
            <p:ph type="dt" sz="half" idx="10"/>
          </p:nvPr>
        </p:nvSpPr>
        <p:spPr/>
        <p:txBody>
          <a:bodyPr/>
          <a:lstStyle/>
          <a:p>
            <a:fld id="{00C42843-1C4B-1044-9358-A2E624BAE135}" type="datetimeFigureOut">
              <a:rPr lang="fr-FR" smtClean="0"/>
              <a:t>15/04/2026</a:t>
            </a:fld>
            <a:endParaRPr lang="fr-FR"/>
          </a:p>
        </p:txBody>
      </p:sp>
      <p:sp>
        <p:nvSpPr>
          <p:cNvPr id="6" name="Espace réservé du pied de page 5">
            <a:extLst>
              <a:ext uri="{FF2B5EF4-FFF2-40B4-BE49-F238E27FC236}">
                <a16:creationId xmlns:a16="http://schemas.microsoft.com/office/drawing/2014/main" id="{59B02786-6531-8218-756E-B2B3D31871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55C7C2-5C28-CC14-C4A1-BDF4F0A4D542}"/>
              </a:ext>
            </a:extLst>
          </p:cNvPr>
          <p:cNvSpPr>
            <a:spLocks noGrp="1"/>
          </p:cNvSpPr>
          <p:nvPr>
            <p:ph type="sldNum" sz="quarter" idx="12"/>
          </p:nvPr>
        </p:nvSpPr>
        <p:spPr/>
        <p:txBody>
          <a:bodyPr/>
          <a:lstStyle/>
          <a:p>
            <a:fld id="{5A7F3B87-7A95-CD48-964A-C5DED0C0B900}" type="slidenum">
              <a:rPr lang="fr-FR" smtClean="0"/>
              <a:t>‹N°›</a:t>
            </a:fld>
            <a:endParaRPr lang="fr-FR"/>
          </a:p>
        </p:txBody>
      </p:sp>
    </p:spTree>
    <p:extLst>
      <p:ext uri="{BB962C8B-B14F-4D97-AF65-F5344CB8AC3E}">
        <p14:creationId xmlns:p14="http://schemas.microsoft.com/office/powerpoint/2010/main" val="207443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5B36A0A-4A9F-E5AF-B81C-9681AFBFB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C3CAD70-90C7-0725-4542-B4ADD6BCC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4BD436-8F84-2058-9886-29C12EEB3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42843-1C4B-1044-9358-A2E624BAE135}" type="datetimeFigureOut">
              <a:rPr lang="fr-FR" smtClean="0"/>
              <a:t>15/04/2026</a:t>
            </a:fld>
            <a:endParaRPr lang="fr-FR"/>
          </a:p>
        </p:txBody>
      </p:sp>
      <p:sp>
        <p:nvSpPr>
          <p:cNvPr id="5" name="Espace réservé du pied de page 4">
            <a:extLst>
              <a:ext uri="{FF2B5EF4-FFF2-40B4-BE49-F238E27FC236}">
                <a16:creationId xmlns:a16="http://schemas.microsoft.com/office/drawing/2014/main" id="{712C01AC-B8CD-ECDC-CF54-E232FF71A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86287B2-7FAB-00E4-0C0E-15DFEE6DE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F3B87-7A95-CD48-964A-C5DED0C0B900}" type="slidenum">
              <a:rPr lang="fr-FR" smtClean="0"/>
              <a:t>‹N°›</a:t>
            </a:fld>
            <a:endParaRPr lang="fr-FR"/>
          </a:p>
        </p:txBody>
      </p:sp>
    </p:spTree>
    <p:extLst>
      <p:ext uri="{BB962C8B-B14F-4D97-AF65-F5344CB8AC3E}">
        <p14:creationId xmlns:p14="http://schemas.microsoft.com/office/powerpoint/2010/main" val="2294593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africultures.com/le-marron-un-indocile-qui-refuse-lordre-des-choses-impose-par-les-dominants-13603/" TargetMode="External"/><Relationship Id="rId2" Type="http://schemas.openxmlformats.org/officeDocument/2006/relationships/hyperlink" Target="http://africultures.com/1-2-la-possibilite-dun-archipel-corps-graphie-dun-paysage-a-venir/" TargetMode="External"/><Relationship Id="rId1" Type="http://schemas.openxmlformats.org/officeDocument/2006/relationships/slideLayout" Target="../slideLayouts/slideLayout2.xml"/><Relationship Id="rId5" Type="http://schemas.openxmlformats.org/officeDocument/2006/relationships/hyperlink" Target="http://africultures.com/revue/?numb=12639" TargetMode="External"/><Relationship Id="rId4" Type="http://schemas.openxmlformats.org/officeDocument/2006/relationships/hyperlink" Target="http://africultures.com/poetiques-de-resistance-vision-prophetique-passe-1409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journals.openedition.org/amerika/13904?lang=es#ftn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doi.org/10.4000/amerika.1390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journals.openedition.org/amerika/13904?lang=es#ftn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7A20AC-428E-6144-9738-3C05E49CBE33}"/>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A1F3F28D-ABED-C6DB-515F-4EC6C9A3A0A4}"/>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8315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6131D-E8EC-4A71-AD63-6FA63475385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1F0E0A0-682E-BFD2-40BF-F0C6DF01D353}"/>
              </a:ext>
            </a:extLst>
          </p:cNvPr>
          <p:cNvSpPr>
            <a:spLocks noGrp="1"/>
          </p:cNvSpPr>
          <p:nvPr>
            <p:ph idx="1"/>
          </p:nvPr>
        </p:nvSpPr>
        <p:spPr/>
        <p:txBody>
          <a:bodyPr>
            <a:normAutofit fontScale="85000" lnSpcReduction="10000"/>
          </a:bodyPr>
          <a:lstStyle/>
          <a:p>
            <a:r>
              <a:rPr lang="fr-FR" dirty="0"/>
              <a:t>Et si je veux comprendre mon état au monde, je vois que ce n’est pas le malicieux plaisir de contredire après coup Hegel, ni pour prendre sur lui une naïve revanche, que je tends à fouiller mon histoire : il faut que je rattrape à l’instant ces énormes étendues de silence où mon histoire s’est égarée. Le temps, la durée sont pour moi des vitalités impérieuses. Mais il faut aussi que je vive et crie l’actuel avec les autres qui le vivent. En connaissance de cause. Ce qui dès lors est une poétique, dans la poétique plus large de la relation […] (</a:t>
            </a:r>
            <a:r>
              <a:rPr lang="fr-FR" i="1" dirty="0" err="1"/>
              <a:t>ibid</a:t>
            </a:r>
            <a:r>
              <a:rPr lang="fr-FR" dirty="0"/>
              <a:t> : 38). </a:t>
            </a:r>
          </a:p>
          <a:p>
            <a:r>
              <a:rPr lang="fr-FR" dirty="0"/>
              <a:t>Ainsi, il n’est pas inutile pour nous de souligner d’emblée que la philosophie ou la phénoménologie inhérente à la rhétorique </a:t>
            </a:r>
            <a:r>
              <a:rPr lang="fr-FR" dirty="0" err="1"/>
              <a:t>glissantienne</a:t>
            </a:r>
            <a:r>
              <a:rPr lang="fr-FR" dirty="0"/>
              <a:t> s’inscrit diamétralement à l’opposé de la philosophie hégélienne de l’Histoire, philosophie qui se focalise uniquement sur l’Histoire occidentale comme source unique de civilisation. En effet, Glissant préconise, dans </a:t>
            </a:r>
            <a:r>
              <a:rPr lang="fr-FR" i="1" dirty="0"/>
              <a:t>Traité du Tout-Monde</a:t>
            </a:r>
            <a:r>
              <a:rPr lang="fr-FR" dirty="0"/>
              <a:t>, la « </a:t>
            </a:r>
            <a:r>
              <a:rPr lang="fr-FR" dirty="0" err="1"/>
              <a:t>Transhistoire</a:t>
            </a:r>
            <a:r>
              <a:rPr lang="fr-FR" dirty="0"/>
              <a:t> » qui ne fait jamais abstraction des histoires des communautés du « Tout-monde ». Il s’agit précisément de faire grand cas de chaque histoire, n’importe laquelle : </a:t>
            </a:r>
          </a:p>
          <a:p>
            <a:endParaRPr lang="fr-FR" dirty="0"/>
          </a:p>
        </p:txBody>
      </p:sp>
    </p:spTree>
    <p:extLst>
      <p:ext uri="{BB962C8B-B14F-4D97-AF65-F5344CB8AC3E}">
        <p14:creationId xmlns:p14="http://schemas.microsoft.com/office/powerpoint/2010/main" val="367452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E38CE-C39C-16C6-A6E4-D33B8B1BF10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F6A9ACF-DA8C-84C8-FD8B-43AD5265A4E6}"/>
              </a:ext>
            </a:extLst>
          </p:cNvPr>
          <p:cNvSpPr>
            <a:spLocks noGrp="1"/>
          </p:cNvSpPr>
          <p:nvPr>
            <p:ph idx="1"/>
          </p:nvPr>
        </p:nvSpPr>
        <p:spPr/>
        <p:txBody>
          <a:bodyPr>
            <a:normAutofit fontScale="92500" lnSpcReduction="10000"/>
          </a:bodyPr>
          <a:lstStyle/>
          <a:p>
            <a:r>
              <a:rPr lang="fr-FR" dirty="0">
                <a:hlinkClick r:id="rId2"/>
              </a:rPr>
              <a:t>http://africultures.com/1-2-la-possibilite-dun-archipel-corps-graphie-dun-paysage-a-venir/</a:t>
            </a:r>
            <a:endParaRPr lang="fr-FR" dirty="0"/>
          </a:p>
          <a:p>
            <a:pPr marL="0" indent="0">
              <a:buNone/>
            </a:pPr>
            <a:endParaRPr lang="fr-FR" dirty="0"/>
          </a:p>
          <a:p>
            <a:endParaRPr lang="fr-FR" dirty="0"/>
          </a:p>
          <a:p>
            <a:r>
              <a:rPr lang="fr-FR" i="1" dirty="0"/>
              <a:t>L’île n’est pas un endroit isolé, toute île fait partie d’un archipel,</a:t>
            </a:r>
            <a:br>
              <a:rPr lang="fr-FR" dirty="0"/>
            </a:br>
            <a:r>
              <a:rPr lang="fr-FR" dirty="0"/>
              <a:t>Edouard Glissant.</a:t>
            </a:r>
          </a:p>
          <a:p>
            <a:r>
              <a:rPr lang="fr-FR" b="1" dirty="0">
                <a:hlinkClick r:id="rId3"/>
              </a:rPr>
              <a:t>Dénètem Touam Bona</a:t>
            </a:r>
            <a:r>
              <a:rPr lang="fr-FR" b="1" dirty="0"/>
              <a:t> s’est vu offrir une carte blanche pour une grande exposition -juillet à début novembre 2021- sous le parrainage de l’</a:t>
            </a:r>
            <a:r>
              <a:rPr lang="fr-FR" b="1" dirty="0">
                <a:hlinkClick r:id="rId4"/>
              </a:rPr>
              <a:t>Institut du Tout-monde</a:t>
            </a:r>
            <a:r>
              <a:rPr lang="fr-FR" b="1" dirty="0"/>
              <a:t> (fondé par </a:t>
            </a:r>
            <a:r>
              <a:rPr lang="fr-FR" b="1" dirty="0">
                <a:hlinkClick r:id="rId5"/>
              </a:rPr>
              <a:t>Edouard Glissant</a:t>
            </a:r>
            <a:r>
              <a:rPr lang="fr-FR" b="1" dirty="0"/>
              <a:t>). Intitulée « La sagesse des lianes / </a:t>
            </a:r>
            <a:r>
              <a:rPr lang="fr-FR" b="1" dirty="0" err="1"/>
              <a:t>Cosmopoétique</a:t>
            </a:r>
            <a:r>
              <a:rPr lang="fr-FR" b="1" dirty="0"/>
              <a:t> du refuge »,  exposition collective et transdisciplinaire.</a:t>
            </a:r>
            <a:endParaRPr lang="fr-FR" dirty="0"/>
          </a:p>
          <a:p>
            <a:endParaRPr lang="fr-FR" dirty="0"/>
          </a:p>
        </p:txBody>
      </p:sp>
    </p:spTree>
    <p:extLst>
      <p:ext uri="{BB962C8B-B14F-4D97-AF65-F5344CB8AC3E}">
        <p14:creationId xmlns:p14="http://schemas.microsoft.com/office/powerpoint/2010/main" val="275956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25BCBE-9706-3D0C-B7FF-BFFD1DB2CE2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136DBE4-5891-CA6A-3DD6-4D76339A9D07}"/>
              </a:ext>
            </a:extLst>
          </p:cNvPr>
          <p:cNvSpPr>
            <a:spLocks noGrp="1"/>
          </p:cNvSpPr>
          <p:nvPr>
            <p:ph idx="1"/>
          </p:nvPr>
        </p:nvSpPr>
        <p:spPr/>
        <p:txBody>
          <a:bodyPr/>
          <a:lstStyle/>
          <a:p>
            <a:r>
              <a:rPr lang="fr-FR" i="1" dirty="0"/>
              <a:t>« Le </a:t>
            </a:r>
            <a:r>
              <a:rPr lang="fr-FR" i="1" dirty="0" err="1"/>
              <a:t>Krump</a:t>
            </a:r>
            <a:r>
              <a:rPr lang="fr-FR" i="1" dirty="0"/>
              <a:t> est un mouvement profond, pas encore une marchandise. Il semblerait que le monde ait fait naître là où on ne l’attendait pas une danse du dedans, authentiquement spirituelle, faite pour débusquer des monstres et dire l’inarticulé des paroles rentrées dans la gorge de ceux qui ne peuvent même plus crier. La seule danse qui vaille. Avant d’être une mode, c’est un rite inventé, une sorte de louange forcenée, la contorsion brutale de celui qui refuse la camisole contemporaine. » </a:t>
            </a:r>
            <a:r>
              <a:rPr lang="fr-FR" dirty="0" err="1"/>
              <a:t>Heddy</a:t>
            </a:r>
            <a:r>
              <a:rPr lang="fr-FR" dirty="0"/>
              <a:t> </a:t>
            </a:r>
            <a:r>
              <a:rPr lang="fr-FR" dirty="0" err="1"/>
              <a:t>Maalem</a:t>
            </a:r>
            <a:r>
              <a:rPr lang="fr-FR" dirty="0"/>
              <a:t>, mai 2012</a:t>
            </a:r>
          </a:p>
          <a:p>
            <a:endParaRPr lang="fr-FR" dirty="0"/>
          </a:p>
        </p:txBody>
      </p:sp>
    </p:spTree>
    <p:extLst>
      <p:ext uri="{BB962C8B-B14F-4D97-AF65-F5344CB8AC3E}">
        <p14:creationId xmlns:p14="http://schemas.microsoft.com/office/powerpoint/2010/main" val="480143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2CD08-50C3-480D-A4A1-F89CF8961F4F}"/>
              </a:ext>
            </a:extLst>
          </p:cNvPr>
          <p:cNvSpPr>
            <a:spLocks noGrp="1"/>
          </p:cNvSpPr>
          <p:nvPr>
            <p:ph type="title"/>
          </p:nvPr>
        </p:nvSpPr>
        <p:spPr/>
        <p:txBody>
          <a:bodyPr>
            <a:normAutofit/>
          </a:bodyPr>
          <a:lstStyle/>
          <a:p>
            <a:r>
              <a:rPr lang="fr-FR" sz="2400" dirty="0"/>
              <a:t>S/</a:t>
            </a:r>
            <a:r>
              <a:rPr lang="fr-FR" sz="2400" dirty="0" err="1"/>
              <a:t>T</a:t>
            </a:r>
            <a:r>
              <a:rPr lang="fr-FR" sz="2400" dirty="0"/>
              <a:t>/R/A/</a:t>
            </a:r>
            <a:r>
              <a:rPr lang="fr-FR" sz="2400" dirty="0" err="1"/>
              <a:t>T</a:t>
            </a:r>
            <a:r>
              <a:rPr lang="fr-FR" sz="2400" dirty="0"/>
              <a:t>/E/S : « Dans cette pièce, la danseuse et chorégraphe Bintou Dembélé explore sa mémoire familiale et à son lien avec l’Afrique, à travers des rituels inspirés du hip hop et du </a:t>
            </a:r>
            <a:r>
              <a:rPr lang="fr-FR" sz="2400" dirty="0" err="1"/>
              <a:t>Krump</a:t>
            </a:r>
            <a:r>
              <a:rPr lang="fr-FR" sz="2400" dirty="0"/>
              <a:t>. Là, c’est le corps qui est la mémoire-même de ce passé. » </a:t>
            </a:r>
          </a:p>
        </p:txBody>
      </p:sp>
      <p:pic>
        <p:nvPicPr>
          <p:cNvPr id="6146" name="Picture 2">
            <a:extLst>
              <a:ext uri="{FF2B5EF4-FFF2-40B4-BE49-F238E27FC236}">
                <a16:creationId xmlns:a16="http://schemas.microsoft.com/office/drawing/2014/main" id="{6904CC91-F3ED-B858-5711-C23B7745D3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5044" y="1825625"/>
            <a:ext cx="652191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314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3293A-C3A7-17C3-D3E8-E81063757935}"/>
              </a:ext>
            </a:extLst>
          </p:cNvPr>
          <p:cNvSpPr>
            <a:spLocks noGrp="1"/>
          </p:cNvSpPr>
          <p:nvPr>
            <p:ph type="title"/>
          </p:nvPr>
        </p:nvSpPr>
        <p:spPr/>
        <p:txBody>
          <a:bodyPr>
            <a:normAutofit/>
          </a:bodyPr>
          <a:lstStyle/>
          <a:p>
            <a:r>
              <a:rPr lang="fr-FR" sz="2400" dirty="0"/>
              <a:t>Bintou Dembélé est la chorégraphe de l’opéra « Les Indes galantes », mis en scène par le cinéaste Clément </a:t>
            </a:r>
            <a:r>
              <a:rPr lang="fr-FR" sz="2400" dirty="0" err="1"/>
              <a:t>Cogitore</a:t>
            </a:r>
            <a:r>
              <a:rPr lang="fr-FR" sz="2400" dirty="0"/>
              <a:t>. Une relecture singulière de l’</a:t>
            </a:r>
            <a:r>
              <a:rPr lang="fr-FR" sz="2400" dirty="0" err="1"/>
              <a:t>oeuvre</a:t>
            </a:r>
            <a:r>
              <a:rPr lang="fr-FR" sz="2400" dirty="0"/>
              <a:t> de Rameau à partir de la ritualité propre aux « danses urbaines » (hip hop, </a:t>
            </a:r>
            <a:r>
              <a:rPr lang="fr-FR" sz="2400" dirty="0" err="1"/>
              <a:t>krump</a:t>
            </a:r>
            <a:r>
              <a:rPr lang="fr-FR" sz="2400" dirty="0"/>
              <a:t>, </a:t>
            </a:r>
            <a:r>
              <a:rPr lang="fr-FR" sz="2400" dirty="0" err="1"/>
              <a:t>voging</a:t>
            </a:r>
            <a:r>
              <a:rPr lang="fr-FR" sz="2400" dirty="0"/>
              <a:t>, etc.)</a:t>
            </a:r>
          </a:p>
        </p:txBody>
      </p:sp>
      <p:pic>
        <p:nvPicPr>
          <p:cNvPr id="7170" name="Picture 2">
            <a:extLst>
              <a:ext uri="{FF2B5EF4-FFF2-40B4-BE49-F238E27FC236}">
                <a16:creationId xmlns:a16="http://schemas.microsoft.com/office/drawing/2014/main" id="{E73B8B81-97C6-57C1-E3B4-058067A68B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4924" y="1734055"/>
            <a:ext cx="6681076" cy="365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0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B94E1-0F11-2372-E754-CD0EB48E4E0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46CBBC0-9AFC-0F73-297A-961CACFDA437}"/>
              </a:ext>
            </a:extLst>
          </p:cNvPr>
          <p:cNvSpPr>
            <a:spLocks noGrp="1"/>
          </p:cNvSpPr>
          <p:nvPr>
            <p:ph idx="1"/>
          </p:nvPr>
        </p:nvSpPr>
        <p:spPr/>
        <p:txBody>
          <a:bodyPr>
            <a:normAutofit fontScale="85000" lnSpcReduction="20000"/>
          </a:bodyPr>
          <a:lstStyle/>
          <a:p>
            <a:r>
              <a:rPr lang="fr-FR" dirty="0"/>
              <a:t>Penser une liberté et une dignité effective exige de prendre en compte la poussée indocile du vivant qui, toujours, en nous, s’oppose au mouvement courbe de l’humiliation, de la servitude contrainte ou volontaire. Dans mon travail sur le marronnage, c’est cette indocilité créatrice que je tente de saisir à même le souffle et les vibrations des corps en mouvement. Le « mouvement de libération » qu’opère le marronnage doit être pris au sens propre : c’est d’abord une libération du mouvement que met en œuvre un corps dansant – tout pas de danse pouvant être l’esquisse d’une frappe, comme le souligne Elsa </a:t>
            </a:r>
            <a:r>
              <a:rPr lang="fr-FR" dirty="0" err="1"/>
              <a:t>Dorlin</a:t>
            </a:r>
            <a:r>
              <a:rPr lang="fr-FR" dirty="0"/>
              <a:t> (cf. </a:t>
            </a:r>
            <a:r>
              <a:rPr lang="fr-FR" i="1" dirty="0"/>
              <a:t>Se défendre</a:t>
            </a:r>
            <a:r>
              <a:rPr lang="fr-FR" dirty="0"/>
              <a:t>) à propos de danses martiales comme le </a:t>
            </a:r>
            <a:r>
              <a:rPr lang="fr-FR" dirty="0" err="1"/>
              <a:t>ladjat</a:t>
            </a:r>
            <a:r>
              <a:rPr lang="fr-FR" dirty="0"/>
              <a:t> ou la capoeira. Il y a une tectonique des corps en transe qui substitue au corps tombal de l’</a:t>
            </a:r>
            <a:r>
              <a:rPr lang="fr-FR" dirty="0" err="1"/>
              <a:t>esclavagisé.e</a:t>
            </a:r>
            <a:r>
              <a:rPr lang="fr-FR" dirty="0"/>
              <a:t> le corps transfuge de la divinité (cultes </a:t>
            </a:r>
            <a:r>
              <a:rPr lang="fr-FR" dirty="0" err="1"/>
              <a:t>afrodiasporiques</a:t>
            </a:r>
            <a:r>
              <a:rPr lang="fr-FR" dirty="0"/>
              <a:t> de la santeria cubaine, du vodou haïtien, du servis </a:t>
            </a:r>
            <a:r>
              <a:rPr lang="fr-FR" dirty="0" err="1"/>
              <a:t>kabaré</a:t>
            </a:r>
            <a:r>
              <a:rPr lang="fr-FR" dirty="0"/>
              <a:t> réunionnais, etc.).</a:t>
            </a:r>
            <a:r>
              <a:rPr lang="fr-FR" dirty="0">
                <a:highlight>
                  <a:srgbClr val="FFFF00"/>
                </a:highlight>
              </a:rPr>
              <a:t> Qu’est-ce qu’un corps qui danse ? Un corps-brume qui se condense dans l’éclosion d’un geste : écho du corps de la mère, écho des ancêtres, écho du cosmos… Corps-rêve habité par des mémoires, des lignes de vie plurielles. Non pas corps de rêve mais corps utopique, corps refuge, corps archipel…</a:t>
            </a:r>
          </a:p>
          <a:p>
            <a:endParaRPr lang="fr-FR" dirty="0"/>
          </a:p>
        </p:txBody>
      </p:sp>
    </p:spTree>
    <p:extLst>
      <p:ext uri="{BB962C8B-B14F-4D97-AF65-F5344CB8AC3E}">
        <p14:creationId xmlns:p14="http://schemas.microsoft.com/office/powerpoint/2010/main" val="4278376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3D910-1988-7B69-BDDD-648F555BD66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F8F66A8-40D7-537F-8931-C855FF2D28D2}"/>
              </a:ext>
            </a:extLst>
          </p:cNvPr>
          <p:cNvSpPr>
            <a:spLocks noGrp="1"/>
          </p:cNvSpPr>
          <p:nvPr>
            <p:ph idx="1"/>
          </p:nvPr>
        </p:nvSpPr>
        <p:spPr>
          <a:xfrm>
            <a:off x="2511972" y="1839311"/>
            <a:ext cx="8841828" cy="4337652"/>
          </a:xfrm>
        </p:spPr>
        <p:txBody>
          <a:bodyPr/>
          <a:lstStyle/>
          <a:p>
            <a:r>
              <a:rPr lang="fr-FR" dirty="0">
                <a:effectLst/>
                <a:latin typeface="Arial" panose="020B0604020202020204" pitchFamily="34" charset="0"/>
              </a:rPr>
              <a:t>De Bornéo à l’Amazonie</a:t>
            </a:r>
            <a:r>
              <a:rPr lang="fr-FR" dirty="0">
                <a:effectLst/>
                <a:highlight>
                  <a:srgbClr val="FFFF00"/>
                </a:highlight>
                <a:latin typeface="Arial" panose="020B0604020202020204" pitchFamily="34" charset="0"/>
              </a:rPr>
              <a:t>, l’enchevêtrement</a:t>
            </a:r>
            <a:br>
              <a:rPr lang="fr-FR" dirty="0">
                <a:highlight>
                  <a:srgbClr val="FFFF00"/>
                </a:highlight>
              </a:rPr>
            </a:br>
            <a:r>
              <a:rPr lang="fr-FR" dirty="0">
                <a:effectLst/>
                <a:highlight>
                  <a:srgbClr val="FFFF00"/>
                </a:highlight>
                <a:latin typeface="Arial" panose="020B0604020202020204" pitchFamily="34" charset="0"/>
              </a:rPr>
              <a:t>inextricable des lianes entrave la pénétration</a:t>
            </a:r>
            <a:br>
              <a:rPr lang="fr-FR" dirty="0">
                <a:highlight>
                  <a:srgbClr val="FFFF00"/>
                </a:highlight>
              </a:rPr>
            </a:br>
            <a:r>
              <a:rPr lang="fr-FR" dirty="0">
                <a:effectLst/>
                <a:highlight>
                  <a:srgbClr val="FFFF00"/>
                </a:highlight>
                <a:latin typeface="Arial" panose="020B0604020202020204" pitchFamily="34" charset="0"/>
              </a:rPr>
              <a:t>coloniale. </a:t>
            </a:r>
            <a:r>
              <a:rPr lang="fr-FR" dirty="0">
                <a:effectLst/>
                <a:latin typeface="Arial" panose="020B0604020202020204" pitchFamily="34" charset="0"/>
              </a:rPr>
              <a:t>Premier obstacle à la quête de l’Eldorado</a:t>
            </a:r>
            <a:br>
              <a:rPr lang="fr-FR" dirty="0"/>
            </a:br>
            <a:r>
              <a:rPr lang="fr-FR" dirty="0">
                <a:effectLst/>
                <a:latin typeface="Arial" panose="020B0604020202020204" pitchFamily="34" charset="0"/>
              </a:rPr>
              <a:t>et au régime des plantations, la liane est ce serpent,</a:t>
            </a:r>
            <a:br>
              <a:rPr lang="fr-FR" dirty="0"/>
            </a:br>
            <a:r>
              <a:rPr lang="fr-FR" dirty="0">
                <a:effectLst/>
                <a:latin typeface="Arial" panose="020B0604020202020204" pitchFamily="34" charset="0"/>
              </a:rPr>
              <a:t>cet hydre végétal qui, aux yeux du colon, fait d’une</a:t>
            </a:r>
            <a:br>
              <a:rPr lang="fr-FR" dirty="0"/>
            </a:br>
            <a:r>
              <a:rPr lang="fr-FR" dirty="0">
                <a:effectLst/>
                <a:latin typeface="Arial" panose="020B0604020202020204" pitchFamily="34" charset="0"/>
              </a:rPr>
              <a:t>forêt vierge et tentatrice un enfer vert. Toute en</a:t>
            </a:r>
            <a:br>
              <a:rPr lang="fr-FR" dirty="0"/>
            </a:br>
            <a:r>
              <a:rPr lang="fr-FR" dirty="0">
                <a:effectLst/>
                <a:latin typeface="Arial" panose="020B0604020202020204" pitchFamily="34" charset="0"/>
              </a:rPr>
              <a:t>torsion et contorsion, la langue tordue des lianes</a:t>
            </a:r>
            <a:br>
              <a:rPr lang="fr-FR" dirty="0"/>
            </a:br>
            <a:r>
              <a:rPr lang="fr-FR" dirty="0">
                <a:effectLst/>
                <a:latin typeface="Arial" panose="020B0604020202020204" pitchFamily="34" charset="0"/>
              </a:rPr>
              <a:t>ne peut sécréter qu’une sagesse rusée – une sagesse</a:t>
            </a:r>
            <a:br>
              <a:rPr lang="fr-FR" dirty="0"/>
            </a:br>
            <a:r>
              <a:rPr lang="fr-FR" dirty="0">
                <a:effectLst/>
                <a:latin typeface="Arial" panose="020B0604020202020204" pitchFamily="34" charset="0"/>
              </a:rPr>
              <a:t>de singe –, qui loin d’exclure la folie l’intègre comme</a:t>
            </a:r>
            <a:br>
              <a:rPr lang="fr-FR" dirty="0"/>
            </a:br>
            <a:r>
              <a:rPr lang="fr-FR" dirty="0">
                <a:effectLst/>
                <a:latin typeface="Arial" panose="020B0604020202020204" pitchFamily="34" charset="0"/>
              </a:rPr>
              <a:t>un élément moteur de son enseignement</a:t>
            </a:r>
            <a:endParaRPr lang="fr-FR" dirty="0"/>
          </a:p>
        </p:txBody>
      </p:sp>
    </p:spTree>
    <p:extLst>
      <p:ext uri="{BB962C8B-B14F-4D97-AF65-F5344CB8AC3E}">
        <p14:creationId xmlns:p14="http://schemas.microsoft.com/office/powerpoint/2010/main" val="1262548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8C126C-CC95-0FD9-BEC7-EAACAE219EE3}"/>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12FB2CA2-03E8-43C1-8CAC-4802DAC4D7B0}"/>
              </a:ext>
            </a:extLst>
          </p:cNvPr>
          <p:cNvPicPr>
            <a:picLocks noGrp="1" noChangeAspect="1"/>
          </p:cNvPicPr>
          <p:nvPr>
            <p:ph idx="1"/>
          </p:nvPr>
        </p:nvPicPr>
        <p:blipFill>
          <a:blip r:embed="rId2"/>
          <a:stretch>
            <a:fillRect/>
          </a:stretch>
        </p:blipFill>
        <p:spPr>
          <a:xfrm>
            <a:off x="4959350" y="2407444"/>
            <a:ext cx="2273300" cy="3187700"/>
          </a:xfrm>
        </p:spPr>
      </p:pic>
    </p:spTree>
    <p:extLst>
      <p:ext uri="{BB962C8B-B14F-4D97-AF65-F5344CB8AC3E}">
        <p14:creationId xmlns:p14="http://schemas.microsoft.com/office/powerpoint/2010/main" val="1233509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B2A46-437D-EF3E-F2D4-97761F9A15D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1F99A5A-0121-267F-8971-8718D6F61A5D}"/>
              </a:ext>
            </a:extLst>
          </p:cNvPr>
          <p:cNvSpPr>
            <a:spLocks noGrp="1"/>
          </p:cNvSpPr>
          <p:nvPr>
            <p:ph idx="1"/>
          </p:nvPr>
        </p:nvSpPr>
        <p:spPr>
          <a:xfrm>
            <a:off x="1376854" y="1124607"/>
            <a:ext cx="9976945" cy="5052356"/>
          </a:xfrm>
        </p:spPr>
        <p:txBody>
          <a:bodyPr>
            <a:normAutofit fontScale="77500" lnSpcReduction="20000"/>
          </a:bodyPr>
          <a:lstStyle/>
          <a:p>
            <a:r>
              <a:rPr lang="fr-FR" dirty="0">
                <a:effectLst/>
                <a:latin typeface="Arial" panose="020B0604020202020204" pitchFamily="34" charset="0"/>
              </a:rPr>
              <a:t>En créole, « </a:t>
            </a:r>
            <a:r>
              <a:rPr lang="fr-FR" dirty="0" err="1">
                <a:effectLst/>
                <a:latin typeface="Arial" panose="020B0604020202020204" pitchFamily="34" charset="0"/>
              </a:rPr>
              <a:t>lyann</a:t>
            </a:r>
            <a:r>
              <a:rPr lang="fr-FR" dirty="0">
                <a:effectLst/>
                <a:latin typeface="Arial" panose="020B0604020202020204" pitchFamily="34" charset="0"/>
              </a:rPr>
              <a:t> » c’est ce qui permet de faire cercle,</a:t>
            </a:r>
            <a:br>
              <a:rPr lang="fr-FR" dirty="0"/>
            </a:br>
            <a:r>
              <a:rPr lang="fr-FR" dirty="0">
                <a:effectLst/>
                <a:latin typeface="Arial" panose="020B0604020202020204" pitchFamily="34" charset="0"/>
              </a:rPr>
              <a:t>de faire corps ensemble – « </a:t>
            </a:r>
            <a:r>
              <a:rPr lang="fr-FR" dirty="0" err="1">
                <a:effectLst/>
                <a:latin typeface="Arial" panose="020B0604020202020204" pitchFamily="34" charset="0"/>
              </a:rPr>
              <a:t>nou</a:t>
            </a:r>
            <a:r>
              <a:rPr lang="fr-FR" dirty="0">
                <a:effectLst/>
                <a:latin typeface="Arial" panose="020B0604020202020204" pitchFamily="34" charset="0"/>
              </a:rPr>
              <a:t> an </a:t>
            </a:r>
            <a:r>
              <a:rPr lang="fr-FR" dirty="0" err="1">
                <a:effectLst/>
                <a:latin typeface="Arial" panose="020B0604020202020204" pitchFamily="34" charset="0"/>
              </a:rPr>
              <a:t>lyannaj</a:t>
            </a:r>
            <a:r>
              <a:rPr lang="fr-FR" dirty="0">
                <a:effectLst/>
                <a:latin typeface="Arial" panose="020B0604020202020204" pitchFamily="34" charset="0"/>
              </a:rPr>
              <a:t> » –, mais</a:t>
            </a:r>
            <a:br>
              <a:rPr lang="fr-FR" dirty="0"/>
            </a:br>
            <a:r>
              <a:rPr lang="fr-FR" dirty="0">
                <a:effectLst/>
                <a:latin typeface="Arial" panose="020B0604020202020204" pitchFamily="34" charset="0"/>
              </a:rPr>
              <a:t>aussi </a:t>
            </a:r>
            <a:r>
              <a:rPr lang="fr-FR" dirty="0">
                <a:effectLst/>
                <a:highlight>
                  <a:srgbClr val="FFFF00"/>
                </a:highlight>
                <a:latin typeface="Arial" panose="020B0604020202020204" pitchFamily="34" charset="0"/>
              </a:rPr>
              <a:t>d’encercler les dominants par une trame fine</a:t>
            </a:r>
            <a:br>
              <a:rPr lang="fr-FR" dirty="0">
                <a:highlight>
                  <a:srgbClr val="FFFF00"/>
                </a:highlight>
              </a:rPr>
            </a:br>
            <a:r>
              <a:rPr lang="fr-FR" dirty="0">
                <a:effectLst/>
                <a:highlight>
                  <a:srgbClr val="FFFF00"/>
                </a:highlight>
                <a:latin typeface="Arial" panose="020B0604020202020204" pitchFamily="34" charset="0"/>
              </a:rPr>
              <a:t>de conjurations continuelles </a:t>
            </a:r>
            <a:r>
              <a:rPr lang="fr-FR" dirty="0">
                <a:effectLst/>
                <a:latin typeface="Arial" panose="020B0604020202020204" pitchFamily="34" charset="0"/>
              </a:rPr>
              <a:t>: des fuites et sabotages</a:t>
            </a:r>
            <a:br>
              <a:rPr lang="fr-FR" dirty="0"/>
            </a:br>
            <a:r>
              <a:rPr lang="fr-FR" dirty="0">
                <a:effectLst/>
                <a:latin typeface="Arial" panose="020B0604020202020204" pitchFamily="34" charset="0"/>
              </a:rPr>
              <a:t>à l’insurrection générale, en passant par les pratiques</a:t>
            </a:r>
            <a:br>
              <a:rPr lang="fr-FR" dirty="0"/>
            </a:br>
            <a:r>
              <a:rPr lang="fr-FR" dirty="0">
                <a:effectLst/>
                <a:latin typeface="Arial" panose="020B0604020202020204" pitchFamily="34" charset="0"/>
              </a:rPr>
              <a:t>de contre-plantation du « jardin nègre ». Sagesse des</a:t>
            </a:r>
            <a:br>
              <a:rPr lang="fr-FR" dirty="0"/>
            </a:br>
            <a:r>
              <a:rPr lang="fr-FR" dirty="0">
                <a:effectLst/>
                <a:latin typeface="Arial" panose="020B0604020202020204" pitchFamily="34" charset="0"/>
              </a:rPr>
              <a:t>lianes rend hommage aux luttes pionnières des « </a:t>
            </a:r>
            <a:r>
              <a:rPr lang="fr-FR" dirty="0" err="1">
                <a:effectLst/>
                <a:latin typeface="Arial" panose="020B0604020202020204" pitchFamily="34" charset="0"/>
              </a:rPr>
              <a:t>indi</a:t>
            </a:r>
            <a:r>
              <a:rPr lang="fr-FR" dirty="0">
                <a:effectLst/>
                <a:latin typeface="Arial" panose="020B0604020202020204" pitchFamily="34" charset="0"/>
              </a:rPr>
              <a:t>-</a:t>
            </a:r>
            <a:br>
              <a:rPr lang="fr-FR" dirty="0"/>
            </a:br>
            <a:r>
              <a:rPr lang="fr-FR" dirty="0">
                <a:effectLst/>
                <a:latin typeface="Arial" panose="020B0604020202020204" pitchFamily="34" charset="0"/>
              </a:rPr>
              <a:t>gènes » contre la marchandisation intégrale du vivant</a:t>
            </a:r>
            <a:br>
              <a:rPr lang="fr-FR" dirty="0"/>
            </a:br>
            <a:r>
              <a:rPr lang="fr-FR" dirty="0">
                <a:effectLst/>
                <a:latin typeface="Arial" panose="020B0604020202020204" pitchFamily="34" charset="0"/>
              </a:rPr>
              <a:t>dont l’« anthropocène » n’est que l’ultime avatar.</a:t>
            </a:r>
            <a:br>
              <a:rPr lang="fr-FR" dirty="0"/>
            </a:br>
            <a:r>
              <a:rPr lang="fr-FR" dirty="0">
                <a:effectLst/>
                <a:highlight>
                  <a:srgbClr val="FFFF00"/>
                </a:highlight>
                <a:latin typeface="Arial" panose="020B0604020202020204" pitchFamily="34" charset="0"/>
              </a:rPr>
              <a:t>Le « </a:t>
            </a:r>
            <a:r>
              <a:rPr lang="fr-FR" dirty="0" err="1">
                <a:effectLst/>
                <a:highlight>
                  <a:srgbClr val="FFFF00"/>
                </a:highlight>
                <a:latin typeface="Arial" panose="020B0604020202020204" pitchFamily="34" charset="0"/>
              </a:rPr>
              <a:t>lyannaj</a:t>
            </a:r>
            <a:r>
              <a:rPr lang="fr-FR" dirty="0">
                <a:effectLst/>
                <a:highlight>
                  <a:srgbClr val="FFFF00"/>
                </a:highlight>
                <a:latin typeface="Arial" panose="020B0604020202020204" pitchFamily="34" charset="0"/>
              </a:rPr>
              <a:t> </a:t>
            </a:r>
            <a:r>
              <a:rPr lang="fr-FR" dirty="0">
                <a:effectLst/>
                <a:latin typeface="Arial" panose="020B0604020202020204" pitchFamily="34" charset="0"/>
              </a:rPr>
              <a:t>» est né dans les champs de canne où</a:t>
            </a:r>
            <a:br>
              <a:rPr lang="fr-FR" dirty="0"/>
            </a:br>
            <a:r>
              <a:rPr lang="fr-FR" dirty="0">
                <a:effectLst/>
                <a:latin typeface="Arial" panose="020B0604020202020204" pitchFamily="34" charset="0"/>
              </a:rPr>
              <a:t>il désignait à l’origine ce doigté, cette dextérité, ce</a:t>
            </a:r>
            <a:br>
              <a:rPr lang="fr-FR" dirty="0"/>
            </a:br>
            <a:r>
              <a:rPr lang="fr-FR" dirty="0">
                <a:effectLst/>
                <a:latin typeface="Arial" panose="020B0604020202020204" pitchFamily="34" charset="0"/>
              </a:rPr>
              <a:t>mouvement textile par lequel </a:t>
            </a:r>
            <a:r>
              <a:rPr lang="fr-FR" dirty="0">
                <a:effectLst/>
                <a:highlight>
                  <a:srgbClr val="FFFF00"/>
                </a:highlight>
                <a:latin typeface="Arial" panose="020B0604020202020204" pitchFamily="34" charset="0"/>
              </a:rPr>
              <a:t>on</a:t>
            </a:r>
            <a:r>
              <a:rPr lang="fr-FR" dirty="0">
                <a:effectLst/>
                <a:latin typeface="Arial" panose="020B0604020202020204" pitchFamily="34" charset="0"/>
              </a:rPr>
              <a:t> </a:t>
            </a:r>
            <a:r>
              <a:rPr lang="fr-FR" dirty="0">
                <a:effectLst/>
                <a:highlight>
                  <a:srgbClr val="FFFF00"/>
                </a:highlight>
                <a:latin typeface="Arial" panose="020B0604020202020204" pitchFamily="34" charset="0"/>
              </a:rPr>
              <a:t>cousait ensemble</a:t>
            </a:r>
            <a:br>
              <a:rPr lang="fr-FR" dirty="0"/>
            </a:br>
            <a:r>
              <a:rPr lang="fr-FR" dirty="0">
                <a:effectLst/>
                <a:latin typeface="Arial" panose="020B0604020202020204" pitchFamily="34" charset="0"/>
              </a:rPr>
              <a:t>les roseaux sucrés de Babylone : les cannes à sucre. Ce</a:t>
            </a:r>
            <a:br>
              <a:rPr lang="fr-FR" dirty="0"/>
            </a:br>
            <a:r>
              <a:rPr lang="fr-FR" dirty="0">
                <a:effectLst/>
                <a:highlight>
                  <a:srgbClr val="FFFF00"/>
                </a:highlight>
                <a:latin typeface="Arial" panose="020B0604020202020204" pitchFamily="34" charset="0"/>
              </a:rPr>
              <a:t>geste technique essentiel à l’exploitation, à la </a:t>
            </a:r>
            <a:r>
              <a:rPr lang="fr-FR" dirty="0" err="1">
                <a:effectLst/>
                <a:highlight>
                  <a:srgbClr val="FFFF00"/>
                </a:highlight>
                <a:latin typeface="Arial" panose="020B0604020202020204" pitchFamily="34" charset="0"/>
              </a:rPr>
              <a:t>dépos</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session, </a:t>
            </a:r>
            <a:r>
              <a:rPr lang="fr-FR" dirty="0">
                <a:effectLst/>
                <a:latin typeface="Arial" panose="020B0604020202020204" pitchFamily="34" charset="0"/>
              </a:rPr>
              <a:t>à la vampirisation des corps esclavagisés est</a:t>
            </a:r>
            <a:br>
              <a:rPr lang="fr-FR" dirty="0"/>
            </a:br>
            <a:r>
              <a:rPr lang="fr-FR" dirty="0">
                <a:effectLst/>
                <a:latin typeface="Arial" panose="020B0604020202020204" pitchFamily="34" charset="0"/>
              </a:rPr>
              <a:t>devenu dans les Antilles françaises, par un étrange</a:t>
            </a:r>
            <a:br>
              <a:rPr lang="fr-FR" dirty="0"/>
            </a:br>
            <a:r>
              <a:rPr lang="fr-FR" dirty="0">
                <a:effectLst/>
                <a:latin typeface="Arial" panose="020B0604020202020204" pitchFamily="34" charset="0"/>
              </a:rPr>
              <a:t>renversement, l’expression la plus puissante de la</a:t>
            </a:r>
            <a:br>
              <a:rPr lang="fr-FR" dirty="0"/>
            </a:br>
            <a:r>
              <a:rPr lang="fr-FR" dirty="0">
                <a:effectLst/>
                <a:latin typeface="Arial" panose="020B0604020202020204" pitchFamily="34" charset="0"/>
              </a:rPr>
              <a:t>solidarité, de la créativité, des liens qui nous délient :</a:t>
            </a:r>
            <a:br>
              <a:rPr lang="fr-FR" dirty="0"/>
            </a:br>
            <a:r>
              <a:rPr lang="fr-FR" dirty="0">
                <a:effectLst/>
                <a:latin typeface="Arial" panose="020B0604020202020204" pitchFamily="34" charset="0"/>
              </a:rPr>
              <a:t>ceux de la poésie, du chant, des sociétés de travail et</a:t>
            </a:r>
            <a:br>
              <a:rPr lang="fr-FR" dirty="0"/>
            </a:br>
            <a:r>
              <a:rPr lang="fr-FR" dirty="0">
                <a:effectLst/>
                <a:latin typeface="Arial" panose="020B0604020202020204" pitchFamily="34" charset="0"/>
              </a:rPr>
              <a:t>d’entraide, des cultes et rythmes </a:t>
            </a:r>
            <a:r>
              <a:rPr lang="fr-FR" dirty="0" err="1">
                <a:effectLst/>
                <a:latin typeface="Arial" panose="020B0604020202020204" pitchFamily="34" charset="0"/>
              </a:rPr>
              <a:t>afrodiasporiques</a:t>
            </a:r>
            <a:r>
              <a:rPr lang="fr-FR" dirty="0">
                <a:effectLst/>
                <a:latin typeface="Arial" panose="020B0604020202020204" pitchFamily="34" charset="0"/>
              </a:rPr>
              <a:t>.</a:t>
            </a:r>
            <a:endParaRPr lang="fr-FR" dirty="0"/>
          </a:p>
        </p:txBody>
      </p:sp>
    </p:spTree>
    <p:extLst>
      <p:ext uri="{BB962C8B-B14F-4D97-AF65-F5344CB8AC3E}">
        <p14:creationId xmlns:p14="http://schemas.microsoft.com/office/powerpoint/2010/main" val="2794959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F8B4D0-145D-8302-354D-684A7F6885C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AB36030-A378-03D3-3D05-7A9FA3753C04}"/>
              </a:ext>
            </a:extLst>
          </p:cNvPr>
          <p:cNvSpPr>
            <a:spLocks noGrp="1"/>
          </p:cNvSpPr>
          <p:nvPr>
            <p:ph idx="1"/>
          </p:nvPr>
        </p:nvSpPr>
        <p:spPr/>
        <p:txBody>
          <a:bodyPr/>
          <a:lstStyle/>
          <a:p>
            <a:r>
              <a:rPr lang="fr-FR" dirty="0">
                <a:effectLst/>
                <a:latin typeface="Arial" panose="020B0604020202020204" pitchFamily="34" charset="0"/>
              </a:rPr>
              <a:t>Le </a:t>
            </a:r>
            <a:r>
              <a:rPr lang="fr-FR" dirty="0" err="1">
                <a:effectLst/>
                <a:latin typeface="Arial" panose="020B0604020202020204" pitchFamily="34" charset="0"/>
              </a:rPr>
              <a:t>lyannaj</a:t>
            </a:r>
            <a:r>
              <a:rPr lang="fr-FR" dirty="0">
                <a:effectLst/>
                <a:latin typeface="Arial" panose="020B0604020202020204" pitchFamily="34" charset="0"/>
              </a:rPr>
              <a:t> est une façon de composer les forces</a:t>
            </a:r>
            <a:br>
              <a:rPr lang="fr-FR" dirty="0"/>
            </a:br>
            <a:r>
              <a:rPr lang="fr-FR" dirty="0">
                <a:effectLst/>
                <a:latin typeface="Arial" panose="020B0604020202020204" pitchFamily="34" charset="0"/>
              </a:rPr>
              <a:t>et les formes, une composition en mode mineur,</a:t>
            </a:r>
            <a:br>
              <a:rPr lang="fr-FR" dirty="0"/>
            </a:br>
            <a:r>
              <a:rPr lang="fr-FR" dirty="0">
                <a:effectLst/>
                <a:latin typeface="Arial" panose="020B0604020202020204" pitchFamily="34" charset="0"/>
              </a:rPr>
              <a:t>une fugue végétale. Par son parcours vertigineux,</a:t>
            </a:r>
            <a:br>
              <a:rPr lang="fr-FR" dirty="0"/>
            </a:br>
            <a:r>
              <a:rPr lang="fr-FR" dirty="0">
                <a:effectLst/>
                <a:latin typeface="Arial" panose="020B0604020202020204" pitchFamily="34" charset="0"/>
              </a:rPr>
              <a:t>la liane incarne aussi le pouvoir de « traverser » et</a:t>
            </a:r>
            <a:br>
              <a:rPr lang="fr-FR" dirty="0"/>
            </a:br>
            <a:r>
              <a:rPr lang="fr-FR" dirty="0">
                <a:effectLst/>
                <a:latin typeface="Arial" panose="020B0604020202020204" pitchFamily="34" charset="0"/>
              </a:rPr>
              <a:t>d’être nourri par ce que l’on traverse (et vice-versa) :</a:t>
            </a:r>
            <a:br>
              <a:rPr lang="fr-FR" dirty="0"/>
            </a:br>
            <a:r>
              <a:rPr lang="fr-FR" dirty="0">
                <a:effectLst/>
                <a:latin typeface="Arial" panose="020B0604020202020204" pitchFamily="34" charset="0"/>
              </a:rPr>
              <a:t>les strates des sous-sols, le fourmillement des sous-</a:t>
            </a:r>
            <a:br>
              <a:rPr lang="fr-FR" dirty="0"/>
            </a:br>
            <a:r>
              <a:rPr lang="fr-FR" dirty="0">
                <a:effectLst/>
                <a:latin typeface="Arial" panose="020B0604020202020204" pitchFamily="34" charset="0"/>
              </a:rPr>
              <a:t>bois, la chute inversée des fougères et des arbres</a:t>
            </a:r>
            <a:br>
              <a:rPr lang="fr-FR" dirty="0"/>
            </a:br>
            <a:r>
              <a:rPr lang="fr-FR" dirty="0">
                <a:effectLst/>
                <a:latin typeface="Arial" panose="020B0604020202020204" pitchFamily="34" charset="0"/>
              </a:rPr>
              <a:t>tropicaux.</a:t>
            </a:r>
            <a:endParaRPr lang="fr-FR" dirty="0"/>
          </a:p>
        </p:txBody>
      </p:sp>
    </p:spTree>
    <p:extLst>
      <p:ext uri="{BB962C8B-B14F-4D97-AF65-F5344CB8AC3E}">
        <p14:creationId xmlns:p14="http://schemas.microsoft.com/office/powerpoint/2010/main" val="367505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7C7FDE-D481-A8C2-E608-1BDAD7DB88E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1610942-730B-874D-C5B0-7F6A686F2E6B}"/>
              </a:ext>
            </a:extLst>
          </p:cNvPr>
          <p:cNvSpPr>
            <a:spLocks noGrp="1"/>
          </p:cNvSpPr>
          <p:nvPr>
            <p:ph idx="1"/>
          </p:nvPr>
        </p:nvSpPr>
        <p:spPr/>
        <p:txBody>
          <a:bodyPr/>
          <a:lstStyle/>
          <a:p>
            <a:r>
              <a:rPr lang="fr-FR" dirty="0"/>
              <a:t>Glissant, Édouard, Poétique de la Relation </a:t>
            </a:r>
            <a:r>
              <a:rPr lang="fr-FR" i="1" dirty="0"/>
              <a:t>(Poétique III)</a:t>
            </a:r>
            <a:r>
              <a:rPr lang="fr-FR" dirty="0"/>
              <a:t>, Paris, Gallimard, 1990.</a:t>
            </a:r>
          </a:p>
          <a:p>
            <a:r>
              <a:rPr lang="fr-FR" dirty="0"/>
              <a:t>- Glissant, Édouard,</a:t>
            </a:r>
            <a:r>
              <a:rPr lang="fr-FR" i="1" dirty="0"/>
              <a:t> Tout-Monde</a:t>
            </a:r>
            <a:r>
              <a:rPr lang="fr-FR" dirty="0"/>
              <a:t>, Paris, Gallimard, 1993.</a:t>
            </a:r>
          </a:p>
          <a:p>
            <a:r>
              <a:rPr lang="fr-FR" dirty="0"/>
              <a:t>- Glissant, Édouard,</a:t>
            </a:r>
            <a:r>
              <a:rPr lang="fr-FR" i="1" dirty="0"/>
              <a:t> Faulkner, Mississippi</a:t>
            </a:r>
            <a:r>
              <a:rPr lang="fr-FR" dirty="0"/>
              <a:t>, Paris, Stock, 1996.</a:t>
            </a:r>
          </a:p>
          <a:p>
            <a:r>
              <a:rPr lang="fr-FR" dirty="0"/>
              <a:t>- Glissant, Édouard,</a:t>
            </a:r>
            <a:r>
              <a:rPr lang="fr-FR" i="1" dirty="0"/>
              <a:t> Introduction à une poétique du Divers</a:t>
            </a:r>
            <a:r>
              <a:rPr lang="fr-FR" dirty="0"/>
              <a:t>, Gallimard, 1996.</a:t>
            </a:r>
          </a:p>
          <a:p>
            <a:r>
              <a:rPr lang="fr-FR" dirty="0"/>
              <a:t>- Glissant, Édouard,</a:t>
            </a:r>
            <a:r>
              <a:rPr lang="fr-FR" i="1" dirty="0"/>
              <a:t> Malemort</a:t>
            </a:r>
            <a:r>
              <a:rPr lang="fr-FR" dirty="0"/>
              <a:t>, Paris, Gallimard, 1997.</a:t>
            </a:r>
          </a:p>
          <a:p>
            <a:r>
              <a:rPr lang="fr-FR" dirty="0"/>
              <a:t>- Glissant, Édouard,</a:t>
            </a:r>
            <a:r>
              <a:rPr lang="fr-FR" i="1" dirty="0"/>
              <a:t> Traité du Tout-monde (Poétique IV)</a:t>
            </a:r>
            <a:r>
              <a:rPr lang="fr-FR" dirty="0"/>
              <a:t>, Paris, Gallimard, 1997.</a:t>
            </a:r>
          </a:p>
          <a:p>
            <a:endParaRPr lang="fr-FR" dirty="0"/>
          </a:p>
        </p:txBody>
      </p:sp>
    </p:spTree>
    <p:extLst>
      <p:ext uri="{BB962C8B-B14F-4D97-AF65-F5344CB8AC3E}">
        <p14:creationId xmlns:p14="http://schemas.microsoft.com/office/powerpoint/2010/main" val="2342958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D8558-066B-6841-249C-9A843FD914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32A6E8-B058-9A7E-1A0C-8EFC8489118F}"/>
              </a:ext>
            </a:extLst>
          </p:cNvPr>
          <p:cNvSpPr>
            <a:spLocks noGrp="1"/>
          </p:cNvSpPr>
          <p:nvPr>
            <p:ph idx="1"/>
          </p:nvPr>
        </p:nvSpPr>
        <p:spPr/>
        <p:txBody>
          <a:bodyPr>
            <a:normAutofit fontScale="92500" lnSpcReduction="10000"/>
          </a:bodyPr>
          <a:lstStyle/>
          <a:p>
            <a:r>
              <a:rPr lang="fr-FR" dirty="0">
                <a:effectLst/>
                <a:highlight>
                  <a:srgbClr val="FFFF00"/>
                </a:highlight>
                <a:latin typeface="Arial" panose="020B0604020202020204" pitchFamily="34" charset="0"/>
              </a:rPr>
              <a:t>Détournement créateur </a:t>
            </a:r>
            <a:r>
              <a:rPr lang="fr-FR" dirty="0">
                <a:effectLst/>
                <a:latin typeface="Arial" panose="020B0604020202020204" pitchFamily="34" charset="0"/>
              </a:rPr>
              <a:t>d’un geste associé à</a:t>
            </a:r>
            <a:br>
              <a:rPr lang="fr-FR" dirty="0"/>
            </a:br>
            <a:r>
              <a:rPr lang="fr-FR" dirty="0">
                <a:effectLst/>
                <a:latin typeface="Arial" panose="020B0604020202020204" pitchFamily="34" charset="0"/>
              </a:rPr>
              <a:t>l’exploitation esclavagiste, le </a:t>
            </a:r>
            <a:r>
              <a:rPr lang="fr-FR" dirty="0" err="1">
                <a:effectLst/>
                <a:latin typeface="Arial" panose="020B0604020202020204" pitchFamily="34" charset="0"/>
              </a:rPr>
              <a:t>lyannaj</a:t>
            </a:r>
            <a:r>
              <a:rPr lang="fr-FR" dirty="0">
                <a:effectLst/>
                <a:latin typeface="Arial" panose="020B0604020202020204" pitchFamily="34" charset="0"/>
              </a:rPr>
              <a:t> montre que</a:t>
            </a:r>
            <a:br>
              <a:rPr lang="fr-FR" dirty="0"/>
            </a:br>
            <a:r>
              <a:rPr lang="fr-FR" dirty="0">
                <a:effectLst/>
                <a:latin typeface="Arial" panose="020B0604020202020204" pitchFamily="34" charset="0"/>
              </a:rPr>
              <a:t>c’est au sein même de la plantation que se déploient</a:t>
            </a:r>
            <a:br>
              <a:rPr lang="fr-FR" dirty="0"/>
            </a:br>
            <a:r>
              <a:rPr lang="fr-FR" dirty="0">
                <a:effectLst/>
                <a:latin typeface="Arial" panose="020B0604020202020204" pitchFamily="34" charset="0"/>
              </a:rPr>
              <a:t>des ripostes qui passent par un faire corps, un faire</a:t>
            </a:r>
            <a:br>
              <a:rPr lang="fr-FR" dirty="0"/>
            </a:br>
            <a:r>
              <a:rPr lang="fr-FR" dirty="0">
                <a:effectLst/>
                <a:latin typeface="Arial" panose="020B0604020202020204" pitchFamily="34" charset="0"/>
              </a:rPr>
              <a:t>front furtif d’où émergera tout un « Pays en dehors »</a:t>
            </a:r>
            <a:br>
              <a:rPr lang="fr-FR" dirty="0"/>
            </a:br>
            <a:r>
              <a:rPr lang="fr-FR" dirty="0">
                <a:effectLst/>
                <a:latin typeface="Arial" panose="020B0604020202020204" pitchFamily="34" charset="0"/>
              </a:rPr>
              <a:t>(expression haïtienne) : </a:t>
            </a:r>
            <a:r>
              <a:rPr lang="fr-FR" dirty="0">
                <a:effectLst/>
                <a:highlight>
                  <a:srgbClr val="FFFF00"/>
                </a:highlight>
                <a:latin typeface="Arial" panose="020B0604020202020204" pitchFamily="34" charset="0"/>
              </a:rPr>
              <a:t>des refuges, aussi </a:t>
            </a:r>
            <a:r>
              <a:rPr lang="fr-FR" dirty="0" err="1">
                <a:effectLst/>
                <a:highlight>
                  <a:srgbClr val="FFFF00"/>
                </a:highlight>
                <a:latin typeface="Arial" panose="020B0604020202020204" pitchFamily="34" charset="0"/>
              </a:rPr>
              <a:t>éphé</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mères soient-ils, où reconstruire une humanité</a:t>
            </a:r>
            <a:br>
              <a:rPr lang="fr-FR" dirty="0">
                <a:highlight>
                  <a:srgbClr val="FFFF00"/>
                </a:highlight>
              </a:rPr>
            </a:br>
            <a:r>
              <a:rPr lang="fr-FR" dirty="0">
                <a:effectLst/>
                <a:highlight>
                  <a:srgbClr val="FFFF00"/>
                </a:highlight>
                <a:latin typeface="Arial" panose="020B0604020202020204" pitchFamily="34" charset="0"/>
              </a:rPr>
              <a:t>niée. Ce mouvement de subversion </a:t>
            </a:r>
            <a:r>
              <a:rPr lang="fr-FR" dirty="0">
                <a:effectLst/>
                <a:latin typeface="Arial" panose="020B0604020202020204" pitchFamily="34" charset="0"/>
              </a:rPr>
              <a:t>qui produit à</a:t>
            </a:r>
            <a:br>
              <a:rPr lang="fr-FR" dirty="0"/>
            </a:br>
            <a:r>
              <a:rPr lang="fr-FR" dirty="0">
                <a:effectLst/>
                <a:latin typeface="Arial" panose="020B0604020202020204" pitchFamily="34" charset="0"/>
              </a:rPr>
              <a:t>travers des gestes furtifs une version clandestine</a:t>
            </a:r>
            <a:br>
              <a:rPr lang="fr-FR" dirty="0"/>
            </a:br>
            <a:r>
              <a:rPr lang="fr-FR" dirty="0">
                <a:effectLst/>
                <a:latin typeface="Arial" panose="020B0604020202020204" pitchFamily="34" charset="0"/>
              </a:rPr>
              <a:t>de la réalité – des « </a:t>
            </a:r>
            <a:r>
              <a:rPr lang="fr-FR" dirty="0" err="1">
                <a:effectLst/>
                <a:latin typeface="Arial" panose="020B0604020202020204" pitchFamily="34" charset="0"/>
              </a:rPr>
              <a:t>undercommons</a:t>
            </a:r>
            <a:r>
              <a:rPr lang="fr-FR" dirty="0">
                <a:effectLst/>
                <a:latin typeface="Arial" panose="020B0604020202020204" pitchFamily="34" charset="0"/>
              </a:rPr>
              <a:t> » (Fred </a:t>
            </a:r>
            <a:r>
              <a:rPr lang="fr-FR" dirty="0" err="1">
                <a:effectLst/>
                <a:latin typeface="Arial" panose="020B0604020202020204" pitchFamily="34" charset="0"/>
              </a:rPr>
              <a:t>Moten</a:t>
            </a:r>
            <a:r>
              <a:rPr lang="fr-FR" dirty="0">
                <a:effectLst/>
                <a:latin typeface="Arial" panose="020B0604020202020204" pitchFamily="34" charset="0"/>
              </a:rPr>
              <a:t>,</a:t>
            </a:r>
            <a:br>
              <a:rPr lang="fr-FR" dirty="0"/>
            </a:br>
            <a:r>
              <a:rPr lang="fr-FR" dirty="0">
                <a:effectLst/>
                <a:latin typeface="Arial" panose="020B0604020202020204" pitchFamily="34" charset="0"/>
              </a:rPr>
              <a:t>Stefano Harvey), des « </a:t>
            </a:r>
            <a:r>
              <a:rPr lang="fr-FR" dirty="0" err="1">
                <a:effectLst/>
                <a:latin typeface="Arial" panose="020B0604020202020204" pitchFamily="34" charset="0"/>
              </a:rPr>
              <a:t>sub</a:t>
            </a:r>
            <a:r>
              <a:rPr lang="fr-FR" dirty="0">
                <a:effectLst/>
                <a:latin typeface="Arial" panose="020B0604020202020204" pitchFamily="34" charset="0"/>
              </a:rPr>
              <a:t>-communs » –, c’est peut-</a:t>
            </a:r>
            <a:br>
              <a:rPr lang="fr-FR" dirty="0"/>
            </a:br>
            <a:r>
              <a:rPr lang="fr-FR" dirty="0">
                <a:effectLst/>
                <a:latin typeface="Arial" panose="020B0604020202020204" pitchFamily="34" charset="0"/>
              </a:rPr>
              <a:t>être la langue tortueuse de la liane, toute en torsion</a:t>
            </a:r>
            <a:br>
              <a:rPr lang="fr-FR" dirty="0"/>
            </a:br>
            <a:r>
              <a:rPr lang="fr-FR" dirty="0">
                <a:effectLst/>
                <a:latin typeface="Arial" panose="020B0604020202020204" pitchFamily="34" charset="0"/>
              </a:rPr>
              <a:t>et contorsion, qui l’exprime le mieux.</a:t>
            </a:r>
            <a:endParaRPr lang="fr-FR" dirty="0"/>
          </a:p>
        </p:txBody>
      </p:sp>
    </p:spTree>
    <p:extLst>
      <p:ext uri="{BB962C8B-B14F-4D97-AF65-F5344CB8AC3E}">
        <p14:creationId xmlns:p14="http://schemas.microsoft.com/office/powerpoint/2010/main" val="895400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B1A966-5738-2FA5-6317-F4B1E4BC6EB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CA3C4F8-22E3-A64B-C819-101357C62F17}"/>
              </a:ext>
            </a:extLst>
          </p:cNvPr>
          <p:cNvSpPr>
            <a:spLocks noGrp="1"/>
          </p:cNvSpPr>
          <p:nvPr>
            <p:ph idx="1"/>
          </p:nvPr>
        </p:nvSpPr>
        <p:spPr/>
        <p:txBody>
          <a:bodyPr>
            <a:normAutofit fontScale="85000" lnSpcReduction="20000"/>
          </a:bodyPr>
          <a:lstStyle/>
          <a:p>
            <a:r>
              <a:rPr lang="fr-FR" dirty="0">
                <a:effectLst/>
                <a:latin typeface="Arial" panose="020B0604020202020204" pitchFamily="34" charset="0"/>
              </a:rPr>
              <a:t>La liane n’est finalement</a:t>
            </a:r>
            <a:br>
              <a:rPr lang="fr-FR" dirty="0"/>
            </a:br>
            <a:r>
              <a:rPr lang="fr-FR" dirty="0">
                <a:effectLst/>
                <a:latin typeface="Arial" panose="020B0604020202020204" pitchFamily="34" charset="0"/>
              </a:rPr>
              <a:t>rien d’autre que cette course vers la lumière, qui</a:t>
            </a:r>
            <a:br>
              <a:rPr lang="fr-FR" dirty="0"/>
            </a:br>
            <a:r>
              <a:rPr lang="fr-FR" dirty="0">
                <a:effectLst/>
                <a:latin typeface="Arial" panose="020B0604020202020204" pitchFamily="34" charset="0"/>
              </a:rPr>
              <a:t>s’élance de la chair humide et opaque des sous-bois</a:t>
            </a:r>
            <a:br>
              <a:rPr lang="fr-FR" dirty="0"/>
            </a:br>
            <a:r>
              <a:rPr lang="fr-FR" dirty="0">
                <a:effectLst/>
                <a:latin typeface="Arial" panose="020B0604020202020204" pitchFamily="34" charset="0"/>
              </a:rPr>
              <a:t>pour rejoindre le drapé d’émeraude de la canopée.</a:t>
            </a:r>
            <a:br>
              <a:rPr lang="fr-FR" dirty="0"/>
            </a:br>
            <a:r>
              <a:rPr lang="fr-FR" dirty="0">
                <a:effectLst/>
                <a:latin typeface="Arial" panose="020B0604020202020204" pitchFamily="34" charset="0"/>
              </a:rPr>
              <a:t>Le mouvement de la liane est à la fois philosophique</a:t>
            </a:r>
            <a:br>
              <a:rPr lang="fr-FR" dirty="0"/>
            </a:br>
            <a:r>
              <a:rPr lang="fr-FR" dirty="0">
                <a:effectLst/>
                <a:latin typeface="Arial" panose="020B0604020202020204" pitchFamily="34" charset="0"/>
              </a:rPr>
              <a:t>et poétique, il obéit au principe du détour et de la</a:t>
            </a:r>
            <a:br>
              <a:rPr lang="fr-FR" dirty="0"/>
            </a:br>
            <a:r>
              <a:rPr lang="fr-FR" dirty="0">
                <a:effectLst/>
                <a:latin typeface="Arial" panose="020B0604020202020204" pitchFamily="34" charset="0"/>
              </a:rPr>
              <a:t>correspondance : tout en variations créatrices, en</a:t>
            </a:r>
            <a:br>
              <a:rPr lang="fr-FR" dirty="0"/>
            </a:br>
            <a:r>
              <a:rPr lang="fr-FR" dirty="0">
                <a:effectLst/>
                <a:latin typeface="Arial" panose="020B0604020202020204" pitchFamily="34" charset="0"/>
              </a:rPr>
              <a:t>zig-zag, ici et là, par-dessus, par-dessous, par l’in-</a:t>
            </a:r>
            <a:br>
              <a:rPr lang="fr-FR" dirty="0"/>
            </a:br>
            <a:r>
              <a:rPr lang="fr-FR" dirty="0" err="1">
                <a:effectLst/>
                <a:latin typeface="Arial" panose="020B0604020202020204" pitchFamily="34" charset="0"/>
              </a:rPr>
              <a:t>terstice</a:t>
            </a:r>
            <a:r>
              <a:rPr lang="fr-FR" dirty="0">
                <a:effectLst/>
                <a:latin typeface="Arial" panose="020B0604020202020204" pitchFamily="34" charset="0"/>
              </a:rPr>
              <a:t> des rochers ou le tremplin des souches, la</a:t>
            </a:r>
            <a:br>
              <a:rPr lang="fr-FR" dirty="0"/>
            </a:br>
            <a:r>
              <a:rPr lang="fr-FR" dirty="0">
                <a:effectLst/>
                <a:latin typeface="Arial" panose="020B0604020202020204" pitchFamily="34" charset="0"/>
              </a:rPr>
              <a:t>ligne de fuite du </a:t>
            </a:r>
            <a:r>
              <a:rPr lang="fr-FR" dirty="0" err="1">
                <a:effectLst/>
                <a:latin typeface="Arial" panose="020B0604020202020204" pitchFamily="34" charset="0"/>
              </a:rPr>
              <a:t>lyannaj</a:t>
            </a:r>
            <a:r>
              <a:rPr lang="fr-FR" dirty="0">
                <a:effectLst/>
                <a:latin typeface="Arial" panose="020B0604020202020204" pitchFamily="34" charset="0"/>
              </a:rPr>
              <a:t> parcourt tous les étages de</a:t>
            </a:r>
            <a:br>
              <a:rPr lang="fr-FR" dirty="0"/>
            </a:br>
            <a:r>
              <a:rPr lang="fr-FR" dirty="0">
                <a:effectLst/>
                <a:latin typeface="Arial" panose="020B0604020202020204" pitchFamily="34" charset="0"/>
              </a:rPr>
              <a:t>la forêt, sans priorité ni hiérarchie, enchâssant des</a:t>
            </a:r>
            <a:br>
              <a:rPr lang="fr-FR" dirty="0"/>
            </a:br>
            <a:r>
              <a:rPr lang="fr-FR" dirty="0">
                <a:effectLst/>
                <a:latin typeface="Arial" panose="020B0604020202020204" pitchFamily="34" charset="0"/>
              </a:rPr>
              <a:t>formes de vie a priori sans rapport : fourmis </a:t>
            </a:r>
            <a:r>
              <a:rPr lang="fr-FR" dirty="0" err="1">
                <a:effectLst/>
                <a:latin typeface="Arial" panose="020B0604020202020204" pitchFamily="34" charset="0"/>
              </a:rPr>
              <a:t>proces</a:t>
            </a:r>
            <a:r>
              <a:rPr lang="fr-FR" dirty="0">
                <a:effectLst/>
                <a:latin typeface="Arial" panose="020B0604020202020204" pitchFamily="34" charset="0"/>
              </a:rPr>
              <a:t>-</a:t>
            </a:r>
            <a:br>
              <a:rPr lang="fr-FR" dirty="0"/>
            </a:br>
            <a:r>
              <a:rPr lang="fr-FR" dirty="0" err="1">
                <a:effectLst/>
                <a:latin typeface="Arial" panose="020B0604020202020204" pitchFamily="34" charset="0"/>
              </a:rPr>
              <a:t>sionnaires</a:t>
            </a:r>
            <a:r>
              <a:rPr lang="fr-FR" dirty="0">
                <a:effectLst/>
                <a:latin typeface="Arial" panose="020B0604020202020204" pitchFamily="34" charset="0"/>
              </a:rPr>
              <a:t>, mantes religieuses, singes hurleurs,</a:t>
            </a:r>
            <a:br>
              <a:rPr lang="fr-FR" dirty="0"/>
            </a:br>
            <a:r>
              <a:rPr lang="fr-FR" dirty="0">
                <a:effectLst/>
                <a:latin typeface="Arial" panose="020B0604020202020204" pitchFamily="34" charset="0"/>
              </a:rPr>
              <a:t>épiphytes chutant jusqu’au sol, mousses expansives,</a:t>
            </a:r>
            <a:br>
              <a:rPr lang="fr-FR" dirty="0"/>
            </a:br>
            <a:r>
              <a:rPr lang="fr-FR" dirty="0">
                <a:effectLst/>
                <a:latin typeface="Arial" panose="020B0604020202020204" pitchFamily="34" charset="0"/>
              </a:rPr>
              <a:t>une multitude de vivants empruntent et recréent,</a:t>
            </a:r>
            <a:br>
              <a:rPr lang="fr-FR" dirty="0"/>
            </a:br>
            <a:r>
              <a:rPr lang="fr-FR" dirty="0">
                <a:effectLst/>
                <a:latin typeface="Arial" panose="020B0604020202020204" pitchFamily="34" charset="0"/>
              </a:rPr>
              <a:t>à chaque instant, les routes fractales du </a:t>
            </a:r>
            <a:r>
              <a:rPr lang="fr-FR" dirty="0" err="1">
                <a:effectLst/>
                <a:latin typeface="Arial" panose="020B0604020202020204" pitchFamily="34" charset="0"/>
              </a:rPr>
              <a:t>lyannaj</a:t>
            </a:r>
            <a:r>
              <a:rPr lang="fr-FR" dirty="0">
                <a:effectLst/>
                <a:latin typeface="Arial" panose="020B0604020202020204" pitchFamily="34" charset="0"/>
              </a:rPr>
              <a:t>.</a:t>
            </a:r>
            <a:endParaRPr lang="fr-FR" dirty="0"/>
          </a:p>
        </p:txBody>
      </p:sp>
    </p:spTree>
    <p:extLst>
      <p:ext uri="{BB962C8B-B14F-4D97-AF65-F5344CB8AC3E}">
        <p14:creationId xmlns:p14="http://schemas.microsoft.com/office/powerpoint/2010/main" val="3568921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102F0-96AE-0943-3EF0-F956C2D9B98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A3CC93E-216A-2A1A-FCD2-911C7BEEC573}"/>
              </a:ext>
            </a:extLst>
          </p:cNvPr>
          <p:cNvSpPr>
            <a:spLocks noGrp="1"/>
          </p:cNvSpPr>
          <p:nvPr>
            <p:ph idx="1"/>
          </p:nvPr>
        </p:nvSpPr>
        <p:spPr/>
        <p:txBody>
          <a:bodyPr/>
          <a:lstStyle/>
          <a:p>
            <a:r>
              <a:rPr lang="fr-FR" dirty="0">
                <a:effectLst/>
                <a:latin typeface="Arial" panose="020B0604020202020204" pitchFamily="34" charset="0"/>
              </a:rPr>
              <a:t>Chaque type de liane appartenant à des familles</a:t>
            </a:r>
            <a:br>
              <a:rPr lang="fr-FR" dirty="0"/>
            </a:br>
            <a:r>
              <a:rPr lang="fr-FR" dirty="0">
                <a:effectLst/>
                <a:latin typeface="Arial" panose="020B0604020202020204" pitchFamily="34" charset="0"/>
              </a:rPr>
              <a:t>végétales distinctes, </a:t>
            </a:r>
            <a:r>
              <a:rPr lang="fr-FR" dirty="0">
                <a:effectLst/>
                <a:highlight>
                  <a:srgbClr val="FFFF00"/>
                </a:highlight>
                <a:latin typeface="Arial" panose="020B0604020202020204" pitchFamily="34" charset="0"/>
              </a:rPr>
              <a:t>la liane n’est pas une espèce </a:t>
            </a:r>
            <a:r>
              <a:rPr lang="fr-FR" dirty="0">
                <a:effectLst/>
                <a:latin typeface="Arial" panose="020B0604020202020204" pitchFamily="34" charset="0"/>
              </a:rPr>
              <a:t>:</a:t>
            </a:r>
            <a:br>
              <a:rPr lang="fr-FR" dirty="0"/>
            </a:br>
            <a:r>
              <a:rPr lang="fr-FR" dirty="0">
                <a:effectLst/>
                <a:latin typeface="Arial" panose="020B0604020202020204" pitchFamily="34" charset="0"/>
              </a:rPr>
              <a:t>frondeuse et indocile, elle subvertit d’emblée les </a:t>
            </a:r>
            <a:r>
              <a:rPr lang="fr-FR" dirty="0" err="1">
                <a:effectLst/>
                <a:latin typeface="Arial" panose="020B0604020202020204" pitchFamily="34" charset="0"/>
              </a:rPr>
              <a:t>clas</a:t>
            </a:r>
            <a:r>
              <a:rPr lang="fr-FR" dirty="0">
                <a:effectLst/>
                <a:latin typeface="Arial" panose="020B0604020202020204" pitchFamily="34" charset="0"/>
              </a:rPr>
              <a:t>-</a:t>
            </a:r>
            <a:br>
              <a:rPr lang="fr-FR" dirty="0"/>
            </a:br>
            <a:r>
              <a:rPr lang="fr-FR" dirty="0" err="1">
                <a:effectLst/>
                <a:latin typeface="Arial" panose="020B0604020202020204" pitchFamily="34" charset="0"/>
              </a:rPr>
              <a:t>sifications</a:t>
            </a:r>
            <a:r>
              <a:rPr lang="fr-FR" dirty="0">
                <a:effectLst/>
                <a:latin typeface="Arial" panose="020B0604020202020204" pitchFamily="34" charset="0"/>
              </a:rPr>
              <a:t> « disciplinaires » – cette manie coloniale</a:t>
            </a:r>
            <a:br>
              <a:rPr lang="fr-FR" dirty="0"/>
            </a:br>
            <a:r>
              <a:rPr lang="fr-FR" dirty="0">
                <a:effectLst/>
                <a:latin typeface="Arial" panose="020B0604020202020204" pitchFamily="34" charset="0"/>
              </a:rPr>
              <a:t>de répertorier les vivants par ethnies aux frontières</a:t>
            </a:r>
            <a:br>
              <a:rPr lang="fr-FR" dirty="0"/>
            </a:br>
            <a:r>
              <a:rPr lang="fr-FR" dirty="0">
                <a:effectLst/>
                <a:latin typeface="Arial" panose="020B0604020202020204" pitchFamily="34" charset="0"/>
              </a:rPr>
              <a:t>bien étanches. La liane désigne moins un être – une</a:t>
            </a:r>
            <a:br>
              <a:rPr lang="fr-FR" dirty="0"/>
            </a:br>
            <a:r>
              <a:rPr lang="fr-FR" dirty="0">
                <a:effectLst/>
                <a:latin typeface="Arial" panose="020B0604020202020204" pitchFamily="34" charset="0"/>
              </a:rPr>
              <a:t>identité – qu’une </a:t>
            </a:r>
            <a:r>
              <a:rPr lang="fr-FR" dirty="0">
                <a:effectLst/>
                <a:highlight>
                  <a:srgbClr val="FFFF00"/>
                </a:highlight>
                <a:latin typeface="Arial" panose="020B0604020202020204" pitchFamily="34" charset="0"/>
              </a:rPr>
              <a:t>certaine façon pour une pulsation</a:t>
            </a:r>
            <a:endParaRPr lang="fr-FR" dirty="0">
              <a:highlight>
                <a:srgbClr val="FFFF00"/>
              </a:highlight>
            </a:endParaRPr>
          </a:p>
        </p:txBody>
      </p:sp>
    </p:spTree>
    <p:extLst>
      <p:ext uri="{BB962C8B-B14F-4D97-AF65-F5344CB8AC3E}">
        <p14:creationId xmlns:p14="http://schemas.microsoft.com/office/powerpoint/2010/main" val="4142998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20E81E-02B7-D06E-9132-64E7631B412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3FBE03B-809D-EC22-9AA1-591B161AEDEA}"/>
              </a:ext>
            </a:extLst>
          </p:cNvPr>
          <p:cNvSpPr>
            <a:spLocks noGrp="1"/>
          </p:cNvSpPr>
          <p:nvPr>
            <p:ph idx="1"/>
          </p:nvPr>
        </p:nvSpPr>
        <p:spPr/>
        <p:txBody>
          <a:bodyPr>
            <a:normAutofit fontScale="92500" lnSpcReduction="10000"/>
          </a:bodyPr>
          <a:lstStyle/>
          <a:p>
            <a:r>
              <a:rPr lang="fr-FR" dirty="0">
                <a:effectLst/>
                <a:latin typeface="Arial" panose="020B0604020202020204" pitchFamily="34" charset="0"/>
              </a:rPr>
              <a:t>Maîtresses des carrefours, certaines lianes sont</a:t>
            </a:r>
            <a:br>
              <a:rPr lang="fr-FR" dirty="0"/>
            </a:br>
            <a:r>
              <a:rPr lang="fr-FR" dirty="0">
                <a:effectLst/>
                <a:latin typeface="Arial" panose="020B0604020202020204" pitchFamily="34" charset="0"/>
              </a:rPr>
              <a:t>les alliés privilégiés </a:t>
            </a:r>
            <a:r>
              <a:rPr lang="fr-FR" dirty="0">
                <a:effectLst/>
                <a:highlight>
                  <a:srgbClr val="FFFF00"/>
                </a:highlight>
                <a:latin typeface="Arial" panose="020B0604020202020204" pitchFamily="34" charset="0"/>
              </a:rPr>
              <a:t>du chamane qui « rêve », tout en</a:t>
            </a:r>
            <a:br>
              <a:rPr lang="fr-FR" dirty="0">
                <a:highlight>
                  <a:srgbClr val="FFFF00"/>
                </a:highlight>
              </a:rPr>
            </a:br>
            <a:r>
              <a:rPr lang="fr-FR" dirty="0">
                <a:effectLst/>
                <a:highlight>
                  <a:srgbClr val="FFFF00"/>
                </a:highlight>
                <a:latin typeface="Arial" panose="020B0604020202020204" pitchFamily="34" charset="0"/>
              </a:rPr>
              <a:t>les secrétant, les « confuses paroles </a:t>
            </a:r>
            <a:r>
              <a:rPr lang="fr-FR" dirty="0">
                <a:effectLst/>
                <a:latin typeface="Arial" panose="020B0604020202020204" pitchFamily="34" charset="0"/>
              </a:rPr>
              <a:t>» de l’au-delà du</a:t>
            </a:r>
            <a:br>
              <a:rPr lang="fr-FR" dirty="0"/>
            </a:br>
            <a:r>
              <a:rPr lang="fr-FR" dirty="0">
                <a:effectLst/>
                <a:latin typeface="Arial" panose="020B0604020202020204" pitchFamily="34" charset="0"/>
              </a:rPr>
              <a:t>visible. C’est ainsi que l’ayahuasca, la liane des morts,</a:t>
            </a:r>
            <a:br>
              <a:rPr lang="fr-FR" dirty="0"/>
            </a:br>
            <a:r>
              <a:rPr lang="fr-FR" dirty="0">
                <a:effectLst/>
                <a:latin typeface="Arial" panose="020B0604020202020204" pitchFamily="34" charset="0"/>
              </a:rPr>
              <a:t>est l’expression par excellence de l’esprit de la forêt</a:t>
            </a:r>
            <a:br>
              <a:rPr lang="fr-FR" dirty="0"/>
            </a:br>
            <a:r>
              <a:rPr lang="fr-FR" dirty="0">
                <a:effectLst/>
                <a:latin typeface="Arial" panose="020B0604020202020204" pitchFamily="34" charset="0"/>
              </a:rPr>
              <a:t>qui révèle les correspondances secrètes entre les</a:t>
            </a:r>
            <a:br>
              <a:rPr lang="fr-FR" dirty="0"/>
            </a:br>
            <a:r>
              <a:rPr lang="fr-FR" dirty="0">
                <a:effectLst/>
                <a:latin typeface="Arial" panose="020B0604020202020204" pitchFamily="34" charset="0"/>
              </a:rPr>
              <a:t>multiples dimensions de la réalité : une « théorie des</a:t>
            </a:r>
            <a:br>
              <a:rPr lang="fr-FR" dirty="0"/>
            </a:br>
            <a:r>
              <a:rPr lang="fr-FR" dirty="0">
                <a:effectLst/>
                <a:latin typeface="Arial" panose="020B0604020202020204" pitchFamily="34" charset="0"/>
              </a:rPr>
              <a:t>cordes ». L’écheveau aérien des lianes, tout comme le</a:t>
            </a:r>
            <a:br>
              <a:rPr lang="fr-FR" dirty="0"/>
            </a:br>
            <a:r>
              <a:rPr lang="fr-FR" dirty="0">
                <a:effectLst/>
                <a:latin typeface="Arial" panose="020B0604020202020204" pitchFamily="34" charset="0"/>
              </a:rPr>
              <a:t>lacis souterrain des racines et du mycélium font de la</a:t>
            </a:r>
            <a:br>
              <a:rPr lang="fr-FR" dirty="0"/>
            </a:br>
            <a:r>
              <a:rPr lang="fr-FR" dirty="0">
                <a:effectLst/>
                <a:highlight>
                  <a:srgbClr val="FFFF00"/>
                </a:highlight>
                <a:latin typeface="Arial" panose="020B0604020202020204" pitchFamily="34" charset="0"/>
              </a:rPr>
              <a:t>forêt une toile mouvante et métamorphe, au regard</a:t>
            </a:r>
            <a:br>
              <a:rPr lang="fr-FR" dirty="0">
                <a:highlight>
                  <a:srgbClr val="FFFF00"/>
                </a:highlight>
              </a:rPr>
            </a:br>
            <a:r>
              <a:rPr lang="fr-FR" dirty="0">
                <a:effectLst/>
                <a:highlight>
                  <a:srgbClr val="FFFF00"/>
                </a:highlight>
                <a:latin typeface="Arial" panose="020B0604020202020204" pitchFamily="34" charset="0"/>
              </a:rPr>
              <a:t>de laquelle nos réseaux cybernétiques et nos « </a:t>
            </a:r>
            <a:r>
              <a:rPr lang="fr-FR" dirty="0" err="1">
                <a:effectLst/>
                <a:highlight>
                  <a:srgbClr val="FFFF00"/>
                </a:highlight>
                <a:latin typeface="Arial" panose="020B0604020202020204" pitchFamily="34" charset="0"/>
              </a:rPr>
              <a:t>intel</a:t>
            </a:r>
            <a:r>
              <a:rPr lang="fr-FR" dirty="0">
                <a:effectLst/>
                <a:highlight>
                  <a:srgbClr val="FFFF00"/>
                </a:highlight>
                <a:latin typeface="Arial" panose="020B0604020202020204" pitchFamily="34" charset="0"/>
              </a:rPr>
              <a:t>-</a:t>
            </a:r>
            <a:br>
              <a:rPr lang="fr-FR" dirty="0">
                <a:highlight>
                  <a:srgbClr val="FFFF00"/>
                </a:highlight>
              </a:rPr>
            </a:br>
            <a:r>
              <a:rPr lang="fr-FR" dirty="0" err="1">
                <a:effectLst/>
                <a:highlight>
                  <a:srgbClr val="FFFF00"/>
                </a:highlight>
                <a:latin typeface="Arial" panose="020B0604020202020204" pitchFamily="34" charset="0"/>
              </a:rPr>
              <a:t>ligences</a:t>
            </a:r>
            <a:r>
              <a:rPr lang="fr-FR" dirty="0">
                <a:effectLst/>
                <a:highlight>
                  <a:srgbClr val="FFFF00"/>
                </a:highlight>
                <a:latin typeface="Arial" panose="020B0604020202020204" pitchFamily="34" charset="0"/>
              </a:rPr>
              <a:t> artificielles » ne sont que de pâles </a:t>
            </a:r>
            <a:r>
              <a:rPr lang="fr-FR" dirty="0" err="1">
                <a:effectLst/>
                <a:highlight>
                  <a:srgbClr val="FFFF00"/>
                </a:highlight>
                <a:latin typeface="Arial" panose="020B0604020202020204" pitchFamily="34" charset="0"/>
              </a:rPr>
              <a:t>approxi</a:t>
            </a:r>
            <a:r>
              <a:rPr lang="fr-FR" dirty="0">
                <a:effectLst/>
                <a:highlight>
                  <a:srgbClr val="FFFF00"/>
                </a:highlight>
                <a:latin typeface="Arial" panose="020B0604020202020204" pitchFamily="34" charset="0"/>
              </a:rPr>
              <a:t>-</a:t>
            </a:r>
            <a:br>
              <a:rPr lang="fr-FR" dirty="0">
                <a:highlight>
                  <a:srgbClr val="FFFF00"/>
                </a:highlight>
              </a:rPr>
            </a:br>
            <a:r>
              <a:rPr lang="fr-FR" dirty="0">
                <a:effectLst/>
                <a:highlight>
                  <a:srgbClr val="FFFF00"/>
                </a:highlight>
                <a:latin typeface="Arial" panose="020B0604020202020204" pitchFamily="34" charset="0"/>
              </a:rPr>
              <a:t>mations. </a:t>
            </a:r>
            <a:endParaRPr lang="fr-FR" dirty="0">
              <a:highlight>
                <a:srgbClr val="FFFF00"/>
              </a:highlight>
            </a:endParaRPr>
          </a:p>
        </p:txBody>
      </p:sp>
    </p:spTree>
    <p:extLst>
      <p:ext uri="{BB962C8B-B14F-4D97-AF65-F5344CB8AC3E}">
        <p14:creationId xmlns:p14="http://schemas.microsoft.com/office/powerpoint/2010/main" val="172350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3E8F6-F0FD-5C10-6DB9-AD18E47B312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A86D8C4-ABA0-7AC4-6640-1BE5822CD65D}"/>
              </a:ext>
            </a:extLst>
          </p:cNvPr>
          <p:cNvSpPr>
            <a:spLocks noGrp="1"/>
          </p:cNvSpPr>
          <p:nvPr>
            <p:ph idx="1"/>
          </p:nvPr>
        </p:nvSpPr>
        <p:spPr/>
        <p:txBody>
          <a:bodyPr>
            <a:normAutofit fontScale="92500" lnSpcReduction="10000"/>
          </a:bodyPr>
          <a:lstStyle/>
          <a:p>
            <a:r>
              <a:rPr lang="fr-FR" dirty="0">
                <a:effectLst/>
                <a:latin typeface="Arial" panose="020B0604020202020204" pitchFamily="34" charset="0"/>
              </a:rPr>
              <a:t>Par l’usage qui en est fait en Guadeloupe</a:t>
            </a:r>
            <a:br>
              <a:rPr lang="fr-FR" dirty="0"/>
            </a:br>
            <a:r>
              <a:rPr lang="fr-FR" dirty="0">
                <a:effectLst/>
                <a:latin typeface="Arial" panose="020B0604020202020204" pitchFamily="34" charset="0"/>
              </a:rPr>
              <a:t>et en Martinique, où cette expression désigne des</a:t>
            </a:r>
            <a:br>
              <a:rPr lang="fr-FR" dirty="0"/>
            </a:br>
            <a:r>
              <a:rPr lang="fr-FR" dirty="0">
                <a:effectLst/>
                <a:latin typeface="Arial" panose="020B0604020202020204" pitchFamily="34" charset="0"/>
              </a:rPr>
              <a:t>pratiques d’alliance allant de la jam-session (</a:t>
            </a:r>
            <a:r>
              <a:rPr lang="fr-FR" dirty="0" err="1">
                <a:effectLst/>
                <a:latin typeface="Arial" panose="020B0604020202020204" pitchFamily="34" charset="0"/>
              </a:rPr>
              <a:t>lyannaj</a:t>
            </a:r>
            <a:br>
              <a:rPr lang="fr-FR" dirty="0"/>
            </a:br>
            <a:r>
              <a:rPr lang="fr-FR" dirty="0">
                <a:effectLst/>
                <a:latin typeface="Arial" panose="020B0604020202020204" pitchFamily="34" charset="0"/>
              </a:rPr>
              <a:t>musical) au </a:t>
            </a:r>
            <a:r>
              <a:rPr lang="fr-FR" dirty="0" err="1">
                <a:effectLst/>
                <a:latin typeface="Arial" panose="020B0604020202020204" pitchFamily="34" charset="0"/>
              </a:rPr>
              <a:t>lyannaj</a:t>
            </a:r>
            <a:r>
              <a:rPr lang="fr-FR" dirty="0">
                <a:effectLst/>
                <a:latin typeface="Arial" panose="020B0604020202020204" pitchFamily="34" charset="0"/>
              </a:rPr>
              <a:t> </a:t>
            </a:r>
            <a:r>
              <a:rPr lang="fr-FR" dirty="0" err="1">
                <a:effectLst/>
                <a:latin typeface="Arial" panose="020B0604020202020204" pitchFamily="34" charset="0"/>
              </a:rPr>
              <a:t>kont</a:t>
            </a:r>
            <a:r>
              <a:rPr lang="fr-FR" dirty="0">
                <a:effectLst/>
                <a:latin typeface="Arial" panose="020B0604020202020204" pitchFamily="34" charset="0"/>
              </a:rPr>
              <a:t> </a:t>
            </a:r>
            <a:r>
              <a:rPr lang="fr-FR" dirty="0" err="1">
                <a:effectLst/>
                <a:latin typeface="Arial" panose="020B0604020202020204" pitchFamily="34" charset="0"/>
              </a:rPr>
              <a:t>pwofitasyon</a:t>
            </a:r>
            <a:r>
              <a:rPr lang="fr-FR" dirty="0">
                <a:effectLst/>
                <a:latin typeface="Arial" panose="020B0604020202020204" pitchFamily="34" charset="0"/>
              </a:rPr>
              <a:t> des collectifs de</a:t>
            </a:r>
            <a:br>
              <a:rPr lang="fr-FR" dirty="0"/>
            </a:br>
            <a:r>
              <a:rPr lang="fr-FR" dirty="0">
                <a:effectLst/>
                <a:latin typeface="Arial" panose="020B0604020202020204" pitchFamily="34" charset="0"/>
              </a:rPr>
              <a:t>citoyens, le </a:t>
            </a:r>
            <a:r>
              <a:rPr lang="fr-FR" dirty="0" err="1">
                <a:effectLst/>
                <a:latin typeface="Arial" panose="020B0604020202020204" pitchFamily="34" charset="0"/>
              </a:rPr>
              <a:t>lyannaj</a:t>
            </a:r>
            <a:r>
              <a:rPr lang="fr-FR" dirty="0">
                <a:effectLst/>
                <a:latin typeface="Arial" panose="020B0604020202020204" pitchFamily="34" charset="0"/>
              </a:rPr>
              <a:t> </a:t>
            </a:r>
            <a:r>
              <a:rPr lang="fr-FR" dirty="0">
                <a:effectLst/>
                <a:highlight>
                  <a:srgbClr val="FFFF00"/>
                </a:highlight>
                <a:latin typeface="Arial" panose="020B0604020202020204" pitchFamily="34" charset="0"/>
              </a:rPr>
              <a:t>réactive l’esprit de la forêt, l’esprit</a:t>
            </a:r>
            <a:br>
              <a:rPr lang="fr-FR" dirty="0">
                <a:highlight>
                  <a:srgbClr val="FFFF00"/>
                </a:highlight>
              </a:rPr>
            </a:br>
            <a:r>
              <a:rPr lang="fr-FR" dirty="0">
                <a:effectLst/>
                <a:highlight>
                  <a:srgbClr val="FFFF00"/>
                </a:highlight>
                <a:latin typeface="Arial" panose="020B0604020202020204" pitchFamily="34" charset="0"/>
              </a:rPr>
              <a:t>du marronnage</a:t>
            </a:r>
            <a:r>
              <a:rPr lang="fr-FR" dirty="0">
                <a:effectLst/>
                <a:latin typeface="Arial" panose="020B0604020202020204" pitchFamily="34" charset="0"/>
              </a:rPr>
              <a:t>. Rien d’étonnant, puisque la liane,</a:t>
            </a:r>
            <a:br>
              <a:rPr lang="fr-FR" dirty="0"/>
            </a:br>
            <a:r>
              <a:rPr lang="fr-FR" dirty="0">
                <a:effectLst/>
                <a:latin typeface="Arial" panose="020B0604020202020204" pitchFamily="34" charset="0"/>
              </a:rPr>
              <a:t>malgré sa condition de plante pionnière, s’est toujours</a:t>
            </a:r>
            <a:br>
              <a:rPr lang="fr-FR" dirty="0"/>
            </a:br>
            <a:r>
              <a:rPr lang="fr-FR" dirty="0">
                <a:effectLst/>
                <a:latin typeface="Arial" panose="020B0604020202020204" pitchFamily="34" charset="0"/>
              </a:rPr>
              <a:t>opposée à la pénétration coloniale : elle a toujours été</a:t>
            </a:r>
            <a:br>
              <a:rPr lang="fr-FR" dirty="0"/>
            </a:br>
            <a:r>
              <a:rPr lang="fr-FR" dirty="0">
                <a:effectLst/>
                <a:latin typeface="Arial" panose="020B0604020202020204" pitchFamily="34" charset="0"/>
              </a:rPr>
              <a:t>perçue par les envahisseurs comme une plante entra-</a:t>
            </a:r>
            <a:br>
              <a:rPr lang="fr-FR" dirty="0"/>
            </a:br>
            <a:r>
              <a:rPr lang="fr-FR" dirty="0" err="1">
                <a:effectLst/>
                <a:latin typeface="Arial" panose="020B0604020202020204" pitchFamily="34" charset="0"/>
              </a:rPr>
              <a:t>vant</a:t>
            </a:r>
            <a:r>
              <a:rPr lang="fr-FR" dirty="0">
                <a:effectLst/>
                <a:latin typeface="Arial" panose="020B0604020202020204" pitchFamily="34" charset="0"/>
              </a:rPr>
              <a:t> la transformation de la forêt vierge et inculte en</a:t>
            </a:r>
            <a:br>
              <a:rPr lang="fr-FR" dirty="0"/>
            </a:br>
            <a:r>
              <a:rPr lang="fr-FR" dirty="0">
                <a:effectLst/>
                <a:latin typeface="Arial" panose="020B0604020202020204" pitchFamily="34" charset="0"/>
              </a:rPr>
              <a:t>monoculture industrielle. </a:t>
            </a:r>
            <a:r>
              <a:rPr lang="fr-FR" dirty="0">
                <a:effectLst/>
                <a:highlight>
                  <a:srgbClr val="FFFF00"/>
                </a:highlight>
                <a:latin typeface="Arial" panose="020B0604020202020204" pitchFamily="34" charset="0"/>
              </a:rPr>
              <a:t>Le </a:t>
            </a:r>
            <a:r>
              <a:rPr lang="fr-FR" dirty="0" err="1">
                <a:effectLst/>
                <a:highlight>
                  <a:srgbClr val="FFFF00"/>
                </a:highlight>
                <a:latin typeface="Arial" panose="020B0604020202020204" pitchFamily="34" charset="0"/>
              </a:rPr>
              <a:t>lyannaj</a:t>
            </a:r>
            <a:r>
              <a:rPr lang="fr-FR" dirty="0">
                <a:effectLst/>
                <a:highlight>
                  <a:srgbClr val="FFFF00"/>
                </a:highlight>
                <a:latin typeface="Arial" panose="020B0604020202020204" pitchFamily="34" charset="0"/>
              </a:rPr>
              <a:t> renvoie donc</a:t>
            </a:r>
            <a:br>
              <a:rPr lang="fr-FR" dirty="0">
                <a:highlight>
                  <a:srgbClr val="FFFF00"/>
                </a:highlight>
              </a:rPr>
            </a:br>
            <a:r>
              <a:rPr lang="fr-FR" dirty="0">
                <a:effectLst/>
                <a:highlight>
                  <a:srgbClr val="FFFF00"/>
                </a:highlight>
                <a:latin typeface="Arial" panose="020B0604020202020204" pitchFamily="34" charset="0"/>
              </a:rPr>
              <a:t>aux premières pratiques de contre-plantation et à</a:t>
            </a:r>
            <a:br>
              <a:rPr lang="fr-FR" dirty="0">
                <a:highlight>
                  <a:srgbClr val="FFFF00"/>
                </a:highlight>
              </a:rPr>
            </a:br>
            <a:r>
              <a:rPr lang="fr-FR" dirty="0">
                <a:effectLst/>
                <a:highlight>
                  <a:srgbClr val="FFFF00"/>
                </a:highlight>
                <a:latin typeface="Arial" panose="020B0604020202020204" pitchFamily="34" charset="0"/>
              </a:rPr>
              <a:t>l’autodéfense des puissances sylvestre</a:t>
            </a:r>
            <a:endParaRPr lang="fr-FR" dirty="0">
              <a:highlight>
                <a:srgbClr val="FFFF00"/>
              </a:highlight>
            </a:endParaRPr>
          </a:p>
        </p:txBody>
      </p:sp>
      <p:sp>
        <p:nvSpPr>
          <p:cNvPr id="5" name="ZoneTexte 4">
            <a:extLst>
              <a:ext uri="{FF2B5EF4-FFF2-40B4-BE49-F238E27FC236}">
                <a16:creationId xmlns:a16="http://schemas.microsoft.com/office/drawing/2014/main" id="{A463FD4D-19DE-543C-A3D7-5804F263491D}"/>
              </a:ext>
            </a:extLst>
          </p:cNvPr>
          <p:cNvSpPr txBox="1"/>
          <p:nvPr/>
        </p:nvSpPr>
        <p:spPr>
          <a:xfrm>
            <a:off x="3048918" y="3247088"/>
            <a:ext cx="6097836" cy="369332"/>
          </a:xfrm>
          <a:prstGeom prst="rect">
            <a:avLst/>
          </a:prstGeom>
          <a:noFill/>
        </p:spPr>
        <p:txBody>
          <a:bodyPr wrap="square">
            <a:spAutoFit/>
          </a:bodyPr>
          <a:lstStyle/>
          <a:p>
            <a:r>
              <a:rPr lang="fr-FR" b="1" dirty="0" err="1">
                <a:effectLst/>
              </a:rPr>
              <a:t>Kapwani</a:t>
            </a:r>
            <a:r>
              <a:rPr lang="fr-FR" b="1" dirty="0">
                <a:effectLst/>
              </a:rPr>
              <a:t> </a:t>
            </a:r>
            <a:r>
              <a:rPr lang="fr-FR" b="1" dirty="0" err="1">
                <a:effectLst/>
              </a:rPr>
              <a:t>Kiwanga</a:t>
            </a:r>
            <a:endParaRPr lang="fr-FR" b="1" dirty="0">
              <a:effectLst/>
            </a:endParaRPr>
          </a:p>
        </p:txBody>
      </p:sp>
    </p:spTree>
    <p:extLst>
      <p:ext uri="{BB962C8B-B14F-4D97-AF65-F5344CB8AC3E}">
        <p14:creationId xmlns:p14="http://schemas.microsoft.com/office/powerpoint/2010/main" val="328749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7B21B-5CFB-3A45-4B51-B609F329285B}"/>
              </a:ext>
            </a:extLst>
          </p:cNvPr>
          <p:cNvSpPr>
            <a:spLocks noGrp="1"/>
          </p:cNvSpPr>
          <p:nvPr>
            <p:ph type="title"/>
          </p:nvPr>
        </p:nvSpPr>
        <p:spPr/>
        <p:txBody>
          <a:bodyPr/>
          <a:lstStyle/>
          <a:p>
            <a:r>
              <a:rPr lang="fr-FR" b="1" dirty="0" err="1">
                <a:effectLst/>
              </a:rPr>
              <a:t>Kapwani</a:t>
            </a:r>
            <a:r>
              <a:rPr lang="fr-FR" b="1" dirty="0">
                <a:effectLst/>
              </a:rPr>
              <a:t> </a:t>
            </a:r>
            <a:r>
              <a:rPr lang="fr-FR" b="1" dirty="0" err="1">
                <a:effectLst/>
              </a:rPr>
              <a:t>Kiwanga</a:t>
            </a:r>
            <a:br>
              <a:rPr lang="fr-FR" b="1" dirty="0">
                <a:effectLst/>
              </a:rPr>
            </a:br>
            <a:endParaRPr lang="fr-FR" dirty="0"/>
          </a:p>
        </p:txBody>
      </p:sp>
      <p:pic>
        <p:nvPicPr>
          <p:cNvPr id="5" name="Espace réservé du contenu 4">
            <a:extLst>
              <a:ext uri="{FF2B5EF4-FFF2-40B4-BE49-F238E27FC236}">
                <a16:creationId xmlns:a16="http://schemas.microsoft.com/office/drawing/2014/main" id="{40A3C7A3-25F9-56EC-4B66-4650722154E3}"/>
              </a:ext>
            </a:extLst>
          </p:cNvPr>
          <p:cNvPicPr>
            <a:picLocks noGrp="1" noChangeAspect="1"/>
          </p:cNvPicPr>
          <p:nvPr>
            <p:ph idx="1"/>
          </p:nvPr>
        </p:nvPicPr>
        <p:blipFill>
          <a:blip r:embed="rId2"/>
          <a:stretch>
            <a:fillRect/>
          </a:stretch>
        </p:blipFill>
        <p:spPr>
          <a:xfrm>
            <a:off x="838200" y="2814564"/>
            <a:ext cx="10515600" cy="2373460"/>
          </a:xfrm>
        </p:spPr>
      </p:pic>
    </p:spTree>
    <p:extLst>
      <p:ext uri="{BB962C8B-B14F-4D97-AF65-F5344CB8AC3E}">
        <p14:creationId xmlns:p14="http://schemas.microsoft.com/office/powerpoint/2010/main" val="199335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0E550-7E3E-DFCE-DC07-FE90A0806EB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300CA11-F0B3-235E-6025-1EC74E3CBBD2}"/>
              </a:ext>
            </a:extLst>
          </p:cNvPr>
          <p:cNvPicPr>
            <a:picLocks noGrp="1" noChangeAspect="1"/>
          </p:cNvPicPr>
          <p:nvPr>
            <p:ph idx="1"/>
          </p:nvPr>
        </p:nvPicPr>
        <p:blipFill>
          <a:blip r:embed="rId2"/>
          <a:stretch>
            <a:fillRect/>
          </a:stretch>
        </p:blipFill>
        <p:spPr>
          <a:xfrm>
            <a:off x="483319" y="517793"/>
            <a:ext cx="9118159" cy="5659170"/>
          </a:xfrm>
        </p:spPr>
      </p:pic>
    </p:spTree>
    <p:extLst>
      <p:ext uri="{BB962C8B-B14F-4D97-AF65-F5344CB8AC3E}">
        <p14:creationId xmlns:p14="http://schemas.microsoft.com/office/powerpoint/2010/main" val="2846731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0CF97-BDD6-E291-1ED2-AE9079F52B1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97C8CC58-B415-0775-D617-ACF76D17F8D1}"/>
              </a:ext>
            </a:extLst>
          </p:cNvPr>
          <p:cNvPicPr>
            <a:picLocks noGrp="1" noChangeAspect="1"/>
          </p:cNvPicPr>
          <p:nvPr>
            <p:ph idx="1"/>
          </p:nvPr>
        </p:nvPicPr>
        <p:blipFill>
          <a:blip r:embed="rId2"/>
          <a:stretch>
            <a:fillRect/>
          </a:stretch>
        </p:blipFill>
        <p:spPr>
          <a:xfrm>
            <a:off x="980893" y="121185"/>
            <a:ext cx="10372907" cy="5549002"/>
          </a:xfrm>
        </p:spPr>
      </p:pic>
    </p:spTree>
    <p:extLst>
      <p:ext uri="{BB962C8B-B14F-4D97-AF65-F5344CB8AC3E}">
        <p14:creationId xmlns:p14="http://schemas.microsoft.com/office/powerpoint/2010/main" val="28187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80AD9-C989-AD6C-30CF-6CAF112CF1CC}"/>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EF856918-B2F4-1E6A-CBB3-EFE9E533336F}"/>
              </a:ext>
            </a:extLst>
          </p:cNvPr>
          <p:cNvPicPr>
            <a:picLocks noGrp="1" noChangeAspect="1"/>
          </p:cNvPicPr>
          <p:nvPr>
            <p:ph idx="1"/>
          </p:nvPr>
        </p:nvPicPr>
        <p:blipFill>
          <a:blip r:embed="rId2"/>
          <a:stretch>
            <a:fillRect/>
          </a:stretch>
        </p:blipFill>
        <p:spPr>
          <a:xfrm>
            <a:off x="400134" y="793214"/>
            <a:ext cx="9558711" cy="5383749"/>
          </a:xfrm>
        </p:spPr>
      </p:pic>
    </p:spTree>
    <p:extLst>
      <p:ext uri="{BB962C8B-B14F-4D97-AF65-F5344CB8AC3E}">
        <p14:creationId xmlns:p14="http://schemas.microsoft.com/office/powerpoint/2010/main" val="377739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1734DC-2515-A775-667F-6D527851F311}"/>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B4AD613D-DD64-51ED-E491-FE2041B6C01F}"/>
              </a:ext>
            </a:extLst>
          </p:cNvPr>
          <p:cNvPicPr>
            <a:picLocks noGrp="1" noChangeAspect="1"/>
          </p:cNvPicPr>
          <p:nvPr>
            <p:ph idx="1"/>
          </p:nvPr>
        </p:nvPicPr>
        <p:blipFill>
          <a:blip r:embed="rId2"/>
          <a:stretch>
            <a:fillRect/>
          </a:stretch>
        </p:blipFill>
        <p:spPr>
          <a:xfrm>
            <a:off x="838200" y="2136692"/>
            <a:ext cx="10515600" cy="3729204"/>
          </a:xfrm>
        </p:spPr>
      </p:pic>
    </p:spTree>
    <p:extLst>
      <p:ext uri="{BB962C8B-B14F-4D97-AF65-F5344CB8AC3E}">
        <p14:creationId xmlns:p14="http://schemas.microsoft.com/office/powerpoint/2010/main" val="291381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088EC-BDEE-7C04-F68C-2FB6B6F0F23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847B05-A482-BE6A-7AE9-55A0BE8D989B}"/>
              </a:ext>
            </a:extLst>
          </p:cNvPr>
          <p:cNvSpPr>
            <a:spLocks noGrp="1"/>
          </p:cNvSpPr>
          <p:nvPr>
            <p:ph idx="1"/>
          </p:nvPr>
        </p:nvSpPr>
        <p:spPr/>
        <p:txBody>
          <a:bodyPr>
            <a:normAutofit/>
          </a:bodyPr>
          <a:lstStyle/>
          <a:p>
            <a:r>
              <a:rPr lang="fr-FR" sz="2000" dirty="0"/>
              <a:t>L’imaginaire de mon lieu est relié à la réalité imaginable des lieux du monde, et tout inversement. L’archipel est cette réalité source, non pas unique, d’où sont sécrétés ces imaginaires : le schème de l’appartenance et de la relation, en même temps. (Glissant, 2009 : 47)</a:t>
            </a:r>
          </a:p>
          <a:p>
            <a:pPr marL="0" indent="0">
              <a:buNone/>
            </a:pPr>
            <a:endParaRPr lang="fr-FR" sz="2000" dirty="0"/>
          </a:p>
          <a:p>
            <a:r>
              <a:rPr lang="fr-FR" sz="2000" dirty="0" err="1"/>
              <a:t>Transrhétoriques</a:t>
            </a:r>
            <a:r>
              <a:rPr lang="fr-FR" sz="2000" dirty="0"/>
              <a:t>, dont les usages ne nous sont pas encore connus. (Glissant, 1997 : 112)</a:t>
            </a:r>
          </a:p>
          <a:p>
            <a:r>
              <a:rPr lang="fr-FR" sz="2000" dirty="0"/>
              <a:t>La pensée du </a:t>
            </a:r>
            <a:r>
              <a:rPr lang="fr-FR" sz="2000" i="1" dirty="0"/>
              <a:t>divers</a:t>
            </a:r>
            <a:r>
              <a:rPr lang="fr-FR" sz="2000" dirty="0"/>
              <a:t>, notre rhizome infini et quantité. La pensée de la </a:t>
            </a:r>
            <a:r>
              <a:rPr lang="fr-FR" sz="2000" i="1" dirty="0"/>
              <a:t>mondialité</a:t>
            </a:r>
            <a:r>
              <a:rPr lang="fr-FR" sz="2000" dirty="0"/>
              <a:t>, que nous hélons sans cesse, de peur que nous ne sachions pas la distinguer du feu roulant de nos mondialisations cataclysmiques. La pensée de l’</a:t>
            </a:r>
            <a:r>
              <a:rPr lang="fr-FR" sz="2000" i="1" dirty="0"/>
              <a:t>identité racine unique</a:t>
            </a:r>
            <a:r>
              <a:rPr lang="fr-FR" sz="2000" dirty="0"/>
              <a:t>, qui tue sur place, ou au contraire de l’</a:t>
            </a:r>
            <a:r>
              <a:rPr lang="fr-FR" sz="2000" i="1" dirty="0"/>
              <a:t>identité qui chemine</a:t>
            </a:r>
            <a:r>
              <a:rPr lang="fr-FR" sz="2000" dirty="0"/>
              <a:t>, qui ne va pas à l’unique, elle renforce les uns et les autres, et l’ici par l’ailleurs. La pensée des </a:t>
            </a:r>
            <a:r>
              <a:rPr lang="fr-FR" sz="2000" i="1" dirty="0"/>
              <a:t>cultures ataviques</a:t>
            </a:r>
            <a:r>
              <a:rPr lang="fr-FR" sz="2000" dirty="0"/>
              <a:t>, qui ont mortellement fondé la légitimité et le territoire, et des </a:t>
            </a:r>
            <a:r>
              <a:rPr lang="fr-FR" sz="2000" i="1" dirty="0"/>
              <a:t>cultures composites</a:t>
            </a:r>
            <a:r>
              <a:rPr lang="fr-FR" sz="2000" dirty="0"/>
              <a:t>, celles-ci qui opposent et mêlent à tout coup leurs digenèses, folles naissances primordiales</a:t>
            </a:r>
            <a:r>
              <a:rPr lang="fr-FR" sz="2000" dirty="0">
                <a:hlinkClick r:id="rId2"/>
              </a:rPr>
              <a:t>1</a:t>
            </a:r>
            <a:r>
              <a:rPr lang="fr-FR" sz="2000" dirty="0"/>
              <a:t>. (Glissant, 2009 : 80-1)</a:t>
            </a:r>
          </a:p>
          <a:p>
            <a:endParaRPr lang="fr-FR" sz="1200" dirty="0"/>
          </a:p>
        </p:txBody>
      </p:sp>
    </p:spTree>
    <p:extLst>
      <p:ext uri="{BB962C8B-B14F-4D97-AF65-F5344CB8AC3E}">
        <p14:creationId xmlns:p14="http://schemas.microsoft.com/office/powerpoint/2010/main" val="400010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B099E5-4646-0EDA-5831-E3AAA87E95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AE61625-68F6-B64C-5199-8F2EE5BADB30}"/>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946BF56-FB9A-C648-236E-6655554A27E1}"/>
              </a:ext>
            </a:extLst>
          </p:cNvPr>
          <p:cNvPicPr>
            <a:picLocks noChangeAspect="1"/>
          </p:cNvPicPr>
          <p:nvPr/>
        </p:nvPicPr>
        <p:blipFill>
          <a:blip r:embed="rId2"/>
          <a:stretch>
            <a:fillRect/>
          </a:stretch>
        </p:blipFill>
        <p:spPr>
          <a:xfrm>
            <a:off x="572877" y="140840"/>
            <a:ext cx="9360073" cy="5767600"/>
          </a:xfrm>
          <a:prstGeom prst="rect">
            <a:avLst/>
          </a:prstGeom>
        </p:spPr>
      </p:pic>
    </p:spTree>
    <p:extLst>
      <p:ext uri="{BB962C8B-B14F-4D97-AF65-F5344CB8AC3E}">
        <p14:creationId xmlns:p14="http://schemas.microsoft.com/office/powerpoint/2010/main" val="3801590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0547C-6CA1-F88D-7CE5-A488E40AF41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2E6D3B9-34F3-2573-4BCB-0C83D22E16BB}"/>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AB93D28-5F4D-3D9D-882E-9CFE8197A8B1}"/>
              </a:ext>
            </a:extLst>
          </p:cNvPr>
          <p:cNvPicPr>
            <a:picLocks noChangeAspect="1"/>
          </p:cNvPicPr>
          <p:nvPr/>
        </p:nvPicPr>
        <p:blipFill>
          <a:blip r:embed="rId2"/>
          <a:stretch>
            <a:fillRect/>
          </a:stretch>
        </p:blipFill>
        <p:spPr>
          <a:xfrm>
            <a:off x="479235" y="20233"/>
            <a:ext cx="10515600" cy="6475396"/>
          </a:xfrm>
          <a:prstGeom prst="rect">
            <a:avLst/>
          </a:prstGeom>
        </p:spPr>
      </p:pic>
    </p:spTree>
    <p:extLst>
      <p:ext uri="{BB962C8B-B14F-4D97-AF65-F5344CB8AC3E}">
        <p14:creationId xmlns:p14="http://schemas.microsoft.com/office/powerpoint/2010/main" val="144037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967CB1-C0E2-A30D-20EE-8961E62A79DB}"/>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D641B4B-4C41-15FD-4BC0-A53FA78ABAAC}"/>
              </a:ext>
            </a:extLst>
          </p:cNvPr>
          <p:cNvPicPr>
            <a:picLocks noGrp="1" noChangeAspect="1"/>
          </p:cNvPicPr>
          <p:nvPr>
            <p:ph idx="1"/>
          </p:nvPr>
        </p:nvPicPr>
        <p:blipFill>
          <a:blip r:embed="rId2"/>
          <a:stretch>
            <a:fillRect/>
          </a:stretch>
        </p:blipFill>
        <p:spPr>
          <a:xfrm>
            <a:off x="60286" y="679869"/>
            <a:ext cx="9784620" cy="5423475"/>
          </a:xfrm>
        </p:spPr>
      </p:pic>
    </p:spTree>
    <p:extLst>
      <p:ext uri="{BB962C8B-B14F-4D97-AF65-F5344CB8AC3E}">
        <p14:creationId xmlns:p14="http://schemas.microsoft.com/office/powerpoint/2010/main" val="17870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9764F-CD28-F29A-929B-84853AF5DE6A}"/>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F8313C8-EFF1-B31A-8F64-E1FFF04AB8D3}"/>
              </a:ext>
            </a:extLst>
          </p:cNvPr>
          <p:cNvPicPr>
            <a:picLocks noGrp="1" noChangeAspect="1"/>
          </p:cNvPicPr>
          <p:nvPr>
            <p:ph idx="1"/>
          </p:nvPr>
        </p:nvPicPr>
        <p:blipFill>
          <a:blip r:embed="rId2"/>
          <a:stretch>
            <a:fillRect/>
          </a:stretch>
        </p:blipFill>
        <p:spPr>
          <a:xfrm>
            <a:off x="208023" y="727113"/>
            <a:ext cx="9800493" cy="5449850"/>
          </a:xfrm>
        </p:spPr>
      </p:pic>
    </p:spTree>
    <p:extLst>
      <p:ext uri="{BB962C8B-B14F-4D97-AF65-F5344CB8AC3E}">
        <p14:creationId xmlns:p14="http://schemas.microsoft.com/office/powerpoint/2010/main" val="173838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4D6C1-D90C-9D29-B2BA-E55CA98B571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05871FB-B143-D66F-FC28-009207671A73}"/>
              </a:ext>
            </a:extLst>
          </p:cNvPr>
          <p:cNvSpPr>
            <a:spLocks noGrp="1"/>
          </p:cNvSpPr>
          <p:nvPr>
            <p:ph idx="1"/>
          </p:nvPr>
        </p:nvSpPr>
        <p:spPr/>
        <p:txBody>
          <a:bodyPr/>
          <a:lstStyle/>
          <a:p>
            <a:r>
              <a:rPr lang="fr-FR" dirty="0"/>
              <a:t>« </a:t>
            </a:r>
            <a:r>
              <a:rPr lang="fr-FR" b="1" dirty="0"/>
              <a:t>L’arbre est filiation</a:t>
            </a:r>
            <a:r>
              <a:rPr lang="fr-FR" dirty="0"/>
              <a:t>, mais le rhizome est alliance, uniquement d’alliance. L’arbre impose le verbe ‘être’, mais le rhizome a pour tissu la conjonction ‘et …et…et…’  Il y a dans cette conjonction assez de force pour secouer et déraciner le verbe être. », G. Deleuze, F. Guattari, </a:t>
            </a:r>
            <a:r>
              <a:rPr lang="fr-FR" i="1" dirty="0"/>
              <a:t>Capitalisme et Schizophrénie 2 : Milles Plateaux</a:t>
            </a:r>
            <a:r>
              <a:rPr lang="fr-FR" dirty="0"/>
              <a:t>,</a:t>
            </a:r>
            <a:r>
              <a:rPr lang="fr-FR" i="1" dirty="0"/>
              <a:t> </a:t>
            </a:r>
            <a:r>
              <a:rPr lang="fr-FR" dirty="0"/>
              <a:t>Les Éditions de Minuit, 1980, p. 36.</a:t>
            </a:r>
          </a:p>
          <a:p>
            <a:endParaRPr lang="fr-FR" dirty="0"/>
          </a:p>
        </p:txBody>
      </p:sp>
    </p:spTree>
    <p:extLst>
      <p:ext uri="{BB962C8B-B14F-4D97-AF65-F5344CB8AC3E}">
        <p14:creationId xmlns:p14="http://schemas.microsoft.com/office/powerpoint/2010/main" val="1483772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110F6-C306-D9A9-33EB-35EEF655B16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62D406D-FD23-35FE-F685-1732B98C50CC}"/>
              </a:ext>
            </a:extLst>
          </p:cNvPr>
          <p:cNvSpPr>
            <a:spLocks noGrp="1"/>
          </p:cNvSpPr>
          <p:nvPr>
            <p:ph idx="1"/>
          </p:nvPr>
        </p:nvSpPr>
        <p:spPr/>
        <p:txBody>
          <a:bodyPr>
            <a:normAutofit fontScale="85000" lnSpcReduction="20000"/>
          </a:bodyPr>
          <a:lstStyle/>
          <a:p>
            <a:r>
              <a:rPr lang="fr-FR" dirty="0"/>
              <a:t>« Cela introduit la différence entre les conceptions qu’on peut avoir de l’ici : quand on pense à la profondeur, l’ici est un absolu et la profondeur c’est sa résonnance intérieure. Et quand on pense aux profonds, l’ici est un relatif, il est relié à d’autres ici, à d’autres lieux. Et les profonds c’est ce qui, par-dessous, crée le lien entre tous les ici. Ça semble un peu ingrat mais je pense que c’est une vérité. Par exemple, si je suis dans mon pays, dans ‘‘mon’’ lieu, ce lieu pour moi est incontournable et je n’ai pas à essayer de l’effacer. Mais je suis dans mon lieu, ce lieu pour moi est totalement ouvert et il est en relation avec tous les lieux possibles du monde. C’est une nouvelle manière de considérer le lieu, parce que le lieu, dans l’histoire des humanités jusqu’ici, était le réservoir de l’intolérance, de la séparation, de l’isolement et de la prétention à dominer. Eh bien je dis que dans la situation actuelle du monde, les lieux ne peuvent être qu’ouverts, c’est-à-dire des lieux-relations, des lieux-rhizomes qui, immédiatement, peuvent admettre la relation à l’autre », </a:t>
            </a:r>
            <a:r>
              <a:rPr lang="fr-FR" dirty="0" err="1"/>
              <a:t>É</a:t>
            </a:r>
            <a:r>
              <a:rPr lang="fr-FR" dirty="0"/>
              <a:t>. Glissant &amp; F. </a:t>
            </a:r>
            <a:r>
              <a:rPr lang="fr-FR" dirty="0" err="1"/>
              <a:t>Noudelmann</a:t>
            </a:r>
            <a:r>
              <a:rPr lang="fr-FR" dirty="0"/>
              <a:t>, </a:t>
            </a:r>
            <a:r>
              <a:rPr lang="fr-FR" i="1" dirty="0"/>
              <a:t>L’entretien du monde</a:t>
            </a:r>
            <a:r>
              <a:rPr lang="fr-FR" dirty="0"/>
              <a:t>, Paris, PUV, 20018, p. 65-6.</a:t>
            </a:r>
          </a:p>
        </p:txBody>
      </p:sp>
    </p:spTree>
    <p:extLst>
      <p:ext uri="{BB962C8B-B14F-4D97-AF65-F5344CB8AC3E}">
        <p14:creationId xmlns:p14="http://schemas.microsoft.com/office/powerpoint/2010/main" val="2831446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71EB0-FB24-E721-AB02-1F0B395AC4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EC97D2C-F36E-E115-F254-50FB8662110D}"/>
              </a:ext>
            </a:extLst>
          </p:cNvPr>
          <p:cNvSpPr>
            <a:spLocks noGrp="1"/>
          </p:cNvSpPr>
          <p:nvPr>
            <p:ph idx="1"/>
          </p:nvPr>
        </p:nvSpPr>
        <p:spPr/>
        <p:txBody>
          <a:bodyPr/>
          <a:lstStyle/>
          <a:p>
            <a:r>
              <a:rPr lang="fr-FR" b="1" dirty="0"/>
              <a:t>L’imaginaire de la « poétique du Divers » et de la « Philosophie de la Relation » d’Édouard Glissant : repenser la mondialisation au prisme de la « </a:t>
            </a:r>
            <a:r>
              <a:rPr lang="fr-FR" b="1" dirty="0" err="1"/>
              <a:t>transrhétorique</a:t>
            </a:r>
            <a:r>
              <a:rPr lang="fr-FR" b="1" dirty="0"/>
              <a:t> »</a:t>
            </a:r>
          </a:p>
          <a:p>
            <a:r>
              <a:rPr lang="fr-FR" b="1" dirty="0"/>
              <a:t>Mohamed Amine </a:t>
            </a:r>
            <a:r>
              <a:rPr lang="fr-FR" b="1" dirty="0" err="1"/>
              <a:t>Rhimi</a:t>
            </a:r>
            <a:endParaRPr lang="fr-FR" dirty="0"/>
          </a:p>
          <a:p>
            <a:r>
              <a:rPr lang="fr-FR" dirty="0">
                <a:hlinkClick r:id="rId2"/>
              </a:rPr>
              <a:t>https://doi.org/10.4000/amerika.13904</a:t>
            </a:r>
            <a:endParaRPr lang="fr-FR" dirty="0"/>
          </a:p>
          <a:p>
            <a:endParaRPr lang="fr-FR" dirty="0"/>
          </a:p>
        </p:txBody>
      </p:sp>
    </p:spTree>
    <p:extLst>
      <p:ext uri="{BB962C8B-B14F-4D97-AF65-F5344CB8AC3E}">
        <p14:creationId xmlns:p14="http://schemas.microsoft.com/office/powerpoint/2010/main" val="4046616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35654-EECB-CD7B-2216-BC8B930920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F102C66-53CE-F470-12EF-9BA1A12E3379}"/>
              </a:ext>
            </a:extLst>
          </p:cNvPr>
          <p:cNvSpPr>
            <a:spLocks noGrp="1"/>
          </p:cNvSpPr>
          <p:nvPr>
            <p:ph idx="1"/>
          </p:nvPr>
        </p:nvSpPr>
        <p:spPr/>
        <p:txBody>
          <a:bodyPr>
            <a:normAutofit fontScale="92500" lnSpcReduction="10000"/>
          </a:bodyPr>
          <a:lstStyle/>
          <a:p>
            <a:r>
              <a:rPr lang="fr-FR" dirty="0"/>
              <a:t>l’écrivain réhabilite la dynamique des « </a:t>
            </a:r>
            <a:r>
              <a:rPr lang="fr-FR" dirty="0" err="1"/>
              <a:t>transrhétoriques</a:t>
            </a:r>
            <a:r>
              <a:rPr lang="fr-FR" dirty="0"/>
              <a:t> » (Glissant, 1997 : 112) et embrasse la « pensée </a:t>
            </a:r>
            <a:r>
              <a:rPr lang="fr-FR" dirty="0" err="1"/>
              <a:t>archipélique</a:t>
            </a:r>
            <a:r>
              <a:rPr lang="fr-FR" dirty="0"/>
              <a:t> » (Glissant, 2009 : 45) – qui, elles, revendiquent les « identités-relations » (Glissant, 2010 : 40), celles de la « racine en rhizome » (Glissant, 1997 : 21), se réclament de la « pensée des transversalités » (Glissant, 2007 : 118), des « histoires des peuples [qui] se joignent » (Glissant, 2007 :18) et du « contact entre les cultures » (Glissant, 1990 : 39) – pour « </a:t>
            </a:r>
            <a:r>
              <a:rPr lang="fr-FR" dirty="0" err="1"/>
              <a:t>enrhizomer</a:t>
            </a:r>
            <a:r>
              <a:rPr lang="fr-FR" dirty="0"/>
              <a:t> son lieu » (Glissant, 1997 : 122) dans le chaos-monde. Le philosophe insulaire s’en prend ainsi aux systèmes de la mondialisation, épouse la « poétique de la mondialité » (Glissant et </a:t>
            </a:r>
            <a:r>
              <a:rPr lang="fr-FR" dirty="0" err="1"/>
              <a:t>Noudelmann</a:t>
            </a:r>
            <a:r>
              <a:rPr lang="fr-FR" dirty="0"/>
              <a:t>, 2018 : 83), s’attache à « tisser ce réseau » (</a:t>
            </a:r>
            <a:r>
              <a:rPr lang="fr-FR" i="1" dirty="0" err="1"/>
              <a:t>ibid</a:t>
            </a:r>
            <a:r>
              <a:rPr lang="fr-FR" dirty="0"/>
              <a:t> : 251) du « Tout-monde » (</a:t>
            </a:r>
            <a:r>
              <a:rPr lang="fr-FR" i="1" dirty="0" err="1"/>
              <a:t>ibid</a:t>
            </a:r>
            <a:r>
              <a:rPr lang="fr-FR" dirty="0"/>
              <a:t> : 177) et se déclare manifestement pour le dialogue, l’interaction et l’échange culturels qui, eux, sont en mesure de faire barrage à « cette tentation de l’universel généralisant » (</a:t>
            </a:r>
            <a:r>
              <a:rPr lang="fr-FR" i="1" dirty="0" err="1"/>
              <a:t>ibid</a:t>
            </a:r>
            <a:r>
              <a:rPr lang="fr-FR" dirty="0"/>
              <a:t> : 131). </a:t>
            </a:r>
          </a:p>
        </p:txBody>
      </p:sp>
    </p:spTree>
    <p:extLst>
      <p:ext uri="{BB962C8B-B14F-4D97-AF65-F5344CB8AC3E}">
        <p14:creationId xmlns:p14="http://schemas.microsoft.com/office/powerpoint/2010/main" val="128582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21DD0-CB10-1A79-29E0-55A478C95BB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7914FF5-DA4D-E284-BB0B-376062F217A7}"/>
              </a:ext>
            </a:extLst>
          </p:cNvPr>
          <p:cNvSpPr>
            <a:spLocks noGrp="1"/>
          </p:cNvSpPr>
          <p:nvPr>
            <p:ph idx="1"/>
          </p:nvPr>
        </p:nvSpPr>
        <p:spPr/>
        <p:txBody>
          <a:bodyPr>
            <a:normAutofit fontScale="92500" lnSpcReduction="10000"/>
          </a:bodyPr>
          <a:lstStyle/>
          <a:p>
            <a:r>
              <a:rPr lang="fr-FR" dirty="0"/>
              <a:t>Et étant donné que « les formes du chaos-monde (le brassage incommensurable des cultures) sont imprévisibles et non devinables » (Glissant, 1990 : 152), l’écrivain antillais, pour qui « la prospective est une hantise » (</a:t>
            </a:r>
            <a:r>
              <a:rPr lang="fr-FR" i="1" dirty="0" err="1"/>
              <a:t>ibid</a:t>
            </a:r>
            <a:r>
              <a:rPr lang="fr-FR" dirty="0"/>
              <a:t> : 177), se voue à l’édifice « de notre commun devenir » (</a:t>
            </a:r>
            <a:r>
              <a:rPr lang="fr-FR" i="1" dirty="0" err="1"/>
              <a:t>ibid</a:t>
            </a:r>
            <a:r>
              <a:rPr lang="fr-FR" dirty="0"/>
              <a:t> : 152). Pour ce faire, il recourt à la visée délibérative et à la dynamique de la créolisation non seulement pour inscrire les imaginaires de la création artistique et culturelle dans « l’infiniment mouvant » (Glissant, 1997 : 160), mais aussi pour prémunir les différentes cultures et communautés contre les chocs et heurts violents de ce brassage, comme il l’a déjà annoncé en ces termes : « Tous les peuples sont jeunes dans la totalité-monde. » (</a:t>
            </a:r>
            <a:r>
              <a:rPr lang="fr-FR" i="1" dirty="0" err="1"/>
              <a:t>Ibid</a:t>
            </a:r>
            <a:r>
              <a:rPr lang="fr-FR" dirty="0"/>
              <a:t> : 230).</a:t>
            </a:r>
          </a:p>
          <a:p>
            <a:pPr marL="0" indent="0">
              <a:buNone/>
            </a:pPr>
            <a:r>
              <a:rPr lang="fr-FR" dirty="0"/>
              <a:t>Victor Segalen, </a:t>
            </a:r>
            <a:r>
              <a:rPr lang="fr-FR" i="1" dirty="0"/>
              <a:t>Essai sur l’Exotisme</a:t>
            </a:r>
            <a:r>
              <a:rPr lang="fr-FR" dirty="0"/>
              <a:t>, Le Livre de Poche, 1999.</a:t>
            </a:r>
          </a:p>
          <a:p>
            <a:endParaRPr lang="fr-FR" dirty="0"/>
          </a:p>
        </p:txBody>
      </p:sp>
    </p:spTree>
    <p:extLst>
      <p:ext uri="{BB962C8B-B14F-4D97-AF65-F5344CB8AC3E}">
        <p14:creationId xmlns:p14="http://schemas.microsoft.com/office/powerpoint/2010/main" val="45550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17236-3CD7-8F49-28EA-1F3080E8047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456DE84-86EF-04D4-0497-7E94EEBB2B5F}"/>
              </a:ext>
            </a:extLst>
          </p:cNvPr>
          <p:cNvSpPr>
            <a:spLocks noGrp="1"/>
          </p:cNvSpPr>
          <p:nvPr>
            <p:ph idx="1"/>
          </p:nvPr>
        </p:nvSpPr>
        <p:spPr/>
        <p:txBody>
          <a:bodyPr>
            <a:normAutofit fontScale="77500" lnSpcReduction="20000"/>
          </a:bodyPr>
          <a:lstStyle/>
          <a:p>
            <a:r>
              <a:rPr lang="fr-FR" dirty="0"/>
              <a:t>C’est dire si, tout comme Segalen, Glissant dénonce tout nombrilisme civilisationnel et bat en brèche toute systématisation uniformisatrice et aliénante pour embrasser la diversité tant ethnique que culturelle. C’est à travers cette optique qu’on peut lire dans Tout-monde (1993) : « Signaler de tels rapports qui affirment le souvenir, ce n’est pas ramener toutes choses du monde à l’égocentrique uniformité que vous décidez en vous-mêmes. C’est enrichir la diversité d’une folle équivalence, qui permet de mieux estimer » (Glissant, 1993 : 466). Dès lors, la diversité s’érige, sous les auspices de la rhétorique qui accrédite les divers genres oratoires, en protectrice des différentes cultures et gardienne de leur pérennité, « [car] c’est la diversité qui nous protège et, s’il se trouve, nous perpétue » (Glissant, 1997 : 157). C’est là, sans doute, où gît, à en croire Glissant, l’apport indéniable et opérationnel de Segalen, lequel se consacre, en ayant recours à son esthétique du divers, à épargner les autres, au même titre que lui-même, de toute menace et de tout dommage, comme le souligne le phénoménologue martiniquais dans </a:t>
            </a:r>
            <a:r>
              <a:rPr lang="fr-FR" i="1" dirty="0"/>
              <a:t>L’Intention poétique</a:t>
            </a:r>
            <a:r>
              <a:rPr lang="fr-FR" dirty="0"/>
              <a:t> : « Ainsi, Segalen est exemplaire : d’avoir pleinement essayé d’être l’Autre ; d’avoir accompli le Même »</a:t>
            </a:r>
            <a:r>
              <a:rPr lang="fr-FR" dirty="0">
                <a:hlinkClick r:id="rId2"/>
              </a:rPr>
              <a:t>6</a:t>
            </a:r>
            <a:r>
              <a:rPr lang="fr-FR" dirty="0"/>
              <a:t> (Glissant, 1997 : 90). </a:t>
            </a:r>
          </a:p>
        </p:txBody>
      </p:sp>
    </p:spTree>
    <p:extLst>
      <p:ext uri="{BB962C8B-B14F-4D97-AF65-F5344CB8AC3E}">
        <p14:creationId xmlns:p14="http://schemas.microsoft.com/office/powerpoint/2010/main" val="41538117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2995</Words>
  <Application>Microsoft Macintosh PowerPoint</Application>
  <PresentationFormat>Grand écran</PresentationFormat>
  <Paragraphs>40</Paragraphs>
  <Slides>33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33</vt:i4>
      </vt:variant>
    </vt:vector>
  </HeadingPairs>
  <TitlesOfParts>
    <vt:vector size="37"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S/T/R/A/T/E/S : « Dans cette pièce, la danseuse et chorégraphe Bintou Dembélé explore sa mémoire familiale et à son lien avec l’Afrique, à travers des rituels inspirés du hip hop et du Krump. Là, c’est le corps qui est la mémoire-même de ce passé. » </vt:lpstr>
      <vt:lpstr>Bintou Dembélé est la chorégraphe de l’opéra « Les Indes galantes », mis en scène par le cinéaste Clément Cogitore. Une relecture singulière de l’oeuvre de Rameau à partir de la ritualité propre aux « danses urbaines » (hip hop, krump, voging, etc.)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Kapwani Kiwanga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cp:revision>
  <dcterms:created xsi:type="dcterms:W3CDTF">2026-04-15T06:36:11Z</dcterms:created>
  <dcterms:modified xsi:type="dcterms:W3CDTF">2026-04-15T06:36:44Z</dcterms:modified>
</cp:coreProperties>
</file>