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258" r:id="rId3"/>
    <p:sldId id="263" r:id="rId4"/>
    <p:sldId id="264" r:id="rId5"/>
    <p:sldId id="265" r:id="rId6"/>
    <p:sldId id="259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éa Dreyer" userId="62aee51ee5ced681" providerId="LiveId" clId="{6B2BFF1A-8ABF-429B-AFA3-E6B032F33238}"/>
    <pc:docChg chg="modSld">
      <pc:chgData name="Léa Dreyer" userId="62aee51ee5ced681" providerId="LiveId" clId="{6B2BFF1A-8ABF-429B-AFA3-E6B032F33238}" dt="2026-04-16T15:24:32.817" v="12" actId="114"/>
      <pc:docMkLst>
        <pc:docMk/>
      </pc:docMkLst>
      <pc:sldChg chg="modSp mod">
        <pc:chgData name="Léa Dreyer" userId="62aee51ee5ced681" providerId="LiveId" clId="{6B2BFF1A-8ABF-429B-AFA3-E6B032F33238}" dt="2026-04-16T15:24:32.817" v="12" actId="114"/>
        <pc:sldMkLst>
          <pc:docMk/>
          <pc:sldMk cId="3407280587" sldId="259"/>
        </pc:sldMkLst>
        <pc:spChg chg="mod">
          <ac:chgData name="Léa Dreyer" userId="62aee51ee5ced681" providerId="LiveId" clId="{6B2BFF1A-8ABF-429B-AFA3-E6B032F33238}" dt="2026-04-16T15:24:32.817" v="12" actId="114"/>
          <ac:spMkLst>
            <pc:docMk/>
            <pc:sldMk cId="3407280587" sldId="259"/>
            <ac:spMk id="4" creationId="{4AF4A0ED-0DFB-0CEA-4E91-2EBCF3ED1D75}"/>
          </ac:spMkLst>
        </pc:spChg>
      </pc:sldChg>
      <pc:sldChg chg="modSp mod">
        <pc:chgData name="Léa Dreyer" userId="62aee51ee5ced681" providerId="LiveId" clId="{6B2BFF1A-8ABF-429B-AFA3-E6B032F33238}" dt="2026-04-16T15:23:50.835" v="1" actId="20577"/>
        <pc:sldMkLst>
          <pc:docMk/>
          <pc:sldMk cId="3943469261" sldId="264"/>
        </pc:sldMkLst>
        <pc:spChg chg="mod">
          <ac:chgData name="Léa Dreyer" userId="62aee51ee5ced681" providerId="LiveId" clId="{6B2BFF1A-8ABF-429B-AFA3-E6B032F33238}" dt="2026-04-16T15:23:50.835" v="1" actId="20577"/>
          <ac:spMkLst>
            <pc:docMk/>
            <pc:sldMk cId="3943469261" sldId="264"/>
            <ac:spMk id="4" creationId="{884E90C1-6114-C9BD-4F46-5A40C63F82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B8640-FB88-AFED-B1B1-54CFF6164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2B3ACE7-8151-725D-437C-6816230B6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7EAA14-0AC2-8306-2581-81A479E11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559EDC-601D-2B20-33C0-3BE1E80A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BA7587-295A-7071-9B9F-82DA0576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DEF664-F7C2-A133-0B2E-3051FA5C0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78B0114-6406-080F-B1E9-84E910C334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F83730-2085-E927-6141-825FD130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CF35AD-6F48-C8DD-93DB-F1562896F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B7B756-E17B-5455-5986-D8A3EC87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68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414724-9C33-5C82-E726-9F3E7A84A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D1FA13-7D8D-B1E7-958B-3BA25036F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1AF9B7-0A6D-FA20-71A4-244910DD7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2273E0-3FD4-1241-40FE-2BABF3ED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72222E-0C5A-B660-87BE-BE24A4E3F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1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D8FE3D-232A-3CAE-8E13-776A98B1D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FF1ED6-D849-EC6F-36EA-023F9B7BC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A44099-C668-14BE-02F9-F5344956B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476FD-242F-5EFA-D133-446CBF8B1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2B871B-AFF9-D2B3-FD63-E0C049A7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1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F7999-8689-0990-E12C-51DE732CD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D99F57-ED14-DAF5-F934-816BFC49D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A57D19-867B-76C4-D2CF-FBCA04A5A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B19E66-2E8F-E6AB-64FA-5E58866C5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F4E3BD-443C-B64B-BFA6-7B1DF8B2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3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9CEFD-7FA6-77CC-0227-6A5564EB3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228990-0CF8-6FE9-C7DD-58EA5117F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E8DE876-1950-5860-84FE-41F1EC9C8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A27274-E6E0-E580-4C1A-2E567B01F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13C6DC-33E9-9952-D51E-986FE850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A12841-C046-94DF-4708-C8B46237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56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DAF546-95C5-5B5F-F16E-6B02F4EF2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FAB7E9-D50D-743C-4D98-C2AEF2CDC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A6B136-31AC-651A-01ED-5F036C420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378CBA-52A3-AE64-E92E-B49A93DB5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616C0A1-18F7-06B5-A835-06CB3FEC3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9ABE41-C9FD-D3C8-6B03-DC7EE5A5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4662BBB-08D5-C076-F81A-DD6DAD897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47BEC80-ACF6-E6CC-C7A3-53492DC7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4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03C1A-510F-B5A4-86AA-99B72A367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43672C-B481-221C-BEA2-4A35045D1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92E19B-1706-80B8-959E-827ED947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0744BC2-9D48-C32D-C110-66112C0C4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5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3EDD0C0-0807-8603-9EF7-D97A54E1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53BDFD-DEB4-F70C-358A-DE7C912D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E0542F-6A5E-114C-9089-A8E70343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0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43F18-D019-FC75-D706-347C71344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57A25F-8D72-2023-BCD9-4A2B475BA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2481F2-921A-721C-15B1-E73063871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AB808F-F642-6610-2959-8F0D9F5DD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67C828-F0D5-3578-AE09-E4DD4A44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BE02D8-B5C1-FBA6-BD8E-437D05E48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37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6FB47-1FD5-C264-C388-FA712A7F1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B6F6E53-7D27-854D-A509-B83D1E580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F6A495-6114-2711-4C51-ED7064D5B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B0F9BB-4ADD-2B1B-37DF-84E52340F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39F294-ED10-E1C5-A3DB-261DAAE3B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13CD21-B108-88B2-1F95-38123EC1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0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AC595AD-AEAE-127C-A051-F11F68F5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F086F1-5352-5BDA-5AAE-55E1A6702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2AF8ED-9403-34B9-2C23-51D349756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5825F-0E4F-4FFC-90FD-39506A71DEB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1E2713-23B7-576F-05E5-BD467CE9C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7D5B8B-4305-0290-DB0F-5F4B31FD06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6C4D7-5E03-4AD4-8A11-8F991858EA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5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E3D63-05BC-5F79-6811-4296829FA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6F7C43-C717-F012-57C7-82BA871E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u="sng" dirty="0">
                <a:latin typeface="Garamond" pitchFamily="18" charset="0"/>
              </a:rPr>
              <a:t>Séance 9 : Expressionnisme abstrait - archétypal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7D92F2-EC52-817F-4790-F8F697E71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6245622"/>
            <a:ext cx="4497388" cy="639762"/>
          </a:xfrm>
        </p:spPr>
        <p:txBody>
          <a:bodyPr>
            <a:noAutofit/>
          </a:bodyPr>
          <a:lstStyle/>
          <a:p>
            <a:pPr algn="ctr"/>
            <a:r>
              <a:rPr lang="fr-FR" sz="2000" b="0" dirty="0">
                <a:latin typeface="Garamond" pitchFamily="18" charset="0"/>
              </a:rPr>
              <a:t>Jackson Pollock, The Moon-</a:t>
            </a:r>
            <a:r>
              <a:rPr lang="fr-FR" sz="2000" b="0" dirty="0" err="1">
                <a:latin typeface="Garamond" pitchFamily="18" charset="0"/>
              </a:rPr>
              <a:t>Woman</a:t>
            </a:r>
            <a:r>
              <a:rPr lang="fr-FR" sz="2000" b="0" dirty="0">
                <a:latin typeface="Garamond" pitchFamily="18" charset="0"/>
              </a:rPr>
              <a:t> </a:t>
            </a:r>
            <a:r>
              <a:rPr lang="fr-FR" sz="2000" b="0" dirty="0" err="1">
                <a:latin typeface="Garamond" pitchFamily="18" charset="0"/>
              </a:rPr>
              <a:t>Cuts</a:t>
            </a:r>
            <a:r>
              <a:rPr lang="fr-FR" sz="2000" b="0" dirty="0">
                <a:latin typeface="Garamond" pitchFamily="18" charset="0"/>
              </a:rPr>
              <a:t> the Circle, 1943, huile sur toile, 109,5x104 cm., Paris, musée national d’art moderne.</a:t>
            </a:r>
            <a:endParaRPr lang="fr-FR" sz="2000" b="0" i="1" dirty="0">
              <a:latin typeface="Garamond" pitchFamily="18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61DAAF-A938-890E-B152-0623C1511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6" y="4949478"/>
            <a:ext cx="4497388" cy="1935907"/>
          </a:xfrm>
        </p:spPr>
        <p:txBody>
          <a:bodyPr>
            <a:normAutofit/>
          </a:bodyPr>
          <a:lstStyle/>
          <a:p>
            <a:pPr algn="ctr"/>
            <a:r>
              <a:rPr lang="fr-FR" sz="2000" b="0" dirty="0">
                <a:latin typeface="Garamond" pitchFamily="18" charset="0"/>
              </a:rPr>
              <a:t>Mark Rothko, </a:t>
            </a:r>
            <a:r>
              <a:rPr lang="fr-FR" sz="2000" b="0" i="1" dirty="0" err="1">
                <a:latin typeface="Garamond" pitchFamily="18" charset="0"/>
              </a:rPr>
              <a:t>Untitled</a:t>
            </a:r>
            <a:r>
              <a:rPr lang="fr-FR" sz="2000" b="0" dirty="0">
                <a:latin typeface="Garamond" pitchFamily="18" charset="0"/>
              </a:rPr>
              <a:t> (</a:t>
            </a:r>
            <a:r>
              <a:rPr lang="fr-FR" sz="2000" b="0" i="1" dirty="0">
                <a:latin typeface="Garamond" pitchFamily="18" charset="0"/>
              </a:rPr>
              <a:t>Black and Red over Black on Red</a:t>
            </a:r>
            <a:r>
              <a:rPr lang="fr-FR" sz="2000" b="0" dirty="0">
                <a:latin typeface="Garamond" pitchFamily="18" charset="0"/>
              </a:rPr>
              <a:t>), 1964, huile sur toile, 205x193 cm., Paris, musée national d’art moderne.</a:t>
            </a:r>
            <a:endParaRPr lang="fr-FR" sz="2000" b="0" i="1" dirty="0">
              <a:latin typeface="Garamond" pitchFamily="18" charset="0"/>
            </a:endParaRPr>
          </a:p>
        </p:txBody>
      </p:sp>
      <p:pic>
        <p:nvPicPr>
          <p:cNvPr id="10" name="Espace réservé du contenu 9" descr="Une image contenant dessin, art, peinture, Art moderne&#10;&#10;Le contenu généré par l’IA peut être incorrect.">
            <a:extLst>
              <a:ext uri="{FF2B5EF4-FFF2-40B4-BE49-F238E27FC236}">
                <a16:creationId xmlns:a16="http://schemas.microsoft.com/office/drawing/2014/main" id="{0ED5D40A-4484-0A04-3F2B-DEBAE51CA6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372" y="1637952"/>
            <a:ext cx="4095252" cy="4086152"/>
          </a:xfrm>
        </p:spPr>
      </p:pic>
      <p:pic>
        <p:nvPicPr>
          <p:cNvPr id="12" name="Espace réservé du contenu 11" descr="Une image contenant Rectangle, cadre photo, peinture, art&#10;&#10;Le contenu généré par l’IA peut être incorrect.">
            <a:extLst>
              <a:ext uri="{FF2B5EF4-FFF2-40B4-BE49-F238E27FC236}">
                <a16:creationId xmlns:a16="http://schemas.microsoft.com/office/drawing/2014/main" id="{B6791D33-CDB3-B8C2-4065-6F9B17912CA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48" y="1662404"/>
            <a:ext cx="3816424" cy="4070853"/>
          </a:xfrm>
        </p:spPr>
      </p:pic>
    </p:spTree>
    <p:extLst>
      <p:ext uri="{BB962C8B-B14F-4D97-AF65-F5344CB8AC3E}">
        <p14:creationId xmlns:p14="http://schemas.microsoft.com/office/powerpoint/2010/main" val="59785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C9F76E5-4EDC-C2C4-11B1-AA4E77D6B511}"/>
              </a:ext>
            </a:extLst>
          </p:cNvPr>
          <p:cNvSpPr txBox="1"/>
          <p:nvPr/>
        </p:nvSpPr>
        <p:spPr>
          <a:xfrm>
            <a:off x="289458" y="764171"/>
            <a:ext cx="11775179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400" b="1" dirty="0" err="1">
                <a:latin typeface="Times New Roman"/>
                <a:cs typeface="Times New Roman"/>
              </a:rPr>
              <a:t>Clement</a:t>
            </a:r>
            <a:r>
              <a:rPr lang="fr-FR" sz="2400" b="1" dirty="0">
                <a:latin typeface="Times New Roman"/>
                <a:cs typeface="Times New Roman"/>
              </a:rPr>
              <a:t> Greenberg, « La peinture moderniste » (1960), </a:t>
            </a:r>
            <a:r>
              <a:rPr lang="fr-FR" sz="2400" b="1" i="1" dirty="0">
                <a:latin typeface="Times New Roman"/>
                <a:cs typeface="Times New Roman"/>
              </a:rPr>
              <a:t>Appareil</a:t>
            </a:r>
            <a:r>
              <a:rPr lang="fr-FR" sz="2400" b="1" dirty="0">
                <a:latin typeface="Times New Roman"/>
                <a:cs typeface="Times New Roman"/>
              </a:rPr>
              <a:t> [En ligne], 17, 2016</a:t>
            </a:r>
          </a:p>
          <a:p>
            <a:endParaRPr lang="fr-FR" sz="2400" dirty="0">
              <a:latin typeface="Times New Roman"/>
              <a:cs typeface="Times New Roman"/>
            </a:endParaRPr>
          </a:p>
          <a:p>
            <a:endParaRPr lang="fr-FR" sz="2400" dirty="0">
              <a:latin typeface="Times New Roman"/>
              <a:cs typeface="Times New Roman"/>
            </a:endParaRPr>
          </a:p>
          <a:p>
            <a:pPr algn="ctr"/>
            <a:r>
              <a:rPr lang="fr-FR" sz="2400" dirty="0">
                <a:latin typeface="Times New Roman"/>
                <a:cs typeface="Times New Roman"/>
              </a:rPr>
              <a:t>Qu’est-ce que le « modernisme » selon Greenberg ?</a:t>
            </a:r>
          </a:p>
          <a:p>
            <a:endParaRPr lang="fr-FR" sz="2400" dirty="0">
              <a:latin typeface="Times New Roman"/>
              <a:cs typeface="Times New Roman"/>
            </a:endParaRPr>
          </a:p>
          <a:p>
            <a:pPr marL="342900" indent="-342900">
              <a:buFont typeface="Arial"/>
              <a:buChar char="•"/>
            </a:pPr>
            <a:endParaRPr lang="fr-FR" sz="2400" dirty="0">
              <a:latin typeface="Times New Roman"/>
              <a:ea typeface="Calibri"/>
              <a:cs typeface="Calibri"/>
            </a:endParaRPr>
          </a:p>
          <a:p>
            <a:endParaRPr lang="fr-FR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119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F78FB2-108B-0903-7E3D-4D5DC8DF0C00}"/>
              </a:ext>
            </a:extLst>
          </p:cNvPr>
          <p:cNvSpPr txBox="1"/>
          <p:nvPr/>
        </p:nvSpPr>
        <p:spPr>
          <a:xfrm>
            <a:off x="203200" y="457200"/>
            <a:ext cx="11785600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fr-FR" dirty="0">
              <a:solidFill>
                <a:srgbClr val="323232"/>
              </a:solidFill>
              <a:latin typeface="Times New Roman"/>
              <a:ea typeface="+mn-lt"/>
              <a:cs typeface="+mn-lt"/>
            </a:endParaRPr>
          </a:p>
          <a:p>
            <a:pPr algn="just"/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	« D’une démonstration hérissée de détails érudits émergent deux axiomes centraux : la </a:t>
            </a:r>
            <a:r>
              <a:rPr lang="fr-FR" sz="2400" b="1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peinture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 (autrement dit, les arts plastiques dans leur entier, selon l’acception </a:t>
            </a:r>
            <a:r>
              <a:rPr lang="fr-FR" sz="2400" dirty="0" err="1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lessingienne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) </a:t>
            </a:r>
            <a:r>
              <a:rPr lang="fr-FR" sz="2400" b="1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est soumise au principe de simultanéité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 et représente des corps coexistant dans l’espace, tandis que </a:t>
            </a:r>
            <a:r>
              <a:rPr lang="fr-FR" sz="2400" b="1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la poésie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, </a:t>
            </a:r>
            <a:r>
              <a:rPr lang="fr-FR" sz="2400" b="1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soumise au principe de diachronie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, représente des actions se succédant dans le temps ; par ailleurs, le peintre recourt à un langage constitué de signes « naturels », c’est-à-dire fondés sur la reproduction mimétique de la nature, tandis que le poète recourt à un langage constitué de signes « arbitraires », c’est-à-dire portés par les conventions de la langue. »</a:t>
            </a:r>
          </a:p>
          <a:p>
            <a:pPr algn="just"/>
            <a:endParaRPr lang="fr-FR" sz="2400" b="1" dirty="0">
              <a:solidFill>
                <a:srgbClr val="323232"/>
              </a:solidFill>
              <a:latin typeface="Times New Roman"/>
              <a:ea typeface="+mn-lt"/>
              <a:cs typeface="Times New Roman"/>
            </a:endParaRPr>
          </a:p>
          <a:p>
            <a:pPr algn="r"/>
            <a:r>
              <a:rPr lang="fr-FR" sz="2400" dirty="0" err="1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Clement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 Greenberg, « La peinture moderniste », 1960</a:t>
            </a:r>
            <a:endParaRPr lang="fr-FR" sz="2400" dirty="0">
              <a:solidFill>
                <a:srgbClr val="323232"/>
              </a:solidFill>
              <a:latin typeface="Times New Roman"/>
              <a:ea typeface="+mn-lt"/>
              <a:cs typeface="+mn-lt"/>
            </a:endParaRPr>
          </a:p>
          <a:p>
            <a:endParaRPr lang="fr-FR" dirty="0">
              <a:solidFill>
                <a:srgbClr val="323232"/>
              </a:solidFill>
              <a:latin typeface="Times New Roman"/>
              <a:ea typeface="+mn-lt"/>
              <a:cs typeface="+mn-lt"/>
            </a:endParaRPr>
          </a:p>
          <a:p>
            <a:endParaRPr lang="fr-FR" sz="2400" dirty="0">
              <a:solidFill>
                <a:srgbClr val="000000"/>
              </a:solidFill>
              <a:latin typeface="Times New Roman"/>
              <a:ea typeface="+mn-lt"/>
              <a:cs typeface="Times New Roman"/>
            </a:endParaRPr>
          </a:p>
          <a:p>
            <a:r>
              <a:rPr lang="fr-FR" sz="2400" dirty="0">
                <a:solidFill>
                  <a:srgbClr val="202124"/>
                </a:solidFill>
                <a:latin typeface="Times New Roman"/>
                <a:ea typeface="+mn-lt"/>
                <a:cs typeface="Times New Roman"/>
              </a:rPr>
              <a:t>Greenberg, 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« </a:t>
            </a:r>
            <a:r>
              <a:rPr lang="fr-FR" sz="2400" dirty="0" err="1">
                <a:solidFill>
                  <a:srgbClr val="040C28"/>
                </a:solidFill>
                <a:latin typeface="Times New Roman"/>
                <a:ea typeface="+mn-lt"/>
                <a:cs typeface="Times New Roman"/>
              </a:rPr>
              <a:t>Towards</a:t>
            </a:r>
            <a:r>
              <a:rPr lang="fr-FR" sz="2400" dirty="0">
                <a:solidFill>
                  <a:srgbClr val="040C28"/>
                </a:solidFill>
                <a:latin typeface="Times New Roman"/>
                <a:ea typeface="+mn-lt"/>
                <a:cs typeface="Times New Roman"/>
              </a:rPr>
              <a:t> a </a:t>
            </a:r>
            <a:r>
              <a:rPr lang="fr-FR" sz="2400" dirty="0" err="1">
                <a:solidFill>
                  <a:srgbClr val="040C28"/>
                </a:solidFill>
                <a:latin typeface="Times New Roman"/>
                <a:ea typeface="+mn-lt"/>
                <a:cs typeface="Times New Roman"/>
              </a:rPr>
              <a:t>Newer</a:t>
            </a:r>
            <a:r>
              <a:rPr lang="fr-FR" sz="2400" dirty="0">
                <a:solidFill>
                  <a:srgbClr val="040C28"/>
                </a:solidFill>
                <a:latin typeface="Times New Roman"/>
                <a:ea typeface="+mn-lt"/>
                <a:cs typeface="Times New Roman"/>
              </a:rPr>
              <a:t> Laocoon 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»</a:t>
            </a:r>
            <a:r>
              <a:rPr lang="fr-FR" sz="2400" dirty="0">
                <a:solidFill>
                  <a:srgbClr val="202124"/>
                </a:solidFill>
                <a:latin typeface="Times New Roman"/>
                <a:ea typeface="+mn-lt"/>
                <a:cs typeface="Times New Roman"/>
              </a:rPr>
              <a:t>, 1940</a:t>
            </a:r>
          </a:p>
          <a:p>
            <a:endParaRPr lang="fr-FR" sz="2400" dirty="0">
              <a:solidFill>
                <a:srgbClr val="202124"/>
              </a:solidFill>
              <a:latin typeface="Times New Roman"/>
              <a:ea typeface="+mn-lt"/>
              <a:cs typeface="Times New Roman"/>
            </a:endParaRPr>
          </a:p>
          <a:p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Cf. Gotthold </a:t>
            </a:r>
            <a:r>
              <a:rPr lang="fr-FR" sz="2400" dirty="0" err="1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Ephraim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 Lessing, </a:t>
            </a:r>
            <a:r>
              <a:rPr lang="fr-FR" sz="2400" i="1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Le Laocoon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+mn-lt"/>
              </a:rPr>
              <a:t>, 1766</a:t>
            </a:r>
          </a:p>
          <a:p>
            <a:endParaRPr lang="fr-FR" sz="2400" dirty="0">
              <a:solidFill>
                <a:srgbClr val="202124"/>
              </a:solidFill>
              <a:latin typeface="Times New Roman"/>
              <a:ea typeface="+mn-lt"/>
              <a:cs typeface="Times New Roman"/>
            </a:endParaRPr>
          </a:p>
          <a:p>
            <a:endParaRPr lang="fr-FR" sz="2400" dirty="0">
              <a:solidFill>
                <a:srgbClr val="323232"/>
              </a:solidFill>
              <a:latin typeface="Times New Roman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16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4E90C1-6114-C9BD-4F46-5A40C63F8224}"/>
              </a:ext>
            </a:extLst>
          </p:cNvPr>
          <p:cNvSpPr txBox="1"/>
          <p:nvPr/>
        </p:nvSpPr>
        <p:spPr>
          <a:xfrm>
            <a:off x="263406" y="583259"/>
            <a:ext cx="11665185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fr-FR" sz="2400" dirty="0">
                <a:latin typeface="Times New Roman"/>
                <a:ea typeface="+mn-lt"/>
                <a:cs typeface="+mn-lt"/>
              </a:rPr>
              <a:t>	« L’extrême n’est une question ni de caprice ni d’arbitraire. Au contraire, plus </a:t>
            </a:r>
            <a:r>
              <a:rPr lang="fr-FR" sz="2400" b="1" dirty="0">
                <a:latin typeface="Times New Roman"/>
                <a:ea typeface="+mn-lt"/>
                <a:cs typeface="+mn-lt"/>
              </a:rPr>
              <a:t>les règles d’une discipline sont définies étroitement</a:t>
            </a:r>
            <a:r>
              <a:rPr lang="fr-FR" sz="2400" dirty="0">
                <a:latin typeface="Times New Roman"/>
                <a:ea typeface="+mn-lt"/>
                <a:cs typeface="+mn-lt"/>
              </a:rPr>
              <a:t>, et moins elles sont susceptibles de laisser de liberté tous azimut. Les règles et les conventions essentielles de la peinture sont en même temps les </a:t>
            </a:r>
            <a:r>
              <a:rPr lang="fr-FR" sz="2400" b="1" dirty="0">
                <a:latin typeface="Times New Roman"/>
                <a:ea typeface="+mn-lt"/>
                <a:cs typeface="+mn-lt"/>
              </a:rPr>
              <a:t>conditions limitatives</a:t>
            </a:r>
            <a:r>
              <a:rPr lang="fr-FR" sz="2400" dirty="0">
                <a:latin typeface="Times New Roman"/>
                <a:ea typeface="+mn-lt"/>
                <a:cs typeface="+mn-lt"/>
              </a:rPr>
              <a:t> auxquelles un tableau doit se conformer pour être reçu comme tel. »</a:t>
            </a:r>
            <a:endParaRPr lang="en-US" sz="2400" dirty="0">
              <a:latin typeface="Times New Roman"/>
              <a:ea typeface="+mn-lt"/>
              <a:cs typeface="+mn-lt"/>
            </a:endParaRPr>
          </a:p>
          <a:p>
            <a:endParaRPr lang="fr-FR" sz="2400" dirty="0">
              <a:latin typeface="Times New Roman"/>
              <a:ea typeface="+mn-lt"/>
              <a:cs typeface="+mn-lt"/>
            </a:endParaRPr>
          </a:p>
          <a:p>
            <a:pPr algn="r"/>
            <a:r>
              <a:rPr lang="fr-FR" sz="2400" dirty="0" err="1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Clement</a:t>
            </a:r>
            <a:r>
              <a:rPr lang="fr-FR" sz="2400" dirty="0">
                <a:solidFill>
                  <a:srgbClr val="323232"/>
                </a:solidFill>
                <a:latin typeface="Times New Roman"/>
                <a:ea typeface="+mn-lt"/>
                <a:cs typeface="Times New Roman"/>
              </a:rPr>
              <a:t> Greenberg, « La peinture moderniste », 1960</a:t>
            </a:r>
            <a:endParaRPr lang="en-US" sz="2400" dirty="0">
              <a:ea typeface="Calibri"/>
              <a:cs typeface="Calibri"/>
            </a:endParaRPr>
          </a:p>
          <a:p>
            <a:endParaRPr lang="fr-FR" sz="2400" dirty="0">
              <a:latin typeface="Times New Roman"/>
              <a:ea typeface="+mn-lt"/>
              <a:cs typeface="+mn-lt"/>
            </a:endParaRPr>
          </a:p>
          <a:p>
            <a:pPr algn="ctr"/>
            <a:endParaRPr lang="fr-FR" sz="2400" b="1" dirty="0">
              <a:latin typeface="Times New Roman"/>
              <a:ea typeface="+mn-lt"/>
              <a:cs typeface="Times New Roman"/>
            </a:endParaRPr>
          </a:p>
          <a:p>
            <a:pPr algn="ctr"/>
            <a:r>
              <a:rPr lang="fr-FR" sz="2400" b="1" dirty="0">
                <a:latin typeface="Times New Roman"/>
                <a:ea typeface="+mn-lt"/>
                <a:cs typeface="Times New Roman"/>
              </a:rPr>
              <a:t>Limites qui constituent le médium de la peinture </a:t>
            </a:r>
            <a:endParaRPr lang="en-US" sz="2400" b="1" dirty="0">
              <a:latin typeface="Times New Roman"/>
              <a:ea typeface="+mn-lt"/>
              <a:cs typeface="Times New Roman"/>
            </a:endParaRPr>
          </a:p>
          <a:p>
            <a:endParaRPr lang="fr-FR" sz="2400" dirty="0">
              <a:latin typeface="Times New Roman"/>
              <a:ea typeface="+mn-lt"/>
              <a:cs typeface="Times New Roman"/>
            </a:endParaRPr>
          </a:p>
          <a:p>
            <a:pPr marL="342900" indent="-342900">
              <a:buFont typeface="Arial,Sans-Serif"/>
              <a:buChar char="•"/>
            </a:pPr>
            <a:r>
              <a:rPr lang="fr-FR" sz="2400" dirty="0">
                <a:latin typeface="Times New Roman"/>
                <a:ea typeface="+mn-lt"/>
                <a:cs typeface="Times New Roman"/>
              </a:rPr>
              <a:t>La planéité de la surface (</a:t>
            </a:r>
            <a:r>
              <a:rPr lang="fr-FR" sz="2400" dirty="0" err="1">
                <a:latin typeface="Times New Roman"/>
                <a:ea typeface="+mn-lt"/>
                <a:cs typeface="Times New Roman"/>
              </a:rPr>
              <a:t>flatness</a:t>
            </a:r>
            <a:r>
              <a:rPr lang="fr-FR" sz="2400" dirty="0">
                <a:latin typeface="Times New Roman"/>
                <a:ea typeface="+mn-lt"/>
                <a:cs typeface="Times New Roman"/>
              </a:rPr>
              <a:t>)</a:t>
            </a:r>
            <a:endParaRPr lang="en-US" sz="2400" dirty="0">
              <a:latin typeface="Times New Roman"/>
              <a:ea typeface="+mn-lt"/>
              <a:cs typeface="Times New Roman"/>
            </a:endParaRPr>
          </a:p>
          <a:p>
            <a:pPr marL="342900" indent="-342900">
              <a:buFont typeface="Arial,Sans-Serif"/>
              <a:buChar char="•"/>
            </a:pPr>
            <a:r>
              <a:rPr lang="fr-FR" sz="2400" dirty="0">
                <a:latin typeface="Times New Roman"/>
                <a:ea typeface="+mn-lt"/>
                <a:cs typeface="Times New Roman"/>
              </a:rPr>
              <a:t>La forme du support</a:t>
            </a:r>
            <a:endParaRPr lang="en-US" sz="2400" dirty="0">
              <a:latin typeface="Times New Roman"/>
              <a:ea typeface="+mn-lt"/>
              <a:cs typeface="Times New Roman"/>
            </a:endParaRPr>
          </a:p>
          <a:p>
            <a:pPr marL="342900" indent="-342900">
              <a:buFont typeface="Arial,Sans-Serif"/>
              <a:buChar char="•"/>
            </a:pPr>
            <a:r>
              <a:rPr lang="fr-FR" sz="2400" dirty="0">
                <a:latin typeface="Times New Roman"/>
                <a:ea typeface="+mn-lt"/>
                <a:cs typeface="Times New Roman"/>
              </a:rPr>
              <a:t>Les propriétés du pigment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46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767ADA5-13F8-B92B-2196-C8D916B17F18}"/>
              </a:ext>
            </a:extLst>
          </p:cNvPr>
          <p:cNvSpPr txBox="1"/>
          <p:nvPr/>
        </p:nvSpPr>
        <p:spPr>
          <a:xfrm>
            <a:off x="319852" y="714962"/>
            <a:ext cx="11552296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 err="1">
                <a:latin typeface="Times New Roman"/>
                <a:ea typeface="+mn-lt"/>
                <a:cs typeface="+mn-lt"/>
              </a:rPr>
              <a:t>L’expressionnisme</a:t>
            </a:r>
            <a:r>
              <a:rPr lang="en-US" sz="2800" b="1" dirty="0">
                <a:latin typeface="Times New Roman"/>
                <a:ea typeface="+mn-lt"/>
                <a:cs typeface="+mn-lt"/>
              </a:rPr>
              <a:t> </a:t>
            </a:r>
            <a:r>
              <a:rPr lang="en-US" sz="2800" b="1" dirty="0" err="1">
                <a:latin typeface="Times New Roman"/>
                <a:ea typeface="+mn-lt"/>
                <a:cs typeface="+mn-lt"/>
              </a:rPr>
              <a:t>abstrait</a:t>
            </a:r>
            <a:r>
              <a:rPr lang="en-US" sz="2800" b="1" dirty="0">
                <a:latin typeface="Times New Roman"/>
                <a:ea typeface="+mn-lt"/>
                <a:cs typeface="+mn-lt"/>
              </a:rPr>
              <a:t> de </a:t>
            </a:r>
            <a:r>
              <a:rPr lang="en-US" sz="2800" b="1" dirty="0" err="1">
                <a:latin typeface="Times New Roman"/>
                <a:ea typeface="+mn-lt"/>
                <a:cs typeface="+mn-lt"/>
              </a:rPr>
              <a:t>l’école</a:t>
            </a:r>
            <a:r>
              <a:rPr lang="en-US" sz="2800" b="1" dirty="0">
                <a:latin typeface="Times New Roman"/>
                <a:ea typeface="+mn-lt"/>
                <a:cs typeface="+mn-lt"/>
              </a:rPr>
              <a:t> de New York</a:t>
            </a:r>
            <a:endParaRPr lang="en-US" dirty="0"/>
          </a:p>
          <a:p>
            <a:endParaRPr lang="en-US" sz="2800" dirty="0">
              <a:latin typeface="Times New Roman"/>
              <a:ea typeface="+mn-lt"/>
              <a:cs typeface="+mn-lt"/>
            </a:endParaRPr>
          </a:p>
          <a:p>
            <a:r>
              <a:rPr lang="en-US" sz="2800" dirty="0" err="1">
                <a:latin typeface="Times New Roman"/>
                <a:ea typeface="+mn-lt"/>
                <a:cs typeface="+mn-lt"/>
              </a:rPr>
              <a:t>Visualité</a:t>
            </a:r>
            <a:r>
              <a:rPr lang="en-US" sz="2800" dirty="0">
                <a:latin typeface="Times New Roman"/>
                <a:ea typeface="+mn-lt"/>
                <a:cs typeface="+mn-lt"/>
              </a:rPr>
              <a:t>/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Opticalité</a:t>
            </a:r>
            <a:r>
              <a:rPr lang="en-US" sz="2800" dirty="0">
                <a:latin typeface="Times New Roman"/>
                <a:ea typeface="+mn-lt"/>
                <a:cs typeface="+mn-lt"/>
              </a:rPr>
              <a:t> pure</a:t>
            </a:r>
            <a:endParaRPr lang="en-US" sz="2800" dirty="0">
              <a:latin typeface="Times New Roman"/>
              <a:cs typeface="Times New Roman"/>
            </a:endParaRPr>
          </a:p>
          <a:p>
            <a:endParaRPr lang="en-US" sz="2800" dirty="0">
              <a:latin typeface="Times New Roman"/>
              <a:ea typeface="+mn-lt"/>
              <a:cs typeface="+mn-lt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Exclusion de la </a:t>
            </a:r>
            <a:r>
              <a:rPr lang="en-US" sz="2800" dirty="0" err="1">
                <a:latin typeface="Times New Roman"/>
                <a:ea typeface="+mn-lt"/>
                <a:cs typeface="+mn-lt"/>
              </a:rPr>
              <a:t>picturalité</a:t>
            </a:r>
            <a:endParaRPr lang="en-US" sz="2800" dirty="0">
              <a:latin typeface="Times New Roman"/>
              <a:ea typeface="+mn-lt"/>
              <a:cs typeface="+mn-lt"/>
            </a:endParaRPr>
          </a:p>
          <a:p>
            <a:endParaRPr lang="en-US" sz="2800" dirty="0">
              <a:latin typeface="Times New Roman"/>
              <a:ea typeface="+mn-lt"/>
              <a:cs typeface="+mn-lt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Surface plane </a:t>
            </a:r>
          </a:p>
          <a:p>
            <a:endParaRPr lang="en-US" sz="2800" dirty="0">
              <a:latin typeface="Times New Roman"/>
              <a:ea typeface="+mn-lt"/>
              <a:cs typeface="+mn-lt"/>
            </a:endParaRPr>
          </a:p>
          <a:p>
            <a:r>
              <a:rPr lang="en-US" sz="2800" dirty="0">
                <a:latin typeface="Times New Roman"/>
                <a:ea typeface="+mn-lt"/>
                <a:cs typeface="+mn-lt"/>
              </a:rPr>
              <a:t>Limites de la toile. </a:t>
            </a:r>
            <a:r>
              <a:rPr lang="en-US" sz="2800" i="1" dirty="0">
                <a:latin typeface="Times New Roman"/>
                <a:ea typeface="+mn-lt"/>
                <a:cs typeface="+mn-lt"/>
              </a:rPr>
              <a:t>All Over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057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AF4A0ED-0DFB-0CEA-4E91-2EBCF3ED1D75}"/>
              </a:ext>
            </a:extLst>
          </p:cNvPr>
          <p:cNvSpPr txBox="1"/>
          <p:nvPr/>
        </p:nvSpPr>
        <p:spPr>
          <a:xfrm>
            <a:off x="409583" y="360376"/>
            <a:ext cx="11501641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800" b="1" dirty="0" err="1">
                <a:latin typeface="Times New Roman"/>
                <a:cs typeface="Times New Roman"/>
              </a:rPr>
              <a:t>Clement</a:t>
            </a:r>
            <a:r>
              <a:rPr lang="fr-FR" sz="2800" b="1" dirty="0">
                <a:latin typeface="Times New Roman"/>
                <a:cs typeface="Times New Roman"/>
              </a:rPr>
              <a:t> Greenberg, l’expressionnisme abstrait et l’école de New York</a:t>
            </a:r>
          </a:p>
          <a:p>
            <a:endParaRPr lang="fr-FR" sz="2800" dirty="0">
              <a:latin typeface="Times New Roman"/>
              <a:cs typeface="Times New Roman"/>
            </a:endParaRPr>
          </a:p>
          <a:p>
            <a:endParaRPr lang="fr-FR" sz="2800" dirty="0">
              <a:latin typeface="Times New Roman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lang="fr-FR" sz="2800" dirty="0" err="1">
                <a:latin typeface="Times New Roman"/>
                <a:cs typeface="Times New Roman"/>
              </a:rPr>
              <a:t>C</a:t>
            </a:r>
            <a:r>
              <a:rPr lang="fr-FR" sz="2800" i="1" dirty="0" err="1">
                <a:latin typeface="Times New Roman"/>
                <a:cs typeface="Times New Roman"/>
              </a:rPr>
              <a:t>olor</a:t>
            </a:r>
            <a:r>
              <a:rPr lang="fr-FR" sz="2800" i="1" dirty="0">
                <a:latin typeface="Times New Roman"/>
                <a:cs typeface="Times New Roman"/>
              </a:rPr>
              <a:t> </a:t>
            </a:r>
            <a:r>
              <a:rPr lang="fr-FR" sz="2800" i="1" dirty="0" err="1">
                <a:latin typeface="Times New Roman"/>
                <a:cs typeface="Times New Roman"/>
              </a:rPr>
              <a:t>field</a:t>
            </a:r>
            <a:r>
              <a:rPr lang="fr-FR" sz="2800" i="1" dirty="0">
                <a:latin typeface="Times New Roman"/>
                <a:cs typeface="Times New Roman"/>
              </a:rPr>
              <a:t> painting</a:t>
            </a:r>
          </a:p>
          <a:p>
            <a:r>
              <a:rPr lang="fr-FR" sz="2800" dirty="0">
                <a:latin typeface="Times New Roman"/>
                <a:cs typeface="Times New Roman"/>
              </a:rPr>
              <a:t>Mark Rothko, Helen </a:t>
            </a:r>
            <a:r>
              <a:rPr lang="fr-FR" sz="2800" dirty="0" err="1">
                <a:latin typeface="Times New Roman"/>
                <a:cs typeface="Times New Roman"/>
              </a:rPr>
              <a:t>Frankenthaler</a:t>
            </a:r>
            <a:r>
              <a:rPr lang="fr-FR" sz="2800" dirty="0">
                <a:latin typeface="Times New Roman"/>
                <a:cs typeface="Times New Roman"/>
              </a:rPr>
              <a:t>, Adolf Gottlieb...</a:t>
            </a:r>
          </a:p>
          <a:p>
            <a:pPr marL="457200" indent="-457200">
              <a:buFont typeface="Arial"/>
              <a:buChar char="•"/>
            </a:pPr>
            <a:endParaRPr lang="fr-FR" sz="2800" dirty="0">
              <a:latin typeface="Times New Roman"/>
              <a:cs typeface="Times New Roman"/>
            </a:endParaRPr>
          </a:p>
          <a:p>
            <a:pPr marL="457200" indent="-457200">
              <a:buFont typeface="Arial"/>
              <a:buChar char="•"/>
            </a:pPr>
            <a:r>
              <a:rPr lang="fr-FR" sz="2800" i="1" dirty="0">
                <a:latin typeface="Times New Roman"/>
                <a:cs typeface="Times New Roman"/>
              </a:rPr>
              <a:t>Hard </a:t>
            </a:r>
            <a:r>
              <a:rPr lang="fr-FR" sz="2800" i="1" dirty="0" err="1">
                <a:latin typeface="Times New Roman"/>
                <a:cs typeface="Times New Roman"/>
              </a:rPr>
              <a:t>edge</a:t>
            </a:r>
            <a:r>
              <a:rPr lang="fr-FR" sz="2800" i="1" dirty="0">
                <a:latin typeface="Times New Roman"/>
                <a:cs typeface="Times New Roman"/>
              </a:rPr>
              <a:t> painting</a:t>
            </a:r>
          </a:p>
          <a:p>
            <a:endParaRPr lang="fr-FR" dirty="0">
              <a:ea typeface="Calibri" panose="020F0502020204030204"/>
              <a:cs typeface="Calibri" panose="020F0502020204030204"/>
            </a:endParaRPr>
          </a:p>
          <a:p>
            <a:pPr>
              <a:buFont typeface="Arial"/>
            </a:pPr>
            <a:r>
              <a:rPr lang="fr-FR" sz="2800" dirty="0" err="1">
                <a:latin typeface="Times New Roman"/>
                <a:ea typeface="Calibri" panose="020F0502020204030204"/>
                <a:cs typeface="Calibri" panose="020F0502020204030204"/>
              </a:rPr>
              <a:t>Caracterisée</a:t>
            </a:r>
            <a:r>
              <a:rPr lang="fr-FR" sz="2800" dirty="0">
                <a:latin typeface="Times New Roman"/>
                <a:ea typeface="Calibri" panose="020F0502020204030204"/>
                <a:cs typeface="Calibri" panose="020F0502020204030204"/>
              </a:rPr>
              <a:t> par des transitions brusques entre les zones de couleur.</a:t>
            </a:r>
          </a:p>
          <a:p>
            <a:pPr>
              <a:buFont typeface="Arial"/>
            </a:pPr>
            <a:r>
              <a:rPr lang="fr-FR" sz="2800" dirty="0">
                <a:latin typeface="Times New Roman"/>
                <a:cs typeface="Times New Roman"/>
              </a:rPr>
              <a:t>Ellsworth Kelly, Frank Stella, Kenneth </a:t>
            </a:r>
            <a:r>
              <a:rPr lang="fr-FR" sz="2800" dirty="0" err="1">
                <a:latin typeface="Times New Roman"/>
                <a:cs typeface="Times New Roman"/>
              </a:rPr>
              <a:t>Noland</a:t>
            </a:r>
            <a:r>
              <a:rPr lang="fr-FR" sz="2800" dirty="0">
                <a:latin typeface="Times New Roman"/>
                <a:cs typeface="Times New Roman"/>
              </a:rPr>
              <a:t>, parfois Barnett Newman...</a:t>
            </a:r>
          </a:p>
        </p:txBody>
      </p:sp>
    </p:spTree>
    <p:extLst>
      <p:ext uri="{BB962C8B-B14F-4D97-AF65-F5344CB8AC3E}">
        <p14:creationId xmlns:p14="http://schemas.microsoft.com/office/powerpoint/2010/main" val="3407280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1A4CD76-A20D-EB3C-C2F8-8C43327D0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32" y="503439"/>
            <a:ext cx="47625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A3F653F-BCA5-06C2-C111-06CB68CF021F}"/>
              </a:ext>
            </a:extLst>
          </p:cNvPr>
          <p:cNvSpPr txBox="1"/>
          <p:nvPr/>
        </p:nvSpPr>
        <p:spPr>
          <a:xfrm>
            <a:off x="454429" y="5826913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Helen Frankenthaler, </a:t>
            </a:r>
            <a:r>
              <a:rPr lang="en-US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Small's Paradise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1964, acrylic on canvas, 254.0 x 237.7 cm, Smithsonian American Art Museum, Gift of George L.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Erion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1967.121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098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14F2E-C92E-3BE0-AD9E-10A45E214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1785"/>
          </a:xfrm>
        </p:spPr>
        <p:txBody>
          <a:bodyPr>
            <a:normAutofit/>
          </a:bodyPr>
          <a:lstStyle/>
          <a:p>
            <a:r>
              <a:rPr lang="en-US" sz="2500" b="1" dirty="0">
                <a:latin typeface="Times New Roman"/>
                <a:ea typeface="+mj-lt"/>
                <a:cs typeface="+mj-lt"/>
              </a:rPr>
              <a:t>Caroline A. Jones Eyesight Alone, </a:t>
            </a:r>
            <a:r>
              <a:rPr lang="en-US" sz="2500" b="1" i="1" dirty="0">
                <a:latin typeface="Times New Roman"/>
                <a:ea typeface="+mj-lt"/>
                <a:cs typeface="+mj-lt"/>
              </a:rPr>
              <a:t>Clement Greenberg’s Modernism and the Bureaucratization of the Senses</a:t>
            </a:r>
            <a:r>
              <a:rPr lang="en-US" sz="2500" b="1" dirty="0">
                <a:latin typeface="Times New Roman"/>
                <a:ea typeface="+mj-lt"/>
                <a:cs typeface="+mj-lt"/>
              </a:rPr>
              <a:t>, 2005</a:t>
            </a: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br>
              <a:rPr lang="en-US" sz="2500" dirty="0">
                <a:latin typeface="Times New Roman"/>
                <a:ea typeface="+mj-lt"/>
                <a:cs typeface="+mj-lt"/>
              </a:rPr>
            </a:br>
            <a:endParaRPr lang="en-US" sz="2500" dirty="0">
              <a:latin typeface="Times New Roman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91074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450</Words>
  <Application>Microsoft Office PowerPoint</Application>
  <PresentationFormat>Grand écran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Arial,Sans-Serif</vt:lpstr>
      <vt:lpstr>Calibri</vt:lpstr>
      <vt:lpstr>Garamond</vt:lpstr>
      <vt:lpstr>Times New Roman</vt:lpstr>
      <vt:lpstr>Thème Office</vt:lpstr>
      <vt:lpstr>Séance 9 : Expressionnisme abstrait - archétypal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Caroline A. Jones Eyesight Alone, Clement Greenberg’s Modernism and the Bureaucratization of the Senses, 2005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Léa Dreyer</dc:creator>
  <cp:lastModifiedBy>Léa Dreyer</cp:lastModifiedBy>
  <cp:revision>1</cp:revision>
  <dcterms:created xsi:type="dcterms:W3CDTF">2026-04-02T17:09:30Z</dcterms:created>
  <dcterms:modified xsi:type="dcterms:W3CDTF">2026-04-16T15:24:35Z</dcterms:modified>
</cp:coreProperties>
</file>