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6" r:id="rId3"/>
    <p:sldId id="267" r:id="rId4"/>
    <p:sldId id="268" r:id="rId5"/>
    <p:sldId id="271" r:id="rId6"/>
    <p:sldId id="269" r:id="rId7"/>
    <p:sldId id="258" r:id="rId8"/>
    <p:sldId id="259" r:id="rId9"/>
    <p:sldId id="27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A97827-0FAE-4F09-5861-CE6E9B5FF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BC72AB-CBE5-D713-1948-FC8A2F6DFE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it-I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8A91DE-B079-FF53-F969-D6A875B95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4C2F63-C59F-BD0E-CD06-2648BFC81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F04962-AD83-A612-61EB-9D37E836F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317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A9DA6D-59D5-E014-A5E4-13835E713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8E375B-FC64-997D-B3A3-E5FF4D0CF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EE4E18-8F41-82AD-1B76-CF1FD48A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A43EC2-3172-083B-CBC8-08AA11CD5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49E37-2B93-09E0-21EE-CCADFA3E2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302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5FB0923-1E8C-151F-3E7D-1AC776A1D0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9602CC-61A4-1EE0-A416-B3076F160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769248-B404-EFDA-8B15-BF934267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90224D-BF37-1B84-7CA2-BD44AEA25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72FE9D-5E81-5233-B7F2-25E7218B0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716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8D8077-6013-5069-035B-B28845D48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8C646A-CD3E-0372-06F1-9AEEDD477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2389F2-8892-5D99-5D66-802F7FD89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F8505C-1495-5BFA-A1BC-F605534FE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D8B4FF-4021-20D6-C67B-A653D7978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949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0D1266-6F25-134E-4216-EC0DC50D2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74500B-1DE3-53E4-1C9E-E6380BBFC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2E4EE9-3142-7F2E-6273-E5711F3F5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47BF89-FB50-B3D1-F749-96E005E94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C763DD-0378-3F69-B475-AFABD4BCA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020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BB9FD8-B42E-045A-1475-D514C6F69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30B4ED-6011-432A-6861-7179CE077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D069D3-5E8F-DE9A-5B11-CC5EAEA63B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66D485-F43F-3946-9BBE-724B0EC7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82A96D-F835-07E4-67AA-0A12A104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68831F-B1A1-B515-1BA1-03AB9549D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122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7FE13F-7877-0728-8CA2-5986E4C7E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8C778C-A1AA-5FCA-FCEC-CAF59EC12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CD6A24-0712-8E74-ABD9-2F96D1B8D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D1741AC-6C49-29BD-0ED8-D5A9175AAC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B5EA504-2200-A0A6-6A57-3AE6A58995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B885254-1FA6-AA4D-D539-80640218D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693C1FB-FEE1-6E18-02DE-178F2B70F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6157737-E298-FB9F-01FA-FA676C7BC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830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0E552-5CCC-5FC3-C6BF-4B6E47485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29E9AB-5555-E157-D246-CB888323F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2F6A871-4F58-305E-071A-9AA84EE31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4A7CBF-5314-E315-C50E-35F5B5F15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474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949A2F-8D2C-ACF4-227D-57E1B120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4C35A60-4B58-0EA8-2FA8-E26F79195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28DA99-6DD9-15ED-9662-338F5C9F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1490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5397D8-92D6-026B-8846-615032A91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C2D084-F5D4-98FB-5739-EFEEB7809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F175DB1-5F15-F9A0-2732-6255FCA0D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20FB50F-986F-EF40-AE32-78684335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DBD6B6-A161-9C8F-AB50-32E202D5C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DA7781-819D-0D82-8A95-FD2312464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857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BB1680-6176-B7D5-035D-4D69B97FE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61EA57B-1DCD-04E9-FE05-89E330A0F8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4D2BF87-0CA8-BC32-9DB3-03F9A3CCB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474A9D-B960-51FC-6032-9377DB56B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1C9723-E400-8ED0-C341-0ED8920F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C32E1E-9E9E-F515-1DBF-F6A8B8630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9115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32E4902-E919-A87E-94C0-543DF2A0A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it-IT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FA70E2-9AFF-885F-69EE-26A1FE5F4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it-IT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391F60-F024-C762-747A-5C33CA926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3C345-46EA-4E2F-A135-90A194BECAF3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9D0612-A076-A780-06C6-940DFEF4CB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EF0F46-70ED-6D84-FBEC-673F9A2EB1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CB7A5-85AA-4C22-92C8-21BFB0AA05B2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0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03D4FA-2FDB-76EE-81B4-94B7BD2F6B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noProof="0" dirty="0"/>
              <a:t>Histoire des cultures politiques et économiques en France à l’époque contemporaine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22C2FA-5A2C-15FE-E44E-D6FA0CFD7D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noProof="0" dirty="0"/>
              <a:t>TD 20 mars 2026</a:t>
            </a:r>
          </a:p>
        </p:txBody>
      </p:sp>
    </p:spTree>
    <p:extLst>
      <p:ext uri="{BB962C8B-B14F-4D97-AF65-F5344CB8AC3E}">
        <p14:creationId xmlns:p14="http://schemas.microsoft.com/office/powerpoint/2010/main" val="2886764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D16218-4FB5-A999-AF1F-40D4E987996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F7FC4AB-191B-DC42-52D8-DB6E5A5F4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noProof="0" dirty="0"/>
              <a:t>Organisation et structuration de la Résistance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5A78FC-BD74-998A-8C5F-2B18B6B1D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noProof="0" dirty="0"/>
              <a:t>Dès l’été 1940, formation de réseaux clandestins</a:t>
            </a:r>
          </a:p>
          <a:p>
            <a:r>
              <a:rPr lang="fr-FR" b="1" noProof="0" dirty="0"/>
              <a:t>Engagement en réaction à la défaite</a:t>
            </a:r>
          </a:p>
          <a:p>
            <a:r>
              <a:rPr lang="fr-FR" b="1" noProof="0" dirty="0"/>
              <a:t>Différences politiques, idéologiques, stratégiques et géographiques</a:t>
            </a:r>
          </a:p>
          <a:p>
            <a:r>
              <a:rPr lang="fr-FR" b="1" noProof="0" dirty="0"/>
              <a:t>Pas de mouvement de masse</a:t>
            </a:r>
          </a:p>
          <a:p>
            <a:r>
              <a:rPr lang="fr-FR" b="1" noProof="0" dirty="0"/>
              <a:t>Cristallisation progressive d’un soutien autour de de Gaulle</a:t>
            </a:r>
          </a:p>
          <a:p>
            <a:r>
              <a:rPr lang="fr-FR" b="1" noProof="0" dirty="0"/>
              <a:t>Eté 1941, basculement des communistes dans la résistance armée</a:t>
            </a:r>
          </a:p>
          <a:p>
            <a:r>
              <a:rPr lang="fr-FR" b="1" noProof="0" dirty="0"/>
              <a:t>Fin 1941, spirale de la défiance et de la répression</a:t>
            </a:r>
          </a:p>
          <a:p>
            <a:endParaRPr lang="fr-FR" b="1" noProof="0" dirty="0"/>
          </a:p>
        </p:txBody>
      </p:sp>
    </p:spTree>
    <p:extLst>
      <p:ext uri="{BB962C8B-B14F-4D97-AF65-F5344CB8AC3E}">
        <p14:creationId xmlns:p14="http://schemas.microsoft.com/office/powerpoint/2010/main" val="1386330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CA25B40-3F96-9ACE-9837-4F6DF6C1FA8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067" y="0"/>
            <a:ext cx="6366933" cy="802233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D9C5F05-29D2-898A-4E49-311025429C2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66933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A18227D-400B-A1BB-8642-BC6618606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noProof="0" dirty="0"/>
              <a:t>Organisation et structuration de la Résistance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37ECFB-9C49-3B97-3AB0-4E417A5C7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noProof="0" dirty="0"/>
              <a:t>Cohabitation de plusieurs Résistances</a:t>
            </a:r>
          </a:p>
          <a:p>
            <a:r>
              <a:rPr lang="fr-FR" b="1" noProof="0" dirty="0"/>
              <a:t>Bataille de légitimité entre Vichy et la France libre</a:t>
            </a:r>
          </a:p>
          <a:p>
            <a:r>
              <a:rPr lang="fr-FR" b="1" noProof="0" dirty="0"/>
              <a:t>1942, débarquement des alliés en Afrique du Nord, hostilité américaine envers de Gaulle</a:t>
            </a:r>
          </a:p>
          <a:p>
            <a:r>
              <a:rPr lang="fr-FR" b="1" noProof="0" dirty="0"/>
              <a:t>Mission fédératrice de Jean Moulin en métropole</a:t>
            </a:r>
          </a:p>
        </p:txBody>
      </p:sp>
    </p:spTree>
    <p:extLst>
      <p:ext uri="{BB962C8B-B14F-4D97-AF65-F5344CB8AC3E}">
        <p14:creationId xmlns:p14="http://schemas.microsoft.com/office/powerpoint/2010/main" val="368313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CB16104-B011-C092-0ED2-A768BAFE913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0133" y="0"/>
            <a:ext cx="7315200" cy="6858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C70E589-2AF4-B1B0-B663-49ABB4662A6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067" y="0"/>
            <a:ext cx="6366933" cy="802233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51906BF-A6E6-011D-6E52-AFC5069F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noProof="0" dirty="0"/>
              <a:t>Organisation et structuration de la Résistance </a:t>
            </a:r>
            <a:br>
              <a:rPr lang="fr-FR" b="1" noProof="0" dirty="0"/>
            </a:br>
            <a:r>
              <a:rPr lang="fr-FR" b="1" noProof="0" dirty="0"/>
              <a:t>1943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4E4249-D7D3-7495-F335-D73019AA3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noProof="0" dirty="0"/>
              <a:t>Comité français de libération nationale (CFLN)</a:t>
            </a:r>
          </a:p>
          <a:p>
            <a:r>
              <a:rPr lang="fr-FR" b="1" noProof="0" dirty="0"/>
              <a:t>Augmentation des entrées en Résistance et des maquisards</a:t>
            </a:r>
          </a:p>
          <a:p>
            <a:r>
              <a:rPr lang="fr-FR" b="1" noProof="0" dirty="0"/>
              <a:t>Première réunion du Conseil national de la Résistance (CNR)</a:t>
            </a:r>
          </a:p>
          <a:p>
            <a:r>
              <a:rPr lang="fr-FR" b="1" noProof="0" dirty="0"/>
              <a:t>Divorce croissant entre la société française et Vichy</a:t>
            </a:r>
          </a:p>
          <a:p>
            <a:r>
              <a:rPr lang="fr-FR" b="1" noProof="0" dirty="0"/>
              <a:t>Arrestation et exécution de Jean Moulin</a:t>
            </a:r>
          </a:p>
          <a:p>
            <a:r>
              <a:rPr lang="fr-FR" b="1" noProof="0" dirty="0"/>
              <a:t>Cohérence de la Résistance se révèle plus solide que ses divisions</a:t>
            </a:r>
          </a:p>
        </p:txBody>
      </p:sp>
    </p:spTree>
    <p:extLst>
      <p:ext uri="{BB962C8B-B14F-4D97-AF65-F5344CB8AC3E}">
        <p14:creationId xmlns:p14="http://schemas.microsoft.com/office/powerpoint/2010/main" val="1119106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BDEDBC8-850A-6EBA-19DB-0584CEA284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2517" y="-1"/>
            <a:ext cx="10297054" cy="68580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666E6F7-32F7-0CA7-3D9C-FFD2931292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991" y="-1"/>
            <a:ext cx="4636009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136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D22E55E7-6EE4-1A2D-563F-48B9FE62673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2517" y="0"/>
            <a:ext cx="10297054" cy="6858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5993197-35CF-4123-0267-EFA4EC0510F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991" y="-1"/>
            <a:ext cx="4636009" cy="685800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B37360B-0545-D0A2-FE71-9FBB570E5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noProof="0" dirty="0"/>
              <a:t>1944, Résistance et Libération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8A9C7F-10C0-205D-F00A-B5656B854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noProof="0" dirty="0"/>
              <a:t>Durcissement du régime (Milice)</a:t>
            </a:r>
          </a:p>
          <a:p>
            <a:r>
              <a:rPr lang="fr-FR" b="1" noProof="0" dirty="0"/>
              <a:t>Unification des groupes armés résistants dans les Forces Françaises de l’Intérieur (FFI)</a:t>
            </a:r>
          </a:p>
          <a:p>
            <a:r>
              <a:rPr lang="fr-FR" b="1" noProof="0" dirty="0"/>
              <a:t>CFLN -&gt; Gouvernement provisoire de la République Française</a:t>
            </a:r>
          </a:p>
          <a:p>
            <a:r>
              <a:rPr lang="fr-FR" b="1" noProof="0" dirty="0"/>
              <a:t>Résistance qui prépare le débarquement mais aussi l’administration du Pays à la Libération</a:t>
            </a:r>
          </a:p>
          <a:p>
            <a:r>
              <a:rPr lang="fr-FR" b="1" noProof="0" dirty="0"/>
              <a:t>Epurations et chambres spéciales de justice</a:t>
            </a:r>
          </a:p>
          <a:p>
            <a:r>
              <a:rPr lang="fr-FR" b="1" noProof="0" dirty="0"/>
              <a:t>Mars 1945, alliés passent le Rhin; 8 mai 1945, capitulation du Reich</a:t>
            </a:r>
          </a:p>
        </p:txBody>
      </p:sp>
    </p:spTree>
    <p:extLst>
      <p:ext uri="{BB962C8B-B14F-4D97-AF65-F5344CB8AC3E}">
        <p14:creationId xmlns:p14="http://schemas.microsoft.com/office/powerpoint/2010/main" val="1601791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BB32B045-F655-C7D3-5755-5F989385DAA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844" y="-90313"/>
            <a:ext cx="5633156" cy="694831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F1D1CA9-112E-6E5D-F125-DB07F5070EE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822" y="0"/>
            <a:ext cx="7766756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91902E3-9A6A-FD65-C9B4-FA613D4A9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noProof="0" dirty="0"/>
              <a:t>L’après-guerre pendant la guerre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7706F0-EF9B-8367-DD6C-6A30E5429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noProof="0" dirty="0"/>
              <a:t>Préparation de l’avenir en temps de guerre – tant sur le plan interne qu’à l’international</a:t>
            </a:r>
          </a:p>
          <a:p>
            <a:r>
              <a:rPr lang="fr-FR" b="1" noProof="0" dirty="0"/>
              <a:t>Conférence de Brazzaville, février 1944</a:t>
            </a:r>
          </a:p>
          <a:p>
            <a:r>
              <a:rPr lang="fr-FR" b="1" noProof="0" dirty="0"/>
              <a:t>Conférences du Caire, de Téhéran et de Yalta</a:t>
            </a:r>
          </a:p>
          <a:p>
            <a:endParaRPr lang="fr-FR" b="1" noProof="0" dirty="0"/>
          </a:p>
          <a:p>
            <a:endParaRPr lang="fr-FR" b="1" noProof="0" dirty="0"/>
          </a:p>
        </p:txBody>
      </p:sp>
    </p:spTree>
    <p:extLst>
      <p:ext uri="{BB962C8B-B14F-4D97-AF65-F5344CB8AC3E}">
        <p14:creationId xmlns:p14="http://schemas.microsoft.com/office/powerpoint/2010/main" val="295821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884A822B-42D5-67A7-4E85-27C30E37E4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910" y="0"/>
            <a:ext cx="4380089" cy="6858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83B7B6C-EAA7-C604-8E09-AD47638E6F8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155086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6205D93-4704-471F-A0FF-4E22325D1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noProof="0" dirty="0"/>
              <a:t>1945, la fin de la guerre (et le début d’une autre?)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62353C-02CF-F6E5-795E-811D55675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noProof="0" dirty="0"/>
              <a:t>Potsdam : Us, Urss et </a:t>
            </a:r>
            <a:r>
              <a:rPr lang="fr-FR" b="1" noProof="0" dirty="0" err="1"/>
              <a:t>Uk</a:t>
            </a:r>
            <a:r>
              <a:rPr lang="fr-FR" b="1" noProof="0" dirty="0"/>
              <a:t> grandes puissances</a:t>
            </a:r>
          </a:p>
          <a:p>
            <a:r>
              <a:rPr lang="fr-FR" b="1" noProof="0" dirty="0"/>
              <a:t>San Francisco : Création de l’ONU</a:t>
            </a:r>
          </a:p>
          <a:p>
            <a:r>
              <a:rPr lang="fr-FR" b="1" noProof="0" dirty="0"/>
              <a:t>Procès d’après-guerre: Nuremberg et Tokyo</a:t>
            </a:r>
          </a:p>
          <a:p>
            <a:r>
              <a:rPr lang="fr-FR" b="1" noProof="0" dirty="0"/>
              <a:t>Structuration du droit international</a:t>
            </a:r>
          </a:p>
          <a:p>
            <a:r>
              <a:rPr lang="fr-FR" b="1" noProof="0" dirty="0"/>
              <a:t>Allemagne divisée en zones d’occupation</a:t>
            </a:r>
          </a:p>
        </p:txBody>
      </p:sp>
    </p:spTree>
    <p:extLst>
      <p:ext uri="{BB962C8B-B14F-4D97-AF65-F5344CB8AC3E}">
        <p14:creationId xmlns:p14="http://schemas.microsoft.com/office/powerpoint/2010/main" val="3120362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7A0F6B17-7D0E-B5BB-97F2-BC4C329B27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017" y="927858"/>
            <a:ext cx="5515966" cy="500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7717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1700</TotalTime>
  <Words>323</Words>
  <Application>Microsoft Office PowerPoint</Application>
  <PresentationFormat>Grand écran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Histoire des cultures politiques et économiques en France à l’époque contemporaine</vt:lpstr>
      <vt:lpstr>Organisation et structuration de la Résistance</vt:lpstr>
      <vt:lpstr>Organisation et structuration de la Résistance</vt:lpstr>
      <vt:lpstr>Organisation et structuration de la Résistance  1943</vt:lpstr>
      <vt:lpstr>Présentation PowerPoint</vt:lpstr>
      <vt:lpstr>1944, Résistance et Libération</vt:lpstr>
      <vt:lpstr>L’après-guerre pendant la guerre</vt:lpstr>
      <vt:lpstr>1945, la fin de la guerre (et le début d’une autre?)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FRANCESCO STUFFER</dc:creator>
  <cp:lastModifiedBy>Francesco STUFFER</cp:lastModifiedBy>
  <cp:revision>8</cp:revision>
  <dcterms:created xsi:type="dcterms:W3CDTF">2026-03-18T10:56:58Z</dcterms:created>
  <dcterms:modified xsi:type="dcterms:W3CDTF">2026-04-24T13:38:16Z</dcterms:modified>
</cp:coreProperties>
</file>