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0" r:id="rId4"/>
    <p:sldId id="270" r:id="rId5"/>
    <p:sldId id="285" r:id="rId6"/>
    <p:sldId id="286" r:id="rId7"/>
    <p:sldId id="276" r:id="rId8"/>
    <p:sldId id="280" r:id="rId9"/>
    <p:sldId id="277" r:id="rId10"/>
    <p:sldId id="283" r:id="rId11"/>
    <p:sldId id="275" r:id="rId12"/>
    <p:sldId id="27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4C0D1-1FA1-A236-19EC-B8D75C9C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A47324-2C45-B743-4B18-A979639C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EFDC52-7181-E78C-D0B8-9813708C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6A5D9-D2A7-DE99-D768-A656EBF0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3077D5-6EA7-2AB5-5706-2063B760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12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D75F-FB82-9167-2D92-6113611C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DEE385-169C-AB60-F5B5-EED01253B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885F0-EC85-4027-8716-8861CB20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51286A-1B39-A4D9-85E3-2EAEEE24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E8E210-617F-C3F9-609C-CD989AD5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29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BD29E16-7110-D811-E304-0A95B5C6B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10B8B1-FCC9-7010-0441-BF990E0C8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433EF5-FE54-178B-5547-A13B31C2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190D73-2687-4B2D-166F-16DEC834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3403B-0323-D784-2DB1-D92E0F18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64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AE7D7-B435-6D3B-CB7B-B011B7A9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126BE-0070-C900-EEAB-0CEFBF84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38733F-E7AC-95D7-2122-86E84848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356A02-F5AD-FD0E-6CA7-ED879935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54FA0-635E-9EBD-4231-630879C5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17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ACBE51-E20F-5098-7688-6C66FA25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307B48-BDB1-FD66-18FA-BA9F87DE9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1CE07-6701-A599-EC7E-179923AB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42A44E-8CD3-8803-8285-78AE38D3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5D136-D7EB-963E-978C-CCB6A950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9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A61CC-82FD-6977-2B02-15235877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49EC2D-5471-817E-5B74-DCF141C02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0EEB88-832C-40FE-D46F-0E317EE3D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D8224E-AFB0-BA5E-478B-4955CB96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CEF4E6-E5A3-4987-4C6B-10265A51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9F2AE6-F1F4-BCE3-6AB2-E900998C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DEDF4-D038-7538-DA16-5E80C5F0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7ED15-5CF9-4717-FFA6-C59E999D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5E1E9E-906E-1E88-565E-ED77C99AE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927001-96F2-C591-9BD1-5A2E4868E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7A0F9E-47FE-5CC8-45DE-B6B2502D9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4C4BBC-E3B5-3D37-7371-82252F10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236876C-D285-1309-CBFA-8008B94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52E755-7A5C-B348-A3E2-255D6C1C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75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DFE8A-9738-A237-5399-C733315B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D37F95-0DC1-57E2-D165-6DC67F05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D57F6A-8091-C912-C05E-C695CA6B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62DBDF-991A-3E7F-DC13-600E5C0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67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4E6CDE-1481-2AFD-2EF8-AACD8132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4716EE-E638-8A18-6F0A-80B0A68A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59DA63-EBE3-6C2B-1CDA-3FA717D5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38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B9707-8F52-EDA1-B829-996C2CCD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7858D6-4CA1-37B9-9C3B-D9F8199A7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761288-A822-1292-EA95-5523A60EA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80BD5C-3BA1-5AD4-E90A-712511AC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68B2BE-7FC6-7B9D-EF41-F3768F1F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FDAA61-FB23-7A12-1005-44BF2B9E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17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90F08-B1C0-1ECF-5815-AB677163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F9AFCF-F295-6FCB-0232-8C4F5DDEC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A2C961-5609-405F-6CBC-F095904CE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8B314-D004-8D0D-C992-BB20D655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E3897A-CFCE-184C-3C61-7F2EE4C6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0E0668-A783-AFF8-E33E-AA1FDBAC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8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D1E009-F414-3DEC-58BA-9B935005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1E8100-C10A-3647-5813-A5B42C282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A92BC9-A2F4-3C07-6751-9A9455205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9E8D-2F6D-49F9-A434-C00F24A551B0}" type="datetimeFigureOut">
              <a:rPr lang="it-IT" smtClean="0"/>
              <a:t>24/04/2026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86995-8F8F-0F29-6CB2-E093B337B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C2B14-514D-59E4-A5FD-36B88B0B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E8C-3E45-4FB7-B2A4-C3B1B181355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32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eb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D4FA-2FDB-76EE-81B4-94B7BD2F6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Histoire des cultures politiques et économiques en France à l’époque contemporaine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22C2FA-5A2C-15FE-E44E-D6FA0CFD7D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0" dirty="0"/>
              <a:t>TD 27 mars 2026</a:t>
            </a:r>
          </a:p>
        </p:txBody>
      </p:sp>
    </p:spTree>
    <p:extLst>
      <p:ext uri="{BB962C8B-B14F-4D97-AF65-F5344CB8AC3E}">
        <p14:creationId xmlns:p14="http://schemas.microsoft.com/office/powerpoint/2010/main" val="288676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8965F5-6856-9765-9600-8CED539511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2"/>
            <a:ext cx="12192000" cy="6865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0CE0406-E639-8E7C-4877-461AF028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France dans la guerre froide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1703D-359D-7F72-6A2D-FC0B10B8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France solidement ancrée dans le camp occidental.</a:t>
            </a:r>
          </a:p>
          <a:p>
            <a:r>
              <a:rPr lang="fr-FR" b="1" noProof="0" dirty="0"/>
              <a:t>Mai 1947, ministres communistes renvoyés du gouvernement.</a:t>
            </a:r>
          </a:p>
          <a:p>
            <a:r>
              <a:rPr lang="fr-FR" b="1" noProof="0" dirty="0"/>
              <a:t> Guy Mollet : «  les communistes ne sont pas à notre gauche, ils sont à l’est »</a:t>
            </a:r>
          </a:p>
          <a:p>
            <a:r>
              <a:rPr lang="fr-FR" b="1" noProof="0" dirty="0"/>
              <a:t>1946-47, débuts de guerre froide</a:t>
            </a:r>
          </a:p>
          <a:p>
            <a:r>
              <a:rPr lang="fr-FR" b="1" noProof="0" dirty="0"/>
              <a:t>« Rideau de fer » (Churchill 1946)</a:t>
            </a:r>
          </a:p>
        </p:txBody>
      </p:sp>
    </p:spTree>
    <p:extLst>
      <p:ext uri="{BB962C8B-B14F-4D97-AF65-F5344CB8AC3E}">
        <p14:creationId xmlns:p14="http://schemas.microsoft.com/office/powerpoint/2010/main" val="28695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9F4C31-BB17-C098-1B96-E162D321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2"/>
            <a:ext cx="12192000" cy="6865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FD19A01-D982-8CD4-E168-1B15DAED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Guerre froide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A80F8-C86C-E4DA-BD1E-9A98945A8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noProof="0" dirty="0"/>
              <a:t>Echec de la conférence de Moscou sur les problèmes allemands 1947 .</a:t>
            </a:r>
          </a:p>
          <a:p>
            <a:r>
              <a:rPr lang="fr-FR" b="1" noProof="0" dirty="0"/>
              <a:t>Coup de Prague 1948.</a:t>
            </a:r>
          </a:p>
          <a:p>
            <a:r>
              <a:rPr lang="fr-FR" b="1" noProof="0" dirty="0"/>
              <a:t>Traité de Bruxelles en mars 1948 - Union occidentale.</a:t>
            </a:r>
          </a:p>
          <a:p>
            <a:r>
              <a:rPr lang="fr-FR" b="1" noProof="0" dirty="0"/>
              <a:t>Blocus de Berlin, juin 1948.</a:t>
            </a:r>
          </a:p>
          <a:p>
            <a:r>
              <a:rPr lang="fr-FR" b="1" noProof="0" dirty="0"/>
              <a:t>4 avril 1949, Traité Atlantique Nord à Washington</a:t>
            </a:r>
            <a:r>
              <a:rPr lang="fr-FR" b="1" dirty="0"/>
              <a:t>.</a:t>
            </a:r>
            <a:endParaRPr lang="fr-FR" b="1" noProof="0" dirty="0"/>
          </a:p>
          <a:p>
            <a:r>
              <a:rPr lang="fr-FR" b="1" noProof="0" dirty="0"/>
              <a:t>1949, RFA et RDA.</a:t>
            </a:r>
          </a:p>
          <a:p>
            <a:r>
              <a:rPr lang="fr-FR" b="1" noProof="0" dirty="0"/>
              <a:t>1949, fin des guerres civiles en Chine et en Grèce.</a:t>
            </a:r>
          </a:p>
          <a:p>
            <a:r>
              <a:rPr lang="fr-FR" b="1" noProof="0" dirty="0"/>
              <a:t>1950 - 1953, guerre de Corée.</a:t>
            </a:r>
          </a:p>
          <a:p>
            <a:r>
              <a:rPr lang="fr-FR" b="1" noProof="0" dirty="0"/>
              <a:t>1951, Grèce et Turquie se rallient à l’OTAN.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431263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95A43D-D965-598C-95A2-303D1F06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38C9A-36B7-8196-1D43-1C52BD90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Entre guerre froide et intégration européenne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69CEA2-F3FF-5C18-685E-FABC08FE2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Déclaration Schuman, 9 mai 1950 </a:t>
            </a:r>
          </a:p>
          <a:p>
            <a:r>
              <a:rPr lang="fr-FR" b="1" noProof="0" dirty="0"/>
              <a:t>Traité de Paris 18 avril 1951: Communauté européenne du charbon et de l’acier (CECA). </a:t>
            </a:r>
          </a:p>
          <a:p>
            <a:r>
              <a:rPr lang="fr-FR" b="1" noProof="0" dirty="0"/>
              <a:t>OCDE (1948) en lien avec le plan Marshall.</a:t>
            </a:r>
          </a:p>
          <a:p>
            <a:r>
              <a:rPr lang="fr-FR" b="1" noProof="0" dirty="0"/>
              <a:t>Plan Pleven 1950 – CED 1952. </a:t>
            </a:r>
          </a:p>
          <a:p>
            <a:r>
              <a:rPr lang="fr-FR" b="1" noProof="0" dirty="0"/>
              <a:t>Allemagne de l’Ouest retrouve sa souveraineté en 1955 (Sarre et OTAN)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53327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EFE95C-68C0-94AF-15F1-D4C7EC9D5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88"/>
            <a:ext cx="7108433" cy="3455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F586A8-AC09-090F-DE69-FC4C44C6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33" y="0"/>
            <a:ext cx="5083567" cy="68512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8F2991-F0DE-67A0-BDDB-B8A0445F2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3429000"/>
            <a:ext cx="7011451" cy="34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0FFC4B-212E-5AD7-947C-F7530AB0DD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88"/>
            <a:ext cx="7135091" cy="3455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B47D2F-94CC-02FA-20CC-8FC87CF988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648"/>
            <a:ext cx="7135091" cy="34222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FA96F7-8158-445D-D1C2-67892B5CD9C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1" y="0"/>
            <a:ext cx="5056909" cy="68512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C15FB4C-9DDA-77FD-7DB9-DF1A7DD6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mémoire des Années noires et de la Résistance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6BEE8-E03A-AB69-2789-963E47B6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Période chargée de fortes connotations politiques, rôle central de la mémoire</a:t>
            </a:r>
          </a:p>
          <a:p>
            <a:r>
              <a:rPr lang="fr-FR" b="1" noProof="0" dirty="0"/>
              <a:t>Période de Vichy comme parenthèse pour retrouver l’unité nationale</a:t>
            </a:r>
          </a:p>
          <a:p>
            <a:r>
              <a:rPr lang="fr-FR" b="1" noProof="0" dirty="0"/>
              <a:t>France résistante mise en avant même si minoritaire</a:t>
            </a:r>
          </a:p>
          <a:p>
            <a:r>
              <a:rPr lang="fr-FR" b="1" noProof="0" dirty="0"/>
              <a:t>Mythe de la France résistante qui sert à oublier les déchirements des Années noires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43670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154D8E5-1031-E89A-9E73-107D58AE54A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88"/>
            <a:ext cx="7135091" cy="34554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08928F-F3AA-F950-66C3-584C562A55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648"/>
            <a:ext cx="7135091" cy="34222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16F9B7-02CA-BE51-75A9-E6D66EC5D7A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1" y="0"/>
            <a:ext cx="5056909" cy="685129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A42B9F-1BCB-1CFE-8428-46A24D3F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mémoire des Années noires et de la Résistance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1E60D-4F49-2E7E-8C1C-63DA0E9C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2 Frances qui ont choisi leur camp – résistants et collaborateurs – mais aussi un grand nombre qui a choisi d’éviter l’engagement.</a:t>
            </a:r>
          </a:p>
          <a:p>
            <a:r>
              <a:rPr lang="fr-FR" b="1" noProof="0" dirty="0"/>
              <a:t>Positions intermédiaires, tout refus n’est pas une résistance, toute obéissance n’est pas une collaboration.</a:t>
            </a:r>
          </a:p>
          <a:p>
            <a:r>
              <a:rPr lang="fr-FR" b="1" noProof="0" dirty="0"/>
              <a:t>Résistance implique organisation et finalité politique</a:t>
            </a:r>
          </a:p>
          <a:p>
            <a:r>
              <a:rPr lang="fr-FR" b="1" noProof="0" dirty="0"/>
              <a:t>Différence entre complicité et maquis</a:t>
            </a:r>
          </a:p>
          <a:p>
            <a:r>
              <a:rPr lang="fr-FR" b="1" noProof="0" dirty="0"/>
              <a:t>«Dissension» (Kershaw)</a:t>
            </a:r>
          </a:p>
          <a:p>
            <a:r>
              <a:rPr lang="fr-FR" b="1" noProof="0" dirty="0"/>
              <a:t>«Accommodement» (</a:t>
            </a:r>
            <a:r>
              <a:rPr lang="fr-FR" b="1" noProof="0" dirty="0" err="1"/>
              <a:t>Burrin</a:t>
            </a:r>
            <a:r>
              <a:rPr lang="fr-FR" b="1" noProof="0" dirty="0"/>
              <a:t>)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14000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B31C998-854C-D94F-CE21-29EAD73BE1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91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4D4C65-5E73-CD64-8681-70EFABFB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0911" cy="1325563"/>
          </a:xfrm>
        </p:spPr>
        <p:txBody>
          <a:bodyPr/>
          <a:lstStyle/>
          <a:p>
            <a:r>
              <a:rPr lang="fr-FR" b="1" noProof="0" dirty="0"/>
              <a:t>Elections et référendums de la IVème République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D3E68-3D2F-BB86-E56A-E17E3CD7C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Municipales 29 avril 1945</a:t>
            </a:r>
          </a:p>
          <a:p>
            <a:r>
              <a:rPr lang="fr-FR" b="1" noProof="0" dirty="0"/>
              <a:t>Constituantes octobre 1945; référendum mai 1946. </a:t>
            </a:r>
          </a:p>
          <a:p>
            <a:r>
              <a:rPr lang="fr-FR" b="1" noProof="0" dirty="0"/>
              <a:t>Constituantes juin 1946; référendum octobre 1946</a:t>
            </a:r>
          </a:p>
          <a:p>
            <a:r>
              <a:rPr lang="fr-FR" b="1" noProof="0" dirty="0"/>
              <a:t>Législatives novembre 1946: tripartisme PCF-MRP-SFIO</a:t>
            </a:r>
          </a:p>
          <a:p>
            <a:r>
              <a:rPr lang="fr-FR" b="1" noProof="0" dirty="0"/>
              <a:t>Législatives juin 1951: Troisième force (coalition gouvernementale, dépassement du tripartisme, MRP-SFIO-radicaux-UDSR) </a:t>
            </a:r>
          </a:p>
          <a:p>
            <a:r>
              <a:rPr lang="fr-FR" b="1" noProof="0" dirty="0"/>
              <a:t>Législatives janvier 56: Front républicain (SFIO, USDR et radicaux), modérés et MRP; PCF; 52 « poujadistes ».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252389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24DA685-08CA-9E06-D825-1D6704142A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75"/>
            <a:ext cx="12192001" cy="68664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0A9F28-1A20-189F-1A39-25640789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Familles et personnalités politiques de la IVème République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290B44-9722-2019-60A3-AE729C31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noProof="0" dirty="0"/>
              <a:t>2 Présidents de la République (Auriol 47-54; Coty 54-58)</a:t>
            </a:r>
          </a:p>
          <a:p>
            <a:r>
              <a:rPr lang="fr-FR" b="1" noProof="0" dirty="0"/>
              <a:t>PCF (Thorez)</a:t>
            </a:r>
          </a:p>
          <a:p>
            <a:r>
              <a:rPr lang="fr-FR" b="1" noProof="0" dirty="0"/>
              <a:t>UDSR, SFIO (Blum, Mollet), radicaux (PMF)</a:t>
            </a:r>
          </a:p>
          <a:p>
            <a:r>
              <a:rPr lang="fr-FR" b="1" noProof="0" dirty="0"/>
              <a:t>MRP (Bidault, Queuille, Schuman)</a:t>
            </a:r>
          </a:p>
          <a:p>
            <a:r>
              <a:rPr lang="fr-FR" b="1" noProof="0" dirty="0"/>
              <a:t>RPF (De Gaulle)</a:t>
            </a:r>
          </a:p>
          <a:p>
            <a:r>
              <a:rPr lang="fr-FR" b="1" noProof="0" dirty="0"/>
              <a:t>Les premiers technocrates (Monnet) </a:t>
            </a:r>
          </a:p>
          <a:p>
            <a:r>
              <a:rPr lang="fr-FR" b="1" noProof="0" dirty="0"/>
              <a:t>Les premiers populistes (Poujade)</a:t>
            </a:r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9429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447376-36B9-3B4E-D1CA-8B71FFE4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198803" cy="68541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E714B2-C79D-8CF3-79DD-96CED974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La gestation de la nouvelle République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8ECA0D-D070-DB7A-D789-57D682FF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1945, France « victorieuse » mais divisée et en ruine.</a:t>
            </a:r>
          </a:p>
          <a:p>
            <a:r>
              <a:rPr lang="fr-FR" b="1" noProof="0" dirty="0"/>
              <a:t>De Gaulle chef du Gouvernement provisoire – il se retire le 20 janvier 1946.</a:t>
            </a:r>
          </a:p>
          <a:p>
            <a:r>
              <a:rPr lang="fr-FR" b="1" noProof="0" dirty="0"/>
              <a:t>Constitution de la IVème adoptée par référendum le 13 octobre 1946.</a:t>
            </a:r>
          </a:p>
          <a:p>
            <a:r>
              <a:rPr lang="fr-FR" b="1" noProof="0" dirty="0"/>
              <a:t>Reconstruction prioritaire.</a:t>
            </a:r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76494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D636E44-C3DA-B85C-F33C-4483869E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0"/>
            <a:ext cx="5695950" cy="68914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E20B30-324E-9E5D-9514-34A37DBC56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605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85759B-225D-9CC1-02FB-78E1DD3F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Les réformes de la Libération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920E09-1F0A-7153-B7EC-2662D025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Nationalisations (ex. Renault 16 janvier 1945)</a:t>
            </a:r>
          </a:p>
          <a:p>
            <a:r>
              <a:rPr lang="fr-FR" b="1" noProof="0" dirty="0"/>
              <a:t>Fondation de la Sécurité sociale (ordonnance 4 octobre 1945).</a:t>
            </a:r>
          </a:p>
          <a:p>
            <a:r>
              <a:rPr lang="fr-FR" b="1" noProof="0" dirty="0"/>
              <a:t>Reprise démographique encouragée. </a:t>
            </a:r>
          </a:p>
          <a:p>
            <a:r>
              <a:rPr lang="fr-FR" b="1" noProof="0" dirty="0"/>
              <a:t>Reconstitution des partis politiques.</a:t>
            </a:r>
          </a:p>
          <a:p>
            <a:r>
              <a:rPr lang="fr-FR" b="1" noProof="0" dirty="0"/>
              <a:t>Nouvelle constitution mais majorités qui manquent de cohésion, instabilité ministérielle. </a:t>
            </a:r>
          </a:p>
          <a:p>
            <a:r>
              <a:rPr lang="fr-FR" b="1" dirty="0"/>
              <a:t>Jean Monnet commissaire général au plan, 1946 – 1952</a:t>
            </a:r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401935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7018989-31AE-4CD5-5421-0EF9154E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1" y="0"/>
            <a:ext cx="672465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CFB314-669C-BE71-648C-810A7EA2011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467351" cy="67997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5D3085-1B19-33EF-E528-C4C87F35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noProof="0" dirty="0"/>
              <a:t>L’économie française à la sortie de la guerre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21BB44-D7D5-4309-92ED-59579B74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noProof="0" dirty="0"/>
              <a:t>Inflation entre 1944 et 1949.</a:t>
            </a:r>
          </a:p>
          <a:p>
            <a:r>
              <a:rPr lang="fr-FR" b="1" noProof="0" dirty="0"/>
              <a:t>Persistance de pénurie et du marché noir, grèves.</a:t>
            </a:r>
          </a:p>
          <a:p>
            <a:r>
              <a:rPr lang="fr-FR" b="1" noProof="0" dirty="0"/>
              <a:t>Conférence de Bretton Woods, juillet 1944.</a:t>
            </a:r>
          </a:p>
          <a:p>
            <a:r>
              <a:rPr lang="fr-FR" b="1" noProof="0" dirty="0"/>
              <a:t>Plan Monnet, problème du financement.</a:t>
            </a:r>
          </a:p>
          <a:p>
            <a:r>
              <a:rPr lang="fr-FR" b="1" noProof="0" dirty="0"/>
              <a:t>Accord Blum-</a:t>
            </a:r>
            <a:r>
              <a:rPr lang="fr-FR" b="1" noProof="0" dirty="0" err="1"/>
              <a:t>Byrnes</a:t>
            </a:r>
            <a:r>
              <a:rPr lang="fr-FR" b="1" noProof="0" dirty="0"/>
              <a:t> 1945.</a:t>
            </a:r>
          </a:p>
          <a:p>
            <a:r>
              <a:rPr lang="fr-FR" b="1" noProof="0" dirty="0"/>
              <a:t>Plan Marshall 1948. </a:t>
            </a:r>
          </a:p>
          <a:p>
            <a:endParaRPr lang="fr-FR" b="1" noProof="0" dirty="0"/>
          </a:p>
          <a:p>
            <a:endParaRPr lang="fr-FR" b="1" noProof="0" dirty="0"/>
          </a:p>
        </p:txBody>
      </p:sp>
    </p:spTree>
    <p:extLst>
      <p:ext uri="{BB962C8B-B14F-4D97-AF65-F5344CB8AC3E}">
        <p14:creationId xmlns:p14="http://schemas.microsoft.com/office/powerpoint/2010/main" val="12471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621</Words>
  <Application>Microsoft Office PowerPoint</Application>
  <PresentationFormat>Grand écran</PresentationFormat>
  <Paragraphs>73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Histoire des cultures politiques et économiques en France à l’époque contemporaine</vt:lpstr>
      <vt:lpstr>Présentation PowerPoint</vt:lpstr>
      <vt:lpstr>La mémoire des Années noires et de la Résistance</vt:lpstr>
      <vt:lpstr>La mémoire des Années noires et de la Résistance</vt:lpstr>
      <vt:lpstr>Elections et référendums de la IVème République</vt:lpstr>
      <vt:lpstr>Familles et personnalités politiques de la IVème République </vt:lpstr>
      <vt:lpstr>La gestation de la nouvelle République</vt:lpstr>
      <vt:lpstr>Les réformes de la Libération</vt:lpstr>
      <vt:lpstr>L’économie française à la sortie de la guerre</vt:lpstr>
      <vt:lpstr>La France dans la guerre froide</vt:lpstr>
      <vt:lpstr>Guerre froide</vt:lpstr>
      <vt:lpstr>Entre guerre froide et intégration européenne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STUFFER</dc:creator>
  <cp:lastModifiedBy>Francesco STUFFER</cp:lastModifiedBy>
  <cp:revision>7</cp:revision>
  <dcterms:created xsi:type="dcterms:W3CDTF">2026-03-26T09:29:11Z</dcterms:created>
  <dcterms:modified xsi:type="dcterms:W3CDTF">2026-04-24T13:43:04Z</dcterms:modified>
</cp:coreProperties>
</file>