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85" r:id="rId3"/>
    <p:sldId id="289" r:id="rId4"/>
    <p:sldId id="287" r:id="rId5"/>
    <p:sldId id="286" r:id="rId6"/>
    <p:sldId id="284" r:id="rId7"/>
    <p:sldId id="290" r:id="rId8"/>
    <p:sldId id="292" r:id="rId9"/>
    <p:sldId id="295" r:id="rId10"/>
    <p:sldId id="297" r:id="rId11"/>
    <p:sldId id="300" r:id="rId12"/>
    <p:sldId id="303" r:id="rId13"/>
    <p:sldId id="304" r:id="rId14"/>
    <p:sldId id="291" r:id="rId15"/>
    <p:sldId id="298"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3" autoAdjust="0"/>
    <p:restoredTop sz="94660"/>
  </p:normalViewPr>
  <p:slideViewPr>
    <p:cSldViewPr snapToGrid="0">
      <p:cViewPr varScale="1">
        <p:scale>
          <a:sx n="85" d="100"/>
          <a:sy n="8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8769F-17FB-4358-BFEC-091FAD0CC47D}" type="datetimeFigureOut">
              <a:rPr lang="it-IT" smtClean="0"/>
              <a:t>24/04/2026</a:t>
            </a:fld>
            <a:endParaRPr lang="it-IT"/>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BAF23-E9E9-455E-8EFD-559FF7767BF0}" type="slidenum">
              <a:rPr lang="it-IT" smtClean="0"/>
              <a:t>‹N°›</a:t>
            </a:fld>
            <a:endParaRPr lang="it-IT"/>
          </a:p>
        </p:txBody>
      </p:sp>
    </p:spTree>
    <p:extLst>
      <p:ext uri="{BB962C8B-B14F-4D97-AF65-F5344CB8AC3E}">
        <p14:creationId xmlns:p14="http://schemas.microsoft.com/office/powerpoint/2010/main" val="349314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7EBAF23-E9E9-455E-8EFD-559FF7767BF0}" type="slidenum">
              <a:rPr lang="it-IT" smtClean="0"/>
              <a:t>8</a:t>
            </a:fld>
            <a:endParaRPr lang="it-IT"/>
          </a:p>
        </p:txBody>
      </p:sp>
    </p:spTree>
    <p:extLst>
      <p:ext uri="{BB962C8B-B14F-4D97-AF65-F5344CB8AC3E}">
        <p14:creationId xmlns:p14="http://schemas.microsoft.com/office/powerpoint/2010/main" val="273979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16489-EE25-FE95-8764-BF3C2A2C9E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it-IT"/>
          </a:p>
        </p:txBody>
      </p:sp>
      <p:sp>
        <p:nvSpPr>
          <p:cNvPr id="3" name="Sous-titre 2">
            <a:extLst>
              <a:ext uri="{FF2B5EF4-FFF2-40B4-BE49-F238E27FC236}">
                <a16:creationId xmlns:a16="http://schemas.microsoft.com/office/drawing/2014/main" id="{A0C08E63-3512-4373-6549-EE4B7FE38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it-IT"/>
          </a:p>
        </p:txBody>
      </p:sp>
      <p:sp>
        <p:nvSpPr>
          <p:cNvPr id="4" name="Espace réservé de la date 3">
            <a:extLst>
              <a:ext uri="{FF2B5EF4-FFF2-40B4-BE49-F238E27FC236}">
                <a16:creationId xmlns:a16="http://schemas.microsoft.com/office/drawing/2014/main" id="{D0D1EC7A-D656-4171-99ED-51EA3B22AF24}"/>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5" name="Espace réservé du pied de page 4">
            <a:extLst>
              <a:ext uri="{FF2B5EF4-FFF2-40B4-BE49-F238E27FC236}">
                <a16:creationId xmlns:a16="http://schemas.microsoft.com/office/drawing/2014/main" id="{BE56F4D9-E724-B2F2-7919-CCDBDD678CAE}"/>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533D92B7-82A2-A8A0-4521-875B1CD8642C}"/>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380031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83E01-03B1-D4C5-258E-EB3F6535E036}"/>
              </a:ext>
            </a:extLst>
          </p:cNvPr>
          <p:cNvSpPr>
            <a:spLocks noGrp="1"/>
          </p:cNvSpPr>
          <p:nvPr>
            <p:ph type="title"/>
          </p:nvPr>
        </p:nvSpPr>
        <p:spPr/>
        <p:txBody>
          <a:bodyPr/>
          <a:lstStyle/>
          <a:p>
            <a:r>
              <a:rPr lang="fr-FR"/>
              <a:t>Modifiez le style du titre</a:t>
            </a:r>
            <a:endParaRPr lang="it-IT"/>
          </a:p>
        </p:txBody>
      </p:sp>
      <p:sp>
        <p:nvSpPr>
          <p:cNvPr id="3" name="Espace réservé du texte vertical 2">
            <a:extLst>
              <a:ext uri="{FF2B5EF4-FFF2-40B4-BE49-F238E27FC236}">
                <a16:creationId xmlns:a16="http://schemas.microsoft.com/office/drawing/2014/main" id="{88E3E7EB-C9A0-E5A7-AF06-D819CDA8119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4" name="Espace réservé de la date 3">
            <a:extLst>
              <a:ext uri="{FF2B5EF4-FFF2-40B4-BE49-F238E27FC236}">
                <a16:creationId xmlns:a16="http://schemas.microsoft.com/office/drawing/2014/main" id="{66351A2C-E54F-7908-B02B-B6ED45FA14F1}"/>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5" name="Espace réservé du pied de page 4">
            <a:extLst>
              <a:ext uri="{FF2B5EF4-FFF2-40B4-BE49-F238E27FC236}">
                <a16:creationId xmlns:a16="http://schemas.microsoft.com/office/drawing/2014/main" id="{540C930E-685E-3FEC-A81A-D6AAF6FEE77C}"/>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0B8DFD9B-2837-B548-F509-243D1A1ABBED}"/>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358582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911E828-2F01-47FF-C31C-57A992FF1CA9}"/>
              </a:ext>
            </a:extLst>
          </p:cNvPr>
          <p:cNvSpPr>
            <a:spLocks noGrp="1"/>
          </p:cNvSpPr>
          <p:nvPr>
            <p:ph type="title" orient="vert"/>
          </p:nvPr>
        </p:nvSpPr>
        <p:spPr>
          <a:xfrm>
            <a:off x="8724900" y="365125"/>
            <a:ext cx="2628900" cy="5811838"/>
          </a:xfrm>
        </p:spPr>
        <p:txBody>
          <a:bodyPr vert="eaVert"/>
          <a:lstStyle/>
          <a:p>
            <a:r>
              <a:rPr lang="fr-FR"/>
              <a:t>Modifiez le style du titre</a:t>
            </a:r>
            <a:endParaRPr lang="it-IT"/>
          </a:p>
        </p:txBody>
      </p:sp>
      <p:sp>
        <p:nvSpPr>
          <p:cNvPr id="3" name="Espace réservé du texte vertical 2">
            <a:extLst>
              <a:ext uri="{FF2B5EF4-FFF2-40B4-BE49-F238E27FC236}">
                <a16:creationId xmlns:a16="http://schemas.microsoft.com/office/drawing/2014/main" id="{8194D688-9E5E-F10D-88D7-9FDED4BC7AA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4" name="Espace réservé de la date 3">
            <a:extLst>
              <a:ext uri="{FF2B5EF4-FFF2-40B4-BE49-F238E27FC236}">
                <a16:creationId xmlns:a16="http://schemas.microsoft.com/office/drawing/2014/main" id="{3DAE8D65-D2D1-F3A5-EBB6-0EA73B7B8E8C}"/>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5" name="Espace réservé du pied de page 4">
            <a:extLst>
              <a:ext uri="{FF2B5EF4-FFF2-40B4-BE49-F238E27FC236}">
                <a16:creationId xmlns:a16="http://schemas.microsoft.com/office/drawing/2014/main" id="{5B7C1F9B-FB70-64B6-9F8C-1801CFCC1B44}"/>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A4A353B5-1AD3-5275-1315-66DFB07264D9}"/>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172139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D924F-9C46-62E6-D3DC-A1C88AB037BA}"/>
              </a:ext>
            </a:extLst>
          </p:cNvPr>
          <p:cNvSpPr>
            <a:spLocks noGrp="1"/>
          </p:cNvSpPr>
          <p:nvPr>
            <p:ph type="title"/>
          </p:nvPr>
        </p:nvSpPr>
        <p:spPr/>
        <p:txBody>
          <a:bodyPr/>
          <a:lstStyle/>
          <a:p>
            <a:r>
              <a:rPr lang="fr-FR"/>
              <a:t>Modifiez le style du titre</a:t>
            </a:r>
            <a:endParaRPr lang="it-IT"/>
          </a:p>
        </p:txBody>
      </p:sp>
      <p:sp>
        <p:nvSpPr>
          <p:cNvPr id="3" name="Espace réservé du contenu 2">
            <a:extLst>
              <a:ext uri="{FF2B5EF4-FFF2-40B4-BE49-F238E27FC236}">
                <a16:creationId xmlns:a16="http://schemas.microsoft.com/office/drawing/2014/main" id="{2921A23C-E5CB-3647-7423-4C68C0B2405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4" name="Espace réservé de la date 3">
            <a:extLst>
              <a:ext uri="{FF2B5EF4-FFF2-40B4-BE49-F238E27FC236}">
                <a16:creationId xmlns:a16="http://schemas.microsoft.com/office/drawing/2014/main" id="{882D4630-803E-2C49-668F-FF26CA275EC1}"/>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5" name="Espace réservé du pied de page 4">
            <a:extLst>
              <a:ext uri="{FF2B5EF4-FFF2-40B4-BE49-F238E27FC236}">
                <a16:creationId xmlns:a16="http://schemas.microsoft.com/office/drawing/2014/main" id="{53F90D37-EF00-19A3-4562-1FA7AEBD655D}"/>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14DD9163-96D2-6AB1-A1E7-24500EC22981}"/>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304548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CC570-4CED-F076-7DC6-77BC2D009C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it-IT"/>
          </a:p>
        </p:txBody>
      </p:sp>
      <p:sp>
        <p:nvSpPr>
          <p:cNvPr id="3" name="Espace réservé du texte 2">
            <a:extLst>
              <a:ext uri="{FF2B5EF4-FFF2-40B4-BE49-F238E27FC236}">
                <a16:creationId xmlns:a16="http://schemas.microsoft.com/office/drawing/2014/main" id="{DD43B4C8-07EA-E51F-8AFC-13B1CD1E21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8D1BC4-867C-435B-59B8-F2C3916153D9}"/>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5" name="Espace réservé du pied de page 4">
            <a:extLst>
              <a:ext uri="{FF2B5EF4-FFF2-40B4-BE49-F238E27FC236}">
                <a16:creationId xmlns:a16="http://schemas.microsoft.com/office/drawing/2014/main" id="{596F2413-867D-C935-05CD-4D2F259AA1ED}"/>
              </a:ext>
            </a:extLst>
          </p:cNvPr>
          <p:cNvSpPr>
            <a:spLocks noGrp="1"/>
          </p:cNvSpPr>
          <p:nvPr>
            <p:ph type="ftr" sz="quarter" idx="11"/>
          </p:nvPr>
        </p:nvSpPr>
        <p:spPr/>
        <p:txBody>
          <a:bodyPr/>
          <a:lstStyle/>
          <a:p>
            <a:endParaRPr lang="it-IT"/>
          </a:p>
        </p:txBody>
      </p:sp>
      <p:sp>
        <p:nvSpPr>
          <p:cNvPr id="6" name="Espace réservé du numéro de diapositive 5">
            <a:extLst>
              <a:ext uri="{FF2B5EF4-FFF2-40B4-BE49-F238E27FC236}">
                <a16:creationId xmlns:a16="http://schemas.microsoft.com/office/drawing/2014/main" id="{9990EE3A-E945-6777-6817-7505E508BAAD}"/>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3562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81039-5107-7711-E1EC-AA4EFE60CB58}"/>
              </a:ext>
            </a:extLst>
          </p:cNvPr>
          <p:cNvSpPr>
            <a:spLocks noGrp="1"/>
          </p:cNvSpPr>
          <p:nvPr>
            <p:ph type="title"/>
          </p:nvPr>
        </p:nvSpPr>
        <p:spPr/>
        <p:txBody>
          <a:bodyPr/>
          <a:lstStyle/>
          <a:p>
            <a:r>
              <a:rPr lang="fr-FR"/>
              <a:t>Modifiez le style du titre</a:t>
            </a:r>
            <a:endParaRPr lang="it-IT"/>
          </a:p>
        </p:txBody>
      </p:sp>
      <p:sp>
        <p:nvSpPr>
          <p:cNvPr id="3" name="Espace réservé du contenu 2">
            <a:extLst>
              <a:ext uri="{FF2B5EF4-FFF2-40B4-BE49-F238E27FC236}">
                <a16:creationId xmlns:a16="http://schemas.microsoft.com/office/drawing/2014/main" id="{3F55B792-3B32-3436-B47E-26FC8D4798B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4" name="Espace réservé du contenu 3">
            <a:extLst>
              <a:ext uri="{FF2B5EF4-FFF2-40B4-BE49-F238E27FC236}">
                <a16:creationId xmlns:a16="http://schemas.microsoft.com/office/drawing/2014/main" id="{793813AF-702B-A8C5-A779-2A02F3E04C0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5" name="Espace réservé de la date 4">
            <a:extLst>
              <a:ext uri="{FF2B5EF4-FFF2-40B4-BE49-F238E27FC236}">
                <a16:creationId xmlns:a16="http://schemas.microsoft.com/office/drawing/2014/main" id="{AF27CF70-7356-3E8E-42A3-F368CED72707}"/>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6" name="Espace réservé du pied de page 5">
            <a:extLst>
              <a:ext uri="{FF2B5EF4-FFF2-40B4-BE49-F238E27FC236}">
                <a16:creationId xmlns:a16="http://schemas.microsoft.com/office/drawing/2014/main" id="{19F9F5CD-B58A-AF47-C3FA-01EC6635EFA2}"/>
              </a:ext>
            </a:extLst>
          </p:cNvPr>
          <p:cNvSpPr>
            <a:spLocks noGrp="1"/>
          </p:cNvSpPr>
          <p:nvPr>
            <p:ph type="ftr" sz="quarter" idx="11"/>
          </p:nvPr>
        </p:nvSpPr>
        <p:spPr/>
        <p:txBody>
          <a:bodyPr/>
          <a:lstStyle/>
          <a:p>
            <a:endParaRPr lang="it-IT"/>
          </a:p>
        </p:txBody>
      </p:sp>
      <p:sp>
        <p:nvSpPr>
          <p:cNvPr id="7" name="Espace réservé du numéro de diapositive 6">
            <a:extLst>
              <a:ext uri="{FF2B5EF4-FFF2-40B4-BE49-F238E27FC236}">
                <a16:creationId xmlns:a16="http://schemas.microsoft.com/office/drawing/2014/main" id="{6FF23ACE-5EB8-3456-E67E-01F76E5A7FD1}"/>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205633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CDBAA-2F17-0877-28C9-A9AEBFE2E5D5}"/>
              </a:ext>
            </a:extLst>
          </p:cNvPr>
          <p:cNvSpPr>
            <a:spLocks noGrp="1"/>
          </p:cNvSpPr>
          <p:nvPr>
            <p:ph type="title"/>
          </p:nvPr>
        </p:nvSpPr>
        <p:spPr>
          <a:xfrm>
            <a:off x="839788" y="365125"/>
            <a:ext cx="10515600" cy="1325563"/>
          </a:xfrm>
        </p:spPr>
        <p:txBody>
          <a:bodyPr/>
          <a:lstStyle/>
          <a:p>
            <a:r>
              <a:rPr lang="fr-FR"/>
              <a:t>Modifiez le style du titre</a:t>
            </a:r>
            <a:endParaRPr lang="it-IT"/>
          </a:p>
        </p:txBody>
      </p:sp>
      <p:sp>
        <p:nvSpPr>
          <p:cNvPr id="3" name="Espace réservé du texte 2">
            <a:extLst>
              <a:ext uri="{FF2B5EF4-FFF2-40B4-BE49-F238E27FC236}">
                <a16:creationId xmlns:a16="http://schemas.microsoft.com/office/drawing/2014/main" id="{53F0DBCC-79FD-22C5-5E4F-4EF179226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A499FA-A77F-AFA1-7F16-BC5F0E325D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5" name="Espace réservé du texte 4">
            <a:extLst>
              <a:ext uri="{FF2B5EF4-FFF2-40B4-BE49-F238E27FC236}">
                <a16:creationId xmlns:a16="http://schemas.microsoft.com/office/drawing/2014/main" id="{B6D45A60-CCAF-DCB5-5A8B-90BB29049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A05F318-4CB7-E687-0CC6-036A96916A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7" name="Espace réservé de la date 6">
            <a:extLst>
              <a:ext uri="{FF2B5EF4-FFF2-40B4-BE49-F238E27FC236}">
                <a16:creationId xmlns:a16="http://schemas.microsoft.com/office/drawing/2014/main" id="{8085DF55-B18E-3AFF-9705-7FF206E45C00}"/>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8" name="Espace réservé du pied de page 7">
            <a:extLst>
              <a:ext uri="{FF2B5EF4-FFF2-40B4-BE49-F238E27FC236}">
                <a16:creationId xmlns:a16="http://schemas.microsoft.com/office/drawing/2014/main" id="{BC0E908A-49C1-E4A4-D2C5-A5E4E9B30CF0}"/>
              </a:ext>
            </a:extLst>
          </p:cNvPr>
          <p:cNvSpPr>
            <a:spLocks noGrp="1"/>
          </p:cNvSpPr>
          <p:nvPr>
            <p:ph type="ftr" sz="quarter" idx="11"/>
          </p:nvPr>
        </p:nvSpPr>
        <p:spPr/>
        <p:txBody>
          <a:bodyPr/>
          <a:lstStyle/>
          <a:p>
            <a:endParaRPr lang="it-IT"/>
          </a:p>
        </p:txBody>
      </p:sp>
      <p:sp>
        <p:nvSpPr>
          <p:cNvPr id="9" name="Espace réservé du numéro de diapositive 8">
            <a:extLst>
              <a:ext uri="{FF2B5EF4-FFF2-40B4-BE49-F238E27FC236}">
                <a16:creationId xmlns:a16="http://schemas.microsoft.com/office/drawing/2014/main" id="{ACFBFCC3-C42A-BB06-B725-EC3B66D759BF}"/>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230796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81202-606C-F698-C16D-B2E7AE4D449A}"/>
              </a:ext>
            </a:extLst>
          </p:cNvPr>
          <p:cNvSpPr>
            <a:spLocks noGrp="1"/>
          </p:cNvSpPr>
          <p:nvPr>
            <p:ph type="title"/>
          </p:nvPr>
        </p:nvSpPr>
        <p:spPr/>
        <p:txBody>
          <a:bodyPr/>
          <a:lstStyle/>
          <a:p>
            <a:r>
              <a:rPr lang="fr-FR"/>
              <a:t>Modifiez le style du titre</a:t>
            </a:r>
            <a:endParaRPr lang="it-IT"/>
          </a:p>
        </p:txBody>
      </p:sp>
      <p:sp>
        <p:nvSpPr>
          <p:cNvPr id="3" name="Espace réservé de la date 2">
            <a:extLst>
              <a:ext uri="{FF2B5EF4-FFF2-40B4-BE49-F238E27FC236}">
                <a16:creationId xmlns:a16="http://schemas.microsoft.com/office/drawing/2014/main" id="{14E1B11E-6EA6-B028-F6B5-EAA5C14FB9B7}"/>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4" name="Espace réservé du pied de page 3">
            <a:extLst>
              <a:ext uri="{FF2B5EF4-FFF2-40B4-BE49-F238E27FC236}">
                <a16:creationId xmlns:a16="http://schemas.microsoft.com/office/drawing/2014/main" id="{76588D7B-38E2-5504-80CA-2BD1766862DF}"/>
              </a:ext>
            </a:extLst>
          </p:cNvPr>
          <p:cNvSpPr>
            <a:spLocks noGrp="1"/>
          </p:cNvSpPr>
          <p:nvPr>
            <p:ph type="ftr" sz="quarter" idx="11"/>
          </p:nvPr>
        </p:nvSpPr>
        <p:spPr/>
        <p:txBody>
          <a:bodyPr/>
          <a:lstStyle/>
          <a:p>
            <a:endParaRPr lang="it-IT"/>
          </a:p>
        </p:txBody>
      </p:sp>
      <p:sp>
        <p:nvSpPr>
          <p:cNvPr id="5" name="Espace réservé du numéro de diapositive 4">
            <a:extLst>
              <a:ext uri="{FF2B5EF4-FFF2-40B4-BE49-F238E27FC236}">
                <a16:creationId xmlns:a16="http://schemas.microsoft.com/office/drawing/2014/main" id="{9219D241-6692-B763-88F1-C35AC8EF6070}"/>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168064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48103D1-EDAE-CFDC-88D5-EDBF05FE89AE}"/>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3" name="Espace réservé du pied de page 2">
            <a:extLst>
              <a:ext uri="{FF2B5EF4-FFF2-40B4-BE49-F238E27FC236}">
                <a16:creationId xmlns:a16="http://schemas.microsoft.com/office/drawing/2014/main" id="{AFF05FDA-D18F-DC20-02F0-53E6E0F70C6D}"/>
              </a:ext>
            </a:extLst>
          </p:cNvPr>
          <p:cNvSpPr>
            <a:spLocks noGrp="1"/>
          </p:cNvSpPr>
          <p:nvPr>
            <p:ph type="ftr" sz="quarter" idx="11"/>
          </p:nvPr>
        </p:nvSpPr>
        <p:spPr/>
        <p:txBody>
          <a:bodyPr/>
          <a:lstStyle/>
          <a:p>
            <a:endParaRPr lang="it-IT"/>
          </a:p>
        </p:txBody>
      </p:sp>
      <p:sp>
        <p:nvSpPr>
          <p:cNvPr id="4" name="Espace réservé du numéro de diapositive 3">
            <a:extLst>
              <a:ext uri="{FF2B5EF4-FFF2-40B4-BE49-F238E27FC236}">
                <a16:creationId xmlns:a16="http://schemas.microsoft.com/office/drawing/2014/main" id="{02C74907-9D2C-F53F-81CA-63208CBAF120}"/>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373607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C1360-7635-D2C7-D729-C0EDC98800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it-IT"/>
          </a:p>
        </p:txBody>
      </p:sp>
      <p:sp>
        <p:nvSpPr>
          <p:cNvPr id="3" name="Espace réservé du contenu 2">
            <a:extLst>
              <a:ext uri="{FF2B5EF4-FFF2-40B4-BE49-F238E27FC236}">
                <a16:creationId xmlns:a16="http://schemas.microsoft.com/office/drawing/2014/main" id="{DC3CB3C3-3ADF-16FF-D414-2A14CF99F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4" name="Espace réservé du texte 3">
            <a:extLst>
              <a:ext uri="{FF2B5EF4-FFF2-40B4-BE49-F238E27FC236}">
                <a16:creationId xmlns:a16="http://schemas.microsoft.com/office/drawing/2014/main" id="{0DA8D247-B996-8B5C-F210-DCD8F3086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43C2E0-2FCF-E194-1B52-4013A838BC6D}"/>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6" name="Espace réservé du pied de page 5">
            <a:extLst>
              <a:ext uri="{FF2B5EF4-FFF2-40B4-BE49-F238E27FC236}">
                <a16:creationId xmlns:a16="http://schemas.microsoft.com/office/drawing/2014/main" id="{139E1F41-697D-3B22-13D2-591A4C1988A0}"/>
              </a:ext>
            </a:extLst>
          </p:cNvPr>
          <p:cNvSpPr>
            <a:spLocks noGrp="1"/>
          </p:cNvSpPr>
          <p:nvPr>
            <p:ph type="ftr" sz="quarter" idx="11"/>
          </p:nvPr>
        </p:nvSpPr>
        <p:spPr/>
        <p:txBody>
          <a:bodyPr/>
          <a:lstStyle/>
          <a:p>
            <a:endParaRPr lang="it-IT"/>
          </a:p>
        </p:txBody>
      </p:sp>
      <p:sp>
        <p:nvSpPr>
          <p:cNvPr id="7" name="Espace réservé du numéro de diapositive 6">
            <a:extLst>
              <a:ext uri="{FF2B5EF4-FFF2-40B4-BE49-F238E27FC236}">
                <a16:creationId xmlns:a16="http://schemas.microsoft.com/office/drawing/2014/main" id="{A0396098-A71E-5024-2EB5-350E62C3E6FC}"/>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126872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04E39-0D52-E3F2-9C49-EC085DEF87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it-IT"/>
          </a:p>
        </p:txBody>
      </p:sp>
      <p:sp>
        <p:nvSpPr>
          <p:cNvPr id="3" name="Espace réservé pour une image  2">
            <a:extLst>
              <a:ext uri="{FF2B5EF4-FFF2-40B4-BE49-F238E27FC236}">
                <a16:creationId xmlns:a16="http://schemas.microsoft.com/office/drawing/2014/main" id="{F9F92F8F-C439-BB68-BB3E-D19984A7F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Espace réservé du texte 3">
            <a:extLst>
              <a:ext uri="{FF2B5EF4-FFF2-40B4-BE49-F238E27FC236}">
                <a16:creationId xmlns:a16="http://schemas.microsoft.com/office/drawing/2014/main" id="{D702943D-1D58-7765-171D-DC3B81423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8CE40C-3012-F020-4ACB-29E48FAEE6D3}"/>
              </a:ext>
            </a:extLst>
          </p:cNvPr>
          <p:cNvSpPr>
            <a:spLocks noGrp="1"/>
          </p:cNvSpPr>
          <p:nvPr>
            <p:ph type="dt" sz="half" idx="10"/>
          </p:nvPr>
        </p:nvSpPr>
        <p:spPr/>
        <p:txBody>
          <a:bodyPr/>
          <a:lstStyle/>
          <a:p>
            <a:fld id="{932B28F3-C5DD-4AFE-B6B8-5702CB01E39F}" type="datetimeFigureOut">
              <a:rPr lang="it-IT" smtClean="0"/>
              <a:t>24/04/2026</a:t>
            </a:fld>
            <a:endParaRPr lang="it-IT"/>
          </a:p>
        </p:txBody>
      </p:sp>
      <p:sp>
        <p:nvSpPr>
          <p:cNvPr id="6" name="Espace réservé du pied de page 5">
            <a:extLst>
              <a:ext uri="{FF2B5EF4-FFF2-40B4-BE49-F238E27FC236}">
                <a16:creationId xmlns:a16="http://schemas.microsoft.com/office/drawing/2014/main" id="{B37E5E8A-459C-8DBD-A2C5-78FD2ACE57F7}"/>
              </a:ext>
            </a:extLst>
          </p:cNvPr>
          <p:cNvSpPr>
            <a:spLocks noGrp="1"/>
          </p:cNvSpPr>
          <p:nvPr>
            <p:ph type="ftr" sz="quarter" idx="11"/>
          </p:nvPr>
        </p:nvSpPr>
        <p:spPr/>
        <p:txBody>
          <a:bodyPr/>
          <a:lstStyle/>
          <a:p>
            <a:endParaRPr lang="it-IT"/>
          </a:p>
        </p:txBody>
      </p:sp>
      <p:sp>
        <p:nvSpPr>
          <p:cNvPr id="7" name="Espace réservé du numéro de diapositive 6">
            <a:extLst>
              <a:ext uri="{FF2B5EF4-FFF2-40B4-BE49-F238E27FC236}">
                <a16:creationId xmlns:a16="http://schemas.microsoft.com/office/drawing/2014/main" id="{95D71D62-33F4-C180-9BEC-690DA575AF65}"/>
              </a:ext>
            </a:extLst>
          </p:cNvPr>
          <p:cNvSpPr>
            <a:spLocks noGrp="1"/>
          </p:cNvSpPr>
          <p:nvPr>
            <p:ph type="sldNum" sz="quarter" idx="12"/>
          </p:nvPr>
        </p:nvSpPr>
        <p:spPr/>
        <p:txBody>
          <a:bodyPr/>
          <a:lstStyle/>
          <a:p>
            <a:fld id="{37EE707D-B6F4-483A-A073-04B48B912A94}" type="slidenum">
              <a:rPr lang="it-IT" smtClean="0"/>
              <a:t>‹N°›</a:t>
            </a:fld>
            <a:endParaRPr lang="it-IT"/>
          </a:p>
        </p:txBody>
      </p:sp>
    </p:spTree>
    <p:extLst>
      <p:ext uri="{BB962C8B-B14F-4D97-AF65-F5344CB8AC3E}">
        <p14:creationId xmlns:p14="http://schemas.microsoft.com/office/powerpoint/2010/main" val="239490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017572-1B9F-556F-A917-A59C6B773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it-IT"/>
          </a:p>
        </p:txBody>
      </p:sp>
      <p:sp>
        <p:nvSpPr>
          <p:cNvPr id="3" name="Espace réservé du texte 2">
            <a:extLst>
              <a:ext uri="{FF2B5EF4-FFF2-40B4-BE49-F238E27FC236}">
                <a16:creationId xmlns:a16="http://schemas.microsoft.com/office/drawing/2014/main" id="{60FA01E3-5E38-5507-1262-A66567883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4" name="Espace réservé de la date 3">
            <a:extLst>
              <a:ext uri="{FF2B5EF4-FFF2-40B4-BE49-F238E27FC236}">
                <a16:creationId xmlns:a16="http://schemas.microsoft.com/office/drawing/2014/main" id="{B2625D35-4FA5-D7EE-497C-E9FBE58EA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B28F3-C5DD-4AFE-B6B8-5702CB01E39F}" type="datetimeFigureOut">
              <a:rPr lang="it-IT" smtClean="0"/>
              <a:t>24/04/2026</a:t>
            </a:fld>
            <a:endParaRPr lang="it-IT"/>
          </a:p>
        </p:txBody>
      </p:sp>
      <p:sp>
        <p:nvSpPr>
          <p:cNvPr id="5" name="Espace réservé du pied de page 4">
            <a:extLst>
              <a:ext uri="{FF2B5EF4-FFF2-40B4-BE49-F238E27FC236}">
                <a16:creationId xmlns:a16="http://schemas.microsoft.com/office/drawing/2014/main" id="{81DB8173-C2B9-4E31-06BF-45AE36A69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Espace réservé du numéro de diapositive 5">
            <a:extLst>
              <a:ext uri="{FF2B5EF4-FFF2-40B4-BE49-F238E27FC236}">
                <a16:creationId xmlns:a16="http://schemas.microsoft.com/office/drawing/2014/main" id="{EDC52AC4-9CFB-0107-34EE-E970567E5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707D-B6F4-483A-A073-04B48B912A94}" type="slidenum">
              <a:rPr lang="it-IT" smtClean="0"/>
              <a:t>‹N°›</a:t>
            </a:fld>
            <a:endParaRPr lang="it-IT"/>
          </a:p>
        </p:txBody>
      </p:sp>
    </p:spTree>
    <p:extLst>
      <p:ext uri="{BB962C8B-B14F-4D97-AF65-F5344CB8AC3E}">
        <p14:creationId xmlns:p14="http://schemas.microsoft.com/office/powerpoint/2010/main" val="299098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3D4FA-2FDB-76EE-81B4-94B7BD2F6BB1}"/>
              </a:ext>
            </a:extLst>
          </p:cNvPr>
          <p:cNvSpPr>
            <a:spLocks noGrp="1"/>
          </p:cNvSpPr>
          <p:nvPr>
            <p:ph type="ctrTitle"/>
          </p:nvPr>
        </p:nvSpPr>
        <p:spPr/>
        <p:txBody>
          <a:bodyPr>
            <a:normAutofit fontScale="90000"/>
          </a:bodyPr>
          <a:lstStyle/>
          <a:p>
            <a:r>
              <a:rPr lang="fr-FR" noProof="0" dirty="0"/>
              <a:t>Histoire des cultures politiques et économiques en France à l’époque contemporaine</a:t>
            </a:r>
          </a:p>
        </p:txBody>
      </p:sp>
      <p:sp>
        <p:nvSpPr>
          <p:cNvPr id="3" name="Sous-titre 2">
            <a:extLst>
              <a:ext uri="{FF2B5EF4-FFF2-40B4-BE49-F238E27FC236}">
                <a16:creationId xmlns:a16="http://schemas.microsoft.com/office/drawing/2014/main" id="{E422C2FA-5A2C-15FE-E44E-D6FA0CFD7D18}"/>
              </a:ext>
            </a:extLst>
          </p:cNvPr>
          <p:cNvSpPr>
            <a:spLocks noGrp="1"/>
          </p:cNvSpPr>
          <p:nvPr>
            <p:ph type="subTitle" idx="1"/>
          </p:nvPr>
        </p:nvSpPr>
        <p:spPr/>
        <p:txBody>
          <a:bodyPr/>
          <a:lstStyle/>
          <a:p>
            <a:r>
              <a:rPr lang="fr-FR" noProof="0" dirty="0"/>
              <a:t>TD </a:t>
            </a:r>
            <a:r>
              <a:rPr lang="fr-FR" dirty="0"/>
              <a:t>3 avril</a:t>
            </a:r>
            <a:r>
              <a:rPr lang="fr-FR" noProof="0" dirty="0"/>
              <a:t> 2026</a:t>
            </a:r>
          </a:p>
        </p:txBody>
      </p:sp>
    </p:spTree>
    <p:extLst>
      <p:ext uri="{BB962C8B-B14F-4D97-AF65-F5344CB8AC3E}">
        <p14:creationId xmlns:p14="http://schemas.microsoft.com/office/powerpoint/2010/main" val="2886764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B22F6CE-BD6B-8032-F128-828B24512D8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10F9EAE-9FD0-5AAC-3949-B35496C045B2}"/>
              </a:ext>
            </a:extLst>
          </p:cNvPr>
          <p:cNvSpPr>
            <a:spLocks noGrp="1"/>
          </p:cNvSpPr>
          <p:nvPr>
            <p:ph type="title"/>
          </p:nvPr>
        </p:nvSpPr>
        <p:spPr/>
        <p:txBody>
          <a:bodyPr/>
          <a:lstStyle/>
          <a:p>
            <a:r>
              <a:rPr lang="fr-FR" b="1" noProof="0" dirty="0"/>
              <a:t>Algérie</a:t>
            </a:r>
          </a:p>
        </p:txBody>
      </p:sp>
      <p:sp>
        <p:nvSpPr>
          <p:cNvPr id="3" name="Espace réservé du contenu 2">
            <a:extLst>
              <a:ext uri="{FF2B5EF4-FFF2-40B4-BE49-F238E27FC236}">
                <a16:creationId xmlns:a16="http://schemas.microsoft.com/office/drawing/2014/main" id="{A27F93D3-FD6D-7FD7-6439-85B1CCEF2F64}"/>
              </a:ext>
            </a:extLst>
          </p:cNvPr>
          <p:cNvSpPr>
            <a:spLocks noGrp="1"/>
          </p:cNvSpPr>
          <p:nvPr>
            <p:ph idx="1"/>
          </p:nvPr>
        </p:nvSpPr>
        <p:spPr/>
        <p:txBody>
          <a:bodyPr>
            <a:normAutofit/>
          </a:bodyPr>
          <a:lstStyle/>
          <a:p>
            <a:r>
              <a:rPr lang="fr-FR" b="1" noProof="0" dirty="0"/>
              <a:t>Avril 1958, crise ministérielle </a:t>
            </a:r>
          </a:p>
          <a:p>
            <a:r>
              <a:rPr lang="fr-FR" b="1" noProof="0" dirty="0"/>
              <a:t>Comité de salut public (général Massu)</a:t>
            </a:r>
          </a:p>
          <a:p>
            <a:r>
              <a:rPr lang="fr-FR" b="1" noProof="0" dirty="0"/>
              <a:t>Alliance entre colons et armée en Algérie</a:t>
            </a:r>
          </a:p>
          <a:p>
            <a:r>
              <a:rPr lang="fr-FR" b="1" noProof="0" dirty="0"/>
              <a:t>Préparation d’un coup d’état (parachutistes en Corse le 24 mai) </a:t>
            </a:r>
          </a:p>
          <a:p>
            <a:r>
              <a:rPr lang="fr-FR" b="1" noProof="0" dirty="0"/>
              <a:t>De Gaulle sort de sa « traversée du désert »</a:t>
            </a:r>
          </a:p>
          <a:p>
            <a:r>
              <a:rPr lang="fr-FR" b="1" noProof="0" dirty="0"/>
              <a:t>1</a:t>
            </a:r>
            <a:r>
              <a:rPr lang="fr-FR" b="1" baseline="30000" noProof="0" dirty="0"/>
              <a:t>er</a:t>
            </a:r>
            <a:r>
              <a:rPr lang="fr-FR" b="1" noProof="0" dirty="0"/>
              <a:t> juin 1958, investiture de de Gaulle</a:t>
            </a:r>
          </a:p>
          <a:p>
            <a:endParaRPr lang="fr-FR" b="1" noProof="0" dirty="0"/>
          </a:p>
          <a:p>
            <a:endParaRPr lang="fr-FR" b="1" noProof="0" dirty="0"/>
          </a:p>
        </p:txBody>
      </p:sp>
    </p:spTree>
    <p:extLst>
      <p:ext uri="{BB962C8B-B14F-4D97-AF65-F5344CB8AC3E}">
        <p14:creationId xmlns:p14="http://schemas.microsoft.com/office/powerpoint/2010/main" val="391990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B909D70-C228-5AC1-9F44-7F7BD214B49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84242" cy="10247950"/>
          </a:xfrm>
          <a:prstGeom prst="rect">
            <a:avLst/>
          </a:prstGeom>
        </p:spPr>
      </p:pic>
      <p:sp>
        <p:nvSpPr>
          <p:cNvPr id="2" name="Titre 1">
            <a:extLst>
              <a:ext uri="{FF2B5EF4-FFF2-40B4-BE49-F238E27FC236}">
                <a16:creationId xmlns:a16="http://schemas.microsoft.com/office/drawing/2014/main" id="{65A41740-C2E1-E962-F9A2-A7C93301B299}"/>
              </a:ext>
            </a:extLst>
          </p:cNvPr>
          <p:cNvSpPr>
            <a:spLocks noGrp="1"/>
          </p:cNvSpPr>
          <p:nvPr>
            <p:ph type="title"/>
          </p:nvPr>
        </p:nvSpPr>
        <p:spPr/>
        <p:txBody>
          <a:bodyPr/>
          <a:lstStyle/>
          <a:p>
            <a:r>
              <a:rPr lang="fr-FR" b="1" noProof="0" dirty="0"/>
              <a:t>De la crise algérienne à la Vème République</a:t>
            </a:r>
          </a:p>
        </p:txBody>
      </p:sp>
      <p:sp>
        <p:nvSpPr>
          <p:cNvPr id="3" name="Espace réservé du contenu 2">
            <a:extLst>
              <a:ext uri="{FF2B5EF4-FFF2-40B4-BE49-F238E27FC236}">
                <a16:creationId xmlns:a16="http://schemas.microsoft.com/office/drawing/2014/main" id="{C5BE0803-B727-A080-F315-BFC5FCC70325}"/>
              </a:ext>
            </a:extLst>
          </p:cNvPr>
          <p:cNvSpPr>
            <a:spLocks noGrp="1"/>
          </p:cNvSpPr>
          <p:nvPr>
            <p:ph idx="1"/>
          </p:nvPr>
        </p:nvSpPr>
        <p:spPr/>
        <p:txBody>
          <a:bodyPr>
            <a:normAutofit/>
          </a:bodyPr>
          <a:lstStyle/>
          <a:p>
            <a:r>
              <a:rPr lang="fr-FR" b="1" noProof="0" dirty="0"/>
              <a:t>Juin 1958 - janvier 1959, phase de transition entre IV et V</a:t>
            </a:r>
          </a:p>
          <a:p>
            <a:r>
              <a:rPr lang="fr-FR" b="1" noProof="0" dirty="0"/>
              <a:t>« Messieurs, nous sommes au grand complet, il ne manque que MM Thorez, Poujade et Ferhat Abbas »</a:t>
            </a:r>
          </a:p>
          <a:p>
            <a:r>
              <a:rPr lang="fr-FR" b="1" noProof="0" dirty="0"/>
              <a:t>Michel Debré</a:t>
            </a:r>
          </a:p>
          <a:p>
            <a:r>
              <a:rPr lang="fr-FR" b="1" noProof="0" dirty="0"/>
              <a:t>Référendum constitutionnel le 28 septembre 1958, 79% « oui »</a:t>
            </a:r>
          </a:p>
          <a:p>
            <a:r>
              <a:rPr lang="fr-FR" b="1" noProof="0" dirty="0"/>
              <a:t>Novembre 1958, élections législatives – 2</a:t>
            </a:r>
            <a:r>
              <a:rPr lang="fr-FR" b="1" baseline="30000" noProof="0" dirty="0"/>
              <a:t>ème</a:t>
            </a:r>
            <a:r>
              <a:rPr lang="fr-FR" b="1" noProof="0" dirty="0"/>
              <a:t> tour et gaullistes</a:t>
            </a:r>
          </a:p>
          <a:p>
            <a:r>
              <a:rPr lang="fr-FR" b="1" noProof="0" dirty="0"/>
              <a:t>Décembre 1958, de Gaulle Président de la République</a:t>
            </a:r>
          </a:p>
          <a:p>
            <a:endParaRPr lang="fr-FR" b="1" noProof="0" dirty="0"/>
          </a:p>
        </p:txBody>
      </p:sp>
    </p:spTree>
    <p:extLst>
      <p:ext uri="{BB962C8B-B14F-4D97-AF65-F5344CB8AC3E}">
        <p14:creationId xmlns:p14="http://schemas.microsoft.com/office/powerpoint/2010/main" val="336996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5BB507F-28CD-2E6F-BB04-F2CCBAFBB50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ADD93F26-FEB9-6286-89D7-D4C6E14ADCB3}"/>
              </a:ext>
            </a:extLst>
          </p:cNvPr>
          <p:cNvSpPr>
            <a:spLocks noGrp="1"/>
          </p:cNvSpPr>
          <p:nvPr>
            <p:ph type="title"/>
          </p:nvPr>
        </p:nvSpPr>
        <p:spPr/>
        <p:txBody>
          <a:bodyPr/>
          <a:lstStyle/>
          <a:p>
            <a:r>
              <a:rPr lang="fr-FR" b="1" noProof="0" dirty="0"/>
              <a:t>De la crise algérienne à la Vème République</a:t>
            </a:r>
          </a:p>
        </p:txBody>
      </p:sp>
      <p:sp>
        <p:nvSpPr>
          <p:cNvPr id="3" name="Espace réservé du contenu 2">
            <a:extLst>
              <a:ext uri="{FF2B5EF4-FFF2-40B4-BE49-F238E27FC236}">
                <a16:creationId xmlns:a16="http://schemas.microsoft.com/office/drawing/2014/main" id="{65881499-1669-AC83-600C-DBD1E64A6877}"/>
              </a:ext>
            </a:extLst>
          </p:cNvPr>
          <p:cNvSpPr>
            <a:spLocks noGrp="1"/>
          </p:cNvSpPr>
          <p:nvPr>
            <p:ph idx="1"/>
          </p:nvPr>
        </p:nvSpPr>
        <p:spPr/>
        <p:txBody>
          <a:bodyPr>
            <a:normAutofit/>
          </a:bodyPr>
          <a:lstStyle/>
          <a:p>
            <a:r>
              <a:rPr lang="fr-FR" b="1" noProof="0" dirty="0"/>
              <a:t>Juin 1958, « Je vous ai compris… »</a:t>
            </a:r>
          </a:p>
          <a:p>
            <a:r>
              <a:rPr lang="fr-FR" b="1" noProof="0" dirty="0"/>
              <a:t>« Paix des braves »</a:t>
            </a:r>
          </a:p>
          <a:p>
            <a:r>
              <a:rPr lang="fr-FR" b="1" noProof="0" dirty="0"/>
              <a:t>FLN -&gt; Gouvernement provisoire de la République algérienne</a:t>
            </a:r>
          </a:p>
          <a:p>
            <a:r>
              <a:rPr lang="fr-FR" b="1" noProof="0" dirty="0"/>
              <a:t>Plan de Constantine (économique) et Plan Challe (militaire)</a:t>
            </a:r>
          </a:p>
          <a:p>
            <a:r>
              <a:rPr lang="fr-FR" b="1" noProof="0" dirty="0"/>
              <a:t>Septembre 59, de Gaulle proclame droit de l’Algérie à l’autodétermination</a:t>
            </a:r>
          </a:p>
          <a:p>
            <a:r>
              <a:rPr lang="fr-FR" b="1" noProof="0" dirty="0"/>
              <a:t>Mars 1960, « Algérie algérienne liée à la France »</a:t>
            </a:r>
          </a:p>
          <a:p>
            <a:r>
              <a:rPr lang="fr-FR" b="1" noProof="0" dirty="0"/>
              <a:t>Juin 1960, négociations de Melun</a:t>
            </a:r>
          </a:p>
        </p:txBody>
      </p:sp>
    </p:spTree>
    <p:extLst>
      <p:ext uri="{BB962C8B-B14F-4D97-AF65-F5344CB8AC3E}">
        <p14:creationId xmlns:p14="http://schemas.microsoft.com/office/powerpoint/2010/main" val="279856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88DDEEF-FDCD-A0F3-9128-F2FFA1C3FE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16568"/>
            <a:ext cx="12474682" cy="7074568"/>
          </a:xfrm>
          <a:prstGeom prst="rect">
            <a:avLst/>
          </a:prstGeom>
        </p:spPr>
      </p:pic>
      <p:sp>
        <p:nvSpPr>
          <p:cNvPr id="2" name="Titre 1">
            <a:extLst>
              <a:ext uri="{FF2B5EF4-FFF2-40B4-BE49-F238E27FC236}">
                <a16:creationId xmlns:a16="http://schemas.microsoft.com/office/drawing/2014/main" id="{571121F4-1DDD-3AA2-4FE7-AB88852D5997}"/>
              </a:ext>
            </a:extLst>
          </p:cNvPr>
          <p:cNvSpPr>
            <a:spLocks noGrp="1"/>
          </p:cNvSpPr>
          <p:nvPr>
            <p:ph type="title"/>
          </p:nvPr>
        </p:nvSpPr>
        <p:spPr/>
        <p:txBody>
          <a:bodyPr/>
          <a:lstStyle/>
          <a:p>
            <a:r>
              <a:rPr lang="fr-FR" b="1" noProof="0" dirty="0"/>
              <a:t>Fin de la guerre d’Algérie</a:t>
            </a:r>
          </a:p>
        </p:txBody>
      </p:sp>
      <p:sp>
        <p:nvSpPr>
          <p:cNvPr id="3" name="Espace réservé du contenu 2">
            <a:extLst>
              <a:ext uri="{FF2B5EF4-FFF2-40B4-BE49-F238E27FC236}">
                <a16:creationId xmlns:a16="http://schemas.microsoft.com/office/drawing/2014/main" id="{A14BF55F-30A2-EBAD-44A3-0DFE0835FBAD}"/>
              </a:ext>
            </a:extLst>
          </p:cNvPr>
          <p:cNvSpPr>
            <a:spLocks noGrp="1"/>
          </p:cNvSpPr>
          <p:nvPr>
            <p:ph idx="1"/>
          </p:nvPr>
        </p:nvSpPr>
        <p:spPr/>
        <p:txBody>
          <a:bodyPr>
            <a:normAutofit/>
          </a:bodyPr>
          <a:lstStyle/>
          <a:p>
            <a:r>
              <a:rPr lang="fr-FR" b="1" noProof="0" dirty="0"/>
              <a:t>Janvier 1960, Semaine des barricades d’Alger</a:t>
            </a:r>
          </a:p>
          <a:p>
            <a:r>
              <a:rPr lang="fr-FR" b="1" noProof="0" dirty="0"/>
              <a:t>Novembre 60, « République algérienne »</a:t>
            </a:r>
          </a:p>
          <a:p>
            <a:r>
              <a:rPr lang="fr-FR" b="1" noProof="0" dirty="0"/>
              <a:t>Tentative de coup militaire à Alger en avril 1961, putsch des généraux</a:t>
            </a:r>
          </a:p>
          <a:p>
            <a:r>
              <a:rPr lang="fr-FR" b="1" noProof="0" dirty="0"/>
              <a:t>OAS</a:t>
            </a:r>
          </a:p>
          <a:p>
            <a:r>
              <a:rPr lang="fr-FR" b="1" noProof="0" dirty="0"/>
              <a:t>En mai 1961 négociations à Evian avec le FLN</a:t>
            </a:r>
          </a:p>
          <a:p>
            <a:r>
              <a:rPr lang="fr-FR" b="1" noProof="0" dirty="0"/>
              <a:t>17 octobre 1961, répression manifestation FLN</a:t>
            </a:r>
          </a:p>
          <a:p>
            <a:r>
              <a:rPr lang="fr-FR" b="1" noProof="0" dirty="0"/>
              <a:t>18 mars 1962 cessez-le-feu. Algérie devient indépendante 5 juillet 1962</a:t>
            </a:r>
          </a:p>
          <a:p>
            <a:endParaRPr lang="fr-FR" b="1" noProof="0" dirty="0"/>
          </a:p>
          <a:p>
            <a:endParaRPr lang="fr-FR" b="1" noProof="0" dirty="0"/>
          </a:p>
        </p:txBody>
      </p:sp>
    </p:spTree>
    <p:extLst>
      <p:ext uri="{BB962C8B-B14F-4D97-AF65-F5344CB8AC3E}">
        <p14:creationId xmlns:p14="http://schemas.microsoft.com/office/powerpoint/2010/main" val="348315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AACB7C-293A-CCF6-F5E5-0744E06537C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77556"/>
          </a:xfrm>
          <a:prstGeom prst="rect">
            <a:avLst/>
          </a:prstGeom>
        </p:spPr>
      </p:pic>
      <p:sp>
        <p:nvSpPr>
          <p:cNvPr id="2" name="Titre 1">
            <a:extLst>
              <a:ext uri="{FF2B5EF4-FFF2-40B4-BE49-F238E27FC236}">
                <a16:creationId xmlns:a16="http://schemas.microsoft.com/office/drawing/2014/main" id="{306A9225-87B3-DAF2-7B78-1EA174A5FE99}"/>
              </a:ext>
            </a:extLst>
          </p:cNvPr>
          <p:cNvSpPr>
            <a:spLocks noGrp="1"/>
          </p:cNvSpPr>
          <p:nvPr>
            <p:ph type="title"/>
          </p:nvPr>
        </p:nvSpPr>
        <p:spPr/>
        <p:txBody>
          <a:bodyPr/>
          <a:lstStyle/>
          <a:p>
            <a:r>
              <a:rPr lang="fr-FR" b="1" noProof="0" dirty="0"/>
              <a:t>Afrique Equatoriale Française et Afrique Occidentale Française</a:t>
            </a:r>
          </a:p>
        </p:txBody>
      </p:sp>
      <p:sp>
        <p:nvSpPr>
          <p:cNvPr id="3" name="Espace réservé du contenu 2">
            <a:extLst>
              <a:ext uri="{FF2B5EF4-FFF2-40B4-BE49-F238E27FC236}">
                <a16:creationId xmlns:a16="http://schemas.microsoft.com/office/drawing/2014/main" id="{BCB62922-682C-6B24-302E-804D2C5E410A}"/>
              </a:ext>
            </a:extLst>
          </p:cNvPr>
          <p:cNvSpPr>
            <a:spLocks noGrp="1"/>
          </p:cNvSpPr>
          <p:nvPr>
            <p:ph idx="1"/>
          </p:nvPr>
        </p:nvSpPr>
        <p:spPr/>
        <p:txBody>
          <a:bodyPr>
            <a:normAutofit/>
          </a:bodyPr>
          <a:lstStyle/>
          <a:p>
            <a:r>
              <a:rPr lang="fr-FR" b="1" noProof="0" dirty="0"/>
              <a:t>1956, loi-cadre Defferre, autonomie interne </a:t>
            </a:r>
          </a:p>
          <a:p>
            <a:r>
              <a:rPr lang="fr-FR" b="1" noProof="0" dirty="0"/>
              <a:t>Mars 1957, assemblés territoriales élues au suffrage universel AOF, AEF et Madagascar </a:t>
            </a:r>
          </a:p>
          <a:p>
            <a:r>
              <a:rPr lang="fr-FR" b="1" noProof="0" dirty="0"/>
              <a:t>1958, Communauté française </a:t>
            </a:r>
          </a:p>
          <a:p>
            <a:r>
              <a:rPr lang="fr-FR" b="1" noProof="0" dirty="0"/>
              <a:t>Guinée refuse (indépendance)</a:t>
            </a:r>
          </a:p>
          <a:p>
            <a:r>
              <a:rPr lang="fr-FR" b="1" noProof="0" dirty="0"/>
              <a:t>1960, fin Communauté française. 14 nouveaux pays indépendants</a:t>
            </a:r>
          </a:p>
          <a:p>
            <a:endParaRPr lang="fr-FR" b="1" noProof="0" dirty="0"/>
          </a:p>
        </p:txBody>
      </p:sp>
    </p:spTree>
    <p:extLst>
      <p:ext uri="{BB962C8B-B14F-4D97-AF65-F5344CB8AC3E}">
        <p14:creationId xmlns:p14="http://schemas.microsoft.com/office/powerpoint/2010/main" val="392690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E1DBA4E-3859-D8FC-67ED-55353CA847E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CBB422A-10E4-C67A-72B3-F7A9DE2C7B2E}"/>
              </a:ext>
            </a:extLst>
          </p:cNvPr>
          <p:cNvSpPr>
            <a:spLocks noGrp="1"/>
          </p:cNvSpPr>
          <p:nvPr>
            <p:ph type="title"/>
          </p:nvPr>
        </p:nvSpPr>
        <p:spPr/>
        <p:txBody>
          <a:bodyPr/>
          <a:lstStyle/>
          <a:p>
            <a:r>
              <a:rPr lang="fr-FR" b="1" noProof="0" dirty="0"/>
              <a:t>Institutions de la Vème République</a:t>
            </a:r>
          </a:p>
        </p:txBody>
      </p:sp>
      <p:sp>
        <p:nvSpPr>
          <p:cNvPr id="3" name="Espace réservé du contenu 2">
            <a:extLst>
              <a:ext uri="{FF2B5EF4-FFF2-40B4-BE49-F238E27FC236}">
                <a16:creationId xmlns:a16="http://schemas.microsoft.com/office/drawing/2014/main" id="{A98A84BE-B29E-051C-0A7C-2F61154725B0}"/>
              </a:ext>
            </a:extLst>
          </p:cNvPr>
          <p:cNvSpPr>
            <a:spLocks noGrp="1"/>
          </p:cNvSpPr>
          <p:nvPr>
            <p:ph sz="half" idx="1"/>
          </p:nvPr>
        </p:nvSpPr>
        <p:spPr/>
        <p:txBody>
          <a:bodyPr>
            <a:normAutofit fontScale="70000" lnSpcReduction="20000"/>
          </a:bodyPr>
          <a:lstStyle/>
          <a:p>
            <a:r>
              <a:rPr lang="fr-FR" b="1" noProof="0" dirty="0"/>
              <a:t>Président de la République</a:t>
            </a:r>
          </a:p>
          <a:p>
            <a:r>
              <a:rPr lang="fr-FR" b="1" noProof="0" dirty="0"/>
              <a:t>Septennat</a:t>
            </a:r>
          </a:p>
          <a:p>
            <a:r>
              <a:rPr lang="fr-FR" b="1" noProof="0" dirty="0"/>
              <a:t>Ne doit pas émaner du Parlement (élection d’abord par collège et après suffrage universel)</a:t>
            </a:r>
          </a:p>
          <a:p>
            <a:r>
              <a:rPr lang="fr-FR" b="1" noProof="0" dirty="0"/>
              <a:t>Nomination du Premier ministre et des ministres</a:t>
            </a:r>
          </a:p>
          <a:p>
            <a:r>
              <a:rPr lang="fr-FR" b="1" noProof="0" dirty="0"/>
              <a:t>Droit de dissolution de la Chambre</a:t>
            </a:r>
          </a:p>
          <a:p>
            <a:r>
              <a:rPr lang="fr-FR" b="1" dirty="0"/>
              <a:t>Peut recourir au référendum et à des pouvoirs exceptionnels</a:t>
            </a:r>
            <a:endParaRPr lang="fr-FR" b="1" noProof="0" dirty="0"/>
          </a:p>
          <a:p>
            <a:r>
              <a:rPr lang="fr-FR" b="1" dirty="0"/>
              <a:t>Renforcement de l’exécutif</a:t>
            </a:r>
          </a:p>
          <a:p>
            <a:r>
              <a:rPr lang="fr-FR" b="1" dirty="0"/>
              <a:t>Seul renversement possible : motion de censure par l’opposition</a:t>
            </a:r>
          </a:p>
          <a:p>
            <a:r>
              <a:rPr lang="fr-FR" b="1" dirty="0"/>
              <a:t>Article 49.3, possibilité d’adopter un texte en mettant en demeure l’opposition</a:t>
            </a:r>
          </a:p>
          <a:p>
            <a:endParaRPr lang="fr-FR" b="1" noProof="0" dirty="0"/>
          </a:p>
        </p:txBody>
      </p:sp>
      <p:sp>
        <p:nvSpPr>
          <p:cNvPr id="6" name="Espace réservé du contenu 5">
            <a:extLst>
              <a:ext uri="{FF2B5EF4-FFF2-40B4-BE49-F238E27FC236}">
                <a16:creationId xmlns:a16="http://schemas.microsoft.com/office/drawing/2014/main" id="{11BF1DFC-C479-6208-DB23-7A01B88DD67B}"/>
              </a:ext>
            </a:extLst>
          </p:cNvPr>
          <p:cNvSpPr>
            <a:spLocks noGrp="1"/>
          </p:cNvSpPr>
          <p:nvPr>
            <p:ph sz="half" idx="2"/>
          </p:nvPr>
        </p:nvSpPr>
        <p:spPr/>
        <p:txBody>
          <a:bodyPr>
            <a:normAutofit fontScale="70000" lnSpcReduction="20000"/>
          </a:bodyPr>
          <a:lstStyle/>
          <a:p>
            <a:r>
              <a:rPr lang="fr-FR" b="1" dirty="0"/>
              <a:t>Assemblée Nationale élue pour 5 ans </a:t>
            </a:r>
          </a:p>
          <a:p>
            <a:r>
              <a:rPr lang="fr-FR" b="1" dirty="0"/>
              <a:t>Rôle législatif et budgétaire </a:t>
            </a:r>
          </a:p>
          <a:p>
            <a:r>
              <a:rPr lang="fr-FR" b="1" dirty="0"/>
              <a:t>Gouvernement qui, dans la pratique, fixe son ordre du jour</a:t>
            </a:r>
          </a:p>
          <a:p>
            <a:r>
              <a:rPr lang="fr-FR" b="1" dirty="0"/>
              <a:t>Gouvernement nommé par le Président mais responsable devant l’AN</a:t>
            </a:r>
          </a:p>
          <a:p>
            <a:r>
              <a:rPr lang="fr-FR" b="1" dirty="0"/>
              <a:t>Sénat, suffrage indirect, élu pour 9 ans, rôle de confirmation des lois</a:t>
            </a:r>
          </a:p>
          <a:p>
            <a:r>
              <a:rPr lang="fr-FR" b="1" dirty="0"/>
              <a:t>Conseil constitutionnel, 9 membres pour 9 ans, renouvelés tous les 3 ans, choisis par le Président de la République, du Sénat et de l’Assemblée</a:t>
            </a:r>
          </a:p>
          <a:p>
            <a:endParaRPr lang="it-IT" b="1" dirty="0"/>
          </a:p>
        </p:txBody>
      </p:sp>
    </p:spTree>
    <p:extLst>
      <p:ext uri="{BB962C8B-B14F-4D97-AF65-F5344CB8AC3E}">
        <p14:creationId xmlns:p14="http://schemas.microsoft.com/office/powerpoint/2010/main" val="45044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0AF1300-9999-79EF-BCFB-581E58E399C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
            <a:ext cx="12192000" cy="8756073"/>
          </a:xfrm>
          <a:prstGeom prst="rect">
            <a:avLst/>
          </a:prstGeom>
        </p:spPr>
      </p:pic>
      <p:sp>
        <p:nvSpPr>
          <p:cNvPr id="2" name="Titre 1">
            <a:extLst>
              <a:ext uri="{FF2B5EF4-FFF2-40B4-BE49-F238E27FC236}">
                <a16:creationId xmlns:a16="http://schemas.microsoft.com/office/drawing/2014/main" id="{E8C206FD-7AE6-5C37-E1AE-BD234FF61A85}"/>
              </a:ext>
            </a:extLst>
          </p:cNvPr>
          <p:cNvSpPr>
            <a:spLocks noGrp="1"/>
          </p:cNvSpPr>
          <p:nvPr>
            <p:ph type="title"/>
          </p:nvPr>
        </p:nvSpPr>
        <p:spPr/>
        <p:txBody>
          <a:bodyPr/>
          <a:lstStyle/>
          <a:p>
            <a:r>
              <a:rPr lang="fr-FR" b="1" noProof="0" dirty="0"/>
              <a:t>Décolonisation</a:t>
            </a:r>
          </a:p>
        </p:txBody>
      </p:sp>
      <p:sp>
        <p:nvSpPr>
          <p:cNvPr id="3" name="Espace réservé du contenu 2">
            <a:extLst>
              <a:ext uri="{FF2B5EF4-FFF2-40B4-BE49-F238E27FC236}">
                <a16:creationId xmlns:a16="http://schemas.microsoft.com/office/drawing/2014/main" id="{F68C9B0C-E2B1-C6B4-BF29-F07FE4C1EA1B}"/>
              </a:ext>
            </a:extLst>
          </p:cNvPr>
          <p:cNvSpPr>
            <a:spLocks noGrp="1"/>
          </p:cNvSpPr>
          <p:nvPr>
            <p:ph idx="1"/>
          </p:nvPr>
        </p:nvSpPr>
        <p:spPr/>
        <p:txBody>
          <a:bodyPr>
            <a:normAutofit/>
          </a:bodyPr>
          <a:lstStyle/>
          <a:p>
            <a:r>
              <a:rPr lang="fr-FR" b="1" noProof="0" dirty="0"/>
              <a:t>Phénomène mondial, change le visage du continent africain et asiatique</a:t>
            </a:r>
          </a:p>
          <a:p>
            <a:r>
              <a:rPr lang="fr-FR" b="1" noProof="0" dirty="0"/>
              <a:t>Apparition du Tiers Monde</a:t>
            </a:r>
          </a:p>
          <a:p>
            <a:r>
              <a:rPr lang="fr-FR" b="1" noProof="0" dirty="0"/>
              <a:t>Entre Seconde Guerre Mondiale et Guerre froide</a:t>
            </a:r>
          </a:p>
          <a:p>
            <a:r>
              <a:rPr lang="fr-FR" b="1" noProof="0" dirty="0"/>
              <a:t>Montée des revendications et des expression nationalistes</a:t>
            </a:r>
          </a:p>
          <a:p>
            <a:r>
              <a:rPr lang="fr-FR" b="1" noProof="0" dirty="0"/>
              <a:t>Conférence de Brazzaville</a:t>
            </a:r>
          </a:p>
          <a:p>
            <a:r>
              <a:rPr lang="fr-FR" b="1" noProof="0" dirty="0"/>
              <a:t>La IVème République anticipée et dépassée par la décolonisation</a:t>
            </a:r>
          </a:p>
        </p:txBody>
      </p:sp>
    </p:spTree>
    <p:extLst>
      <p:ext uri="{BB962C8B-B14F-4D97-AF65-F5344CB8AC3E}">
        <p14:creationId xmlns:p14="http://schemas.microsoft.com/office/powerpoint/2010/main" val="74179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769D49-4E04-167A-5F09-19514D46E830}"/>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77556"/>
          </a:xfrm>
          <a:prstGeom prst="rect">
            <a:avLst/>
          </a:prstGeom>
        </p:spPr>
      </p:pic>
      <p:sp>
        <p:nvSpPr>
          <p:cNvPr id="2" name="Titre 1">
            <a:extLst>
              <a:ext uri="{FF2B5EF4-FFF2-40B4-BE49-F238E27FC236}">
                <a16:creationId xmlns:a16="http://schemas.microsoft.com/office/drawing/2014/main" id="{7E8C3EC0-B71E-B6CF-C990-3C48F5EF4B28}"/>
              </a:ext>
            </a:extLst>
          </p:cNvPr>
          <p:cNvSpPr>
            <a:spLocks noGrp="1"/>
          </p:cNvSpPr>
          <p:nvPr>
            <p:ph type="title"/>
          </p:nvPr>
        </p:nvSpPr>
        <p:spPr/>
        <p:txBody>
          <a:bodyPr/>
          <a:lstStyle/>
          <a:p>
            <a:r>
              <a:rPr lang="fr-FR" b="1" noProof="0" dirty="0"/>
              <a:t>Union française</a:t>
            </a:r>
          </a:p>
        </p:txBody>
      </p:sp>
      <p:sp>
        <p:nvSpPr>
          <p:cNvPr id="3" name="Espace réservé du contenu 2">
            <a:extLst>
              <a:ext uri="{FF2B5EF4-FFF2-40B4-BE49-F238E27FC236}">
                <a16:creationId xmlns:a16="http://schemas.microsoft.com/office/drawing/2014/main" id="{93B2DE4D-1395-7211-B1C5-0DBB480F6C32}"/>
              </a:ext>
            </a:extLst>
          </p:cNvPr>
          <p:cNvSpPr>
            <a:spLocks noGrp="1"/>
          </p:cNvSpPr>
          <p:nvPr>
            <p:ph idx="1"/>
          </p:nvPr>
        </p:nvSpPr>
        <p:spPr/>
        <p:txBody>
          <a:bodyPr>
            <a:normAutofit fontScale="92500" lnSpcReduction="20000"/>
          </a:bodyPr>
          <a:lstStyle/>
          <a:p>
            <a:r>
              <a:rPr lang="fr-FR" b="1" noProof="0" dirty="0"/>
              <a:t>Définie unilatéralement, « intangible » </a:t>
            </a:r>
          </a:p>
          <a:p>
            <a:r>
              <a:rPr lang="fr-FR" b="1" noProof="0" dirty="0"/>
              <a:t>Statut des colonies jamais considéré comme négociable avec les intéressés </a:t>
            </a:r>
          </a:p>
          <a:p>
            <a:r>
              <a:rPr lang="fr-FR" b="1" noProof="0" dirty="0"/>
              <a:t>Réformes octroyées, non discutées</a:t>
            </a:r>
          </a:p>
          <a:p>
            <a:r>
              <a:rPr lang="fr-FR" b="1" noProof="0" dirty="0"/>
              <a:t>Egalité des droits et ouverture des droits politiques aux colonisés</a:t>
            </a:r>
          </a:p>
          <a:p>
            <a:r>
              <a:rPr lang="fr-FR" b="1" noProof="0" dirty="0"/>
              <a:t>Discours civilisateur de tutelle qui ne disparait pas</a:t>
            </a:r>
          </a:p>
          <a:p>
            <a:r>
              <a:rPr lang="fr-FR" b="1" noProof="0" dirty="0"/>
              <a:t>Départements d’outre-mer (Algérie, Guadeloupe, Guyane, Martinique, Réunion)</a:t>
            </a:r>
          </a:p>
          <a:p>
            <a:r>
              <a:rPr lang="fr-FR" b="1" noProof="0" dirty="0"/>
              <a:t>Etats associés (Indochine – Etat du Viet Nam; Royaume de Cambodge et du Laos)</a:t>
            </a:r>
          </a:p>
          <a:p>
            <a:r>
              <a:rPr lang="fr-FR" b="1" noProof="0" dirty="0"/>
              <a:t>Territoires d’outre-mer</a:t>
            </a:r>
          </a:p>
          <a:p>
            <a:endParaRPr lang="fr-FR" b="1" noProof="0" dirty="0"/>
          </a:p>
        </p:txBody>
      </p:sp>
    </p:spTree>
    <p:extLst>
      <p:ext uri="{BB962C8B-B14F-4D97-AF65-F5344CB8AC3E}">
        <p14:creationId xmlns:p14="http://schemas.microsoft.com/office/powerpoint/2010/main" val="422771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76EABE4-E883-396B-0EE9-78F036A21EE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9997"/>
            <a:ext cx="8086443" cy="6858000"/>
          </a:xfrm>
          <a:prstGeom prst="rect">
            <a:avLst/>
          </a:prstGeom>
        </p:spPr>
      </p:pic>
      <p:pic>
        <p:nvPicPr>
          <p:cNvPr id="5" name="Image 4">
            <a:extLst>
              <a:ext uri="{FF2B5EF4-FFF2-40B4-BE49-F238E27FC236}">
                <a16:creationId xmlns:a16="http://schemas.microsoft.com/office/drawing/2014/main" id="{266093D6-FCA0-EC3B-387A-C3D75F388037}"/>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86443" y="0"/>
            <a:ext cx="4145280" cy="6848003"/>
          </a:xfrm>
          <a:prstGeom prst="rect">
            <a:avLst/>
          </a:prstGeom>
        </p:spPr>
      </p:pic>
      <p:sp>
        <p:nvSpPr>
          <p:cNvPr id="2" name="Titre 1">
            <a:extLst>
              <a:ext uri="{FF2B5EF4-FFF2-40B4-BE49-F238E27FC236}">
                <a16:creationId xmlns:a16="http://schemas.microsoft.com/office/drawing/2014/main" id="{2345E5C9-8CE7-A407-AFBC-82E4D26555B8}"/>
              </a:ext>
            </a:extLst>
          </p:cNvPr>
          <p:cNvSpPr>
            <a:spLocks noGrp="1"/>
          </p:cNvSpPr>
          <p:nvPr>
            <p:ph type="title"/>
          </p:nvPr>
        </p:nvSpPr>
        <p:spPr/>
        <p:txBody>
          <a:bodyPr/>
          <a:lstStyle/>
          <a:p>
            <a:r>
              <a:rPr lang="fr-FR" b="1" noProof="0" dirty="0"/>
              <a:t>Moyen Orient</a:t>
            </a:r>
          </a:p>
        </p:txBody>
      </p:sp>
      <p:sp>
        <p:nvSpPr>
          <p:cNvPr id="3" name="Espace réservé du contenu 2">
            <a:extLst>
              <a:ext uri="{FF2B5EF4-FFF2-40B4-BE49-F238E27FC236}">
                <a16:creationId xmlns:a16="http://schemas.microsoft.com/office/drawing/2014/main" id="{9A7A1483-BE50-99E3-A959-5C9658BCD489}"/>
              </a:ext>
            </a:extLst>
          </p:cNvPr>
          <p:cNvSpPr>
            <a:spLocks noGrp="1"/>
          </p:cNvSpPr>
          <p:nvPr>
            <p:ph idx="1"/>
          </p:nvPr>
        </p:nvSpPr>
        <p:spPr>
          <a:xfrm>
            <a:off x="838200" y="1825625"/>
            <a:ext cx="8558463" cy="4351338"/>
          </a:xfrm>
        </p:spPr>
        <p:txBody>
          <a:bodyPr>
            <a:normAutofit/>
          </a:bodyPr>
          <a:lstStyle/>
          <a:p>
            <a:r>
              <a:rPr lang="fr-FR" b="1" noProof="0" dirty="0"/>
              <a:t>1943, indépendance du Liban</a:t>
            </a:r>
          </a:p>
          <a:p>
            <a:r>
              <a:rPr lang="fr-FR" b="1" noProof="0" dirty="0"/>
              <a:t>1946, indépendance de la Syrie quand les troupes françaises quittent le Levant</a:t>
            </a:r>
          </a:p>
          <a:p>
            <a:r>
              <a:rPr lang="fr-FR" b="1" noProof="0" dirty="0"/>
              <a:t>1945, Ligue arabe fondée au Caire (Egypte, Arabie saoudite, Irak, Jordanie, Liban, Syrie et Yémen)</a:t>
            </a:r>
          </a:p>
          <a:p>
            <a:r>
              <a:rPr lang="fr-FR" b="1" noProof="0" dirty="0"/>
              <a:t>Décolonisation du Moyen Orient relativement pacifique </a:t>
            </a:r>
          </a:p>
        </p:txBody>
      </p:sp>
    </p:spTree>
    <p:extLst>
      <p:ext uri="{BB962C8B-B14F-4D97-AF65-F5344CB8AC3E}">
        <p14:creationId xmlns:p14="http://schemas.microsoft.com/office/powerpoint/2010/main" val="256488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EE40CB6-5451-5CCE-588C-A6B8CF056E8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A14B8E5B-F85C-E65E-DED8-66C8C6F741E4}"/>
              </a:ext>
            </a:extLst>
          </p:cNvPr>
          <p:cNvSpPr>
            <a:spLocks noGrp="1"/>
          </p:cNvSpPr>
          <p:nvPr>
            <p:ph type="title"/>
          </p:nvPr>
        </p:nvSpPr>
        <p:spPr/>
        <p:txBody>
          <a:bodyPr/>
          <a:lstStyle/>
          <a:p>
            <a:r>
              <a:rPr lang="fr-FR" b="1" noProof="0" dirty="0"/>
              <a:t>Indochine</a:t>
            </a:r>
          </a:p>
        </p:txBody>
      </p:sp>
      <p:sp>
        <p:nvSpPr>
          <p:cNvPr id="3" name="Espace réservé du contenu 2">
            <a:extLst>
              <a:ext uri="{FF2B5EF4-FFF2-40B4-BE49-F238E27FC236}">
                <a16:creationId xmlns:a16="http://schemas.microsoft.com/office/drawing/2014/main" id="{796DEB22-984F-F62D-5F7A-87EC80D0A21E}"/>
              </a:ext>
            </a:extLst>
          </p:cNvPr>
          <p:cNvSpPr>
            <a:spLocks noGrp="1"/>
          </p:cNvSpPr>
          <p:nvPr>
            <p:ph idx="1"/>
          </p:nvPr>
        </p:nvSpPr>
        <p:spPr/>
        <p:txBody>
          <a:bodyPr>
            <a:normAutofit lnSpcReduction="10000"/>
          </a:bodyPr>
          <a:lstStyle/>
          <a:p>
            <a:r>
              <a:rPr lang="fr-FR" b="1" noProof="0" dirty="0"/>
              <a:t>Après défaite de 1940, passe sous tutelle japonaise (accord de Vichy) </a:t>
            </a:r>
          </a:p>
          <a:p>
            <a:r>
              <a:rPr lang="fr-FR" b="1" noProof="0" dirty="0"/>
              <a:t>1946 « Etat libre » dans l’Union française – différentes interprétations.</a:t>
            </a:r>
          </a:p>
          <a:p>
            <a:r>
              <a:rPr lang="fr-FR" b="1" noProof="0" dirty="0"/>
              <a:t>République populaire du Vietnam reconnue par Chine et URSS en janvier 1950</a:t>
            </a:r>
          </a:p>
          <a:p>
            <a:r>
              <a:rPr lang="fr-FR" b="1" noProof="0" dirty="0"/>
              <a:t>Dans le théâtre en Indochine, transition d’une logique de décolonisation à une de guerre froide </a:t>
            </a:r>
          </a:p>
          <a:p>
            <a:r>
              <a:rPr lang="fr-FR" b="1" noProof="0" dirty="0"/>
              <a:t>Rôle de Pierre Mendès France</a:t>
            </a:r>
          </a:p>
          <a:p>
            <a:r>
              <a:rPr lang="fr-FR" b="1" noProof="0" dirty="0"/>
              <a:t>1954, Dien Bien Phu et Conférence de Genève </a:t>
            </a:r>
          </a:p>
          <a:p>
            <a:endParaRPr lang="fr-FR" b="1" noProof="0" dirty="0"/>
          </a:p>
          <a:p>
            <a:endParaRPr lang="fr-FR" b="1" noProof="0" dirty="0"/>
          </a:p>
          <a:p>
            <a:endParaRPr lang="fr-FR" b="1" noProof="0" dirty="0"/>
          </a:p>
        </p:txBody>
      </p:sp>
    </p:spTree>
    <p:extLst>
      <p:ext uri="{BB962C8B-B14F-4D97-AF65-F5344CB8AC3E}">
        <p14:creationId xmlns:p14="http://schemas.microsoft.com/office/powerpoint/2010/main" val="409991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C9477AB-9E42-DD0F-EB0E-913ED0CA38F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5875"/>
            <a:ext cx="12192000" cy="6908800"/>
          </a:xfrm>
          <a:prstGeom prst="rect">
            <a:avLst/>
          </a:prstGeom>
        </p:spPr>
      </p:pic>
      <p:sp>
        <p:nvSpPr>
          <p:cNvPr id="2" name="Titre 1">
            <a:extLst>
              <a:ext uri="{FF2B5EF4-FFF2-40B4-BE49-F238E27FC236}">
                <a16:creationId xmlns:a16="http://schemas.microsoft.com/office/drawing/2014/main" id="{1048489F-F49B-6674-F919-892371D2FB12}"/>
              </a:ext>
            </a:extLst>
          </p:cNvPr>
          <p:cNvSpPr>
            <a:spLocks noGrp="1"/>
          </p:cNvSpPr>
          <p:nvPr>
            <p:ph type="title"/>
          </p:nvPr>
        </p:nvSpPr>
        <p:spPr/>
        <p:txBody>
          <a:bodyPr/>
          <a:lstStyle/>
          <a:p>
            <a:r>
              <a:rPr lang="fr-FR" b="1" noProof="0" dirty="0"/>
              <a:t>Pierre Mendès France</a:t>
            </a:r>
          </a:p>
        </p:txBody>
      </p:sp>
      <p:sp>
        <p:nvSpPr>
          <p:cNvPr id="3" name="Espace réservé du contenu 2">
            <a:extLst>
              <a:ext uri="{FF2B5EF4-FFF2-40B4-BE49-F238E27FC236}">
                <a16:creationId xmlns:a16="http://schemas.microsoft.com/office/drawing/2014/main" id="{1C14B1DA-73EB-AA6D-51D9-2D0CB18E3067}"/>
              </a:ext>
            </a:extLst>
          </p:cNvPr>
          <p:cNvSpPr>
            <a:spLocks noGrp="1"/>
          </p:cNvSpPr>
          <p:nvPr>
            <p:ph idx="1"/>
          </p:nvPr>
        </p:nvSpPr>
        <p:spPr/>
        <p:txBody>
          <a:bodyPr>
            <a:normAutofit fontScale="92500" lnSpcReduction="20000"/>
          </a:bodyPr>
          <a:lstStyle/>
          <a:p>
            <a:r>
              <a:rPr lang="fr-FR" b="1" noProof="0" dirty="0"/>
              <a:t>Radical, ministre de Blum et de de Gaulle</a:t>
            </a:r>
          </a:p>
          <a:p>
            <a:r>
              <a:rPr lang="fr-FR" b="1" noProof="0" dirty="0"/>
              <a:t>Jonction des questions de décolonisation (Indochine, Tunisie), européennes (CED), économiques et de guerre froide.</a:t>
            </a:r>
          </a:p>
          <a:p>
            <a:r>
              <a:rPr lang="fr-FR" b="1" noProof="0" dirty="0"/>
              <a:t>Parmi ses ministres, hommes d’avenir (Mitterrand, Fouchet, Faure, Giscard). </a:t>
            </a:r>
          </a:p>
          <a:p>
            <a:r>
              <a:rPr lang="fr-FR" b="1" noProof="0" dirty="0"/>
              <a:t>Lutte contre archaïsmes économiques. </a:t>
            </a:r>
          </a:p>
          <a:p>
            <a:r>
              <a:rPr lang="fr-FR" b="1" noProof="0" dirty="0"/>
              <a:t>Exécutif qui s’émancipe des partis mais devient efficace.</a:t>
            </a:r>
          </a:p>
          <a:p>
            <a:r>
              <a:rPr lang="fr-FR" b="1" noProof="0" dirty="0"/>
              <a:t>Son expérience est emblématique de la 4</a:t>
            </a:r>
            <a:r>
              <a:rPr lang="fr-FR" b="1" baseline="30000" noProof="0" dirty="0"/>
              <a:t>ème </a:t>
            </a:r>
            <a:r>
              <a:rPr lang="fr-FR" b="1" noProof="0" dirty="0"/>
              <a:t>: bilan nuancé, prémices des 30 glorieuses. Modernisation, commandes publiques, demande stimulée par la croissance démographique et élévation du niveau de vie. Mais construction européenne incomplète, décolonisation difficile dans le contexte de guerre froide</a:t>
            </a:r>
          </a:p>
        </p:txBody>
      </p:sp>
    </p:spTree>
    <p:extLst>
      <p:ext uri="{BB962C8B-B14F-4D97-AF65-F5344CB8AC3E}">
        <p14:creationId xmlns:p14="http://schemas.microsoft.com/office/powerpoint/2010/main" val="354505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7914EB7-66AD-2FA3-F101-23A1FD14592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44016" y="-209300"/>
            <a:ext cx="7067300" cy="7067300"/>
          </a:xfrm>
          <a:prstGeom prst="rect">
            <a:avLst/>
          </a:prstGeom>
        </p:spPr>
      </p:pic>
      <p:pic>
        <p:nvPicPr>
          <p:cNvPr id="9" name="Image 8">
            <a:extLst>
              <a:ext uri="{FF2B5EF4-FFF2-40B4-BE49-F238E27FC236}">
                <a16:creationId xmlns:a16="http://schemas.microsoft.com/office/drawing/2014/main" id="{E56C159C-99A1-B1F0-C96C-5016D6B8DA5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559968" y="0"/>
            <a:ext cx="7632032" cy="6870646"/>
          </a:xfrm>
          <a:prstGeom prst="rect">
            <a:avLst/>
          </a:prstGeom>
        </p:spPr>
      </p:pic>
      <p:sp>
        <p:nvSpPr>
          <p:cNvPr id="2" name="Titre 1">
            <a:extLst>
              <a:ext uri="{FF2B5EF4-FFF2-40B4-BE49-F238E27FC236}">
                <a16:creationId xmlns:a16="http://schemas.microsoft.com/office/drawing/2014/main" id="{53B6060A-6DD7-36B1-08C4-A86F1DE5EA52}"/>
              </a:ext>
            </a:extLst>
          </p:cNvPr>
          <p:cNvSpPr>
            <a:spLocks noGrp="1"/>
          </p:cNvSpPr>
          <p:nvPr>
            <p:ph type="title"/>
          </p:nvPr>
        </p:nvSpPr>
        <p:spPr/>
        <p:txBody>
          <a:bodyPr/>
          <a:lstStyle/>
          <a:p>
            <a:r>
              <a:rPr lang="fr-FR" b="1" noProof="0" dirty="0"/>
              <a:t>Afrique</a:t>
            </a:r>
          </a:p>
        </p:txBody>
      </p:sp>
      <p:sp>
        <p:nvSpPr>
          <p:cNvPr id="3" name="Espace réservé du contenu 2">
            <a:extLst>
              <a:ext uri="{FF2B5EF4-FFF2-40B4-BE49-F238E27FC236}">
                <a16:creationId xmlns:a16="http://schemas.microsoft.com/office/drawing/2014/main" id="{DBC1367D-5587-8791-59E1-63EC2E3F611E}"/>
              </a:ext>
            </a:extLst>
          </p:cNvPr>
          <p:cNvSpPr>
            <a:spLocks noGrp="1"/>
          </p:cNvSpPr>
          <p:nvPr>
            <p:ph idx="1"/>
          </p:nvPr>
        </p:nvSpPr>
        <p:spPr/>
        <p:txBody>
          <a:bodyPr>
            <a:normAutofit fontScale="92500" lnSpcReduction="10000"/>
          </a:bodyPr>
          <a:lstStyle/>
          <a:p>
            <a:r>
              <a:rPr lang="fr-FR" b="1" noProof="0" dirty="0"/>
              <a:t>Pendant la guerre, base arrière pour la libération de l’Europe, </a:t>
            </a:r>
            <a:r>
              <a:rPr lang="fr-FR" b="1" noProof="0" dirty="0" err="1"/>
              <a:t>role</a:t>
            </a:r>
            <a:r>
              <a:rPr lang="fr-FR" b="1" noProof="0" dirty="0"/>
              <a:t> des soldats indigènes </a:t>
            </a:r>
          </a:p>
          <a:p>
            <a:r>
              <a:rPr lang="fr-FR" b="1" noProof="0" dirty="0"/>
              <a:t>Différence entre décolonisation en Afrique du nord et dans le reste du continent</a:t>
            </a:r>
          </a:p>
          <a:p>
            <a:r>
              <a:rPr lang="fr-FR" b="1" noProof="0" dirty="0"/>
              <a:t>1946, premiers députes AOF, AEF et Madagascar</a:t>
            </a:r>
          </a:p>
          <a:p>
            <a:r>
              <a:rPr lang="fr-FR" b="1" noProof="0" dirty="0"/>
              <a:t>Madagascar, Mouvement Démocratique de la Rénovation Malgache</a:t>
            </a:r>
          </a:p>
          <a:p>
            <a:r>
              <a:rPr lang="fr-FR" b="1" noProof="0" dirty="0"/>
              <a:t>Assemblée algérienne en deux collèges («européen» et «musulman»)</a:t>
            </a:r>
          </a:p>
          <a:p>
            <a:r>
              <a:rPr lang="fr-FR" b="1" noProof="0" dirty="0"/>
              <a:t>Maroc et Tunisie: subsistance d’une forme d’Etat </a:t>
            </a:r>
          </a:p>
          <a:p>
            <a:r>
              <a:rPr lang="fr-FR" b="1" noProof="0" dirty="0"/>
              <a:t>Destour (Bourguiba); Istiqlal (1943); Manifeste du peuple algérien (Ferhat Abbas)</a:t>
            </a:r>
          </a:p>
          <a:p>
            <a:endParaRPr lang="fr-FR" b="1" noProof="0" dirty="0"/>
          </a:p>
        </p:txBody>
      </p:sp>
    </p:spTree>
    <p:extLst>
      <p:ext uri="{BB962C8B-B14F-4D97-AF65-F5344CB8AC3E}">
        <p14:creationId xmlns:p14="http://schemas.microsoft.com/office/powerpoint/2010/main" val="48253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63020BA-CE45-865B-0E65-3B4147EC319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23" y="0"/>
            <a:ext cx="12102353" cy="6858000"/>
          </a:xfrm>
          <a:prstGeom prst="rect">
            <a:avLst/>
          </a:prstGeom>
        </p:spPr>
      </p:pic>
      <p:sp>
        <p:nvSpPr>
          <p:cNvPr id="2" name="Titre 1">
            <a:extLst>
              <a:ext uri="{FF2B5EF4-FFF2-40B4-BE49-F238E27FC236}">
                <a16:creationId xmlns:a16="http://schemas.microsoft.com/office/drawing/2014/main" id="{B63AD80D-CD7E-2F3D-ADD8-312E97C4D7B0}"/>
              </a:ext>
            </a:extLst>
          </p:cNvPr>
          <p:cNvSpPr>
            <a:spLocks noGrp="1"/>
          </p:cNvSpPr>
          <p:nvPr>
            <p:ph type="title"/>
          </p:nvPr>
        </p:nvSpPr>
        <p:spPr/>
        <p:txBody>
          <a:bodyPr/>
          <a:lstStyle/>
          <a:p>
            <a:r>
              <a:rPr lang="fr-FR" b="1" noProof="0" dirty="0"/>
              <a:t>Tunisie et Maroc</a:t>
            </a:r>
          </a:p>
        </p:txBody>
      </p:sp>
      <p:sp>
        <p:nvSpPr>
          <p:cNvPr id="3" name="Espace réservé du contenu 2">
            <a:extLst>
              <a:ext uri="{FF2B5EF4-FFF2-40B4-BE49-F238E27FC236}">
                <a16:creationId xmlns:a16="http://schemas.microsoft.com/office/drawing/2014/main" id="{86EB35C9-7A4E-1437-5686-4A1BA7AFC2B7}"/>
              </a:ext>
            </a:extLst>
          </p:cNvPr>
          <p:cNvSpPr>
            <a:spLocks noGrp="1"/>
          </p:cNvSpPr>
          <p:nvPr>
            <p:ph idx="1"/>
          </p:nvPr>
        </p:nvSpPr>
        <p:spPr/>
        <p:txBody>
          <a:bodyPr>
            <a:normAutofit/>
          </a:bodyPr>
          <a:lstStyle/>
          <a:p>
            <a:r>
              <a:rPr lang="fr-FR" b="1" noProof="0" dirty="0"/>
              <a:t>Rôle du Destour et du syndicat de l’Union générale des travailleurs tunisiens</a:t>
            </a:r>
          </a:p>
          <a:p>
            <a:r>
              <a:rPr lang="fr-FR" b="1" noProof="0" dirty="0"/>
              <a:t>Assassinat de Ferhat </a:t>
            </a:r>
            <a:r>
              <a:rPr lang="fr-FR" b="1" noProof="0" dirty="0" err="1"/>
              <a:t>Hached</a:t>
            </a:r>
            <a:r>
              <a:rPr lang="fr-FR" b="1" noProof="0" dirty="0"/>
              <a:t> en 1952, arrestation de Bourguiba</a:t>
            </a:r>
          </a:p>
          <a:p>
            <a:r>
              <a:rPr lang="fr-FR" b="1" noProof="0" dirty="0"/>
              <a:t>Gouvernement tunisien saisit l’ONU </a:t>
            </a:r>
          </a:p>
          <a:p>
            <a:r>
              <a:rPr lang="fr-FR" b="1" noProof="0" dirty="0"/>
              <a:t>Agitation tunisienne est contagieuse au Maroc</a:t>
            </a:r>
          </a:p>
          <a:p>
            <a:r>
              <a:rPr lang="fr-FR" b="1" noProof="0" dirty="0"/>
              <a:t>Juillet 1954, Discours de Carthage (PMF)</a:t>
            </a:r>
          </a:p>
          <a:p>
            <a:r>
              <a:rPr lang="fr-FR" b="1" noProof="0" dirty="0"/>
              <a:t>1956, Indépendance Tunisie et Maroc</a:t>
            </a:r>
          </a:p>
        </p:txBody>
      </p:sp>
    </p:spTree>
    <p:extLst>
      <p:ext uri="{BB962C8B-B14F-4D97-AF65-F5344CB8AC3E}">
        <p14:creationId xmlns:p14="http://schemas.microsoft.com/office/powerpoint/2010/main" val="71748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A6D84F8-38A5-E153-46AA-3604E7CE673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905625"/>
          </a:xfrm>
          <a:prstGeom prst="rect">
            <a:avLst/>
          </a:prstGeom>
        </p:spPr>
      </p:pic>
      <p:sp>
        <p:nvSpPr>
          <p:cNvPr id="2" name="Titre 1">
            <a:extLst>
              <a:ext uri="{FF2B5EF4-FFF2-40B4-BE49-F238E27FC236}">
                <a16:creationId xmlns:a16="http://schemas.microsoft.com/office/drawing/2014/main" id="{951A29D1-3BD5-B84A-E517-11A8CB228CFE}"/>
              </a:ext>
            </a:extLst>
          </p:cNvPr>
          <p:cNvSpPr>
            <a:spLocks noGrp="1"/>
          </p:cNvSpPr>
          <p:nvPr>
            <p:ph type="title"/>
          </p:nvPr>
        </p:nvSpPr>
        <p:spPr/>
        <p:txBody>
          <a:bodyPr/>
          <a:lstStyle/>
          <a:p>
            <a:r>
              <a:rPr lang="fr-FR" b="1" noProof="0" dirty="0"/>
              <a:t>Algérie</a:t>
            </a:r>
          </a:p>
        </p:txBody>
      </p:sp>
      <p:sp>
        <p:nvSpPr>
          <p:cNvPr id="3" name="Espace réservé du contenu 2">
            <a:extLst>
              <a:ext uri="{FF2B5EF4-FFF2-40B4-BE49-F238E27FC236}">
                <a16:creationId xmlns:a16="http://schemas.microsoft.com/office/drawing/2014/main" id="{C51B8CA0-4C77-B6E2-8107-0DCCCE5BF932}"/>
              </a:ext>
            </a:extLst>
          </p:cNvPr>
          <p:cNvSpPr>
            <a:spLocks noGrp="1"/>
          </p:cNvSpPr>
          <p:nvPr>
            <p:ph idx="1"/>
          </p:nvPr>
        </p:nvSpPr>
        <p:spPr/>
        <p:txBody>
          <a:bodyPr>
            <a:normAutofit/>
          </a:bodyPr>
          <a:lstStyle/>
          <a:p>
            <a:r>
              <a:rPr lang="fr-FR" b="1" noProof="0" dirty="0"/>
              <a:t>Statut de l’Algérie octroyé en 1947</a:t>
            </a:r>
          </a:p>
          <a:p>
            <a:r>
              <a:rPr lang="fr-FR" b="1" noProof="0" dirty="0"/>
              <a:t>Novembre 1954, série d’attentats revendiqués par le FLN</a:t>
            </a:r>
          </a:p>
          <a:p>
            <a:r>
              <a:rPr lang="fr-FR" b="1" noProof="0" dirty="0"/>
              <a:t>Guy Mollet remplace Mendès France en 1956</a:t>
            </a:r>
          </a:p>
          <a:p>
            <a:r>
              <a:rPr lang="fr-FR" b="1" noProof="0" dirty="0"/>
              <a:t>« Pacification » </a:t>
            </a:r>
          </a:p>
          <a:p>
            <a:r>
              <a:rPr lang="fr-FR" b="1" noProof="0" dirty="0"/>
              <a:t>Chef FLN arrêtés en avion en 56. Dénonciation des aides extérieures (Tunisie et Egypte au FLN) </a:t>
            </a:r>
          </a:p>
          <a:p>
            <a:r>
              <a:rPr lang="fr-FR" b="1" noProof="0" dirty="0"/>
              <a:t>Crise de Suez intervient dans les premières phases de la guerre d’Algérie</a:t>
            </a:r>
          </a:p>
          <a:p>
            <a:r>
              <a:rPr lang="fr-FR" b="1" noProof="0" dirty="0"/>
              <a:t>1957, France a 400 000 hommes en Algérie</a:t>
            </a:r>
          </a:p>
          <a:p>
            <a:endParaRPr lang="fr-FR" b="1" noProof="0" dirty="0"/>
          </a:p>
        </p:txBody>
      </p:sp>
    </p:spTree>
    <p:extLst>
      <p:ext uri="{BB962C8B-B14F-4D97-AF65-F5344CB8AC3E}">
        <p14:creationId xmlns:p14="http://schemas.microsoft.com/office/powerpoint/2010/main" val="40812128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1267</TotalTime>
  <Words>1006</Words>
  <Application>Microsoft Office PowerPoint</Application>
  <PresentationFormat>Grand écran</PresentationFormat>
  <Paragraphs>114</Paragraphs>
  <Slides>15</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Histoire des cultures politiques et économiques en France à l’époque contemporaine</vt:lpstr>
      <vt:lpstr>Décolonisation</vt:lpstr>
      <vt:lpstr>Union française</vt:lpstr>
      <vt:lpstr>Moyen Orient</vt:lpstr>
      <vt:lpstr>Indochine</vt:lpstr>
      <vt:lpstr>Pierre Mendès France</vt:lpstr>
      <vt:lpstr>Afrique</vt:lpstr>
      <vt:lpstr>Tunisie et Maroc</vt:lpstr>
      <vt:lpstr>Algérie</vt:lpstr>
      <vt:lpstr>Algérie</vt:lpstr>
      <vt:lpstr>De la crise algérienne à la Vème République</vt:lpstr>
      <vt:lpstr>De la crise algérienne à la Vème République</vt:lpstr>
      <vt:lpstr>Fin de la guerre d’Algérie</vt:lpstr>
      <vt:lpstr>Afrique Equatoriale Française et Afrique Occidentale Française</vt:lpstr>
      <vt:lpstr>Institutions de la Vème République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FRANCESCO STUFFER</dc:creator>
  <cp:lastModifiedBy>Francesco STUFFER</cp:lastModifiedBy>
  <cp:revision>8</cp:revision>
  <dcterms:created xsi:type="dcterms:W3CDTF">2026-03-31T16:34:33Z</dcterms:created>
  <dcterms:modified xsi:type="dcterms:W3CDTF">2026-04-24T13:44:30Z</dcterms:modified>
</cp:coreProperties>
</file>