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8" r:id="rId3"/>
    <p:sldId id="299" r:id="rId4"/>
    <p:sldId id="305" r:id="rId5"/>
    <p:sldId id="306" r:id="rId6"/>
    <p:sldId id="307" r:id="rId7"/>
    <p:sldId id="310" r:id="rId8"/>
    <p:sldId id="312" r:id="rId9"/>
    <p:sldId id="313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6AA7C9F-0366-4264-9DA2-E4B3A4467287}">
          <p14:sldIdLst>
            <p14:sldId id="261"/>
          </p14:sldIdLst>
        </p14:section>
        <p14:section name="Section sans titre" id="{A191625F-AF5E-425D-8EBC-ABFAED1F97D9}">
          <p14:sldIdLst>
            <p14:sldId id="298"/>
            <p14:sldId id="299"/>
            <p14:sldId id="305"/>
            <p14:sldId id="306"/>
            <p14:sldId id="307"/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61112-6D1E-5AD2-03D7-9DDD77F4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CC9886-DE3C-EB1A-3432-E41FF1A18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CD2142-B70C-9DB6-511A-76912AE62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3C1D6B-0DF8-E1D2-3999-35793AD1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E26674-C8B9-1E0F-FA7E-22D09DD9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43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8CE00-999B-276D-C751-55764BB8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BDB117-0D38-4054-6A58-5C8318FE1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FADB7-2EEF-6B50-EDF5-047F5A42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069DF8-46D2-0D16-FAC8-98C6231F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AADAF1-21A2-73D8-944D-932C6EE4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22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95B8AFC-FA27-4EDB-FCE8-1E7063C50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7CC2CFC-AF9A-A58A-6917-1E26D6C1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308510-0A60-3C49-86B9-05724EFF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53C4BF-DB63-154C-28DA-B3A4C06F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528CC9-1F86-68EB-61D9-A55DF83E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80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F43AB-DE2B-89B6-7A90-537193D9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5E8EC-B4F4-BFC6-FEA6-88D3CB345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929E28-187F-2A7A-178D-EF19E129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50AEE-A7E9-80E8-43E4-12B2E82A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B67D79-6599-E044-FB8F-86D92E97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31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2D0D3-9AD0-398D-D7DD-9DDDF32A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AC551D-CF9F-83A7-9FEB-C879C0F4E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063F5F-9EFC-52C9-1D9A-62A18F0D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D951EB-C8AB-EA10-BF18-02C652B7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6D002-538E-C052-2B8C-46301E8C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2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58EDD2-035C-2917-12B2-02DBE518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781142-A9DE-34E1-65D8-F385FC50F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B2C0F4-CB7F-7CF6-7D0C-9D671982D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715E98-A8A9-7F4C-1B48-7A18A15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3F0597-BA0F-EED4-041F-6E43F191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4B1291-F7BF-8F4F-F660-3F9E9A02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13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12AEB-E6B0-6154-02E2-6A98A918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1EEFEF-5FB6-ABC7-8EE2-6FB09C253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1ED130-CD67-F197-5375-791579D41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07AE57-03AC-4B9F-6F0C-BB783E194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340024-4134-0077-13AD-908FD29D0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65EF18-0ABC-7E8B-DDAF-16423F43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DE9D29-3CEA-1B5B-9014-5671095E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41AA65-58BE-592E-A82C-5109AFD7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92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E1AD6-931D-19A8-6336-0F8CEDC3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EB103E-10FF-6CD7-96D1-28F9464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09BA84-B3F6-5D24-B233-968A1FBE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1CB23B-BF5C-8E25-13EE-8B8C1A8B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52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7723A8-58AE-4636-0B3D-9BAC0497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D61E2C-EED5-E0DD-47D0-590025D9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0BCE4E-5D3A-5CBB-A223-69A57854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75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AFB85-2B86-7993-8AA2-9CC1C37D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7EA389-7B93-60B1-71E3-546EBC7EB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B12E87-8D52-1AA8-F5DD-A25A2A5BB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57FDDF-9E25-54B2-5A43-D8A7E203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79D3EB-EBC6-E63D-5837-7292A2DE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791E97-2AD4-4B36-1DCF-4661D962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7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AA84F-B532-D988-11F3-D095ED68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A578B8-FAB6-CDB6-D0F6-EEB58C654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365A8B-358A-8C88-5738-78AAEA4F9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83D93E-136D-77D2-6124-2D780FAC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0D6E94-F0F1-C46C-498D-A99DFBB4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74DEF0-1BDC-654C-1C83-159FAD90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2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F1BBAC-5B35-B31D-E304-E3DA1CC5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D08103-DCA2-519A-CF99-6A06D4AF0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E83682-4506-FA8A-9156-297EE5B8B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5A6D9-7E09-4CD0-9C6C-7BC0E11EA6CD}" type="datetimeFigureOut">
              <a:rPr lang="it-IT" smtClean="0"/>
              <a:t>10/04/2026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847B96-59B1-A2D4-9F02-A92E8FBF4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DAD3A0-D3C6-B818-196C-4BEE4E8FF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6B99-76D5-4A75-8C29-948555B022F9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60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D4FA-2FDB-76EE-81B4-94B7BD2F6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Histoire des cultures politiques et économiques en France à l’époque contemporaine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22C2FA-5A2C-15FE-E44E-D6FA0CFD7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 dirty="0"/>
              <a:t>TD 10 avril 2026</a:t>
            </a:r>
          </a:p>
        </p:txBody>
      </p:sp>
    </p:spTree>
    <p:extLst>
      <p:ext uri="{BB962C8B-B14F-4D97-AF65-F5344CB8AC3E}">
        <p14:creationId xmlns:p14="http://schemas.microsoft.com/office/powerpoint/2010/main" val="288676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87156B8-1E86-9886-ADCD-9462D87AD9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75"/>
            <a:ext cx="12192000" cy="68992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068EE5-96DA-1190-5019-37EC94E3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Phase sociale de mai 1968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290D2-F60C-5B44-3F79-B2221214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Doyen faculté de Nanterre décide pour la fermeture de l’université. L’agitation nanterroise se déplace à Paris, répression policière</a:t>
            </a:r>
          </a:p>
          <a:p>
            <a:r>
              <a:rPr lang="fr-FR" b="1" noProof="0" dirty="0"/>
              <a:t>Politique qui ne comprend pas le mouvement</a:t>
            </a:r>
          </a:p>
          <a:p>
            <a:r>
              <a:rPr lang="fr-FR" b="1" noProof="0" dirty="0"/>
              <a:t>13 mai, </a:t>
            </a:r>
            <a:r>
              <a:rPr lang="fr-FR" b="1" dirty="0"/>
              <a:t>grève </a:t>
            </a:r>
            <a:r>
              <a:rPr lang="fr-FR" b="1" noProof="0" dirty="0"/>
              <a:t>générale contre répression policière</a:t>
            </a:r>
          </a:p>
          <a:p>
            <a:r>
              <a:rPr lang="fr-FR" b="1" dirty="0"/>
              <a:t>Devant</a:t>
            </a:r>
            <a:r>
              <a:rPr lang="fr-FR" b="1" noProof="0" dirty="0"/>
              <a:t> de la scène pris par la vague de grèves et occupations</a:t>
            </a:r>
            <a:endParaRPr lang="fr-FR" b="1" dirty="0"/>
          </a:p>
          <a:p>
            <a:r>
              <a:rPr lang="fr-FR" b="1" noProof="0" dirty="0"/>
              <a:t>Spontanéité, souvent sans mot d’ordre syndical, tout secteur d’activité est concerné </a:t>
            </a:r>
          </a:p>
          <a:p>
            <a:r>
              <a:rPr lang="fr-FR" b="1" dirty="0"/>
              <a:t>Nouvelles revendications </a:t>
            </a:r>
            <a:r>
              <a:rPr lang="fr-FR" b="1" noProof="0" dirty="0"/>
              <a:t>(prise de décision, autorité en usine, sens du travail)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354530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5B98D5-4067-231C-A39A-1B53E934821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9"/>
            <a:ext cx="12192000" cy="68981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6ED3895-3AFB-87DD-0323-2AFA5F35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Phase politique de mai 1968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4FEAA6-0D16-51DB-8278-33A0A8D21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Négociations</a:t>
            </a:r>
            <a:r>
              <a:rPr lang="fr-FR" b="1" noProof="0" dirty="0"/>
              <a:t> de Grenelle Pompidou - CGT </a:t>
            </a:r>
          </a:p>
          <a:p>
            <a:r>
              <a:rPr lang="fr-FR" b="1" noProof="0" dirty="0"/>
              <a:t>Dissolution de l’Assemblée</a:t>
            </a:r>
          </a:p>
          <a:p>
            <a:r>
              <a:rPr lang="fr-FR" b="1" dirty="0"/>
              <a:t>Mouvement </a:t>
            </a:r>
            <a:r>
              <a:rPr lang="fr-FR" b="1" noProof="0" dirty="0"/>
              <a:t>qui s’effiloche progressivement</a:t>
            </a:r>
          </a:p>
          <a:p>
            <a:r>
              <a:rPr lang="fr-FR" b="1" noProof="0" dirty="0"/>
              <a:t>Gaullisme : UDR (Union pour la Défense de la </a:t>
            </a:r>
            <a:r>
              <a:rPr lang="fr-FR" b="1" dirty="0"/>
              <a:t>Ré</a:t>
            </a:r>
            <a:r>
              <a:rPr lang="fr-FR" b="1" noProof="0" dirty="0"/>
              <a:t>publique)</a:t>
            </a:r>
          </a:p>
          <a:p>
            <a:r>
              <a:rPr lang="fr-FR" b="1" noProof="0" dirty="0"/>
              <a:t>UDR </a:t>
            </a:r>
            <a:r>
              <a:rPr lang="fr-FR" b="1" dirty="0"/>
              <a:t>l’</a:t>
            </a:r>
            <a:r>
              <a:rPr lang="fr-FR" b="1" noProof="0" dirty="0"/>
              <a:t>emporte. Chambre de 68 est nettement conservatrice</a:t>
            </a:r>
          </a:p>
          <a:p>
            <a:r>
              <a:rPr lang="fr-FR" b="1" dirty="0"/>
              <a:t>Démission de</a:t>
            </a:r>
            <a:r>
              <a:rPr lang="fr-FR" b="1" noProof="0" dirty="0"/>
              <a:t> Pompidou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417491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4B247DF-FEC5-D5B4-63A9-8017A333BC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1"/>
            <a:ext cx="4724400" cy="69173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A49B03-EF39-4776-9298-2B588B09BA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67600" cy="1197305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8669233-8C3A-F138-D0AB-13358453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De 1968 à 1969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1C308E-750E-50E1-F27E-73449FFE4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Participation comme réponse gaulliste à mai 68 – réformes Faure et </a:t>
            </a:r>
            <a:r>
              <a:rPr lang="fr-FR" b="1" noProof="0" dirty="0" err="1"/>
              <a:t>Jeannenay</a:t>
            </a:r>
            <a:endParaRPr lang="fr-FR" b="1" noProof="0" dirty="0"/>
          </a:p>
          <a:p>
            <a:r>
              <a:rPr lang="fr-FR" b="1" noProof="0" dirty="0"/>
              <a:t>Frictions de la part plus conservatrice de l’UDR avec de Gaulle </a:t>
            </a:r>
          </a:p>
          <a:p>
            <a:r>
              <a:rPr lang="fr-FR" b="1" noProof="0" dirty="0"/>
              <a:t>Référendum en 1969 sur deux textes</a:t>
            </a:r>
          </a:p>
          <a:p>
            <a:r>
              <a:rPr lang="fr-FR" b="1" noProof="0" dirty="0"/>
              <a:t>Convergence des oppositions en 1969</a:t>
            </a:r>
          </a:p>
          <a:p>
            <a:r>
              <a:rPr lang="fr-FR" b="1" noProof="0" dirty="0"/>
              <a:t>Le non l’emporte 52% à 47%</a:t>
            </a:r>
          </a:p>
          <a:p>
            <a:r>
              <a:rPr lang="fr-FR" b="1" noProof="0" dirty="0"/>
              <a:t>28 avril 1969, de Gaulle démissionne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42905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27E00-2122-A629-2315-40645E6169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007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B6737D7-18AE-1A45-9617-81408138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Georges Pompidou 1969 - 1974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D332F2-9E48-F932-50A2-F24905822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noProof="0" dirty="0"/>
              <a:t>Candidat sous le double signe de la continuité et du changement  VGDE le soutient. Gauche divisé.</a:t>
            </a:r>
          </a:p>
          <a:p>
            <a:r>
              <a:rPr lang="fr-FR" b="1" noProof="0" dirty="0"/>
              <a:t>Elu en juin 1969. Présidence entre continuité et ouverture</a:t>
            </a:r>
          </a:p>
          <a:p>
            <a:r>
              <a:rPr lang="fr-FR" b="1" noProof="0" dirty="0"/>
              <a:t>Présidence de la République reste le centre d’impulsion fondamentale, mais plus de respect pour l’Assemblée</a:t>
            </a:r>
          </a:p>
          <a:p>
            <a:r>
              <a:rPr lang="fr-FR" b="1" noProof="0" dirty="0"/>
              <a:t>Gouvernement Chaban-Delmas : dosage entre gaullistes historiques et alliés modérés ou de la droite </a:t>
            </a:r>
            <a:r>
              <a:rPr lang="fr-FR" b="1" dirty="0"/>
              <a:t>libérale</a:t>
            </a:r>
            <a:r>
              <a:rPr lang="fr-FR" b="1" noProof="0" dirty="0"/>
              <a:t> </a:t>
            </a:r>
          </a:p>
          <a:p>
            <a:r>
              <a:rPr lang="fr-FR" b="1" noProof="0" dirty="0"/>
              <a:t>« Nouvelle société » pensée comme réponse à mai 68 </a:t>
            </a:r>
          </a:p>
          <a:p>
            <a:r>
              <a:rPr lang="fr-FR" b="1" noProof="0" dirty="0"/>
              <a:t>Libéralisation radio-télévision, réforme régionale, nouveau régime conventions collectives, SMIC, Ministère de protection de la nature et de l’environnement</a:t>
            </a:r>
          </a:p>
          <a:p>
            <a:r>
              <a:rPr lang="fr-FR" b="1" noProof="0" dirty="0"/>
              <a:t>« Nouvelle société » apparait comme la politique de Matignon, évolution vers une dyarchie avec un rôle du chef de l’Etat limité à son « domaine réservé  »</a:t>
            </a:r>
          </a:p>
        </p:txBody>
      </p:sp>
    </p:spTree>
    <p:extLst>
      <p:ext uri="{BB962C8B-B14F-4D97-AF65-F5344CB8AC3E}">
        <p14:creationId xmlns:p14="http://schemas.microsoft.com/office/powerpoint/2010/main" val="30736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2AD558-B3BC-3232-80C5-D1FAD89B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007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20784C-E134-6A07-895D-F259AF2E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Georges Pompidou 1969 - 1974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2C1E06-A7B6-377B-F50D-F8A253529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noProof="0" dirty="0"/>
              <a:t>Lecture gaulliste des institutions : référendum 1971</a:t>
            </a:r>
          </a:p>
          <a:p>
            <a:r>
              <a:rPr lang="fr-FR" b="1" noProof="0" dirty="0"/>
              <a:t>Chaban-Delmas doit démissionner qui reçoit, en 72 un vote de confiance massif de l’Assemblée</a:t>
            </a:r>
          </a:p>
          <a:p>
            <a:r>
              <a:rPr lang="fr-FR" b="1" noProof="0" dirty="0"/>
              <a:t>Tournant conservateur et Parlement amoindri. Réaffirmation de la continuité gaullienne et abandon de la politique d’ouverture </a:t>
            </a:r>
          </a:p>
          <a:p>
            <a:r>
              <a:rPr lang="fr-FR" b="1" noProof="0" dirty="0"/>
              <a:t>Extension du domaine réservé à toute la politique, Président omniprésent mais inefficace</a:t>
            </a:r>
          </a:p>
          <a:p>
            <a:r>
              <a:rPr lang="fr-FR" b="1" noProof="0" dirty="0"/>
              <a:t>Manque de cohésion qui devient évident dans la guerre du Yom Kippour </a:t>
            </a:r>
            <a:r>
              <a:rPr lang="fr-FR" b="1" dirty="0"/>
              <a:t>(1973)</a:t>
            </a:r>
            <a:r>
              <a:rPr lang="fr-FR" b="1" noProof="0" dirty="0"/>
              <a:t> </a:t>
            </a:r>
          </a:p>
          <a:p>
            <a:r>
              <a:rPr lang="fr-FR" b="1" noProof="0" dirty="0"/>
              <a:t>Maladie de Pompidou, qui meurt le 2 avril 1974 </a:t>
            </a:r>
          </a:p>
          <a:p>
            <a:r>
              <a:rPr lang="fr-FR" b="1" dirty="0"/>
              <a:t>Renforcement de l’institution</a:t>
            </a:r>
            <a:r>
              <a:rPr lang="fr-FR" b="1" noProof="0" dirty="0"/>
              <a:t> présidentielle </a:t>
            </a:r>
          </a:p>
          <a:p>
            <a:r>
              <a:rPr lang="fr-FR" b="1" noProof="0" dirty="0"/>
              <a:t>Acclimatation d’une nouvelle tradition politique républicaine </a:t>
            </a:r>
          </a:p>
        </p:txBody>
      </p:sp>
    </p:spTree>
    <p:extLst>
      <p:ext uri="{BB962C8B-B14F-4D97-AF65-F5344CB8AC3E}">
        <p14:creationId xmlns:p14="http://schemas.microsoft.com/office/powerpoint/2010/main" val="135688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E1DBA4E-3859-D8FC-67ED-55353CA847E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CBB422A-10E4-C67A-72B3-F7A9DE2C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Institutions de la Vème République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8A84BE-B29E-051C-0A7C-2F61154725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noProof="0" dirty="0"/>
              <a:t>Président de la République</a:t>
            </a:r>
          </a:p>
          <a:p>
            <a:r>
              <a:rPr lang="fr-FR" b="1" noProof="0" dirty="0"/>
              <a:t>Septennat</a:t>
            </a:r>
          </a:p>
          <a:p>
            <a:r>
              <a:rPr lang="fr-FR" b="1" noProof="0" dirty="0"/>
              <a:t>Election par collège (1958) et après suffrage universel (1962)</a:t>
            </a:r>
          </a:p>
          <a:p>
            <a:r>
              <a:rPr lang="fr-FR" b="1" noProof="0" dirty="0"/>
              <a:t>Nomination du Premier ministre et des ministres</a:t>
            </a:r>
          </a:p>
          <a:p>
            <a:r>
              <a:rPr lang="fr-FR" b="1" noProof="0" dirty="0"/>
              <a:t>Droit de dissolution de la Chambre</a:t>
            </a:r>
          </a:p>
          <a:p>
            <a:r>
              <a:rPr lang="fr-FR" b="1" dirty="0"/>
              <a:t>R</a:t>
            </a:r>
            <a:r>
              <a:rPr lang="fr-FR" b="1" noProof="0" dirty="0" err="1"/>
              <a:t>éférendum</a:t>
            </a:r>
            <a:r>
              <a:rPr lang="fr-FR" b="1" noProof="0" dirty="0"/>
              <a:t> et pouvoirs exceptionnels</a:t>
            </a:r>
          </a:p>
          <a:p>
            <a:r>
              <a:rPr lang="fr-FR" b="1" noProof="0" dirty="0"/>
              <a:t>Exécutif renforcé</a:t>
            </a:r>
          </a:p>
          <a:p>
            <a:r>
              <a:rPr lang="fr-FR" b="1" noProof="0" dirty="0"/>
              <a:t>Seul renversement possible : motion de censure par l’opposition</a:t>
            </a:r>
          </a:p>
          <a:p>
            <a:r>
              <a:rPr lang="fr-FR" b="1" noProof="0" dirty="0"/>
              <a:t>Article 49.3, possibilité d’adopter un texte en mettant en demeure l’opposition</a:t>
            </a:r>
          </a:p>
          <a:p>
            <a:endParaRPr lang="fr-FR" b="1" noProof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BF1DFC-C479-6208-DB23-7A01B88DD6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Gouvernement nommé par le Président mais responsable devant l’Assemblée</a:t>
            </a:r>
          </a:p>
          <a:p>
            <a:r>
              <a:rPr lang="fr-FR" b="1" noProof="0" dirty="0"/>
              <a:t>Assemblée Nationale élue pour 5 ans </a:t>
            </a:r>
          </a:p>
          <a:p>
            <a:r>
              <a:rPr lang="fr-FR" b="1" noProof="0" dirty="0"/>
              <a:t>Rôle législatif et budgétaire </a:t>
            </a:r>
          </a:p>
          <a:p>
            <a:r>
              <a:rPr lang="fr-FR" b="1" noProof="0" dirty="0"/>
              <a:t>Gouvernement qui, dans la pratique, fixe son ordre du jour</a:t>
            </a:r>
          </a:p>
          <a:p>
            <a:r>
              <a:rPr lang="fr-FR" b="1" noProof="0" dirty="0"/>
              <a:t>Sénat, suffrage indirect, élu pour 9 ans, rôle de confirmation des lois</a:t>
            </a:r>
          </a:p>
          <a:p>
            <a:r>
              <a:rPr lang="fr-FR" b="1" noProof="0" dirty="0"/>
              <a:t>Conseil constitutionnel, 9 membres pour 9 ans, renouvelés tous les 3 ans, choisis par le Président de la République, du Sénat et de l’Assemblée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45044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3B03A6-D92A-BE66-542C-4481DCB9696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E28A9C2-4D7D-4D89-6768-5DB5A9FB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Institutions et pratique institutionnelle de la Vème République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9C5D11-CB3C-04D0-7AA3-9C7573CC3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Justification des institutions : fournir au pays gouvernement stable et capable d’affronter les problèmes</a:t>
            </a:r>
            <a:endParaRPr lang="fr-FR" b="1" noProof="0" dirty="0"/>
          </a:p>
          <a:p>
            <a:r>
              <a:rPr lang="fr-FR" b="1" noProof="0" dirty="0"/>
              <a:t>Fin d’une histoire politique organisée autour de la conception parlementaire de la République</a:t>
            </a:r>
          </a:p>
          <a:p>
            <a:r>
              <a:rPr lang="fr-FR" b="1" noProof="0" dirty="0"/>
              <a:t>Au delà des textes, la pratique institutionnelle</a:t>
            </a:r>
          </a:p>
          <a:p>
            <a:r>
              <a:rPr lang="fr-FR" b="1" noProof="0" dirty="0"/>
              <a:t>Vème qui réalise les anticipations des théoriciens des années 30, rejetées à la </a:t>
            </a:r>
            <a:r>
              <a:rPr lang="fr-FR" b="1" dirty="0"/>
              <a:t>L</a:t>
            </a:r>
            <a:r>
              <a:rPr lang="fr-FR" b="1" noProof="0" dirty="0" err="1"/>
              <a:t>ibération</a:t>
            </a:r>
            <a:r>
              <a:rPr lang="fr-FR" b="1" noProof="0" dirty="0"/>
              <a:t> sous suspect d’autoritarisme</a:t>
            </a:r>
          </a:p>
          <a:p>
            <a:r>
              <a:rPr lang="fr-FR" b="1" noProof="0" dirty="0"/>
              <a:t>Bouleversement institutionnel comme modernisation politique</a:t>
            </a:r>
          </a:p>
        </p:txBody>
      </p:sp>
    </p:spTree>
    <p:extLst>
      <p:ext uri="{BB962C8B-B14F-4D97-AF65-F5344CB8AC3E}">
        <p14:creationId xmlns:p14="http://schemas.microsoft.com/office/powerpoint/2010/main" val="336750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0AC6633-3347-0312-E006-1883CD004C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A8F97F-4A8C-FD25-BC61-ED00B31E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La « pratique algérienne » du présidentialisme gaullien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EAACED-7DE0-2F08-D0C9-4C41C863C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Primauté du problème algérien</a:t>
            </a:r>
          </a:p>
          <a:p>
            <a:r>
              <a:rPr lang="fr-FR" b="1" dirty="0"/>
              <a:t>« domaine réservé »</a:t>
            </a:r>
          </a:p>
          <a:p>
            <a:r>
              <a:rPr lang="fr-FR" b="1" dirty="0"/>
              <a:t>« gouvernement de la parole »</a:t>
            </a:r>
          </a:p>
          <a:p>
            <a:r>
              <a:rPr lang="fr-FR" b="1" dirty="0"/>
              <a:t> Explication différée par la guerre d’Algérie</a:t>
            </a:r>
          </a:p>
          <a:p>
            <a:r>
              <a:rPr lang="fr-FR" b="1" noProof="0" dirty="0"/>
              <a:t>Lassitude de guerre et confiance dans le général : accords d’Evian</a:t>
            </a:r>
          </a:p>
        </p:txBody>
      </p:sp>
    </p:spTree>
    <p:extLst>
      <p:ext uri="{BB962C8B-B14F-4D97-AF65-F5344CB8AC3E}">
        <p14:creationId xmlns:p14="http://schemas.microsoft.com/office/powerpoint/2010/main" val="112012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D8314E-5D76-3461-F910-6515F3ED71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707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42D4FEF-94FE-086A-11B1-9C37277F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dirty="0"/>
              <a:t>1962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4FCCBD-3D0D-2628-E70B-E91010869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Multiplication des défis de de Gaulle à l’Assemble</a:t>
            </a:r>
          </a:p>
          <a:p>
            <a:r>
              <a:rPr lang="fr-FR" b="1" noProof="0" dirty="0"/>
              <a:t>Debré démissionne, Pompidou nommé successeur</a:t>
            </a:r>
          </a:p>
          <a:p>
            <a:r>
              <a:rPr lang="fr-FR" b="1" noProof="0" dirty="0"/>
              <a:t>22 aout</a:t>
            </a:r>
            <a:r>
              <a:rPr lang="fr-FR" b="1" dirty="0"/>
              <a:t>, </a:t>
            </a:r>
            <a:r>
              <a:rPr lang="fr-FR" b="1" noProof="0" dirty="0"/>
              <a:t>attentat du Petit-Clamart</a:t>
            </a:r>
            <a:endParaRPr lang="fr-FR" b="1" dirty="0"/>
          </a:p>
          <a:p>
            <a:r>
              <a:rPr lang="fr-FR" b="1" noProof="0" dirty="0"/>
              <a:t>Référendum</a:t>
            </a:r>
            <a:r>
              <a:rPr lang="fr-FR" b="1" dirty="0"/>
              <a:t> sur l’élection du Président au </a:t>
            </a:r>
            <a:r>
              <a:rPr lang="fr-FR" b="1" noProof="0" dirty="0"/>
              <a:t>suffrage universel (28 octobre)</a:t>
            </a:r>
            <a:r>
              <a:rPr lang="fr-FR" b="1" dirty="0"/>
              <a:t> </a:t>
            </a:r>
          </a:p>
          <a:p>
            <a:r>
              <a:rPr lang="fr-FR" b="1" noProof="0" dirty="0"/>
              <a:t>« Cartel des non » et motion de censure</a:t>
            </a:r>
          </a:p>
          <a:p>
            <a:r>
              <a:rPr lang="fr-FR" b="1" noProof="0" dirty="0"/>
              <a:t>Dissolution </a:t>
            </a:r>
          </a:p>
          <a:p>
            <a:r>
              <a:rPr lang="fr-FR" b="1" dirty="0"/>
              <a:t>Referendum comme explication entre les tenants du parlementarisme et du présidentialisme</a:t>
            </a:r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35297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9933A75-25BC-7475-6575-86582DB3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268200" cy="69008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B4CD316-5657-4A86-2006-7C23014E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dirty="0"/>
              <a:t>Après 1962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EB2C40-0363-3EB7-6222-CB0A25293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/>
              <a:t>Oui l’emporte à 62%</a:t>
            </a:r>
            <a:endParaRPr lang="fr-FR" b="1" noProof="0" dirty="0"/>
          </a:p>
          <a:p>
            <a:r>
              <a:rPr lang="fr-FR" b="1" noProof="0" dirty="0"/>
              <a:t>Elections législatives en novembre</a:t>
            </a:r>
            <a:r>
              <a:rPr lang="fr-FR" b="1" dirty="0"/>
              <a:t> </a:t>
            </a:r>
            <a:r>
              <a:rPr lang="fr-FR" b="1" noProof="0" dirty="0"/>
              <a:t>gaullistes vs </a:t>
            </a:r>
            <a:r>
              <a:rPr lang="fr-FR" b="1" noProof="0" dirty="0" err="1"/>
              <a:t>anti-gaullistes</a:t>
            </a:r>
            <a:endParaRPr lang="fr-FR" b="1" noProof="0" dirty="0"/>
          </a:p>
          <a:p>
            <a:r>
              <a:rPr lang="fr-FR" b="1" dirty="0"/>
              <a:t>19</a:t>
            </a:r>
            <a:r>
              <a:rPr lang="fr-FR" b="1" noProof="0" dirty="0"/>
              <a:t>62 comme deuxième fondation de la Vème République</a:t>
            </a:r>
          </a:p>
          <a:p>
            <a:r>
              <a:rPr lang="fr-FR" b="1" dirty="0"/>
              <a:t>Opposition minoritaire, de Gaulle a la main libre</a:t>
            </a:r>
          </a:p>
          <a:p>
            <a:r>
              <a:rPr lang="fr-FR" b="1" dirty="0"/>
              <a:t>PM : Debré 1958 – 1962 ; Pompidou 1962 - 1968 ; Couve de </a:t>
            </a:r>
            <a:r>
              <a:rPr lang="fr-FR" b="1" dirty="0" err="1"/>
              <a:t>Mourville</a:t>
            </a:r>
            <a:r>
              <a:rPr lang="fr-FR" b="1" dirty="0"/>
              <a:t> 1968 - 1969 </a:t>
            </a:r>
          </a:p>
          <a:p>
            <a:r>
              <a:rPr lang="fr-FR" b="1" dirty="0"/>
              <a:t>De Gaulle incontesté jusqu’en 1968 </a:t>
            </a:r>
          </a:p>
          <a:p>
            <a:r>
              <a:rPr lang="fr-FR" b="1" dirty="0"/>
              <a:t>Mécontentements ponctuels (politique étrangère ; agriculteur et loi Pisani ; grève du secteur public 1963-1964) </a:t>
            </a:r>
          </a:p>
          <a:p>
            <a:r>
              <a:rPr lang="fr-FR" b="1" dirty="0"/>
              <a:t>Opposition politique faible mais en cours de reconstruction  </a:t>
            </a:r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26553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0CFF537-814C-4A18-97F9-041B226BCD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E5C082-4A1D-49BF-8157-6C51E2D9E7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768"/>
            <a:ext cx="6096000" cy="68032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5D6B30C-A720-5B47-62B6-25DF35DC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Présidentielles 1965 et législatives 1967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813B3-017E-941E-6CE7-D8A3176EC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1965, Mitterrand se porte candidat</a:t>
            </a:r>
            <a:endParaRPr lang="fr-FR" b="1" dirty="0"/>
          </a:p>
          <a:p>
            <a:r>
              <a:rPr lang="fr-FR" b="1" noProof="0" dirty="0"/>
              <a:t>De Gaulle, « moi ou le chaos »</a:t>
            </a:r>
          </a:p>
          <a:p>
            <a:r>
              <a:rPr lang="fr-FR" b="1" noProof="0" dirty="0"/>
              <a:t> </a:t>
            </a:r>
            <a:r>
              <a:rPr lang="fr-FR" b="1" dirty="0"/>
              <a:t>Législatives de 1967 comme prolongation des présidentielles 1965 (« troisième tour »)</a:t>
            </a:r>
            <a:endParaRPr lang="fr-FR" b="1" noProof="0" dirty="0"/>
          </a:p>
          <a:p>
            <a:r>
              <a:rPr lang="fr-FR" b="1" noProof="0" dirty="0"/>
              <a:t>« contre-gouvernement » de Mitterrand</a:t>
            </a:r>
            <a:r>
              <a:rPr lang="fr-FR" b="1" dirty="0"/>
              <a:t>, c</a:t>
            </a:r>
            <a:r>
              <a:rPr lang="fr-FR" b="1" noProof="0" dirty="0"/>
              <a:t>entrisme d’opposition autour de Lecanuet</a:t>
            </a:r>
          </a:p>
          <a:p>
            <a:r>
              <a:rPr lang="fr-FR" b="1" noProof="0" dirty="0"/>
              <a:t>Aux législatives, majorité qui tient mais de courte tête </a:t>
            </a:r>
          </a:p>
          <a:p>
            <a:r>
              <a:rPr lang="fr-FR" b="1" dirty="0"/>
              <a:t>Usure du pouvoir gaulliste, « l’exercice solitaire du pouvoir » (Giscard) </a:t>
            </a:r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79662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DE3392C-DD28-91BB-5E49-30D18AFEDA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7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2150CC-4968-D4D3-DA08-59D6D65F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noProof="0" dirty="0"/>
              <a:t>1968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8B95CC-D740-8EB4-359F-134F87068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Mai 68 crise multiforme</a:t>
            </a:r>
          </a:p>
          <a:p>
            <a:r>
              <a:rPr lang="fr-FR" b="1" noProof="0" dirty="0"/>
              <a:t>Mise en discussion des bases de la France d’après-guerre</a:t>
            </a:r>
          </a:p>
          <a:p>
            <a:r>
              <a:rPr lang="fr-FR" b="1" noProof="0" dirty="0"/>
              <a:t>3 phases : début mai, phase étudiante ; mai, phase sociale ; mai-juin, phase politique</a:t>
            </a:r>
            <a:endParaRPr lang="fr-FR" b="1" dirty="0"/>
          </a:p>
          <a:p>
            <a:r>
              <a:rPr lang="fr-FR" b="1" noProof="0" dirty="0"/>
              <a:t>Apparition de thèmes inédits dans le débat politique</a:t>
            </a:r>
          </a:p>
          <a:p>
            <a:r>
              <a:rPr lang="fr-FR" b="1" noProof="0" dirty="0"/>
              <a:t>Dans la troisième séquence le pouvoir semble menacé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26516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490036-BF85-F0E7-0E29-924B931D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A71A5C4-5C60-1E12-FDFF-39416FFA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Phase étudiante de mai 1968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2DAAE-FD99-3CAE-6A1B-7E0C52BDC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Aspect français d’un mouvement international </a:t>
            </a:r>
          </a:p>
          <a:p>
            <a:r>
              <a:rPr lang="fr-FR" b="1" noProof="0" dirty="0"/>
              <a:t>Milieux intellectuels et spécifiquement étudiants. Origine française à la faculté de Nanterre. </a:t>
            </a:r>
          </a:p>
          <a:p>
            <a:r>
              <a:rPr lang="fr-FR" b="1" noProof="0" dirty="0"/>
              <a:t>Occupation pour créer un mouvement qui transformera la société en bouleversant ses structures </a:t>
            </a:r>
          </a:p>
          <a:p>
            <a:r>
              <a:rPr lang="fr-FR" b="1" noProof="0" dirty="0"/>
              <a:t>Origine universitaire: stimulation intellectuelle et démocratisation des études du fait de la croissance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2645141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950</Words>
  <Application>Microsoft Office PowerPoint</Application>
  <PresentationFormat>Grand écran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Histoire des cultures politiques et économiques en France à l’époque contemporaine</vt:lpstr>
      <vt:lpstr>Institutions de la Vème République</vt:lpstr>
      <vt:lpstr>Institutions et pratique institutionnelle de la Vème République</vt:lpstr>
      <vt:lpstr>La « pratique algérienne » du présidentialisme gaullien </vt:lpstr>
      <vt:lpstr>1962</vt:lpstr>
      <vt:lpstr>Après 1962</vt:lpstr>
      <vt:lpstr>Présidentielles 1965 et législatives 1967</vt:lpstr>
      <vt:lpstr>1968</vt:lpstr>
      <vt:lpstr>Phase étudiante de mai 1968</vt:lpstr>
      <vt:lpstr>Phase sociale de mai 1968</vt:lpstr>
      <vt:lpstr>Phase politique de mai 1968</vt:lpstr>
      <vt:lpstr>De 1968 à 1969</vt:lpstr>
      <vt:lpstr>Georges Pompidou 1969 - 1974</vt:lpstr>
      <vt:lpstr>Georges Pompidou 1969 - 1974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STUFFER</dc:creator>
  <cp:lastModifiedBy>Francesco STUFFER</cp:lastModifiedBy>
  <cp:revision>10</cp:revision>
  <dcterms:created xsi:type="dcterms:W3CDTF">2026-04-03T06:09:54Z</dcterms:created>
  <dcterms:modified xsi:type="dcterms:W3CDTF">2026-04-10T13:30:45Z</dcterms:modified>
</cp:coreProperties>
</file>